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4" r:id="rId5"/>
    <p:sldId id="259" r:id="rId6"/>
    <p:sldId id="265" r:id="rId7"/>
    <p:sldId id="260" r:id="rId8"/>
    <p:sldId id="262" r:id="rId9"/>
    <p:sldId id="263" r:id="rId10"/>
    <p:sldId id="266" r:id="rId11"/>
    <p:sldId id="267" r:id="rId12"/>
    <p:sldId id="268" r:id="rId13"/>
    <p:sldId id="269" r:id="rId14"/>
    <p:sldId id="274" r:id="rId15"/>
    <p:sldId id="275" r:id="rId16"/>
    <p:sldId id="277" r:id="rId17"/>
    <p:sldId id="278" r:id="rId18"/>
    <p:sldId id="279" r:id="rId19"/>
    <p:sldId id="280" r:id="rId20"/>
    <p:sldId id="272"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A0597-5127-4D2C-96AC-AAF5FE801093}" v="1782" dt="2025-04-22T02:59:56.640"/>
    <p1510:client id="{414D2FC8-4204-D02F-0120-FA4E19638F77}" v="2" dt="2025-04-22T02:23:54.162"/>
    <p1510:client id="{54DB07AC-2881-1712-5977-EE66661735A7}" v="7" dt="2025-04-21T17:01:59.351"/>
    <p1510:client id="{DF0FBB3F-7019-5C6F-45A2-5BB756617234}" v="6" dt="2025-04-22T02:13:04.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4/21/2025</a:t>
            </a:fld>
            <a:endParaRPr lang="en-US"/>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4/21/2025</a:t>
            </a:fld>
            <a:endParaRPr lang="en-US"/>
          </a:p>
        </p:txBody>
      </p:sp>
      <p:sp>
        <p:nvSpPr>
          <p:cNvPr id="6" name="Footer Placeholder 5"/>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4/21/2025</a:t>
            </a:fld>
            <a:endParaRPr lang="en-US"/>
          </a:p>
        </p:txBody>
      </p:sp>
      <p:sp>
        <p:nvSpPr>
          <p:cNvPr id="5" name="Footer Placeholder 4"/>
          <p:cNvSpPr>
            <a:spLocks noGrp="1"/>
          </p:cNvSpPr>
          <p:nvPr>
            <p:ph type="ftr" sz="quarter" idx="11"/>
          </p:nvPr>
        </p:nvSpPr>
        <p:spPr/>
        <p:txBody>
          <a:body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4/21/2025</a:t>
            </a:fld>
            <a:endParaRPr lang="en-US"/>
          </a:p>
        </p:txBody>
      </p:sp>
      <p:sp>
        <p:nvSpPr>
          <p:cNvPr id="5" name="Footer Placeholder 4"/>
          <p:cNvSpPr>
            <a:spLocks noGrp="1"/>
          </p:cNvSpPr>
          <p:nvPr>
            <p:ph type="ftr" sz="quarter" idx="11"/>
          </p:nvPr>
        </p:nvSpPr>
        <p:spPr/>
        <p:txBody>
          <a:bodyPr/>
          <a:lstStyle/>
          <a:p>
            <a:endParaRPr lang="en-US"/>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4/21/2025</a:t>
            </a:fld>
            <a:endParaRPr lang="en-US"/>
          </a:p>
        </p:txBody>
      </p:sp>
      <p:sp>
        <p:nvSpPr>
          <p:cNvPr id="5" name="Footer Placeholder 4"/>
          <p:cNvSpPr>
            <a:spLocks noGrp="1"/>
          </p:cNvSpPr>
          <p:nvPr>
            <p:ph type="ftr" sz="quarter" idx="11"/>
          </p:nvPr>
        </p:nvSpPr>
        <p:spPr/>
        <p:txBody>
          <a:body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68300E-C023-45CD-A0BE-EDB7A8C6EA8B}" type="datetimeFigureOut">
              <a:rPr lang="en-US" dirty="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620EAD-E369-4933-8469-ED7764B56A1B}" type="datetimeFigureOut">
              <a:rPr lang="en-US" dirty="0"/>
              <a:t>4/21/2025</a:t>
            </a:fld>
            <a:endParaRPr lang="en-US"/>
          </a:p>
        </p:txBody>
      </p:sp>
      <p:sp>
        <p:nvSpPr>
          <p:cNvPr id="5" name="Footer Placeholder 4"/>
          <p:cNvSpPr>
            <a:spLocks noGrp="1"/>
          </p:cNvSpPr>
          <p:nvPr>
            <p:ph type="ftr" sz="quarter" idx="11"/>
          </p:nvPr>
        </p:nvSpPr>
        <p:spPr/>
        <p:txBody>
          <a:bodyPr/>
          <a:lstStyle/>
          <a:p>
            <a:endParaRPr lang="en-US"/>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C0EF2-9919-473B-8215-8616BAF10692}" type="datetimeFigureOut">
              <a:rPr lang="en-US" dirty="0"/>
              <a:t>4/21/2025</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4/21/2025</a:t>
            </a:fld>
            <a:endParaRPr lang="en-US"/>
          </a:p>
        </p:txBody>
      </p:sp>
      <p:sp>
        <p:nvSpPr>
          <p:cNvPr id="5" name="Footer Placeholder 4"/>
          <p:cNvSpPr>
            <a:spLocks noGrp="1"/>
          </p:cNvSpPr>
          <p:nvPr>
            <p:ph type="ftr" sz="quarter" idx="11"/>
          </p:nvPr>
        </p:nvSpPr>
        <p:spPr/>
        <p:txBody>
          <a:bodyPr/>
          <a:lstStyle>
            <a:lvl1pPr>
              <a:defRPr sz="1000" b="1"/>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455A0C-791E-4545-B787-F98AD45CD761}" type="datetimeFigureOut">
              <a:rPr lang="en-US" dirty="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36B77-F4F4-4427-AC4F-9A623798AD82}" type="datetimeFigureOut">
              <a:rPr lang="en-US" dirty="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D8BE790C-34EB-4565-8437-CACF4CDB7822}" type="datetimeFigureOut">
              <a:rPr lang="en-US" dirty="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4/21/2025</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4/21/2025</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4/21/2025</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4/21/2025</a:t>
            </a:fld>
            <a:endParaRPr lang="en-US"/>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956B-28DA-BF88-760A-A0EFFE13B69E}"/>
              </a:ext>
            </a:extLst>
          </p:cNvPr>
          <p:cNvSpPr>
            <a:spLocks noGrp="1"/>
          </p:cNvSpPr>
          <p:nvPr>
            <p:ph type="ctrTitle"/>
          </p:nvPr>
        </p:nvSpPr>
        <p:spPr>
          <a:xfrm>
            <a:off x="869819" y="751352"/>
            <a:ext cx="8825658" cy="2677648"/>
          </a:xfrm>
        </p:spPr>
        <p:txBody>
          <a:bodyPr/>
          <a:lstStyle/>
          <a:p>
            <a:r>
              <a:rPr lang="en-US" sz="4400">
                <a:latin typeface="Arial Rounded MT Bold" panose="020F0704030504030204" pitchFamily="34" charset="0"/>
              </a:rPr>
              <a:t>SPEED DETECTION OF VEHICLES USING YOLOV4 (vehicle registration plate detection)</a:t>
            </a:r>
            <a:endParaRPr lang="en-IN" sz="4400">
              <a:latin typeface="Arial Rounded MT Bold" panose="020F0704030504030204" pitchFamily="34" charset="0"/>
            </a:endParaRPr>
          </a:p>
        </p:txBody>
      </p:sp>
      <p:sp>
        <p:nvSpPr>
          <p:cNvPr id="3" name="TextBox 2">
            <a:extLst>
              <a:ext uri="{FF2B5EF4-FFF2-40B4-BE49-F238E27FC236}">
                <a16:creationId xmlns:a16="http://schemas.microsoft.com/office/drawing/2014/main" id="{FB073FAC-8F87-67CF-D556-6A61186AD931}"/>
              </a:ext>
            </a:extLst>
          </p:cNvPr>
          <p:cNvSpPr txBox="1"/>
          <p:nvPr/>
        </p:nvSpPr>
        <p:spPr>
          <a:xfrm>
            <a:off x="6646607" y="3696929"/>
            <a:ext cx="4149213" cy="1938992"/>
          </a:xfrm>
          <a:prstGeom prst="rect">
            <a:avLst/>
          </a:prstGeom>
          <a:noFill/>
        </p:spPr>
        <p:txBody>
          <a:bodyPr wrap="square" rtlCol="0">
            <a:spAutoFit/>
          </a:bodyPr>
          <a:lstStyle/>
          <a:p>
            <a:pPr algn="ctr"/>
            <a:r>
              <a:rPr lang="en-IN" sz="2000">
                <a:solidFill>
                  <a:schemeClr val="bg2"/>
                </a:solidFill>
                <a:latin typeface="Arial Rounded MT Bold" panose="020F0704030504030204" pitchFamily="34" charset="0"/>
              </a:rPr>
              <a:t>GROUP – 10</a:t>
            </a:r>
          </a:p>
          <a:p>
            <a:endParaRPr lang="en-IN" sz="2000">
              <a:solidFill>
                <a:schemeClr val="bg2"/>
              </a:solidFill>
              <a:latin typeface="Arial Rounded MT Bold" panose="020F0704030504030204" pitchFamily="34" charset="0"/>
            </a:endParaRPr>
          </a:p>
          <a:p>
            <a:r>
              <a:rPr lang="en-IN" sz="2000">
                <a:solidFill>
                  <a:schemeClr val="bg2"/>
                </a:solidFill>
                <a:latin typeface="Arial Rounded MT Bold" panose="020F0704030504030204" pitchFamily="34" charset="0"/>
              </a:rPr>
              <a:t>Harini – CB.SC.U4AIE24010</a:t>
            </a:r>
          </a:p>
          <a:p>
            <a:r>
              <a:rPr lang="en-IN" sz="2000">
                <a:solidFill>
                  <a:schemeClr val="bg2"/>
                </a:solidFill>
                <a:latin typeface="Arial Rounded MT Bold" panose="020F0704030504030204" pitchFamily="34" charset="0"/>
              </a:rPr>
              <a:t>Yogeshwar - CB.SC.U4AIE24011</a:t>
            </a:r>
          </a:p>
          <a:p>
            <a:r>
              <a:rPr lang="en-IN" sz="2000">
                <a:solidFill>
                  <a:schemeClr val="bg2"/>
                </a:solidFill>
                <a:latin typeface="Arial Rounded MT Bold" panose="020F0704030504030204" pitchFamily="34" charset="0"/>
              </a:rPr>
              <a:t>Pratheep – CB.SC.U4AIE24021</a:t>
            </a:r>
          </a:p>
          <a:p>
            <a:r>
              <a:rPr lang="en-IN" sz="2000">
                <a:solidFill>
                  <a:schemeClr val="bg2"/>
                </a:solidFill>
                <a:latin typeface="Arial Rounded MT Bold" panose="020F0704030504030204" pitchFamily="34" charset="0"/>
              </a:rPr>
              <a:t>Bhavesh - CB.SC.U4AIE24034</a:t>
            </a:r>
          </a:p>
        </p:txBody>
      </p:sp>
    </p:spTree>
    <p:extLst>
      <p:ext uri="{BB962C8B-B14F-4D97-AF65-F5344CB8AC3E}">
        <p14:creationId xmlns:p14="http://schemas.microsoft.com/office/powerpoint/2010/main" val="28269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246C8F-3BD7-79F9-A76C-439DDE987FF4}"/>
              </a:ext>
            </a:extLst>
          </p:cNvPr>
          <p:cNvSpPr txBox="1"/>
          <p:nvPr/>
        </p:nvSpPr>
        <p:spPr>
          <a:xfrm>
            <a:off x="766916" y="668594"/>
            <a:ext cx="9861755" cy="3577903"/>
          </a:xfrm>
          <a:prstGeom prst="rect">
            <a:avLst/>
          </a:prstGeom>
          <a:noFill/>
        </p:spPr>
        <p:txBody>
          <a:bodyPr wrap="square" rtlCol="0">
            <a:spAutoFit/>
          </a:bodyPr>
          <a:lstStyle/>
          <a:p>
            <a:pPr algn="l">
              <a:spcBef>
                <a:spcPts val="1372"/>
              </a:spcBef>
              <a:spcAft>
                <a:spcPts val="1029"/>
              </a:spcAft>
              <a:buNone/>
            </a:pPr>
            <a:r>
              <a:rPr lang="en-US" b="1" i="0">
                <a:solidFill>
                  <a:schemeClr val="bg2"/>
                </a:solidFill>
                <a:effectLst/>
                <a:latin typeface="Arial Rounded MT Bold" panose="020F0704030504030204" pitchFamily="34" charset="0"/>
              </a:rPr>
              <a:t>STEP 5: FULLY CONNECTED LAYERS (Classification/Regression Head)</a:t>
            </a:r>
            <a:endParaRPr lang="en-US" b="0" i="0">
              <a:solidFill>
                <a:schemeClr val="bg2"/>
              </a:solidFill>
              <a:effectLst/>
              <a:latin typeface="Arial Rounded MT Bold" panose="020F0704030504030204" pitchFamily="34" charset="0"/>
            </a:endParaRPr>
          </a:p>
          <a:p>
            <a:pPr algn="l">
              <a:lnSpc>
                <a:spcPts val="2143"/>
              </a:lnSpc>
              <a:spcBef>
                <a:spcPts val="1029"/>
              </a:spcBef>
              <a:spcAft>
                <a:spcPts val="1029"/>
              </a:spcAft>
              <a:buFont typeface="Arial" panose="020B0604020202020204" pitchFamily="34" charset="0"/>
              <a:buChar char="•"/>
            </a:pPr>
            <a:r>
              <a:rPr lang="en-US" b="1" i="0">
                <a:solidFill>
                  <a:schemeClr val="bg2"/>
                </a:solidFill>
                <a:effectLst/>
                <a:latin typeface="Arial Rounded MT Bold" panose="020F0704030504030204" pitchFamily="34" charset="0"/>
              </a:rPr>
              <a:t>Flattening</a:t>
            </a:r>
            <a:r>
              <a:rPr lang="en-US" b="0" i="0">
                <a:solidFill>
                  <a:schemeClr val="bg2"/>
                </a:solidFill>
                <a:effectLst/>
                <a:latin typeface="Arial Rounded MT Bold" panose="020F0704030504030204" pitchFamily="34" charset="0"/>
              </a:rPr>
              <a:t>: Converts the 3D feature map into a </a:t>
            </a:r>
            <a:r>
              <a:rPr lang="en-US" b="1" i="0">
                <a:solidFill>
                  <a:schemeClr val="bg2"/>
                </a:solidFill>
                <a:effectLst/>
                <a:latin typeface="Arial Rounded MT Bold" panose="020F0704030504030204" pitchFamily="34" charset="0"/>
              </a:rPr>
              <a:t>1D vector</a:t>
            </a:r>
            <a:r>
              <a:rPr lang="en-US" b="0" i="0">
                <a:solidFill>
                  <a:schemeClr val="bg2"/>
                </a:solidFill>
                <a:effectLst/>
                <a:latin typeface="Arial Rounded MT Bold" panose="020F0704030504030204" pitchFamily="34" charset="0"/>
              </a:rPr>
              <a:t>.</a:t>
            </a:r>
          </a:p>
          <a:p>
            <a:pPr algn="l">
              <a:lnSpc>
                <a:spcPts val="2143"/>
              </a:lnSpc>
              <a:spcBef>
                <a:spcPts val="300"/>
              </a:spcBef>
              <a:spcAft>
                <a:spcPts val="300"/>
              </a:spcAft>
              <a:buFont typeface="Arial" panose="020B0604020202020204" pitchFamily="34" charset="0"/>
              <a:buChar char="•"/>
            </a:pPr>
            <a:r>
              <a:rPr lang="en-US" b="1" i="0">
                <a:solidFill>
                  <a:schemeClr val="bg2"/>
                </a:solidFill>
                <a:effectLst/>
                <a:latin typeface="Arial Rounded MT Bold" panose="020F0704030504030204" pitchFamily="34" charset="0"/>
              </a:rPr>
              <a:t>Dense Layers</a:t>
            </a:r>
            <a:r>
              <a:rPr lang="en-US" b="0" i="0">
                <a:solidFill>
                  <a:schemeClr val="bg2"/>
                </a:solidFill>
                <a:effectLst/>
                <a:latin typeface="Arial Rounded MT Bold" panose="020F0704030504030204" pitchFamily="34" charset="0"/>
              </a:rPr>
              <a:t>:</a:t>
            </a:r>
          </a:p>
          <a:p>
            <a:pPr marL="742950" lvl="1" indent="-285750" algn="l">
              <a:lnSpc>
                <a:spcPts val="2143"/>
              </a:lnSpc>
              <a:spcBef>
                <a:spcPts val="300"/>
              </a:spcBef>
              <a:spcAft>
                <a:spcPts val="1029"/>
              </a:spcAft>
              <a:buFont typeface="Arial" panose="020B0604020202020204" pitchFamily="34" charset="0"/>
              <a:buChar char="•"/>
            </a:pPr>
            <a:r>
              <a:rPr lang="en-US" b="0" i="0">
                <a:solidFill>
                  <a:schemeClr val="bg2"/>
                </a:solidFill>
                <a:effectLst/>
                <a:latin typeface="Arial Rounded MT Bold" panose="020F0704030504030204" pitchFamily="34" charset="0"/>
              </a:rPr>
              <a:t>Each neuron connects to all activations from the previous layer.</a:t>
            </a:r>
          </a:p>
          <a:p>
            <a:pPr marL="742950" lvl="1" indent="-285750" algn="l">
              <a:lnSpc>
                <a:spcPts val="2143"/>
              </a:lnSpc>
              <a:spcBef>
                <a:spcPts val="300"/>
              </a:spcBef>
              <a:spcAft>
                <a:spcPts val="300"/>
              </a:spcAft>
              <a:buFont typeface="Arial" panose="020B0604020202020204" pitchFamily="34" charset="0"/>
              <a:buChar char="•"/>
            </a:pPr>
            <a:r>
              <a:rPr lang="en-US" b="0" i="0">
                <a:solidFill>
                  <a:schemeClr val="bg2"/>
                </a:solidFill>
                <a:effectLst/>
                <a:latin typeface="Arial Rounded MT Bold" panose="020F0704030504030204" pitchFamily="34" charset="0"/>
              </a:rPr>
              <a:t>Final layer uses:</a:t>
            </a:r>
          </a:p>
          <a:p>
            <a:pPr marL="1143000" lvl="2" indent="-228600" algn="l">
              <a:lnSpc>
                <a:spcPts val="2143"/>
              </a:lnSpc>
              <a:spcBef>
                <a:spcPts val="300"/>
              </a:spcBef>
              <a:spcAft>
                <a:spcPts val="1029"/>
              </a:spcAft>
              <a:buFont typeface="Arial" panose="020B0604020202020204" pitchFamily="34" charset="0"/>
              <a:buChar char="•"/>
            </a:pPr>
            <a:r>
              <a:rPr lang="en-US" b="1" i="0" err="1">
                <a:solidFill>
                  <a:schemeClr val="bg2"/>
                </a:solidFill>
                <a:effectLst/>
                <a:latin typeface="Arial Rounded MT Bold" panose="020F0704030504030204" pitchFamily="34" charset="0"/>
              </a:rPr>
              <a:t>Softmax</a:t>
            </a:r>
            <a:r>
              <a:rPr lang="en-US" b="0" i="0">
                <a:solidFill>
                  <a:schemeClr val="bg2"/>
                </a:solidFill>
                <a:effectLst/>
                <a:latin typeface="Arial Rounded MT Bold" panose="020F0704030504030204" pitchFamily="34" charset="0"/>
              </a:rPr>
              <a:t> (for classification).</a:t>
            </a:r>
          </a:p>
          <a:p>
            <a:pPr marL="1143000" lvl="2" indent="-228600" algn="l">
              <a:lnSpc>
                <a:spcPts val="2143"/>
              </a:lnSpc>
              <a:spcBef>
                <a:spcPts val="300"/>
              </a:spcBef>
              <a:spcAft>
                <a:spcPts val="1029"/>
              </a:spcAft>
              <a:buFont typeface="Arial" panose="020B0604020202020204" pitchFamily="34" charset="0"/>
              <a:buChar char="•"/>
            </a:pPr>
            <a:r>
              <a:rPr lang="en-US" b="1" i="0">
                <a:solidFill>
                  <a:schemeClr val="bg2"/>
                </a:solidFill>
                <a:effectLst/>
                <a:latin typeface="Arial Rounded MT Bold" panose="020F0704030504030204" pitchFamily="34" charset="0"/>
              </a:rPr>
              <a:t>Sigmoid/Linear</a:t>
            </a:r>
            <a:r>
              <a:rPr lang="en-US" b="0" i="0">
                <a:solidFill>
                  <a:schemeClr val="bg2"/>
                </a:solidFill>
                <a:effectLst/>
                <a:latin typeface="Arial Rounded MT Bold" panose="020F0704030504030204" pitchFamily="34" charset="0"/>
              </a:rPr>
              <a:t> (for regression, e.g., bounding box coordinates).</a:t>
            </a:r>
          </a:p>
          <a:p>
            <a:r>
              <a:rPr lang="en-IN">
                <a:solidFill>
                  <a:schemeClr val="bg2"/>
                </a:solidFill>
                <a:latin typeface="Arial Rounded MT Bold" panose="020F0704030504030204" pitchFamily="34" charset="0"/>
              </a:rPr>
              <a:t>The final layer predicts the </a:t>
            </a:r>
            <a:r>
              <a:rPr lang="en-IN" err="1">
                <a:solidFill>
                  <a:schemeClr val="bg2"/>
                </a:solidFill>
                <a:latin typeface="Arial Rounded MT Bold" panose="020F0704030504030204" pitchFamily="34" charset="0"/>
              </a:rPr>
              <a:t>tx,ty,tw,th</a:t>
            </a:r>
            <a:r>
              <a:rPr lang="en-IN">
                <a:solidFill>
                  <a:schemeClr val="bg2"/>
                </a:solidFill>
                <a:latin typeface="Arial Rounded MT Bold" panose="020F0704030504030204" pitchFamily="34" charset="0"/>
              </a:rPr>
              <a:t> (bounding box co-ordinates) and also confidence score and probabilities of each class</a:t>
            </a:r>
          </a:p>
        </p:txBody>
      </p:sp>
      <p:pic>
        <p:nvPicPr>
          <p:cNvPr id="6" name="Picture 5">
            <a:extLst>
              <a:ext uri="{FF2B5EF4-FFF2-40B4-BE49-F238E27FC236}">
                <a16:creationId xmlns:a16="http://schemas.microsoft.com/office/drawing/2014/main" id="{641936AB-FD29-AB4A-3FC3-97B3A84980AE}"/>
              </a:ext>
            </a:extLst>
          </p:cNvPr>
          <p:cNvPicPr>
            <a:picLocks noChangeAspect="1"/>
          </p:cNvPicPr>
          <p:nvPr/>
        </p:nvPicPr>
        <p:blipFill>
          <a:blip r:embed="rId2"/>
          <a:stretch>
            <a:fillRect/>
          </a:stretch>
        </p:blipFill>
        <p:spPr>
          <a:xfrm>
            <a:off x="1442355" y="4566398"/>
            <a:ext cx="2896004" cy="1028844"/>
          </a:xfrm>
          <a:prstGeom prst="rect">
            <a:avLst/>
          </a:prstGeom>
          <a:effectLst>
            <a:innerShdw blurRad="63500" dist="50800" dir="18900000">
              <a:prstClr val="black">
                <a:alpha val="50000"/>
              </a:prstClr>
            </a:innerShdw>
          </a:effectLst>
        </p:spPr>
      </p:pic>
      <p:pic>
        <p:nvPicPr>
          <p:cNvPr id="8" name="Picture 7">
            <a:extLst>
              <a:ext uri="{FF2B5EF4-FFF2-40B4-BE49-F238E27FC236}">
                <a16:creationId xmlns:a16="http://schemas.microsoft.com/office/drawing/2014/main" id="{92C2FA93-A5BC-C464-F24C-03F364B6DE08}"/>
              </a:ext>
            </a:extLst>
          </p:cNvPr>
          <p:cNvPicPr>
            <a:picLocks noChangeAspect="1"/>
          </p:cNvPicPr>
          <p:nvPr/>
        </p:nvPicPr>
        <p:blipFill>
          <a:blip r:embed="rId3"/>
          <a:stretch>
            <a:fillRect/>
          </a:stretch>
        </p:blipFill>
        <p:spPr>
          <a:xfrm>
            <a:off x="5538660" y="4566398"/>
            <a:ext cx="2924583" cy="1028844"/>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231820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E5E962-C234-E1A9-8BDF-E91913A1C967}"/>
              </a:ext>
            </a:extLst>
          </p:cNvPr>
          <p:cNvSpPr txBox="1"/>
          <p:nvPr/>
        </p:nvSpPr>
        <p:spPr>
          <a:xfrm>
            <a:off x="711200" y="883920"/>
            <a:ext cx="10312400" cy="4760278"/>
          </a:xfrm>
          <a:prstGeom prst="rect">
            <a:avLst/>
          </a:prstGeom>
          <a:noFill/>
        </p:spPr>
        <p:txBody>
          <a:bodyPr wrap="square" rtlCol="0">
            <a:spAutoFit/>
          </a:bodyPr>
          <a:lstStyle/>
          <a:p>
            <a:r>
              <a:rPr lang="en-US" sz="2400" b="1" i="0">
                <a:solidFill>
                  <a:srgbClr val="F8FAFF"/>
                </a:solidFill>
                <a:effectLst/>
                <a:latin typeface="Arial Rounded MT Bold" panose="020F0704030504030204" pitchFamily="34" charset="0"/>
              </a:rPr>
              <a:t>STEP-6 Loss function calculation and back </a:t>
            </a:r>
            <a:r>
              <a:rPr lang="en-US" sz="2400" b="1" i="0" err="1">
                <a:solidFill>
                  <a:srgbClr val="F8FAFF"/>
                </a:solidFill>
                <a:effectLst/>
                <a:latin typeface="Arial Rounded MT Bold" panose="020F0704030504030204" pitchFamily="34" charset="0"/>
              </a:rPr>
              <a:t>propogation</a:t>
            </a:r>
            <a:endParaRPr lang="en-US" sz="2400" b="1" i="0">
              <a:solidFill>
                <a:srgbClr val="F8FAFF"/>
              </a:solidFill>
              <a:effectLst/>
              <a:latin typeface="Arial Rounded MT Bold" panose="020F0704030504030204" pitchFamily="34" charset="0"/>
            </a:endParaRPr>
          </a:p>
          <a:p>
            <a:endParaRPr lang="en-US" b="1">
              <a:solidFill>
                <a:srgbClr val="F8FAFF"/>
              </a:solidFill>
              <a:latin typeface="Arial Rounded MT Bold" panose="020F0704030504030204" pitchFamily="34" charset="0"/>
            </a:endParaRPr>
          </a:p>
          <a:p>
            <a:r>
              <a:rPr lang="en-US" b="1" i="0">
                <a:solidFill>
                  <a:srgbClr val="F8FAFF"/>
                </a:solidFill>
                <a:effectLst/>
                <a:latin typeface="Arial Rounded MT Bold" panose="020F0704030504030204" pitchFamily="34" charset="0"/>
              </a:rPr>
              <a:t>1. Bounding Box Regression Loss: </a:t>
            </a:r>
            <a:endParaRPr lang="en-US" b="0" i="0">
              <a:solidFill>
                <a:srgbClr val="F8FAFF"/>
              </a:solidFill>
              <a:effectLst/>
              <a:latin typeface="DeepSeek-CJK-patch"/>
            </a:endParaRPr>
          </a:p>
          <a:p>
            <a:endParaRPr lang="en-US" b="1" i="0">
              <a:solidFill>
                <a:srgbClr val="F8FAFF"/>
              </a:solidFill>
              <a:effectLst/>
              <a:latin typeface="Arial Rounded MT Bold" panose="020F0704030504030204" pitchFamily="34" charset="0"/>
            </a:endParaRPr>
          </a:p>
          <a:p>
            <a:r>
              <a:rPr lang="en-US" b="1" i="0">
                <a:solidFill>
                  <a:srgbClr val="F8FAFF"/>
                </a:solidFill>
                <a:effectLst/>
                <a:latin typeface="Arial Rounded MT Bold" panose="020F0704030504030204" pitchFamily="34" charset="0"/>
              </a:rPr>
              <a:t>Purpose</a:t>
            </a:r>
            <a:r>
              <a:rPr lang="en-US" b="0" i="0">
                <a:solidFill>
                  <a:srgbClr val="F8FAFF"/>
                </a:solidFill>
                <a:effectLst/>
                <a:latin typeface="Arial Rounded MT Bold" panose="020F0704030504030204" pitchFamily="34" charset="0"/>
              </a:rPr>
              <a:t>: Measures </a:t>
            </a:r>
            <a:r>
              <a:rPr lang="en-US" b="1" i="0">
                <a:solidFill>
                  <a:srgbClr val="F8FAFF"/>
                </a:solidFill>
                <a:effectLst/>
                <a:latin typeface="Arial Rounded MT Bold" panose="020F0704030504030204" pitchFamily="34" charset="0"/>
              </a:rPr>
              <a:t>box accuracy</a:t>
            </a:r>
            <a:r>
              <a:rPr lang="en-US" b="0" i="0">
                <a:solidFill>
                  <a:srgbClr val="F8FAFF"/>
                </a:solidFill>
                <a:effectLst/>
                <a:latin typeface="Arial Rounded MT Bold" panose="020F0704030504030204" pitchFamily="34" charset="0"/>
              </a:rPr>
              <a:t> (how well predicted boxes match ground truth).</a:t>
            </a:r>
          </a:p>
          <a:p>
            <a:endParaRPr lang="en-US" b="0" i="0">
              <a:solidFill>
                <a:srgbClr val="F8FAFF"/>
              </a:solidFill>
              <a:effectLst/>
              <a:latin typeface="Arial Rounded MT Bold" panose="020F0704030504030204" pitchFamily="34" charset="0"/>
            </a:endParaRPr>
          </a:p>
          <a:p>
            <a:endParaRPr lang="en-US">
              <a:solidFill>
                <a:srgbClr val="F8FAFF"/>
              </a:solidFill>
              <a:latin typeface="Arial Rounded MT Bold" panose="020F0704030504030204" pitchFamily="34" charset="0"/>
            </a:endParaRPr>
          </a:p>
          <a:p>
            <a:pPr algn="l">
              <a:lnSpc>
                <a:spcPts val="2143"/>
              </a:lnSpc>
              <a:spcBef>
                <a:spcPts val="1029"/>
              </a:spcBef>
              <a:spcAft>
                <a:spcPts val="1029"/>
              </a:spcAft>
              <a:buFont typeface="Arial" panose="020B0604020202020204" pitchFamily="34" charset="0"/>
              <a:buChar char="•"/>
            </a:pPr>
            <a:endParaRPr lang="en-US" b="1" i="0">
              <a:solidFill>
                <a:srgbClr val="F8FAFF"/>
              </a:solidFill>
              <a:effectLst/>
              <a:latin typeface="Arial Rounded MT Bold" panose="020F0704030504030204" pitchFamily="34" charset="0"/>
            </a:endParaRPr>
          </a:p>
          <a:p>
            <a:pPr algn="l">
              <a:lnSpc>
                <a:spcPts val="2143"/>
              </a:lnSpc>
              <a:spcBef>
                <a:spcPts val="1029"/>
              </a:spcBef>
              <a:spcAft>
                <a:spcPts val="1029"/>
              </a:spcAft>
              <a:buFont typeface="Arial" panose="020B0604020202020204" pitchFamily="34" charset="0"/>
              <a:buChar char="•"/>
            </a:pPr>
            <a:r>
              <a:rPr lang="en-US" b="1" i="0">
                <a:solidFill>
                  <a:srgbClr val="F8FAFF"/>
                </a:solidFill>
                <a:effectLst/>
                <a:latin typeface="Arial Rounded MT Bold" panose="020F0704030504030204" pitchFamily="34" charset="0"/>
              </a:rPr>
              <a:t>IOU</a:t>
            </a:r>
            <a:r>
              <a:rPr lang="en-US" b="0" i="0">
                <a:solidFill>
                  <a:srgbClr val="F8FAFF"/>
                </a:solidFill>
                <a:effectLst/>
                <a:latin typeface="Arial Rounded MT Bold" panose="020F0704030504030204" pitchFamily="34" charset="0"/>
              </a:rPr>
              <a:t>: Intersection-over-Union (measures overlap).</a:t>
            </a:r>
          </a:p>
          <a:p>
            <a:pPr algn="l">
              <a:lnSpc>
                <a:spcPts val="2143"/>
              </a:lnSpc>
              <a:spcBef>
                <a:spcPts val="300"/>
              </a:spcBef>
              <a:spcAft>
                <a:spcPts val="1029"/>
              </a:spcAft>
              <a:buFont typeface="Arial" panose="020B0604020202020204" pitchFamily="34" charset="0"/>
              <a:buChar char="•"/>
            </a:pPr>
            <a:r>
              <a:rPr lang="en-US" b="1" i="0">
                <a:solidFill>
                  <a:srgbClr val="F8FAFF"/>
                </a:solidFill>
                <a:effectLst/>
                <a:latin typeface="Arial Rounded MT Bold" panose="020F0704030504030204" pitchFamily="34" charset="0"/>
              </a:rPr>
              <a:t>ρ²</a:t>
            </a:r>
            <a:r>
              <a:rPr lang="en-US" b="0" i="0">
                <a:solidFill>
                  <a:srgbClr val="F8FAFF"/>
                </a:solidFill>
                <a:effectLst/>
                <a:latin typeface="Arial Rounded MT Bold" panose="020F0704030504030204" pitchFamily="34" charset="0"/>
              </a:rPr>
              <a:t>: Squared distance between box centers.</a:t>
            </a:r>
          </a:p>
          <a:p>
            <a:pPr algn="l">
              <a:lnSpc>
                <a:spcPts val="2143"/>
              </a:lnSpc>
              <a:spcBef>
                <a:spcPts val="300"/>
              </a:spcBef>
              <a:spcAft>
                <a:spcPts val="1029"/>
              </a:spcAft>
              <a:buFont typeface="Arial" panose="020B0604020202020204" pitchFamily="34" charset="0"/>
              <a:buChar char="•"/>
            </a:pPr>
            <a:r>
              <a:rPr lang="en-US" b="1" i="0">
                <a:solidFill>
                  <a:srgbClr val="F8FAFF"/>
                </a:solidFill>
                <a:effectLst/>
                <a:latin typeface="Arial Rounded MT Bold" panose="020F0704030504030204" pitchFamily="34" charset="0"/>
              </a:rPr>
              <a:t>c</a:t>
            </a:r>
            <a:r>
              <a:rPr lang="en-US" b="0" i="0">
                <a:solidFill>
                  <a:srgbClr val="F8FAFF"/>
                </a:solidFill>
                <a:effectLst/>
                <a:latin typeface="Arial Rounded MT Bold" panose="020F0704030504030204" pitchFamily="34" charset="0"/>
              </a:rPr>
              <a:t>: Diagonal length of smallest enclosing box.</a:t>
            </a:r>
          </a:p>
          <a:p>
            <a:pPr algn="l">
              <a:lnSpc>
                <a:spcPts val="2143"/>
              </a:lnSpc>
              <a:spcBef>
                <a:spcPts val="300"/>
              </a:spcBef>
              <a:spcAft>
                <a:spcPts val="1029"/>
              </a:spcAft>
              <a:buFont typeface="Arial" panose="020B0604020202020204" pitchFamily="34" charset="0"/>
              <a:buChar char="•"/>
            </a:pPr>
            <a:r>
              <a:rPr lang="en-US" b="1" i="0">
                <a:solidFill>
                  <a:srgbClr val="F8FAFF"/>
                </a:solidFill>
                <a:effectLst/>
                <a:latin typeface="Arial Rounded MT Bold" panose="020F0704030504030204" pitchFamily="34" charset="0"/>
              </a:rPr>
              <a:t>α, v</a:t>
            </a:r>
            <a:r>
              <a:rPr lang="en-US" b="0" i="0">
                <a:solidFill>
                  <a:srgbClr val="F8FAFF"/>
                </a:solidFill>
                <a:effectLst/>
                <a:latin typeface="Arial Rounded MT Bold" panose="020F0704030504030204" pitchFamily="34" charset="0"/>
              </a:rPr>
              <a:t>: Penalty terms for aspect ratio mismatch.</a:t>
            </a:r>
          </a:p>
          <a:p>
            <a:endParaRPr lang="en-IN"/>
          </a:p>
        </p:txBody>
      </p:sp>
      <p:pic>
        <p:nvPicPr>
          <p:cNvPr id="6" name="Picture 5">
            <a:extLst>
              <a:ext uri="{FF2B5EF4-FFF2-40B4-BE49-F238E27FC236}">
                <a16:creationId xmlns:a16="http://schemas.microsoft.com/office/drawing/2014/main" id="{2FCE2C69-B112-664A-A6C1-E2083B5748A1}"/>
              </a:ext>
            </a:extLst>
          </p:cNvPr>
          <p:cNvPicPr>
            <a:picLocks noChangeAspect="1"/>
          </p:cNvPicPr>
          <p:nvPr/>
        </p:nvPicPr>
        <p:blipFill>
          <a:blip r:embed="rId2"/>
          <a:stretch>
            <a:fillRect/>
          </a:stretch>
        </p:blipFill>
        <p:spPr>
          <a:xfrm>
            <a:off x="2333100" y="2620873"/>
            <a:ext cx="3762900" cy="800212"/>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3117134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AD730D-54FC-4A1B-5325-5D7B31E4A8E7}"/>
              </a:ext>
            </a:extLst>
          </p:cNvPr>
          <p:cNvSpPr txBox="1"/>
          <p:nvPr/>
        </p:nvSpPr>
        <p:spPr>
          <a:xfrm>
            <a:off x="1132794" y="1056872"/>
            <a:ext cx="73005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latin typeface="Arial Rounded MT Bold" panose="020F0704030504030204" pitchFamily="34" charset="0"/>
              </a:rPr>
              <a:t>2.Confidence Loss :</a:t>
            </a:r>
          </a:p>
          <a:p>
            <a:r>
              <a:rPr lang="en-US" sz="2400" b="1">
                <a:solidFill>
                  <a:schemeClr val="bg1"/>
                </a:solidFill>
                <a:latin typeface="Arial Rounded MT Bold" panose="020F0704030504030204" pitchFamily="34" charset="0"/>
              </a:rPr>
              <a:t>Purpose</a:t>
            </a:r>
            <a:r>
              <a:rPr lang="en-US" sz="2400">
                <a:solidFill>
                  <a:schemeClr val="bg1"/>
                </a:solidFill>
                <a:latin typeface="Arial Rounded MT Bold" panose="020F0704030504030204" pitchFamily="34" charset="0"/>
              </a:rPr>
              <a:t> : Predicts if a box contains an object</a:t>
            </a:r>
          </a:p>
          <a:p>
            <a:r>
              <a:rPr lang="en-US" sz="2400" b="1">
                <a:solidFill>
                  <a:srgbClr val="FFFFFF"/>
                </a:solidFill>
                <a:latin typeface="Arial Rounded MT Bold" panose="020F0704030504030204" pitchFamily="34" charset="0"/>
              </a:rPr>
              <a:t>Formula:</a:t>
            </a:r>
            <a:endParaRPr lang="en-US" sz="2400">
              <a:latin typeface="Arial Rounded MT Bold" panose="020F0704030504030204" pitchFamily="34" charset="0"/>
            </a:endParaRPr>
          </a:p>
          <a:p>
            <a:endParaRPr lang="en-US" sz="2400" b="1">
              <a:solidFill>
                <a:schemeClr val="bg1"/>
              </a:solidFill>
              <a:latin typeface="Arial Rounded MT Bold" panose="020F0704030504030204" pitchFamily="34" charset="0"/>
            </a:endParaRPr>
          </a:p>
        </p:txBody>
      </p:sp>
      <p:pic>
        <p:nvPicPr>
          <p:cNvPr id="6" name="Picture 5" descr="A white text on a black background&#10;&#10;AI-generated content may be incorrect.">
            <a:extLst>
              <a:ext uri="{FF2B5EF4-FFF2-40B4-BE49-F238E27FC236}">
                <a16:creationId xmlns:a16="http://schemas.microsoft.com/office/drawing/2014/main" id="{AB0E3358-AC90-AC12-5EFF-C5663CED37B9}"/>
              </a:ext>
            </a:extLst>
          </p:cNvPr>
          <p:cNvPicPr>
            <a:picLocks noChangeAspect="1"/>
          </p:cNvPicPr>
          <p:nvPr/>
        </p:nvPicPr>
        <p:blipFill>
          <a:blip r:embed="rId2"/>
          <a:stretch>
            <a:fillRect/>
          </a:stretch>
        </p:blipFill>
        <p:spPr>
          <a:xfrm>
            <a:off x="1427921" y="2520010"/>
            <a:ext cx="7300500" cy="908990"/>
          </a:xfrm>
          <a:prstGeom prst="rect">
            <a:avLst/>
          </a:prstGeom>
        </p:spPr>
      </p:pic>
      <p:sp>
        <p:nvSpPr>
          <p:cNvPr id="7" name="TextBox 6">
            <a:extLst>
              <a:ext uri="{FF2B5EF4-FFF2-40B4-BE49-F238E27FC236}">
                <a16:creationId xmlns:a16="http://schemas.microsoft.com/office/drawing/2014/main" id="{15F21740-376C-6493-D31E-093A8AA3FF59}"/>
              </a:ext>
            </a:extLst>
          </p:cNvPr>
          <p:cNvSpPr txBox="1"/>
          <p:nvPr/>
        </p:nvSpPr>
        <p:spPr>
          <a:xfrm>
            <a:off x="1250941" y="3660119"/>
            <a:ext cx="80841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chemeClr val="bg1"/>
                </a:solidFill>
                <a:latin typeface="Arial Rounded MT Bold" panose="020F0704030504030204" pitchFamily="34" charset="0"/>
              </a:rPr>
              <a:t>C </a:t>
            </a:r>
            <a:r>
              <a:rPr lang="en-US" sz="2400">
                <a:solidFill>
                  <a:schemeClr val="bg1"/>
                </a:solidFill>
                <a:latin typeface="Arial Rounded MT Bold" panose="020F0704030504030204" pitchFamily="34" charset="0"/>
              </a:rPr>
              <a:t>= Predicated confidence (sigmoid output)</a:t>
            </a:r>
          </a:p>
          <a:p>
            <a:endParaRPr lang="en-US" sz="2400">
              <a:solidFill>
                <a:schemeClr val="bg1"/>
              </a:solidFill>
              <a:latin typeface="Arial Rounded MT Bold" panose="020F0704030504030204" pitchFamily="34" charset="0"/>
            </a:endParaRPr>
          </a:p>
          <a:p>
            <a:r>
              <a:rPr lang="en-US" sz="2400" b="1">
                <a:solidFill>
                  <a:schemeClr val="bg1"/>
                </a:solidFill>
                <a:latin typeface="Arial Rounded MT Bold" panose="020F0704030504030204" pitchFamily="34" charset="0"/>
              </a:rPr>
              <a:t>C</a:t>
            </a:r>
            <a:r>
              <a:rPr lang="en-US" sz="2400">
                <a:solidFill>
                  <a:schemeClr val="bg1"/>
                </a:solidFill>
                <a:latin typeface="Arial Rounded MT Bold" panose="020F0704030504030204" pitchFamily="34" charset="0"/>
              </a:rPr>
              <a:t> = Ground truth ( 1 if object exists, 0 otherwise)</a:t>
            </a:r>
          </a:p>
        </p:txBody>
      </p:sp>
      <p:sp>
        <p:nvSpPr>
          <p:cNvPr id="9" name="Half Frame 8">
            <a:extLst>
              <a:ext uri="{FF2B5EF4-FFF2-40B4-BE49-F238E27FC236}">
                <a16:creationId xmlns:a16="http://schemas.microsoft.com/office/drawing/2014/main" id="{49B9098A-8949-AE31-94BD-9BE5CF9B4AE7}"/>
              </a:ext>
            </a:extLst>
          </p:cNvPr>
          <p:cNvSpPr/>
          <p:nvPr/>
        </p:nvSpPr>
        <p:spPr>
          <a:xfrm rot="1560000">
            <a:off x="1347432" y="4430911"/>
            <a:ext cx="163188" cy="82397"/>
          </a:xfrm>
          <a:prstGeom prst="halfFram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91003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76060D-4FA6-9102-48D9-93F62F0B5E88}"/>
              </a:ext>
            </a:extLst>
          </p:cNvPr>
          <p:cNvSpPr txBox="1"/>
          <p:nvPr/>
        </p:nvSpPr>
        <p:spPr>
          <a:xfrm>
            <a:off x="660400" y="660400"/>
            <a:ext cx="419194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latin typeface="Arial Rounded MT Bold" panose="020F0704030504030204" pitchFamily="34" charset="0"/>
              </a:rPr>
              <a:t>3.Classification Loss :</a:t>
            </a:r>
            <a:r>
              <a:rPr lang="en-US" sz="2400">
                <a:latin typeface="Arial Rounded MT Bold" panose="020F0704030504030204" pitchFamily="34" charset="0"/>
              </a:rPr>
              <a:t>​</a:t>
            </a:r>
          </a:p>
        </p:txBody>
      </p:sp>
      <p:sp>
        <p:nvSpPr>
          <p:cNvPr id="6" name="TextBox 5">
            <a:extLst>
              <a:ext uri="{FF2B5EF4-FFF2-40B4-BE49-F238E27FC236}">
                <a16:creationId xmlns:a16="http://schemas.microsoft.com/office/drawing/2014/main" id="{B6D43195-CB39-40AD-6000-F3A862C85D6A}"/>
              </a:ext>
            </a:extLst>
          </p:cNvPr>
          <p:cNvSpPr txBox="1"/>
          <p:nvPr/>
        </p:nvSpPr>
        <p:spPr>
          <a:xfrm>
            <a:off x="660399" y="1243659"/>
            <a:ext cx="76249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latin typeface="Arial Rounded MT Bold" panose="020F0704030504030204" pitchFamily="34" charset="0"/>
              </a:rPr>
              <a:t>Purpose</a:t>
            </a:r>
            <a:r>
              <a:rPr lang="en-US" sz="2400">
                <a:solidFill>
                  <a:srgbClr val="FFFFFF"/>
                </a:solidFill>
                <a:latin typeface="Arial Rounded MT Bold" panose="020F0704030504030204" pitchFamily="34" charset="0"/>
              </a:rPr>
              <a:t> : Measures class predication error</a:t>
            </a:r>
            <a:r>
              <a:rPr lang="en-US">
                <a:latin typeface="Arial Rounded MT Bold" panose="020F0704030504030204" pitchFamily="34" charset="0"/>
              </a:rPr>
              <a:t>​</a:t>
            </a:r>
          </a:p>
        </p:txBody>
      </p:sp>
      <p:sp>
        <p:nvSpPr>
          <p:cNvPr id="7" name="TextBox 6">
            <a:extLst>
              <a:ext uri="{FF2B5EF4-FFF2-40B4-BE49-F238E27FC236}">
                <a16:creationId xmlns:a16="http://schemas.microsoft.com/office/drawing/2014/main" id="{D70F527B-5FB6-1EEA-AB17-4C6398CFDC7E}"/>
              </a:ext>
            </a:extLst>
          </p:cNvPr>
          <p:cNvSpPr txBox="1"/>
          <p:nvPr/>
        </p:nvSpPr>
        <p:spPr>
          <a:xfrm>
            <a:off x="660399" y="1794659"/>
            <a:ext cx="2743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latin typeface="Arial Rounded MT Bold" panose="020F0704030504030204" pitchFamily="34" charset="0"/>
              </a:rPr>
              <a:t>Formula:</a:t>
            </a:r>
            <a:endParaRPr lang="en-US" sz="2400">
              <a:latin typeface="Arial Rounded MT Bold" panose="020F0704030504030204" pitchFamily="34" charset="0"/>
            </a:endParaRPr>
          </a:p>
        </p:txBody>
      </p:sp>
      <p:pic>
        <p:nvPicPr>
          <p:cNvPr id="8" name="Picture 7">
            <a:extLst>
              <a:ext uri="{FF2B5EF4-FFF2-40B4-BE49-F238E27FC236}">
                <a16:creationId xmlns:a16="http://schemas.microsoft.com/office/drawing/2014/main" id="{D8859FB2-2CE6-B4E8-53F9-414C76B255D7}"/>
              </a:ext>
            </a:extLst>
          </p:cNvPr>
          <p:cNvPicPr>
            <a:picLocks noChangeAspect="1"/>
          </p:cNvPicPr>
          <p:nvPr/>
        </p:nvPicPr>
        <p:blipFill>
          <a:blip r:embed="rId2"/>
          <a:stretch>
            <a:fillRect/>
          </a:stretch>
        </p:blipFill>
        <p:spPr>
          <a:xfrm>
            <a:off x="2031999" y="2493374"/>
            <a:ext cx="5234751" cy="766821"/>
          </a:xfrm>
          <a:prstGeom prst="rect">
            <a:avLst/>
          </a:prstGeom>
          <a:effectLst>
            <a:innerShdw blurRad="63500" dist="50800" dir="18900000">
              <a:prstClr val="black">
                <a:alpha val="50000"/>
              </a:prstClr>
            </a:innerShdw>
          </a:effectLst>
        </p:spPr>
      </p:pic>
      <p:sp>
        <p:nvSpPr>
          <p:cNvPr id="9" name="TextBox 8">
            <a:extLst>
              <a:ext uri="{FF2B5EF4-FFF2-40B4-BE49-F238E27FC236}">
                <a16:creationId xmlns:a16="http://schemas.microsoft.com/office/drawing/2014/main" id="{6D2947B0-AB68-E5CD-AD9B-1800EE5E8C2B}"/>
              </a:ext>
            </a:extLst>
          </p:cNvPr>
          <p:cNvSpPr txBox="1"/>
          <p:nvPr/>
        </p:nvSpPr>
        <p:spPr>
          <a:xfrm>
            <a:off x="825910" y="3477787"/>
            <a:ext cx="8585200"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err="1">
                <a:solidFill>
                  <a:srgbClr val="FFFFFF"/>
                </a:solidFill>
                <a:latin typeface="Arial Rounded MT Bold" panose="020F0704030504030204" pitchFamily="34" charset="0"/>
              </a:rPr>
              <a:t>p_C</a:t>
            </a:r>
            <a:r>
              <a:rPr lang="en-US" sz="2000" b="1">
                <a:solidFill>
                  <a:srgbClr val="FFFFFF"/>
                </a:solidFill>
                <a:latin typeface="Arial Rounded MT Bold" panose="020F0704030504030204" pitchFamily="34" charset="0"/>
              </a:rPr>
              <a:t> = </a:t>
            </a:r>
            <a:r>
              <a:rPr lang="en-US" sz="2000">
                <a:solidFill>
                  <a:srgbClr val="FFFFFF"/>
                </a:solidFill>
                <a:latin typeface="Arial Rounded MT Bold" panose="020F0704030504030204" pitchFamily="34" charset="0"/>
              </a:rPr>
              <a:t>Predicted class probability (Sigmoid output)</a:t>
            </a:r>
            <a:endParaRPr lang="en-US" sz="2000">
              <a:solidFill>
                <a:srgbClr val="000000"/>
              </a:solidFill>
              <a:latin typeface="Arial Rounded MT Bold" panose="020F0704030504030204" pitchFamily="34" charset="0"/>
            </a:endParaRPr>
          </a:p>
          <a:p>
            <a:endParaRPr lang="en-US" sz="2000">
              <a:solidFill>
                <a:srgbClr val="FFFFFF"/>
              </a:solidFill>
              <a:latin typeface="Arial Rounded MT Bold" panose="020F0704030504030204" pitchFamily="34" charset="0"/>
            </a:endParaRPr>
          </a:p>
          <a:p>
            <a:r>
              <a:rPr lang="en-US" sz="2000" b="1" err="1">
                <a:solidFill>
                  <a:srgbClr val="FFFFFF"/>
                </a:solidFill>
                <a:latin typeface="Arial Rounded MT Bold" panose="020F0704030504030204" pitchFamily="34" charset="0"/>
              </a:rPr>
              <a:t>C_p</a:t>
            </a:r>
            <a:r>
              <a:rPr lang="en-US" sz="2000" b="1">
                <a:solidFill>
                  <a:srgbClr val="FFFFFF"/>
                </a:solidFill>
                <a:latin typeface="Arial Rounded MT Bold" panose="020F0704030504030204" pitchFamily="34" charset="0"/>
              </a:rPr>
              <a:t> =</a:t>
            </a:r>
            <a:r>
              <a:rPr lang="en-US" sz="2000">
                <a:solidFill>
                  <a:srgbClr val="FFFFFF"/>
                </a:solidFill>
                <a:latin typeface="Arial Rounded MT Bold" panose="020F0704030504030204" pitchFamily="34" charset="0"/>
              </a:rPr>
              <a:t> Grounded truth class label</a:t>
            </a:r>
          </a:p>
          <a:p>
            <a:endParaRPr lang="en-US" sz="2000" b="1">
              <a:solidFill>
                <a:srgbClr val="FFFFFF"/>
              </a:solidFill>
              <a:latin typeface="Arial Rounded MT Bold" panose="020F0704030504030204" pitchFamily="34" charset="0"/>
            </a:endParaRPr>
          </a:p>
          <a:p>
            <a:r>
              <a:rPr lang="en-US" sz="2000" b="1">
                <a:solidFill>
                  <a:srgbClr val="FFFFFF"/>
                </a:solidFill>
                <a:latin typeface="Arial Rounded MT Bold" panose="020F0704030504030204" pitchFamily="34" charset="0"/>
              </a:rPr>
              <a:t>gamma = </a:t>
            </a:r>
            <a:r>
              <a:rPr lang="en-US" sz="2000">
                <a:solidFill>
                  <a:srgbClr val="FFFFFF"/>
                </a:solidFill>
                <a:latin typeface="Arial Rounded MT Bold" panose="020F0704030504030204" pitchFamily="34" charset="0"/>
              </a:rPr>
              <a:t>Focusing parameter(default: 1.5 in YOLOv4)</a:t>
            </a:r>
          </a:p>
        </p:txBody>
      </p:sp>
      <p:sp>
        <p:nvSpPr>
          <p:cNvPr id="11" name="Half Frame 10">
            <a:extLst>
              <a:ext uri="{FF2B5EF4-FFF2-40B4-BE49-F238E27FC236}">
                <a16:creationId xmlns:a16="http://schemas.microsoft.com/office/drawing/2014/main" id="{159B55C9-DD52-1D0F-B12F-F910C9DFEF89}"/>
              </a:ext>
            </a:extLst>
          </p:cNvPr>
          <p:cNvSpPr/>
          <p:nvPr/>
        </p:nvSpPr>
        <p:spPr>
          <a:xfrm rot="2220000">
            <a:off x="988535" y="4068294"/>
            <a:ext cx="78462" cy="59269"/>
          </a:xfrm>
          <a:prstGeom prst="halfFram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42059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4066E-4871-1EB1-03D1-1EB6C041F07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EC68960-7B87-B078-4DF9-612328B52C83}"/>
              </a:ext>
            </a:extLst>
          </p:cNvPr>
          <p:cNvSpPr txBox="1"/>
          <p:nvPr/>
        </p:nvSpPr>
        <p:spPr>
          <a:xfrm>
            <a:off x="660400" y="660400"/>
            <a:ext cx="685423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rPr>
              <a:t> </a:t>
            </a:r>
            <a:r>
              <a:rPr lang="en-US" sz="2400" b="1">
                <a:solidFill>
                  <a:srgbClr val="FFFFFF"/>
                </a:solidFill>
                <a:latin typeface="Arial Rounded MT Bold" panose="020F0704030504030204" pitchFamily="34" charset="0"/>
              </a:rPr>
              <a:t>Total Loss in YOLOv4:</a:t>
            </a:r>
            <a:r>
              <a:rPr lang="en-US" sz="2400">
                <a:latin typeface="Arial Rounded MT Bold" panose="020F0704030504030204" pitchFamily="34" charset="0"/>
              </a:rPr>
              <a:t>​</a:t>
            </a:r>
          </a:p>
        </p:txBody>
      </p:sp>
      <p:sp>
        <p:nvSpPr>
          <p:cNvPr id="7" name="TextBox 6">
            <a:extLst>
              <a:ext uri="{FF2B5EF4-FFF2-40B4-BE49-F238E27FC236}">
                <a16:creationId xmlns:a16="http://schemas.microsoft.com/office/drawing/2014/main" id="{95120932-EC55-5588-943B-41D67638C305}"/>
              </a:ext>
            </a:extLst>
          </p:cNvPr>
          <p:cNvSpPr txBox="1"/>
          <p:nvPr/>
        </p:nvSpPr>
        <p:spPr>
          <a:xfrm>
            <a:off x="660400" y="1422400"/>
            <a:ext cx="27432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latin typeface="Arial Rounded MT Bold" panose="020F0704030504030204" pitchFamily="34" charset="0"/>
              </a:rPr>
              <a:t>Formula:</a:t>
            </a:r>
            <a:endParaRPr lang="en-US">
              <a:latin typeface="Arial Rounded MT Bold" panose="020F0704030504030204" pitchFamily="34" charset="0"/>
            </a:endParaRPr>
          </a:p>
        </p:txBody>
      </p:sp>
      <p:sp>
        <p:nvSpPr>
          <p:cNvPr id="9" name="TextBox 8">
            <a:extLst>
              <a:ext uri="{FF2B5EF4-FFF2-40B4-BE49-F238E27FC236}">
                <a16:creationId xmlns:a16="http://schemas.microsoft.com/office/drawing/2014/main" id="{DA85E9B5-0B33-228F-823C-4E8E9C34D8D6}"/>
              </a:ext>
            </a:extLst>
          </p:cNvPr>
          <p:cNvSpPr txBox="1"/>
          <p:nvPr/>
        </p:nvSpPr>
        <p:spPr>
          <a:xfrm>
            <a:off x="914400" y="3981215"/>
            <a:ext cx="85852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FFFFFF"/>
                </a:solidFill>
              </a:rPr>
              <a:t>_coord = </a:t>
            </a:r>
            <a:r>
              <a:rPr lang="en-US" sz="2000">
                <a:solidFill>
                  <a:srgbClr val="FFFFFF"/>
                </a:solidFill>
              </a:rPr>
              <a:t>Weight for box coordinate</a:t>
            </a:r>
          </a:p>
          <a:p>
            <a:endParaRPr lang="en-US" sz="2000">
              <a:solidFill>
                <a:srgbClr val="FFFFFF"/>
              </a:solidFill>
            </a:endParaRPr>
          </a:p>
          <a:p>
            <a:r>
              <a:rPr lang="en-US" sz="2400" b="1">
                <a:solidFill>
                  <a:srgbClr val="FFFFFF"/>
                </a:solidFill>
              </a:rPr>
              <a:t>_conf =</a:t>
            </a:r>
            <a:r>
              <a:rPr lang="en-US" sz="2400">
                <a:solidFill>
                  <a:srgbClr val="FFFFFF"/>
                </a:solidFill>
              </a:rPr>
              <a:t> </a:t>
            </a:r>
            <a:r>
              <a:rPr lang="en-US" sz="2000">
                <a:solidFill>
                  <a:srgbClr val="FFFFFF"/>
                </a:solidFill>
              </a:rPr>
              <a:t>Weight for </a:t>
            </a:r>
            <a:r>
              <a:rPr lang="en-US" sz="2000" err="1">
                <a:solidFill>
                  <a:srgbClr val="FFFFFF"/>
                </a:solidFill>
              </a:rPr>
              <a:t>objectness</a:t>
            </a:r>
            <a:endParaRPr lang="en-US" sz="2000">
              <a:solidFill>
                <a:srgbClr val="FFFFFF"/>
              </a:solidFill>
            </a:endParaRPr>
          </a:p>
          <a:p>
            <a:endParaRPr lang="en-US" sz="2000" b="1">
              <a:solidFill>
                <a:srgbClr val="FFFFFF"/>
              </a:solidFill>
            </a:endParaRPr>
          </a:p>
          <a:p>
            <a:r>
              <a:rPr lang="en-US" sz="2400" b="1">
                <a:solidFill>
                  <a:srgbClr val="FFFFFF"/>
                </a:solidFill>
              </a:rPr>
              <a:t>_class = </a:t>
            </a:r>
            <a:r>
              <a:rPr lang="en-US" sz="2000">
                <a:solidFill>
                  <a:srgbClr val="FFFFFF"/>
                </a:solidFill>
              </a:rPr>
              <a:t>Weight for class predictions</a:t>
            </a:r>
          </a:p>
        </p:txBody>
      </p:sp>
      <p:pic>
        <p:nvPicPr>
          <p:cNvPr id="2" name="Picture 1">
            <a:extLst>
              <a:ext uri="{FF2B5EF4-FFF2-40B4-BE49-F238E27FC236}">
                <a16:creationId xmlns:a16="http://schemas.microsoft.com/office/drawing/2014/main" id="{919AADAF-786F-C003-5FD2-A341BF89F954}"/>
              </a:ext>
            </a:extLst>
          </p:cNvPr>
          <p:cNvPicPr>
            <a:picLocks noChangeAspect="1"/>
          </p:cNvPicPr>
          <p:nvPr/>
        </p:nvPicPr>
        <p:blipFill>
          <a:blip r:embed="rId2"/>
          <a:stretch>
            <a:fillRect/>
          </a:stretch>
        </p:blipFill>
        <p:spPr>
          <a:xfrm>
            <a:off x="2352490" y="2624837"/>
            <a:ext cx="6393274" cy="738716"/>
          </a:xfrm>
          <a:prstGeom prst="rect">
            <a:avLst/>
          </a:prstGeom>
        </p:spPr>
      </p:pic>
    </p:spTree>
    <p:extLst>
      <p:ext uri="{BB962C8B-B14F-4D97-AF65-F5344CB8AC3E}">
        <p14:creationId xmlns:p14="http://schemas.microsoft.com/office/powerpoint/2010/main" val="2526679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963E0-FBC0-EFEC-652E-B8FA07C8276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F2A8433-5302-C2F2-1786-F691B00659BF}"/>
              </a:ext>
            </a:extLst>
          </p:cNvPr>
          <p:cNvSpPr txBox="1"/>
          <p:nvPr/>
        </p:nvSpPr>
        <p:spPr>
          <a:xfrm>
            <a:off x="1220840" y="1362760"/>
            <a:ext cx="685423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rgbClr val="FFFFFF"/>
                </a:solidFill>
              </a:rPr>
              <a:t> </a:t>
            </a:r>
            <a:r>
              <a:rPr lang="en-US" sz="2800" b="1">
                <a:solidFill>
                  <a:srgbClr val="FFFFFF"/>
                </a:solidFill>
                <a:latin typeface="Arial Rounded MT Bold" panose="020F0704030504030204" pitchFamily="34" charset="0"/>
              </a:rPr>
              <a:t>Optimization:</a:t>
            </a:r>
            <a:r>
              <a:rPr lang="en-US" sz="2800">
                <a:latin typeface="Arial Rounded MT Bold" panose="020F0704030504030204" pitchFamily="34" charset="0"/>
              </a:rPr>
              <a:t>​</a:t>
            </a:r>
          </a:p>
        </p:txBody>
      </p:sp>
      <p:sp>
        <p:nvSpPr>
          <p:cNvPr id="7" name="TextBox 6">
            <a:extLst>
              <a:ext uri="{FF2B5EF4-FFF2-40B4-BE49-F238E27FC236}">
                <a16:creationId xmlns:a16="http://schemas.microsoft.com/office/drawing/2014/main" id="{E8DBD9FF-A2F9-BBCC-D221-39DBBB837FBE}"/>
              </a:ext>
            </a:extLst>
          </p:cNvPr>
          <p:cNvSpPr txBox="1"/>
          <p:nvPr/>
        </p:nvSpPr>
        <p:spPr>
          <a:xfrm>
            <a:off x="1356852" y="2769015"/>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FFFF"/>
                </a:solidFill>
                <a:latin typeface="Arial Rounded MT Bold" panose="020F0704030504030204" pitchFamily="34" charset="0"/>
              </a:rPr>
              <a:t>Formula:</a:t>
            </a:r>
            <a:endParaRPr lang="en-US" sz="2800">
              <a:latin typeface="Arial Rounded MT Bold" panose="020F0704030504030204" pitchFamily="34" charset="0"/>
            </a:endParaRPr>
          </a:p>
        </p:txBody>
      </p:sp>
      <p:sp>
        <p:nvSpPr>
          <p:cNvPr id="3" name="TextBox 2">
            <a:extLst>
              <a:ext uri="{FF2B5EF4-FFF2-40B4-BE49-F238E27FC236}">
                <a16:creationId xmlns:a16="http://schemas.microsoft.com/office/drawing/2014/main" id="{260EF31D-3215-5E7B-373B-3AD5DEF02D92}"/>
              </a:ext>
            </a:extLst>
          </p:cNvPr>
          <p:cNvSpPr txBox="1"/>
          <p:nvPr/>
        </p:nvSpPr>
        <p:spPr>
          <a:xfrm>
            <a:off x="1356852" y="2158220"/>
            <a:ext cx="843468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rgbClr val="FFFFFF"/>
                </a:solidFill>
                <a:latin typeface="Arial Rounded MT Bold" panose="020F0704030504030204" pitchFamily="34" charset="0"/>
              </a:rPr>
              <a:t>YOLOv4 uses </a:t>
            </a:r>
            <a:r>
              <a:rPr lang="en-US" sz="2000" b="1">
                <a:solidFill>
                  <a:srgbClr val="FFFFFF"/>
                </a:solidFill>
                <a:latin typeface="Arial Rounded MT Bold" panose="020F0704030504030204" pitchFamily="34" charset="0"/>
              </a:rPr>
              <a:t>SGD with Momentum</a:t>
            </a:r>
            <a:r>
              <a:rPr lang="en-US" sz="2000">
                <a:solidFill>
                  <a:srgbClr val="FFFFFF"/>
                </a:solidFill>
                <a:latin typeface="Arial Rounded MT Bold" panose="020F0704030504030204" pitchFamily="34" charset="0"/>
              </a:rPr>
              <a:t> for training:</a:t>
            </a:r>
          </a:p>
        </p:txBody>
      </p:sp>
      <p:pic>
        <p:nvPicPr>
          <p:cNvPr id="2" name="Picture 1">
            <a:extLst>
              <a:ext uri="{FF2B5EF4-FFF2-40B4-BE49-F238E27FC236}">
                <a16:creationId xmlns:a16="http://schemas.microsoft.com/office/drawing/2014/main" id="{B0286AD4-AD8E-9A56-E91B-98430861093E}"/>
              </a:ext>
            </a:extLst>
          </p:cNvPr>
          <p:cNvPicPr>
            <a:picLocks noChangeAspect="1"/>
          </p:cNvPicPr>
          <p:nvPr/>
        </p:nvPicPr>
        <p:blipFill>
          <a:blip r:embed="rId2"/>
          <a:stretch>
            <a:fillRect/>
          </a:stretch>
        </p:blipFill>
        <p:spPr>
          <a:xfrm>
            <a:off x="2652790" y="3480407"/>
            <a:ext cx="2534004" cy="819264"/>
          </a:xfrm>
          <a:prstGeom prst="rect">
            <a:avLst/>
          </a:prstGeom>
        </p:spPr>
      </p:pic>
    </p:spTree>
    <p:extLst>
      <p:ext uri="{BB962C8B-B14F-4D97-AF65-F5344CB8AC3E}">
        <p14:creationId xmlns:p14="http://schemas.microsoft.com/office/powerpoint/2010/main" val="114352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149498-F304-A3AC-F98E-97D578E72D76}"/>
              </a:ext>
            </a:extLst>
          </p:cNvPr>
          <p:cNvSpPr txBox="1"/>
          <p:nvPr/>
        </p:nvSpPr>
        <p:spPr>
          <a:xfrm>
            <a:off x="613449" y="522343"/>
            <a:ext cx="10097728" cy="6647974"/>
          </a:xfrm>
          <a:prstGeom prst="rect">
            <a:avLst/>
          </a:prstGeom>
          <a:noFill/>
        </p:spPr>
        <p:txBody>
          <a:bodyPr wrap="square" rtlCol="0">
            <a:spAutoFit/>
          </a:bodyPr>
          <a:lstStyle/>
          <a:p>
            <a:r>
              <a:rPr lang="en-IN" sz="2800">
                <a:solidFill>
                  <a:schemeClr val="bg2"/>
                </a:solidFill>
                <a:latin typeface="Arial Rounded MT Bold" panose="020F0704030504030204" pitchFamily="34" charset="0"/>
              </a:rPr>
              <a:t>YOLO ALGORITHM FOR DETECTION OF OBJECTS</a:t>
            </a:r>
          </a:p>
          <a:p>
            <a:endParaRPr lang="en-IN" sz="2800">
              <a:solidFill>
                <a:schemeClr val="bg2"/>
              </a:solidFill>
              <a:latin typeface="Arial Rounded MT Bold" panose="020F0704030504030204" pitchFamily="34" charset="0"/>
            </a:endParaRPr>
          </a:p>
          <a:p>
            <a:pPr marL="285750" indent="-285750">
              <a:buFont typeface="Arial" panose="020B0604020202020204" pitchFamily="34" charset="0"/>
              <a:buChar char="•"/>
            </a:pPr>
            <a:r>
              <a:rPr lang="en-IN" sz="2000">
                <a:solidFill>
                  <a:schemeClr val="bg2"/>
                </a:solidFill>
                <a:latin typeface="Arial Rounded MT Bold" panose="020F0704030504030204" pitchFamily="34" charset="0"/>
              </a:rPr>
              <a:t>An imaged is pre-processed in to size and then normalized by dividing by 255</a:t>
            </a:r>
          </a:p>
          <a:p>
            <a:pPr marL="285750" indent="-285750">
              <a:buFont typeface="Arial" panose="020B0604020202020204" pitchFamily="34" charset="0"/>
              <a:buChar char="•"/>
            </a:pPr>
            <a:r>
              <a:rPr lang="en-IN" sz="2000">
                <a:solidFill>
                  <a:schemeClr val="bg2"/>
                </a:solidFill>
                <a:latin typeface="Arial Rounded MT Bold" panose="020F0704030504030204" pitchFamily="34" charset="0"/>
              </a:rPr>
              <a:t>The image is converted in to n x n grid</a:t>
            </a:r>
          </a:p>
          <a:p>
            <a:pPr marL="285750" indent="-285750">
              <a:buFont typeface="Arial" panose="020B0604020202020204" pitchFamily="34" charset="0"/>
              <a:buChar char="•"/>
            </a:pPr>
            <a:r>
              <a:rPr lang="en-US" sz="2000" b="0" i="0">
                <a:solidFill>
                  <a:srgbClr val="F8FAFF"/>
                </a:solidFill>
                <a:effectLst/>
                <a:latin typeface="Arial Rounded MT Bold" panose="020F0704030504030204" pitchFamily="34" charset="0"/>
              </a:rPr>
              <a:t>Each grid cell predicts </a:t>
            </a:r>
            <a:r>
              <a:rPr lang="en-US" sz="2000" b="1" i="0">
                <a:solidFill>
                  <a:srgbClr val="F8FAFF"/>
                </a:solidFill>
                <a:effectLst/>
                <a:latin typeface="Arial Rounded MT Bold" panose="020F0704030504030204" pitchFamily="34" charset="0"/>
              </a:rPr>
              <a:t>B bounding boxes</a:t>
            </a:r>
            <a:r>
              <a:rPr lang="en-US" sz="2000" b="0" i="0">
                <a:solidFill>
                  <a:srgbClr val="F8FAFF"/>
                </a:solidFill>
                <a:effectLst/>
                <a:latin typeface="Arial Rounded MT Bold" panose="020F0704030504030204" pitchFamily="34" charset="0"/>
              </a:rPr>
              <a:t> using </a:t>
            </a:r>
            <a:r>
              <a:rPr lang="en-US" sz="2000" b="1" i="0">
                <a:solidFill>
                  <a:srgbClr val="F8FAFF"/>
                </a:solidFill>
                <a:effectLst/>
                <a:latin typeface="Arial Rounded MT Bold" panose="020F0704030504030204" pitchFamily="34" charset="0"/>
              </a:rPr>
              <a:t>anchor boxes</a:t>
            </a:r>
            <a:endParaRPr lang="en-IN" sz="2000">
              <a:solidFill>
                <a:schemeClr val="bg2"/>
              </a:solidFill>
              <a:latin typeface="Arial Rounded MT Bold" panose="020F0704030504030204" pitchFamily="34" charset="0"/>
            </a:endParaRPr>
          </a:p>
          <a:p>
            <a:pPr marL="285750" indent="-285750">
              <a:buFont typeface="Arial" panose="020B0604020202020204" pitchFamily="34" charset="0"/>
              <a:buChar char="•"/>
            </a:pPr>
            <a:r>
              <a:rPr lang="en-IN" sz="2000">
                <a:solidFill>
                  <a:schemeClr val="bg2"/>
                </a:solidFill>
                <a:latin typeface="Arial Rounded MT Bold" panose="020F0704030504030204" pitchFamily="34" charset="0"/>
              </a:rPr>
              <a:t>The image is  now passed through the trained convolutional neural network from weights</a:t>
            </a:r>
          </a:p>
          <a:p>
            <a:pPr marL="285750" indent="-285750">
              <a:buFont typeface="Arial" panose="020B0604020202020204" pitchFamily="34" charset="0"/>
              <a:buChar char="•"/>
            </a:pPr>
            <a:r>
              <a:rPr lang="en-IN" sz="2000">
                <a:solidFill>
                  <a:schemeClr val="bg2"/>
                </a:solidFill>
                <a:latin typeface="Arial Rounded MT Bold" panose="020F0704030504030204" pitchFamily="34" charset="0"/>
              </a:rPr>
              <a:t>After the feature detection we are passing the image in to output layers for detection of bounding boxes</a:t>
            </a:r>
            <a:endParaRPr lang="en-US" sz="2000">
              <a:solidFill>
                <a:schemeClr val="bg2"/>
              </a:solidFill>
              <a:latin typeface="Arial Rounded MT Bold" panose="020F0704030504030204" pitchFamily="34" charset="0"/>
            </a:endParaRPr>
          </a:p>
          <a:p>
            <a:pPr marL="285750" indent="-285750">
              <a:buFont typeface="Arial" panose="020B0604020202020204" pitchFamily="34" charset="0"/>
              <a:buChar char="•"/>
            </a:pPr>
            <a:r>
              <a:rPr lang="en-US" sz="2000">
                <a:solidFill>
                  <a:schemeClr val="bg2"/>
                </a:solidFill>
                <a:latin typeface="Arial Rounded MT Bold" panose="020F0704030504030204" pitchFamily="34" charset="0"/>
              </a:rPr>
              <a:t> Bounding Box Coordinates (x, y, w, h): </a:t>
            </a:r>
          </a:p>
          <a:p>
            <a:r>
              <a:rPr lang="en-US" sz="2000">
                <a:solidFill>
                  <a:schemeClr val="bg2"/>
                </a:solidFill>
                <a:latin typeface="Arial Rounded MT Bold" panose="020F0704030504030204" pitchFamily="34" charset="0"/>
              </a:rPr>
              <a:t>	(x, y) = Center relative to the grid cell. </a:t>
            </a:r>
          </a:p>
          <a:p>
            <a:r>
              <a:rPr lang="en-US" sz="2000">
                <a:solidFill>
                  <a:schemeClr val="bg2"/>
                </a:solidFill>
                <a:latin typeface="Arial Rounded MT Bold" panose="020F0704030504030204" pitchFamily="34" charset="0"/>
              </a:rPr>
              <a:t>	(w, h) = Width &amp; height relative to anchor box </a:t>
            </a:r>
          </a:p>
          <a:p>
            <a:pPr marL="285750" indent="-285750">
              <a:buFont typeface="Arial" panose="020B0604020202020204" pitchFamily="34" charset="0"/>
              <a:buChar char="•"/>
            </a:pPr>
            <a:r>
              <a:rPr lang="en-US" sz="2000" err="1">
                <a:solidFill>
                  <a:schemeClr val="bg2"/>
                </a:solidFill>
                <a:latin typeface="Arial Rounded MT Bold" panose="020F0704030504030204" pitchFamily="34" charset="0"/>
              </a:rPr>
              <a:t>Objectness</a:t>
            </a:r>
            <a:r>
              <a:rPr lang="en-US" sz="2000">
                <a:solidFill>
                  <a:schemeClr val="bg2"/>
                </a:solidFill>
                <a:latin typeface="Arial Rounded MT Bold" panose="020F0704030504030204" pitchFamily="34" charset="0"/>
              </a:rPr>
              <a:t> Score (Confidence) → Probability that the box contains an object (0 to 1). </a:t>
            </a:r>
          </a:p>
          <a:p>
            <a:pPr marL="285750" indent="-285750">
              <a:buFont typeface="Arial" panose="020B0604020202020204" pitchFamily="34" charset="0"/>
              <a:buChar char="•"/>
            </a:pPr>
            <a:r>
              <a:rPr lang="en-US" sz="2000">
                <a:solidFill>
                  <a:schemeClr val="bg2"/>
                </a:solidFill>
                <a:latin typeface="Arial Rounded MT Bold" panose="020F0704030504030204" pitchFamily="34" charset="0"/>
              </a:rPr>
              <a:t>Class Probabilities → Predicts the class of the detected object (using sigmoid/</a:t>
            </a:r>
            <a:r>
              <a:rPr lang="en-US" sz="2000" err="1">
                <a:solidFill>
                  <a:schemeClr val="bg2"/>
                </a:solidFill>
                <a:latin typeface="Arial Rounded MT Bold" panose="020F0704030504030204" pitchFamily="34" charset="0"/>
              </a:rPr>
              <a:t>softmax</a:t>
            </a:r>
            <a:r>
              <a:rPr lang="en-US" sz="2000">
                <a:solidFill>
                  <a:schemeClr val="bg2"/>
                </a:solidFill>
                <a:latin typeface="Arial Rounded MT Bold" panose="020F0704030504030204" pitchFamily="34" charset="0"/>
              </a:rPr>
              <a:t>). </a:t>
            </a:r>
          </a:p>
          <a:p>
            <a:endParaRPr lang="en-IN" sz="1800">
              <a:solidFill>
                <a:schemeClr val="bg2"/>
              </a:solidFill>
              <a:latin typeface="Arial Rounded MT Bold" panose="020F0704030504030204" pitchFamily="34" charset="0"/>
            </a:endParaRPr>
          </a:p>
          <a:p>
            <a:r>
              <a:rPr lang="en-IN" sz="1800">
                <a:solidFill>
                  <a:schemeClr val="bg2"/>
                </a:solidFill>
                <a:latin typeface="Arial Rounded MT Bold" panose="020F0704030504030204" pitchFamily="34" charset="0"/>
              </a:rPr>
              <a:t>		</a:t>
            </a:r>
          </a:p>
          <a:p>
            <a:pPr marL="285750" indent="-285750">
              <a:buFont typeface="Arial" panose="020B0604020202020204" pitchFamily="34" charset="0"/>
              <a:buChar char="•"/>
            </a:pPr>
            <a:endParaRPr lang="en-IN">
              <a:solidFill>
                <a:schemeClr val="bg2"/>
              </a:solidFill>
              <a:latin typeface="Arial Rounded MT Bold" panose="020F0704030504030204" pitchFamily="34" charset="0"/>
            </a:endParaRPr>
          </a:p>
          <a:p>
            <a:pPr marL="285750" indent="-285750">
              <a:buFont typeface="Arial" panose="020B0604020202020204" pitchFamily="34" charset="0"/>
              <a:buChar char="•"/>
            </a:pPr>
            <a:endParaRPr lang="en-IN">
              <a:solidFill>
                <a:schemeClr val="bg2"/>
              </a:solidFill>
              <a:latin typeface="Arial Rounded MT Bold" panose="020F0704030504030204" pitchFamily="34" charset="0"/>
            </a:endParaRPr>
          </a:p>
          <a:p>
            <a:endParaRPr lang="en-IN">
              <a:solidFill>
                <a:schemeClr val="bg2"/>
              </a:solidFill>
              <a:latin typeface="Arial Rounded MT Bold" panose="020F0704030504030204" pitchFamily="34" charset="0"/>
            </a:endParaRPr>
          </a:p>
        </p:txBody>
      </p:sp>
      <p:pic>
        <p:nvPicPr>
          <p:cNvPr id="7" name="Picture 6">
            <a:extLst>
              <a:ext uri="{FF2B5EF4-FFF2-40B4-BE49-F238E27FC236}">
                <a16:creationId xmlns:a16="http://schemas.microsoft.com/office/drawing/2014/main" id="{533653BB-744C-978C-0DE6-E71552D05D8A}"/>
              </a:ext>
            </a:extLst>
          </p:cNvPr>
          <p:cNvPicPr>
            <a:picLocks noChangeAspect="1"/>
          </p:cNvPicPr>
          <p:nvPr/>
        </p:nvPicPr>
        <p:blipFill>
          <a:blip r:embed="rId2"/>
          <a:stretch>
            <a:fillRect/>
          </a:stretch>
        </p:blipFill>
        <p:spPr>
          <a:xfrm>
            <a:off x="9672807" y="4640225"/>
            <a:ext cx="2076740" cy="2124371"/>
          </a:xfrm>
          <a:prstGeom prst="rect">
            <a:avLst/>
          </a:prstGeom>
        </p:spPr>
      </p:pic>
    </p:spTree>
    <p:extLst>
      <p:ext uri="{BB962C8B-B14F-4D97-AF65-F5344CB8AC3E}">
        <p14:creationId xmlns:p14="http://schemas.microsoft.com/office/powerpoint/2010/main" val="2430207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022F512-497F-D2AD-04E8-701B7C8DBF44}"/>
              </a:ext>
            </a:extLst>
          </p:cNvPr>
          <p:cNvSpPr txBox="1"/>
          <p:nvPr/>
        </p:nvSpPr>
        <p:spPr>
          <a:xfrm>
            <a:off x="894735" y="840968"/>
            <a:ext cx="9507794" cy="6017032"/>
          </a:xfrm>
          <a:prstGeom prst="rect">
            <a:avLst/>
          </a:prstGeom>
          <a:noFill/>
        </p:spPr>
        <p:txBody>
          <a:bodyPr wrap="square">
            <a:spAutoFit/>
          </a:bodyPr>
          <a:lstStyle/>
          <a:p>
            <a:pPr marL="285750" indent="-285750">
              <a:buFont typeface="Arial" panose="020B0604020202020204" pitchFamily="34" charset="0"/>
              <a:buChar char="•"/>
            </a:pPr>
            <a:r>
              <a:rPr lang="en-US" sz="2000">
                <a:solidFill>
                  <a:schemeClr val="bg2"/>
                </a:solidFill>
                <a:latin typeface="Arial Rounded MT Bold" panose="020F0704030504030204" pitchFamily="34" charset="0"/>
              </a:rPr>
              <a:t>Output Tensor Shape: (S × S × [B × (5 + C)]) where: </a:t>
            </a:r>
          </a:p>
          <a:p>
            <a:r>
              <a:rPr lang="en-US" sz="2000">
                <a:solidFill>
                  <a:schemeClr val="bg2"/>
                </a:solidFill>
                <a:latin typeface="Arial Rounded MT Bold" panose="020F0704030504030204" pitchFamily="34" charset="0"/>
              </a:rPr>
              <a:t>	B = Number of anchor boxes per cell (e.g., 3). </a:t>
            </a:r>
          </a:p>
          <a:p>
            <a:r>
              <a:rPr lang="en-US" sz="2000">
                <a:solidFill>
                  <a:schemeClr val="bg2"/>
                </a:solidFill>
                <a:latin typeface="Arial Rounded MT Bold" panose="020F0704030504030204" pitchFamily="34" charset="0"/>
              </a:rPr>
              <a:t>	5 = (x, y, w, h, confidence).</a:t>
            </a:r>
          </a:p>
          <a:p>
            <a:r>
              <a:rPr lang="en-US" sz="2000">
                <a:solidFill>
                  <a:schemeClr val="bg2"/>
                </a:solidFill>
                <a:latin typeface="Arial Rounded MT Bold" panose="020F0704030504030204" pitchFamily="34" charset="0"/>
              </a:rPr>
              <a:t>	C = Number of classes.</a:t>
            </a:r>
            <a:endParaRPr lang="en-US" sz="2000" b="0" i="0">
              <a:solidFill>
                <a:srgbClr val="F8FAFF"/>
              </a:solidFill>
              <a:effectLst/>
              <a:latin typeface="Arial Rounded MT Bold" panose="020F0704030504030204" pitchFamily="34" charset="0"/>
            </a:endParaRPr>
          </a:p>
          <a:p>
            <a:pPr marL="285750" indent="-285750" algn="l">
              <a:lnSpc>
                <a:spcPts val="2143"/>
              </a:lnSpc>
              <a:spcBef>
                <a:spcPts val="1029"/>
              </a:spcBef>
              <a:spcAft>
                <a:spcPts val="1029"/>
              </a:spcAft>
              <a:buFont typeface="Arial" panose="020B0604020202020204" pitchFamily="34" charset="0"/>
              <a:buChar char="•"/>
            </a:pPr>
            <a:r>
              <a:rPr lang="en-US" sz="2000" b="0" i="0">
                <a:solidFill>
                  <a:srgbClr val="F8FAFF"/>
                </a:solidFill>
                <a:effectLst/>
                <a:latin typeface="Arial Rounded MT Bold" panose="020F0704030504030204" pitchFamily="34" charset="0"/>
              </a:rPr>
              <a:t>Remove boxes with </a:t>
            </a:r>
            <a:r>
              <a:rPr lang="en-US" sz="2000" b="1" i="0">
                <a:solidFill>
                  <a:srgbClr val="F8FAFF"/>
                </a:solidFill>
                <a:effectLst/>
                <a:latin typeface="Arial Rounded MT Bold" panose="020F0704030504030204" pitchFamily="34" charset="0"/>
              </a:rPr>
              <a:t>confidence &lt; threshold</a:t>
            </a:r>
            <a:r>
              <a:rPr lang="en-US" sz="2000" b="0" i="0">
                <a:solidFill>
                  <a:srgbClr val="F8FAFF"/>
                </a:solidFill>
                <a:effectLst/>
                <a:latin typeface="Arial Rounded MT Bold" panose="020F0704030504030204" pitchFamily="34" charset="0"/>
              </a:rPr>
              <a:t> (e.g., 0.5).</a:t>
            </a:r>
          </a:p>
          <a:p>
            <a:pPr marL="285750" indent="-285750" algn="l">
              <a:lnSpc>
                <a:spcPts val="2143"/>
              </a:lnSpc>
              <a:spcBef>
                <a:spcPts val="1029"/>
              </a:spcBef>
              <a:spcAft>
                <a:spcPts val="1029"/>
              </a:spcAft>
              <a:buFont typeface="Arial" panose="020B0604020202020204" pitchFamily="34" charset="0"/>
              <a:buChar char="•"/>
            </a:pPr>
            <a:r>
              <a:rPr lang="en-US" sz="2000">
                <a:solidFill>
                  <a:srgbClr val="F8FAFF"/>
                </a:solidFill>
                <a:latin typeface="Arial Rounded MT Bold" panose="020F0704030504030204" pitchFamily="34" charset="0"/>
              </a:rPr>
              <a:t>E</a:t>
            </a:r>
            <a:r>
              <a:rPr lang="en-US" sz="2000" b="0" i="0">
                <a:solidFill>
                  <a:srgbClr val="F8FAFF"/>
                </a:solidFill>
                <a:effectLst/>
                <a:latin typeface="Arial Rounded MT Bold" panose="020F0704030504030204" pitchFamily="34" charset="0"/>
              </a:rPr>
              <a:t>liminate </a:t>
            </a:r>
            <a:r>
              <a:rPr lang="en-US" sz="2000" b="1" i="0">
                <a:solidFill>
                  <a:srgbClr val="F8FAFF"/>
                </a:solidFill>
                <a:effectLst/>
                <a:latin typeface="Arial Rounded MT Bold" panose="020F0704030504030204" pitchFamily="34" charset="0"/>
              </a:rPr>
              <a:t>duplicate detections</a:t>
            </a:r>
            <a:r>
              <a:rPr lang="en-US" sz="2000" b="0" i="0">
                <a:solidFill>
                  <a:srgbClr val="F8FAFF"/>
                </a:solidFill>
                <a:effectLst/>
                <a:latin typeface="Arial Rounded MT Bold" panose="020F0704030504030204" pitchFamily="34" charset="0"/>
              </a:rPr>
              <a:t> of the same object</a:t>
            </a:r>
          </a:p>
          <a:p>
            <a:pPr>
              <a:lnSpc>
                <a:spcPts val="2143"/>
              </a:lnSpc>
              <a:spcBef>
                <a:spcPts val="1029"/>
              </a:spcBef>
              <a:spcAft>
                <a:spcPts val="1029"/>
              </a:spcAft>
            </a:pPr>
            <a:r>
              <a:rPr lang="en-IN" sz="2000" b="0" i="0">
                <a:solidFill>
                  <a:srgbClr val="F8FAFF"/>
                </a:solidFill>
                <a:effectLst/>
                <a:latin typeface="Arial Rounded MT Bold" panose="020F0704030504030204" pitchFamily="34" charset="0"/>
              </a:rPr>
              <a:t>	Sort boxes by confidence.</a:t>
            </a:r>
          </a:p>
          <a:p>
            <a:pPr>
              <a:lnSpc>
                <a:spcPts val="2143"/>
              </a:lnSpc>
              <a:spcBef>
                <a:spcPts val="1029"/>
              </a:spcBef>
              <a:spcAft>
                <a:spcPts val="1029"/>
              </a:spcAft>
            </a:pPr>
            <a:r>
              <a:rPr lang="en-US" sz="2000" b="0" i="0">
                <a:solidFill>
                  <a:srgbClr val="F8FAFF"/>
                </a:solidFill>
                <a:effectLst/>
                <a:latin typeface="Arial Rounded MT Bold" panose="020F0704030504030204" pitchFamily="34" charset="0"/>
              </a:rPr>
              <a:t>	Select the box with the highest confidence.</a:t>
            </a:r>
          </a:p>
          <a:p>
            <a:pPr>
              <a:lnSpc>
                <a:spcPts val="2143"/>
              </a:lnSpc>
              <a:spcBef>
                <a:spcPts val="1029"/>
              </a:spcBef>
              <a:spcAft>
                <a:spcPts val="1029"/>
              </a:spcAft>
            </a:pPr>
            <a:r>
              <a:rPr lang="en-US" sz="2000" b="0" i="0">
                <a:solidFill>
                  <a:srgbClr val="F8FAFF"/>
                </a:solidFill>
                <a:effectLst/>
                <a:latin typeface="Arial Rounded MT Bold" panose="020F0704030504030204" pitchFamily="34" charset="0"/>
              </a:rPr>
              <a:t>	Remove all other boxes with </a:t>
            </a:r>
            <a:r>
              <a:rPr lang="en-US" sz="2000" b="1" i="0">
                <a:solidFill>
                  <a:srgbClr val="F8FAFF"/>
                </a:solidFill>
                <a:effectLst/>
                <a:latin typeface="Arial Rounded MT Bold" panose="020F0704030504030204" pitchFamily="34" charset="0"/>
              </a:rPr>
              <a:t>high </a:t>
            </a:r>
            <a:r>
              <a:rPr lang="en-US" sz="2000" b="1" i="0" err="1">
                <a:solidFill>
                  <a:srgbClr val="F8FAFF"/>
                </a:solidFill>
                <a:effectLst/>
                <a:latin typeface="Arial Rounded MT Bold" panose="020F0704030504030204" pitchFamily="34" charset="0"/>
              </a:rPr>
              <a:t>IoU</a:t>
            </a:r>
            <a:r>
              <a:rPr lang="en-US" sz="2000" b="1" i="0">
                <a:solidFill>
                  <a:srgbClr val="F8FAFF"/>
                </a:solidFill>
                <a:effectLst/>
                <a:latin typeface="Arial Rounded MT Bold" panose="020F0704030504030204" pitchFamily="34" charset="0"/>
              </a:rPr>
              <a:t> overlap</a:t>
            </a:r>
            <a:r>
              <a:rPr lang="en-US" sz="2000" b="0" i="0">
                <a:solidFill>
                  <a:srgbClr val="F8FAFF"/>
                </a:solidFill>
                <a:effectLst/>
                <a:latin typeface="Arial Rounded MT Bold" panose="020F0704030504030204" pitchFamily="34" charset="0"/>
              </a:rPr>
              <a:t> (e.g., </a:t>
            </a:r>
            <a:r>
              <a:rPr lang="en-US" sz="2000" b="0" i="0" err="1">
                <a:solidFill>
                  <a:srgbClr val="F8FAFF"/>
                </a:solidFill>
                <a:effectLst/>
                <a:latin typeface="Arial Rounded MT Bold" panose="020F0704030504030204" pitchFamily="34" charset="0"/>
              </a:rPr>
              <a:t>IoU</a:t>
            </a:r>
            <a:r>
              <a:rPr lang="en-US" sz="2000" b="0" i="0">
                <a:solidFill>
                  <a:srgbClr val="F8FAFF"/>
                </a:solidFill>
                <a:effectLst/>
                <a:latin typeface="Arial Rounded MT Bold" panose="020F0704030504030204" pitchFamily="34" charset="0"/>
              </a:rPr>
              <a:t> &gt; 0.45).	</a:t>
            </a:r>
          </a:p>
          <a:p>
            <a:pPr marL="285750" indent="-285750" algn="l">
              <a:lnSpc>
                <a:spcPts val="2143"/>
              </a:lnSpc>
              <a:spcBef>
                <a:spcPts val="1029"/>
              </a:spcBef>
              <a:spcAft>
                <a:spcPts val="1029"/>
              </a:spcAft>
              <a:buFont typeface="Arial" panose="020B0604020202020204" pitchFamily="34" charset="0"/>
              <a:buChar char="•"/>
            </a:pPr>
            <a:r>
              <a:rPr lang="en-US" sz="2000" b="0" i="0">
                <a:solidFill>
                  <a:srgbClr val="F8FAFF"/>
                </a:solidFill>
                <a:effectLst/>
                <a:latin typeface="Arial Rounded MT Bold" panose="020F0704030504030204" pitchFamily="34" charset="0"/>
              </a:rPr>
              <a:t>List of detected objects with:</a:t>
            </a:r>
          </a:p>
          <a:p>
            <a:pPr algn="l">
              <a:lnSpc>
                <a:spcPts val="2143"/>
              </a:lnSpc>
              <a:spcBef>
                <a:spcPts val="300"/>
              </a:spcBef>
            </a:pPr>
            <a:r>
              <a:rPr lang="en-US" sz="2000" b="1" i="0">
                <a:solidFill>
                  <a:srgbClr val="F8FAFF"/>
                </a:solidFill>
                <a:effectLst/>
                <a:latin typeface="Arial Rounded MT Bold" panose="020F0704030504030204" pitchFamily="34" charset="0"/>
              </a:rPr>
              <a:t>	Bounding Boxes</a:t>
            </a:r>
            <a:r>
              <a:rPr lang="en-US" sz="2000" b="0" i="0">
                <a:solidFill>
                  <a:srgbClr val="F8FAFF"/>
                </a:solidFill>
                <a:effectLst/>
                <a:latin typeface="Arial Rounded MT Bold" panose="020F0704030504030204" pitchFamily="34" charset="0"/>
              </a:rPr>
              <a:t> (x, y, width, height).</a:t>
            </a:r>
          </a:p>
          <a:p>
            <a:pPr lvl="1">
              <a:lnSpc>
                <a:spcPts val="2143"/>
              </a:lnSpc>
              <a:spcBef>
                <a:spcPts val="300"/>
              </a:spcBef>
            </a:pPr>
            <a:r>
              <a:rPr lang="en-US" sz="2000" b="1" i="0">
                <a:solidFill>
                  <a:srgbClr val="F8FAFF"/>
                </a:solidFill>
                <a:effectLst/>
                <a:latin typeface="Arial Rounded MT Bold" panose="020F0704030504030204" pitchFamily="34" charset="0"/>
              </a:rPr>
              <a:t>Class Labels</a:t>
            </a:r>
            <a:r>
              <a:rPr lang="en-US" sz="2000" b="0" i="0">
                <a:solidFill>
                  <a:srgbClr val="F8FAFF"/>
                </a:solidFill>
                <a:effectLst/>
                <a:latin typeface="Arial Rounded MT Bold" panose="020F0704030504030204" pitchFamily="34" charset="0"/>
              </a:rPr>
              <a:t> (e.g., "car").</a:t>
            </a:r>
          </a:p>
          <a:p>
            <a:pPr algn="l">
              <a:lnSpc>
                <a:spcPts val="2143"/>
              </a:lnSpc>
              <a:spcBef>
                <a:spcPts val="300"/>
              </a:spcBef>
            </a:pPr>
            <a:r>
              <a:rPr lang="en-US" sz="2000" b="1" i="0">
                <a:solidFill>
                  <a:srgbClr val="F8FAFF"/>
                </a:solidFill>
                <a:effectLst/>
                <a:latin typeface="Arial Rounded MT Bold" panose="020F0704030504030204" pitchFamily="34" charset="0"/>
              </a:rPr>
              <a:t>	Confidence Scores</a:t>
            </a:r>
            <a:r>
              <a:rPr lang="en-US" sz="2000" b="0" i="0">
                <a:solidFill>
                  <a:srgbClr val="F8FAFF"/>
                </a:solidFill>
                <a:effectLst/>
                <a:latin typeface="Arial Rounded MT Bold" panose="020F0704030504030204" pitchFamily="34" charset="0"/>
              </a:rPr>
              <a:t> (0 to 1).</a:t>
            </a:r>
          </a:p>
          <a:p>
            <a:pPr>
              <a:buNone/>
            </a:pPr>
            <a:br>
              <a:rPr lang="en-US" sz="2000">
                <a:latin typeface="Arial Rounded MT Bold" panose="020F0704030504030204" pitchFamily="34" charset="0"/>
              </a:rPr>
            </a:br>
            <a:endParaRPr lang="en-US" sz="2000" b="0" i="0">
              <a:solidFill>
                <a:srgbClr val="F8FAFF"/>
              </a:solidFill>
              <a:effectLst/>
              <a:latin typeface="Arial Rounded MT Bold" panose="020F0704030504030204" pitchFamily="34" charset="0"/>
            </a:endParaRPr>
          </a:p>
        </p:txBody>
      </p:sp>
    </p:spTree>
    <p:extLst>
      <p:ext uri="{BB962C8B-B14F-4D97-AF65-F5344CB8AC3E}">
        <p14:creationId xmlns:p14="http://schemas.microsoft.com/office/powerpoint/2010/main" val="3673182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EBD3B6-5282-22D3-F056-CB5A0744C9D0}"/>
              </a:ext>
            </a:extLst>
          </p:cNvPr>
          <p:cNvSpPr txBox="1"/>
          <p:nvPr/>
        </p:nvSpPr>
        <p:spPr>
          <a:xfrm>
            <a:off x="776748" y="737419"/>
            <a:ext cx="10638503" cy="1384995"/>
          </a:xfrm>
          <a:prstGeom prst="rect">
            <a:avLst/>
          </a:prstGeom>
          <a:noFill/>
        </p:spPr>
        <p:txBody>
          <a:bodyPr wrap="square" rtlCol="0">
            <a:spAutoFit/>
          </a:bodyPr>
          <a:lstStyle/>
          <a:p>
            <a:r>
              <a:rPr lang="en-IN" sz="2400">
                <a:solidFill>
                  <a:schemeClr val="bg2"/>
                </a:solidFill>
                <a:latin typeface="Arial Rounded MT Bold" panose="020F0704030504030204" pitchFamily="34" charset="0"/>
              </a:rPr>
              <a:t>RESULTS:</a:t>
            </a:r>
          </a:p>
          <a:p>
            <a:endParaRPr lang="en-IN" sz="2000">
              <a:solidFill>
                <a:schemeClr val="bg2"/>
              </a:solidFill>
              <a:latin typeface="Arial Rounded MT Bold" panose="020F0704030504030204" pitchFamily="34" charset="0"/>
            </a:endParaRPr>
          </a:p>
          <a:p>
            <a:r>
              <a:rPr lang="en-IN" sz="2000">
                <a:solidFill>
                  <a:schemeClr val="bg2"/>
                </a:solidFill>
                <a:latin typeface="Arial Rounded MT Bold" panose="020F0704030504030204" pitchFamily="34" charset="0"/>
              </a:rPr>
              <a:t>1.The vehicle registration plate is being detected properly with </a:t>
            </a:r>
            <a:r>
              <a:rPr lang="en-IN" sz="2000" err="1">
                <a:solidFill>
                  <a:schemeClr val="bg2"/>
                </a:solidFill>
                <a:latin typeface="Arial Rounded MT Bold" panose="020F0704030504030204" pitchFamily="34" charset="0"/>
              </a:rPr>
              <a:t>mAP</a:t>
            </a:r>
            <a:r>
              <a:rPr lang="en-IN" sz="2000">
                <a:solidFill>
                  <a:schemeClr val="bg2"/>
                </a:solidFill>
                <a:latin typeface="Arial Rounded MT Bold" panose="020F0704030504030204" pitchFamily="34" charset="0"/>
              </a:rPr>
              <a:t> of 92.8% </a:t>
            </a:r>
            <a:br>
              <a:rPr lang="en-IN" sz="2000">
                <a:solidFill>
                  <a:schemeClr val="bg2"/>
                </a:solidFill>
                <a:latin typeface="Arial Rounded MT Bold" panose="020F0704030504030204" pitchFamily="34" charset="0"/>
              </a:rPr>
            </a:br>
            <a:r>
              <a:rPr lang="en-IN" sz="2000">
                <a:solidFill>
                  <a:schemeClr val="bg2"/>
                </a:solidFill>
                <a:latin typeface="Arial Rounded MT Bold" panose="020F0704030504030204" pitchFamily="34" charset="0"/>
              </a:rPr>
              <a:t>and the precision ( 93%),F1-score(90%), Recall(87%)</a:t>
            </a:r>
          </a:p>
        </p:txBody>
      </p:sp>
      <p:pic>
        <p:nvPicPr>
          <p:cNvPr id="7" name="Picture 6">
            <a:extLst>
              <a:ext uri="{FF2B5EF4-FFF2-40B4-BE49-F238E27FC236}">
                <a16:creationId xmlns:a16="http://schemas.microsoft.com/office/drawing/2014/main" id="{4FDB25D8-ADB4-901C-44B4-DDD8F1AEDDA9}"/>
              </a:ext>
            </a:extLst>
          </p:cNvPr>
          <p:cNvPicPr>
            <a:picLocks noChangeAspect="1"/>
          </p:cNvPicPr>
          <p:nvPr/>
        </p:nvPicPr>
        <p:blipFill>
          <a:blip r:embed="rId2"/>
          <a:stretch>
            <a:fillRect/>
          </a:stretch>
        </p:blipFill>
        <p:spPr>
          <a:xfrm>
            <a:off x="1578385" y="2383093"/>
            <a:ext cx="8248650" cy="3429000"/>
          </a:xfrm>
          <a:prstGeom prst="rect">
            <a:avLst/>
          </a:prstGeom>
        </p:spPr>
      </p:pic>
    </p:spTree>
    <p:extLst>
      <p:ext uri="{BB962C8B-B14F-4D97-AF65-F5344CB8AC3E}">
        <p14:creationId xmlns:p14="http://schemas.microsoft.com/office/powerpoint/2010/main" val="196658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B07EFF-DD3D-727B-F2B1-B57B6458F6F9}"/>
              </a:ext>
            </a:extLst>
          </p:cNvPr>
          <p:cNvSpPr txBox="1"/>
          <p:nvPr/>
        </p:nvSpPr>
        <p:spPr>
          <a:xfrm>
            <a:off x="786580" y="816078"/>
            <a:ext cx="8622891" cy="1015663"/>
          </a:xfrm>
          <a:prstGeom prst="rect">
            <a:avLst/>
          </a:prstGeom>
          <a:noFill/>
        </p:spPr>
        <p:txBody>
          <a:bodyPr wrap="square" rtlCol="0">
            <a:spAutoFit/>
          </a:bodyPr>
          <a:lstStyle/>
          <a:p>
            <a:r>
              <a:rPr lang="en-IN" sz="2000">
                <a:solidFill>
                  <a:schemeClr val="bg2"/>
                </a:solidFill>
                <a:latin typeface="Arial Rounded MT Bold" panose="020F0704030504030204" pitchFamily="34" charset="0"/>
              </a:rPr>
              <a:t>Speed is being detected properly when the car and objects are distant but if the cars are overlapping as shown in figure the new id is being allotted and getting confused</a:t>
            </a:r>
          </a:p>
        </p:txBody>
      </p:sp>
      <p:pic>
        <p:nvPicPr>
          <p:cNvPr id="6" name="Picture 5">
            <a:extLst>
              <a:ext uri="{FF2B5EF4-FFF2-40B4-BE49-F238E27FC236}">
                <a16:creationId xmlns:a16="http://schemas.microsoft.com/office/drawing/2014/main" id="{E94588B9-035A-A389-5F9A-8403A0D0A2B6}"/>
              </a:ext>
            </a:extLst>
          </p:cNvPr>
          <p:cNvPicPr>
            <a:picLocks noChangeAspect="1"/>
          </p:cNvPicPr>
          <p:nvPr/>
        </p:nvPicPr>
        <p:blipFill>
          <a:blip r:embed="rId2"/>
          <a:stretch>
            <a:fillRect/>
          </a:stretch>
        </p:blipFill>
        <p:spPr>
          <a:xfrm>
            <a:off x="575853" y="2774000"/>
            <a:ext cx="5520147" cy="3184348"/>
          </a:xfrm>
          <a:prstGeom prst="rect">
            <a:avLst/>
          </a:prstGeom>
        </p:spPr>
      </p:pic>
      <p:pic>
        <p:nvPicPr>
          <p:cNvPr id="13" name="Picture 12">
            <a:extLst>
              <a:ext uri="{FF2B5EF4-FFF2-40B4-BE49-F238E27FC236}">
                <a16:creationId xmlns:a16="http://schemas.microsoft.com/office/drawing/2014/main" id="{B31242E8-216B-44E9-9D73-A0766AAB8E14}"/>
              </a:ext>
            </a:extLst>
          </p:cNvPr>
          <p:cNvPicPr>
            <a:picLocks noChangeAspect="1"/>
          </p:cNvPicPr>
          <p:nvPr/>
        </p:nvPicPr>
        <p:blipFill>
          <a:blip r:embed="rId3"/>
          <a:stretch>
            <a:fillRect/>
          </a:stretch>
        </p:blipFill>
        <p:spPr>
          <a:xfrm>
            <a:off x="6292646" y="2774000"/>
            <a:ext cx="5279922" cy="3184348"/>
          </a:xfrm>
          <a:prstGeom prst="rect">
            <a:avLst/>
          </a:prstGeom>
        </p:spPr>
      </p:pic>
    </p:spTree>
    <p:extLst>
      <p:ext uri="{BB962C8B-B14F-4D97-AF65-F5344CB8AC3E}">
        <p14:creationId xmlns:p14="http://schemas.microsoft.com/office/powerpoint/2010/main" val="1130591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179A9C-240F-6029-04FE-53F36DF6DED2}"/>
              </a:ext>
            </a:extLst>
          </p:cNvPr>
          <p:cNvSpPr txBox="1"/>
          <p:nvPr/>
        </p:nvSpPr>
        <p:spPr>
          <a:xfrm>
            <a:off x="993928" y="835742"/>
            <a:ext cx="8947355" cy="4524315"/>
          </a:xfrm>
          <a:prstGeom prst="rect">
            <a:avLst/>
          </a:prstGeom>
          <a:noFill/>
        </p:spPr>
        <p:txBody>
          <a:bodyPr wrap="square" rtlCol="0">
            <a:spAutoFit/>
          </a:bodyPr>
          <a:lstStyle/>
          <a:p>
            <a:r>
              <a:rPr lang="en-US" sz="2800">
                <a:solidFill>
                  <a:schemeClr val="bg2"/>
                </a:solidFill>
                <a:latin typeface="Arial Rounded MT Bold" panose="020F0704030504030204" pitchFamily="34" charset="0"/>
              </a:rPr>
              <a:t>INTRODUCTION:</a:t>
            </a:r>
          </a:p>
          <a:p>
            <a:endParaRPr lang="en-US" sz="2800">
              <a:solidFill>
                <a:schemeClr val="bg2"/>
              </a:solidFill>
            </a:endParaRPr>
          </a:p>
          <a:p>
            <a:pPr marL="457200" indent="-457200">
              <a:buFont typeface="Arial" panose="020B0604020202020204" pitchFamily="34" charset="0"/>
              <a:buChar char="•"/>
            </a:pPr>
            <a:r>
              <a:rPr lang="en-US" sz="2800">
                <a:solidFill>
                  <a:schemeClr val="bg2"/>
                </a:solidFill>
                <a:latin typeface="Arial Rounded MT Bold" panose="020F0704030504030204" pitchFamily="34" charset="0"/>
              </a:rPr>
              <a:t>Vehicle speed detection is very important in traffic management, policing, and highway safety.</a:t>
            </a:r>
          </a:p>
          <a:p>
            <a:pPr marL="457200" indent="-457200">
              <a:buFont typeface="Arial" panose="020B0604020202020204" pitchFamily="34" charset="0"/>
              <a:buChar char="•"/>
            </a:pPr>
            <a:r>
              <a:rPr lang="en-US" sz="2800">
                <a:solidFill>
                  <a:schemeClr val="bg2"/>
                </a:solidFill>
                <a:latin typeface="Arial Rounded MT Bold" panose="020F0704030504030204" pitchFamily="34" charset="0"/>
              </a:rPr>
              <a:t>As deep learning and computer vision technology have evolved, AI-based solutions provide a cost-efficient and scalable method for speeding detection.</a:t>
            </a:r>
          </a:p>
          <a:p>
            <a:endParaRPr lang="en-US">
              <a:solidFill>
                <a:schemeClr val="bg2"/>
              </a:solidFill>
            </a:endParaRPr>
          </a:p>
          <a:p>
            <a:endParaRPr lang="en-IN">
              <a:solidFill>
                <a:schemeClr val="bg2"/>
              </a:solidFill>
            </a:endParaRPr>
          </a:p>
        </p:txBody>
      </p:sp>
    </p:spTree>
    <p:extLst>
      <p:ext uri="{BB962C8B-B14F-4D97-AF65-F5344CB8AC3E}">
        <p14:creationId xmlns:p14="http://schemas.microsoft.com/office/powerpoint/2010/main" val="642259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01B122-BE8D-C563-08EF-420C4D2C7353}"/>
              </a:ext>
            </a:extLst>
          </p:cNvPr>
          <p:cNvSpPr txBox="1"/>
          <p:nvPr/>
        </p:nvSpPr>
        <p:spPr>
          <a:xfrm>
            <a:off x="599440" y="599440"/>
            <a:ext cx="9377680" cy="5324535"/>
          </a:xfrm>
          <a:prstGeom prst="rect">
            <a:avLst/>
          </a:prstGeom>
          <a:noFill/>
        </p:spPr>
        <p:txBody>
          <a:bodyPr wrap="square" rtlCol="0">
            <a:spAutoFit/>
          </a:bodyPr>
          <a:lstStyle/>
          <a:p>
            <a:r>
              <a:rPr lang="en-IN" sz="2400">
                <a:solidFill>
                  <a:schemeClr val="bg2"/>
                </a:solidFill>
                <a:latin typeface="Arial Rounded MT Bold" panose="020F0704030504030204" pitchFamily="34" charset="0"/>
              </a:rPr>
              <a:t>Limitations:</a:t>
            </a:r>
          </a:p>
          <a:p>
            <a:endParaRPr lang="en-IN">
              <a:solidFill>
                <a:schemeClr val="bg2"/>
              </a:solidFill>
              <a:latin typeface="Arial Rounded MT Bold" panose="020F0704030504030204" pitchFamily="34" charset="0"/>
            </a:endParaRPr>
          </a:p>
          <a:p>
            <a:pPr marL="285750" indent="-285750">
              <a:buFont typeface="Arial" panose="020B0604020202020204" pitchFamily="34" charset="0"/>
              <a:buChar char="•"/>
            </a:pPr>
            <a:r>
              <a:rPr lang="en-IN" sz="2000">
                <a:solidFill>
                  <a:schemeClr val="bg2"/>
                </a:solidFill>
                <a:latin typeface="Arial Rounded MT Bold" panose="020F0704030504030204" pitchFamily="34" charset="0"/>
              </a:rPr>
              <a:t>This type of trackers would not properly work in all the cases.</a:t>
            </a:r>
          </a:p>
          <a:p>
            <a:pPr marL="285750" indent="-285750">
              <a:buFont typeface="Arial" panose="020B0604020202020204" pitchFamily="34" charset="0"/>
              <a:buChar char="•"/>
            </a:pPr>
            <a:r>
              <a:rPr lang="en-IN" sz="2000">
                <a:solidFill>
                  <a:schemeClr val="bg2"/>
                </a:solidFill>
                <a:latin typeface="Arial Rounded MT Bold" panose="020F0704030504030204" pitchFamily="34" charset="0"/>
              </a:rPr>
              <a:t>Because here we are tracking the vehicles using centre but in some camera angles the way vehicles appear would overlap on each other which would confuse the model and assign multiple ID’s to the same vehicle .</a:t>
            </a:r>
          </a:p>
          <a:p>
            <a:pPr marL="285750" indent="-285750">
              <a:buFont typeface="Arial" panose="020B0604020202020204" pitchFamily="34" charset="0"/>
              <a:buChar char="•"/>
            </a:pPr>
            <a:r>
              <a:rPr lang="en-IN" sz="2000">
                <a:solidFill>
                  <a:schemeClr val="bg2"/>
                </a:solidFill>
                <a:latin typeface="Arial Rounded MT Bold" panose="020F0704030504030204" pitchFamily="34" charset="0"/>
              </a:rPr>
              <a:t>And for vehicle registration plate detection the camera should not be much far it should be nearer at as we are able to see the vehicle.</a:t>
            </a:r>
          </a:p>
          <a:p>
            <a:pPr marL="285750" indent="-285750">
              <a:buFont typeface="Arial" panose="020B0604020202020204" pitchFamily="34" charset="0"/>
              <a:buChar char="•"/>
            </a:pPr>
            <a:r>
              <a:rPr lang="en-IN" sz="2000">
                <a:solidFill>
                  <a:schemeClr val="bg2"/>
                </a:solidFill>
                <a:latin typeface="Arial Rounded MT Bold" panose="020F0704030504030204" pitchFamily="34" charset="0"/>
              </a:rPr>
              <a:t>We also need high quality videos to detect the vehicles and Vehicle registration plates accurately which would require high quality cameras.</a:t>
            </a:r>
          </a:p>
          <a:p>
            <a:endParaRPr lang="en-IN" sz="2000">
              <a:solidFill>
                <a:schemeClr val="bg2"/>
              </a:solidFill>
              <a:latin typeface="Arial Rounded MT Bold" panose="020F0704030504030204" pitchFamily="34" charset="0"/>
            </a:endParaRPr>
          </a:p>
          <a:p>
            <a:r>
              <a:rPr lang="en-IN" sz="2000">
                <a:solidFill>
                  <a:schemeClr val="bg2"/>
                </a:solidFill>
                <a:latin typeface="Arial Rounded MT Bold" panose="020F0704030504030204" pitchFamily="34" charset="0"/>
              </a:rPr>
              <a:t>FUTURE IMPLEMENTATIONS</a:t>
            </a:r>
            <a:r>
              <a:rPr lang="en-IN">
                <a:solidFill>
                  <a:schemeClr val="bg2"/>
                </a:solidFill>
                <a:latin typeface="Arial Rounded MT Bold" panose="020F0704030504030204" pitchFamily="34" charset="0"/>
              </a:rPr>
              <a:t>:</a:t>
            </a:r>
          </a:p>
          <a:p>
            <a:endParaRPr lang="en-IN">
              <a:solidFill>
                <a:schemeClr val="bg2"/>
              </a:solidFill>
              <a:latin typeface="Arial Rounded MT Bold" panose="020F0704030504030204" pitchFamily="34" charset="0"/>
            </a:endParaRPr>
          </a:p>
          <a:p>
            <a:pPr marL="342900" indent="-342900">
              <a:buFont typeface="Arial" panose="020B0604020202020204" pitchFamily="34" charset="0"/>
              <a:buChar char="•"/>
            </a:pPr>
            <a:r>
              <a:rPr lang="en-IN" sz="2000">
                <a:solidFill>
                  <a:schemeClr val="bg2"/>
                </a:solidFill>
                <a:latin typeface="Arial Rounded MT Bold" panose="020F0704030504030204" pitchFamily="34" charset="0"/>
              </a:rPr>
              <a:t>We can link the number plate detected to the ID of the car and also read the number plate and see if their exceeding speed  limits take necessary actions</a:t>
            </a:r>
            <a:r>
              <a:rPr lang="en-IN">
                <a:solidFill>
                  <a:schemeClr val="bg2"/>
                </a:solidFill>
                <a:latin typeface="Arial Rounded MT Bold" panose="020F0704030504030204" pitchFamily="34" charset="0"/>
              </a:rPr>
              <a:t>.</a:t>
            </a:r>
          </a:p>
        </p:txBody>
      </p:sp>
    </p:spTree>
    <p:extLst>
      <p:ext uri="{BB962C8B-B14F-4D97-AF65-F5344CB8AC3E}">
        <p14:creationId xmlns:p14="http://schemas.microsoft.com/office/powerpoint/2010/main" val="2637848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5132D3-FAC9-0E82-BC9C-9C8364DB5A74}"/>
              </a:ext>
            </a:extLst>
          </p:cNvPr>
          <p:cNvSpPr txBox="1"/>
          <p:nvPr/>
        </p:nvSpPr>
        <p:spPr>
          <a:xfrm>
            <a:off x="4208207" y="3092001"/>
            <a:ext cx="7983793" cy="584775"/>
          </a:xfrm>
          <a:prstGeom prst="rect">
            <a:avLst/>
          </a:prstGeom>
          <a:noFill/>
        </p:spPr>
        <p:txBody>
          <a:bodyPr wrap="square" rtlCol="0">
            <a:spAutoFit/>
          </a:bodyPr>
          <a:lstStyle/>
          <a:p>
            <a:r>
              <a:rPr lang="en-IN" sz="3200">
                <a:solidFill>
                  <a:schemeClr val="bg2"/>
                </a:solidFill>
                <a:latin typeface="Arial Rounded MT Bold" panose="020F0704030504030204" pitchFamily="34" charset="0"/>
              </a:rPr>
              <a:t>THANK YOU</a:t>
            </a:r>
          </a:p>
        </p:txBody>
      </p:sp>
    </p:spTree>
    <p:extLst>
      <p:ext uri="{BB962C8B-B14F-4D97-AF65-F5344CB8AC3E}">
        <p14:creationId xmlns:p14="http://schemas.microsoft.com/office/powerpoint/2010/main" val="1615399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0032FD-206A-D536-D39E-572308D0AC82}"/>
              </a:ext>
            </a:extLst>
          </p:cNvPr>
          <p:cNvSpPr txBox="1"/>
          <p:nvPr/>
        </p:nvSpPr>
        <p:spPr>
          <a:xfrm>
            <a:off x="1002891" y="1088922"/>
            <a:ext cx="9497962" cy="3662541"/>
          </a:xfrm>
          <a:prstGeom prst="rect">
            <a:avLst/>
          </a:prstGeom>
          <a:noFill/>
        </p:spPr>
        <p:txBody>
          <a:bodyPr wrap="square" rtlCol="0">
            <a:spAutoFit/>
          </a:bodyPr>
          <a:lstStyle/>
          <a:p>
            <a:r>
              <a:rPr lang="en-IN" sz="2800" b="1">
                <a:solidFill>
                  <a:schemeClr val="bg2"/>
                </a:solidFill>
                <a:latin typeface="Arial Rounded MT Bold" panose="020F0704030504030204" pitchFamily="34" charset="0"/>
              </a:rPr>
              <a:t>OBJECTIVES:</a:t>
            </a:r>
          </a:p>
          <a:p>
            <a:endParaRPr lang="en-IN" sz="2800" b="1">
              <a:solidFill>
                <a:schemeClr val="bg2"/>
              </a:solidFill>
              <a:latin typeface="Arial Rounded MT Bold" panose="020F0704030504030204" pitchFamily="34" charset="0"/>
            </a:endParaRPr>
          </a:p>
          <a:p>
            <a:r>
              <a:rPr lang="en-IN" sz="2800">
                <a:solidFill>
                  <a:schemeClr val="bg2"/>
                </a:solidFill>
                <a:latin typeface="Arial Rounded MT Bold" panose="020F0704030504030204" pitchFamily="34" charset="0"/>
              </a:rPr>
              <a:t>1.Detection of vehicles in real time</a:t>
            </a:r>
          </a:p>
          <a:p>
            <a:endParaRPr lang="en-IN" sz="2800">
              <a:solidFill>
                <a:schemeClr val="bg2"/>
              </a:solidFill>
              <a:latin typeface="Arial Rounded MT Bold" panose="020F0704030504030204" pitchFamily="34" charset="0"/>
            </a:endParaRPr>
          </a:p>
          <a:p>
            <a:r>
              <a:rPr lang="en-IN" sz="2800">
                <a:solidFill>
                  <a:schemeClr val="bg2"/>
                </a:solidFill>
                <a:latin typeface="Arial Rounded MT Bold" panose="020F0704030504030204" pitchFamily="34" charset="0"/>
              </a:rPr>
              <a:t>2.Detection of vehicle registration plate</a:t>
            </a:r>
          </a:p>
          <a:p>
            <a:endParaRPr lang="en-IN" sz="2800">
              <a:solidFill>
                <a:schemeClr val="bg2"/>
              </a:solidFill>
              <a:latin typeface="Arial Rounded MT Bold" panose="020F0704030504030204" pitchFamily="34" charset="0"/>
            </a:endParaRPr>
          </a:p>
          <a:p>
            <a:r>
              <a:rPr lang="en-IN" sz="2800">
                <a:solidFill>
                  <a:schemeClr val="bg2"/>
                </a:solidFill>
                <a:latin typeface="Arial Rounded MT Bold" panose="020F0704030504030204" pitchFamily="34" charset="0"/>
              </a:rPr>
              <a:t>3.Detection of speed of the vehicles</a:t>
            </a:r>
          </a:p>
          <a:p>
            <a:endParaRPr lang="en-IN" sz="1800">
              <a:solidFill>
                <a:schemeClr val="bg2"/>
              </a:solidFill>
              <a:latin typeface="Arial Rounded MT Bold" panose="020F0704030504030204" pitchFamily="34" charset="0"/>
            </a:endParaRPr>
          </a:p>
          <a:p>
            <a:endParaRPr lang="en-IN">
              <a:solidFill>
                <a:schemeClr val="bg2"/>
              </a:solidFill>
            </a:endParaRPr>
          </a:p>
        </p:txBody>
      </p:sp>
    </p:spTree>
    <p:extLst>
      <p:ext uri="{BB962C8B-B14F-4D97-AF65-F5344CB8AC3E}">
        <p14:creationId xmlns:p14="http://schemas.microsoft.com/office/powerpoint/2010/main" val="67557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4B49EA-0804-1FFE-79E1-DE4D96C32F28}"/>
              </a:ext>
            </a:extLst>
          </p:cNvPr>
          <p:cNvSpPr txBox="1"/>
          <p:nvPr/>
        </p:nvSpPr>
        <p:spPr>
          <a:xfrm>
            <a:off x="1012724" y="1002890"/>
            <a:ext cx="9320980" cy="4832092"/>
          </a:xfrm>
          <a:prstGeom prst="rect">
            <a:avLst/>
          </a:prstGeom>
          <a:noFill/>
        </p:spPr>
        <p:txBody>
          <a:bodyPr wrap="square" rtlCol="0">
            <a:spAutoFit/>
          </a:bodyPr>
          <a:lstStyle/>
          <a:p>
            <a:r>
              <a:rPr lang="en-IN" b="1">
                <a:solidFill>
                  <a:schemeClr val="bg2"/>
                </a:solidFill>
                <a:latin typeface="Arial Rounded MT Bold" panose="020F0704030504030204" pitchFamily="34" charset="0"/>
              </a:rPr>
              <a:t>DATA SET DESCRIPTION:</a:t>
            </a:r>
          </a:p>
          <a:p>
            <a:endParaRPr lang="en-IN" b="1">
              <a:solidFill>
                <a:schemeClr val="bg2"/>
              </a:solidFill>
              <a:latin typeface="Arial Rounded MT Bold" panose="020F0704030504030204" pitchFamily="34" charset="0"/>
            </a:endParaRPr>
          </a:p>
          <a:p>
            <a:pPr marL="285750" indent="-285750">
              <a:buFont typeface="Arial" panose="020B0604020202020204" pitchFamily="34" charset="0"/>
              <a:buChar char="•"/>
            </a:pPr>
            <a:r>
              <a:rPr lang="en-IN" b="1">
                <a:solidFill>
                  <a:schemeClr val="bg2"/>
                </a:solidFill>
                <a:latin typeface="Arial Rounded MT Bold" panose="020F0704030504030204" pitchFamily="34" charset="0"/>
              </a:rPr>
              <a:t>Used a pretrained model for detection of vehicles</a:t>
            </a:r>
          </a:p>
          <a:p>
            <a:endParaRPr lang="en-IN" b="1">
              <a:solidFill>
                <a:schemeClr val="bg2"/>
              </a:solidFill>
              <a:latin typeface="Arial Rounded MT Bold" panose="020F0704030504030204" pitchFamily="34" charset="0"/>
            </a:endParaRPr>
          </a:p>
          <a:p>
            <a:r>
              <a:rPr lang="en-IN" sz="2000" b="1">
                <a:solidFill>
                  <a:schemeClr val="bg2"/>
                </a:solidFill>
                <a:latin typeface="Arial Rounded MT Bold" panose="020F0704030504030204" pitchFamily="34" charset="0"/>
              </a:rPr>
              <a:t>Training Dataset(Vehicle Registration plate)</a:t>
            </a:r>
          </a:p>
          <a:p>
            <a:pPr marL="285750" indent="-285750">
              <a:buFont typeface="Arial" panose="020B0604020202020204" pitchFamily="34" charset="0"/>
              <a:buChar char="•"/>
            </a:pPr>
            <a:r>
              <a:rPr lang="en-IN" b="1">
                <a:solidFill>
                  <a:schemeClr val="bg2"/>
                </a:solidFill>
                <a:latin typeface="Arial Rounded MT Bold" panose="020F0704030504030204" pitchFamily="34" charset="0"/>
              </a:rPr>
              <a:t>For vehicle registration plate detection taken about 940 images from the google data set.</a:t>
            </a:r>
          </a:p>
          <a:p>
            <a:pPr marL="285750" indent="-285750">
              <a:buFont typeface="Arial" panose="020B0604020202020204" pitchFamily="34" charset="0"/>
              <a:buChar char="•"/>
            </a:pPr>
            <a:r>
              <a:rPr lang="en-IN" b="1">
                <a:solidFill>
                  <a:schemeClr val="bg2"/>
                </a:solidFill>
                <a:latin typeface="Arial Rounded MT Bold" panose="020F0704030504030204" pitchFamily="34" charset="0"/>
              </a:rPr>
              <a:t>The labels or annotation files were also downloaded convert into YOLO format for training </a:t>
            </a:r>
          </a:p>
          <a:p>
            <a:pPr marL="285750" indent="-285750">
              <a:buFont typeface="Arial" panose="020B0604020202020204" pitchFamily="34" charset="0"/>
              <a:buChar char="•"/>
            </a:pPr>
            <a:r>
              <a:rPr lang="en-IN" b="1">
                <a:solidFill>
                  <a:schemeClr val="bg2"/>
                </a:solidFill>
                <a:latin typeface="Arial Rounded MT Bold" panose="020F0704030504030204" pitchFamily="34" charset="0"/>
              </a:rPr>
              <a:t>The labels we get are in form of </a:t>
            </a:r>
            <a:r>
              <a:rPr lang="en-IN" b="1" err="1">
                <a:solidFill>
                  <a:schemeClr val="bg2"/>
                </a:solidFill>
                <a:latin typeface="Arial Rounded MT Bold" panose="020F0704030504030204" pitchFamily="34" charset="0"/>
              </a:rPr>
              <a:t>classname,xmin,xmax,ymin,ymax</a:t>
            </a:r>
            <a:r>
              <a:rPr lang="en-IN" b="1">
                <a:solidFill>
                  <a:schemeClr val="bg2"/>
                </a:solidFill>
                <a:latin typeface="Arial Rounded MT Bold" panose="020F0704030504030204" pitchFamily="34" charset="0"/>
              </a:rPr>
              <a:t> are converted into format </a:t>
            </a:r>
            <a:r>
              <a:rPr lang="en-IN" b="1" err="1">
                <a:solidFill>
                  <a:schemeClr val="bg2"/>
                </a:solidFill>
                <a:latin typeface="Arial Rounded MT Bold" panose="020F0704030504030204" pitchFamily="34" charset="0"/>
              </a:rPr>
              <a:t>classid</a:t>
            </a:r>
            <a:r>
              <a:rPr lang="en-IN" b="1">
                <a:solidFill>
                  <a:schemeClr val="bg2"/>
                </a:solidFill>
                <a:latin typeface="Arial Rounded MT Bold" panose="020F0704030504030204" pitchFamily="34" charset="0"/>
              </a:rPr>
              <a:t>, X-centre, Y-centre, Width, Height and then they are also normalised.</a:t>
            </a:r>
          </a:p>
          <a:p>
            <a:endParaRPr lang="en-IN" b="1">
              <a:solidFill>
                <a:schemeClr val="bg2"/>
              </a:solidFill>
              <a:latin typeface="Arial Rounded MT Bold" panose="020F0704030504030204" pitchFamily="34" charset="0"/>
            </a:endParaRPr>
          </a:p>
          <a:p>
            <a:r>
              <a:rPr lang="en-IN" b="1">
                <a:solidFill>
                  <a:schemeClr val="bg2"/>
                </a:solidFill>
                <a:latin typeface="Arial Rounded MT Bold" panose="020F0704030504030204" pitchFamily="34" charset="0"/>
              </a:rPr>
              <a:t>Testing dataset:</a:t>
            </a:r>
          </a:p>
          <a:p>
            <a:pPr marL="285750" indent="-285750">
              <a:buFont typeface="Arial" panose="020B0604020202020204" pitchFamily="34" charset="0"/>
              <a:buChar char="•"/>
            </a:pPr>
            <a:r>
              <a:rPr lang="en-IN" b="1">
                <a:solidFill>
                  <a:schemeClr val="bg2"/>
                </a:solidFill>
                <a:latin typeface="Arial Rounded MT Bold" panose="020F0704030504030204" pitchFamily="34" charset="0"/>
              </a:rPr>
              <a:t>In the same about 100 images are taken for training and labels were converted in YOLO-format and predicted their bounding boxes.</a:t>
            </a:r>
          </a:p>
          <a:p>
            <a:r>
              <a:rPr lang="en-IN" b="1">
                <a:solidFill>
                  <a:schemeClr val="bg2"/>
                </a:solidFill>
                <a:latin typeface="Arial Rounded MT Bold" panose="020F0704030504030204" pitchFamily="34" charset="0"/>
              </a:rPr>
              <a:t>  </a:t>
            </a:r>
          </a:p>
        </p:txBody>
      </p:sp>
    </p:spTree>
    <p:extLst>
      <p:ext uri="{BB962C8B-B14F-4D97-AF65-F5344CB8AC3E}">
        <p14:creationId xmlns:p14="http://schemas.microsoft.com/office/powerpoint/2010/main" val="2287190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ADE1EA-AE2E-7159-7955-6A963896A425}"/>
              </a:ext>
            </a:extLst>
          </p:cNvPr>
          <p:cNvSpPr txBox="1"/>
          <p:nvPr/>
        </p:nvSpPr>
        <p:spPr>
          <a:xfrm>
            <a:off x="489887" y="688258"/>
            <a:ext cx="7405416" cy="923330"/>
          </a:xfrm>
          <a:prstGeom prst="rect">
            <a:avLst/>
          </a:prstGeom>
          <a:noFill/>
        </p:spPr>
        <p:txBody>
          <a:bodyPr wrap="square" rtlCol="0">
            <a:spAutoFit/>
          </a:bodyPr>
          <a:lstStyle/>
          <a:p>
            <a:r>
              <a:rPr lang="en-US">
                <a:solidFill>
                  <a:schemeClr val="bg2"/>
                </a:solidFill>
                <a:latin typeface="Arial Rounded MT Bold" panose="020F0704030504030204" pitchFamily="34" charset="0"/>
              </a:rPr>
              <a:t>METHODOLOGY:</a:t>
            </a:r>
          </a:p>
          <a:p>
            <a:endParaRPr lang="en-US">
              <a:solidFill>
                <a:schemeClr val="bg2"/>
              </a:solidFill>
              <a:latin typeface="Arial Rounded MT Bold" panose="020F0704030504030204" pitchFamily="34" charset="0"/>
            </a:endParaRPr>
          </a:p>
          <a:p>
            <a:endParaRPr lang="en-IN">
              <a:solidFill>
                <a:schemeClr val="bg2"/>
              </a:solidFill>
              <a:latin typeface="Arial Rounded MT Bold" panose="020F0704030504030204" pitchFamily="34" charset="0"/>
            </a:endParaRPr>
          </a:p>
        </p:txBody>
      </p:sp>
      <p:sp>
        <p:nvSpPr>
          <p:cNvPr id="6" name="Rectangle: Rounded Corners 5">
            <a:extLst>
              <a:ext uri="{FF2B5EF4-FFF2-40B4-BE49-F238E27FC236}">
                <a16:creationId xmlns:a16="http://schemas.microsoft.com/office/drawing/2014/main" id="{88E50694-29C6-00B5-1B98-D815216B9A0E}"/>
              </a:ext>
            </a:extLst>
          </p:cNvPr>
          <p:cNvSpPr/>
          <p:nvPr/>
        </p:nvSpPr>
        <p:spPr>
          <a:xfrm>
            <a:off x="589937" y="1296058"/>
            <a:ext cx="2146948" cy="14640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Arial Rounded MT Bold" panose="020F0704030504030204" pitchFamily="34" charset="0"/>
              </a:rPr>
              <a:t>CONVERSION OF VIDEO INTO FRAMES </a:t>
            </a:r>
          </a:p>
        </p:txBody>
      </p:sp>
      <p:sp>
        <p:nvSpPr>
          <p:cNvPr id="8" name="Rectangle: Rounded Corners 7">
            <a:extLst>
              <a:ext uri="{FF2B5EF4-FFF2-40B4-BE49-F238E27FC236}">
                <a16:creationId xmlns:a16="http://schemas.microsoft.com/office/drawing/2014/main" id="{63642D35-712D-84FE-7EB3-6D92A9D9E0F2}"/>
              </a:ext>
            </a:extLst>
          </p:cNvPr>
          <p:cNvSpPr/>
          <p:nvPr/>
        </p:nvSpPr>
        <p:spPr>
          <a:xfrm>
            <a:off x="3165987" y="1096628"/>
            <a:ext cx="2930013" cy="18628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Arial Rounded MT Bold" panose="020F0704030504030204" pitchFamily="34" charset="0"/>
              </a:rPr>
              <a:t>Detection of vehicles and vehicle registration plate the specified lines and draw boundary boxes</a:t>
            </a:r>
          </a:p>
        </p:txBody>
      </p:sp>
      <p:sp>
        <p:nvSpPr>
          <p:cNvPr id="9" name="Rectangle: Rounded Corners 8">
            <a:extLst>
              <a:ext uri="{FF2B5EF4-FFF2-40B4-BE49-F238E27FC236}">
                <a16:creationId xmlns:a16="http://schemas.microsoft.com/office/drawing/2014/main" id="{E7F92E41-DF41-B902-3316-3A19B162B6CF}"/>
              </a:ext>
            </a:extLst>
          </p:cNvPr>
          <p:cNvSpPr/>
          <p:nvPr/>
        </p:nvSpPr>
        <p:spPr>
          <a:xfrm>
            <a:off x="6568368" y="1141660"/>
            <a:ext cx="2437356" cy="1772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Arial Rounded MT Bold" panose="020F0704030504030204" pitchFamily="34" charset="0"/>
              </a:rPr>
              <a:t>Recording of the time how much time it is in between the lines</a:t>
            </a:r>
          </a:p>
        </p:txBody>
      </p:sp>
      <p:sp>
        <p:nvSpPr>
          <p:cNvPr id="10" name="Rectangle: Rounded Corners 9">
            <a:extLst>
              <a:ext uri="{FF2B5EF4-FFF2-40B4-BE49-F238E27FC236}">
                <a16:creationId xmlns:a16="http://schemas.microsoft.com/office/drawing/2014/main" id="{22269F06-9F03-3490-A9EB-08DE49CAC42D}"/>
              </a:ext>
            </a:extLst>
          </p:cNvPr>
          <p:cNvSpPr/>
          <p:nvPr/>
        </p:nvSpPr>
        <p:spPr>
          <a:xfrm>
            <a:off x="9415646" y="1249058"/>
            <a:ext cx="2251184" cy="15580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Arial Rounded MT Bold" panose="020F0704030504030204" pitchFamily="34" charset="0"/>
              </a:rPr>
              <a:t>Speed is calculated from the time we got and distance</a:t>
            </a:r>
          </a:p>
        </p:txBody>
      </p:sp>
      <p:sp>
        <p:nvSpPr>
          <p:cNvPr id="12" name="Rectangle: Rounded Corners 11">
            <a:extLst>
              <a:ext uri="{FF2B5EF4-FFF2-40B4-BE49-F238E27FC236}">
                <a16:creationId xmlns:a16="http://schemas.microsoft.com/office/drawing/2014/main" id="{2D04854C-2E86-1FE1-04FE-25B6A9B59C9A}"/>
              </a:ext>
            </a:extLst>
          </p:cNvPr>
          <p:cNvSpPr/>
          <p:nvPr/>
        </p:nvSpPr>
        <p:spPr>
          <a:xfrm>
            <a:off x="1465006" y="3667036"/>
            <a:ext cx="3128417" cy="22323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latin typeface="Arial Rounded MT Bold" panose="020F0704030504030204" pitchFamily="34" charset="0"/>
              </a:rPr>
              <a:t>Used a pretrained YOLO model for detection of vehicles</a:t>
            </a:r>
          </a:p>
          <a:p>
            <a:pPr algn="ctr"/>
            <a:r>
              <a:rPr lang="en-IN">
                <a:latin typeface="Arial Rounded MT Bold" panose="020F0704030504030204" pitchFamily="34" charset="0"/>
              </a:rPr>
              <a:t>And trained a YOLOv4 model for detection of vehicle registration plates</a:t>
            </a:r>
          </a:p>
        </p:txBody>
      </p:sp>
      <p:cxnSp>
        <p:nvCxnSpPr>
          <p:cNvPr id="15" name="Straight Arrow Connector 14">
            <a:extLst>
              <a:ext uri="{FF2B5EF4-FFF2-40B4-BE49-F238E27FC236}">
                <a16:creationId xmlns:a16="http://schemas.microsoft.com/office/drawing/2014/main" id="{AC2CB1BC-D05A-3075-F8AA-38A04FF18B51}"/>
              </a:ext>
            </a:extLst>
          </p:cNvPr>
          <p:cNvCxnSpPr>
            <a:stCxn id="6" idx="3"/>
            <a:endCxn id="8" idx="1"/>
          </p:cNvCxnSpPr>
          <p:nvPr/>
        </p:nvCxnSpPr>
        <p:spPr>
          <a:xfrm flipV="1">
            <a:off x="2736885" y="2028068"/>
            <a:ext cx="42910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312D10E-2537-C9AB-228F-4154FB370665}"/>
              </a:ext>
            </a:extLst>
          </p:cNvPr>
          <p:cNvCxnSpPr>
            <a:stCxn id="8" idx="3"/>
            <a:endCxn id="9" idx="1"/>
          </p:cNvCxnSpPr>
          <p:nvPr/>
        </p:nvCxnSpPr>
        <p:spPr>
          <a:xfrm flipV="1">
            <a:off x="6096000" y="2028067"/>
            <a:ext cx="47236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2234A6C-8DCE-A62E-6999-00B07667664E}"/>
              </a:ext>
            </a:extLst>
          </p:cNvPr>
          <p:cNvCxnSpPr>
            <a:cxnSpLocks/>
            <a:stCxn id="9" idx="3"/>
            <a:endCxn id="10" idx="1"/>
          </p:cNvCxnSpPr>
          <p:nvPr/>
        </p:nvCxnSpPr>
        <p:spPr>
          <a:xfrm>
            <a:off x="9005724" y="2028067"/>
            <a:ext cx="40992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476D7DB-3243-7A30-2387-29CF041B3BE2}"/>
              </a:ext>
            </a:extLst>
          </p:cNvPr>
          <p:cNvCxnSpPr>
            <a:cxnSpLocks/>
            <a:stCxn id="12" idx="0"/>
            <a:endCxn id="8" idx="2"/>
          </p:cNvCxnSpPr>
          <p:nvPr/>
        </p:nvCxnSpPr>
        <p:spPr>
          <a:xfrm flipV="1">
            <a:off x="3029215" y="2959508"/>
            <a:ext cx="1601779" cy="7075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2B51BB7-801C-F5FA-6A0E-8160399B7701}"/>
              </a:ext>
            </a:extLst>
          </p:cNvPr>
          <p:cNvPicPr>
            <a:picLocks noChangeAspect="1"/>
          </p:cNvPicPr>
          <p:nvPr/>
        </p:nvPicPr>
        <p:blipFill>
          <a:blip r:embed="rId2"/>
          <a:stretch>
            <a:fillRect/>
          </a:stretch>
        </p:blipFill>
        <p:spPr>
          <a:xfrm>
            <a:off x="5302861" y="3018889"/>
            <a:ext cx="5994579" cy="3336138"/>
          </a:xfrm>
          <a:prstGeom prst="rect">
            <a:avLst/>
          </a:prstGeom>
        </p:spPr>
      </p:pic>
    </p:spTree>
    <p:extLst>
      <p:ext uri="{BB962C8B-B14F-4D97-AF65-F5344CB8AC3E}">
        <p14:creationId xmlns:p14="http://schemas.microsoft.com/office/powerpoint/2010/main" val="200816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DFBDD1-66A2-BFE6-B106-3B6E74D7D13B}"/>
              </a:ext>
            </a:extLst>
          </p:cNvPr>
          <p:cNvSpPr txBox="1"/>
          <p:nvPr/>
        </p:nvSpPr>
        <p:spPr>
          <a:xfrm>
            <a:off x="847868" y="597455"/>
            <a:ext cx="10026609" cy="5663089"/>
          </a:xfrm>
          <a:prstGeom prst="rect">
            <a:avLst/>
          </a:prstGeom>
          <a:noFill/>
        </p:spPr>
        <p:txBody>
          <a:bodyPr wrap="square" rtlCol="0">
            <a:spAutoFit/>
          </a:bodyPr>
          <a:lstStyle/>
          <a:p>
            <a:r>
              <a:rPr lang="en-US" sz="2000" b="1">
                <a:solidFill>
                  <a:schemeClr val="bg2"/>
                </a:solidFill>
                <a:latin typeface="Arial Rounded MT Bold" panose="020F0704030504030204" pitchFamily="34" charset="0"/>
              </a:rPr>
              <a:t>Speed calculation:</a:t>
            </a: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Two virtual lines are drawn on the video</a:t>
            </a:r>
            <a:br>
              <a:rPr lang="en-US" b="1">
                <a:solidFill>
                  <a:schemeClr val="bg2"/>
                </a:solidFill>
                <a:latin typeface="Arial Rounded MT Bold" panose="020F0704030504030204" pitchFamily="34" charset="0"/>
              </a:rPr>
            </a:br>
            <a:r>
              <a:rPr lang="en-US" b="1">
                <a:solidFill>
                  <a:schemeClr val="bg2"/>
                </a:solidFill>
                <a:latin typeface="Arial Rounded MT Bold" panose="020F0704030504030204" pitchFamily="34" charset="0"/>
              </a:rPr>
              <a:t>These lines represent a known real-world distance apart</a:t>
            </a: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Vehicles are detected using object detection</a:t>
            </a:r>
            <a:br>
              <a:rPr lang="en-US" b="1">
                <a:solidFill>
                  <a:schemeClr val="bg2"/>
                </a:solidFill>
                <a:latin typeface="Arial Rounded MT Bold" panose="020F0704030504030204" pitchFamily="34" charset="0"/>
              </a:rPr>
            </a:br>
            <a:r>
              <a:rPr lang="en-US" b="1">
                <a:solidFill>
                  <a:schemeClr val="bg2"/>
                </a:solidFill>
                <a:latin typeface="Arial Rounded MT Bold" panose="020F0704030504030204" pitchFamily="34" charset="0"/>
              </a:rPr>
              <a:t>Only relevant vehicle classes (cars, trucks, buses, motorcycles) are considered. </a:t>
            </a: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Each vehicle is assigned a unique ID</a:t>
            </a:r>
            <a:br>
              <a:rPr lang="en-US" b="1">
                <a:solidFill>
                  <a:schemeClr val="bg2"/>
                </a:solidFill>
                <a:latin typeface="Arial Rounded MT Bold" panose="020F0704030504030204" pitchFamily="34" charset="0"/>
              </a:rPr>
            </a:br>
            <a:r>
              <a:rPr lang="en-US" b="1">
                <a:solidFill>
                  <a:schemeClr val="bg2"/>
                </a:solidFill>
                <a:latin typeface="Arial Rounded MT Bold" panose="020F0704030504030204" pitchFamily="34" charset="0"/>
              </a:rPr>
              <a:t>This helps in tracking the same vehicle across multiple frames.</a:t>
            </a: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The center point of each vehicle is calculated</a:t>
            </a:r>
            <a:br>
              <a:rPr lang="en-US" b="1">
                <a:solidFill>
                  <a:schemeClr val="bg2"/>
                </a:solidFill>
                <a:latin typeface="Arial Rounded MT Bold" panose="020F0704030504030204" pitchFamily="34" charset="0"/>
              </a:rPr>
            </a:br>
            <a:r>
              <a:rPr lang="en-US" b="1">
                <a:solidFill>
                  <a:schemeClr val="bg2"/>
                </a:solidFill>
                <a:latin typeface="Arial Rounded MT Bold" panose="020F0704030504030204" pitchFamily="34" charset="0"/>
              </a:rPr>
              <a:t>This is used to determine when a vehicle crosses the start and end lines.</a:t>
            </a: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Entry time is recorded when a vehicle crosses the start line</a:t>
            </a:r>
            <a:br>
              <a:rPr lang="en-US" b="1">
                <a:solidFill>
                  <a:schemeClr val="bg2"/>
                </a:solidFill>
                <a:latin typeface="Arial Rounded MT Bold" panose="020F0704030504030204" pitchFamily="34" charset="0"/>
              </a:rPr>
            </a:br>
            <a:r>
              <a:rPr lang="en-US" b="1">
                <a:solidFill>
                  <a:schemeClr val="bg2"/>
                </a:solidFill>
                <a:latin typeface="Arial Rounded MT Bold" panose="020F0704030504030204" pitchFamily="34" charset="0"/>
              </a:rPr>
              <a:t>The exact video timestamp (in seconds) is saved for that vehicle.</a:t>
            </a: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Exit time is recorded when the same vehicle crosses the end line</a:t>
            </a:r>
            <a:br>
              <a:rPr lang="en-US" b="1">
                <a:solidFill>
                  <a:schemeClr val="bg2"/>
                </a:solidFill>
                <a:latin typeface="Arial Rounded MT Bold" panose="020F0704030504030204" pitchFamily="34" charset="0"/>
              </a:rPr>
            </a:br>
            <a:r>
              <a:rPr lang="en-US" b="1">
                <a:solidFill>
                  <a:schemeClr val="bg2"/>
                </a:solidFill>
                <a:latin typeface="Arial Rounded MT Bold" panose="020F0704030504030204" pitchFamily="34" charset="0"/>
              </a:rPr>
              <a:t>Again, the timestamp is captured for accurate time calculation.</a:t>
            </a: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Time taken to travel between the lines is calculated</a:t>
            </a:r>
            <a:br>
              <a:rPr lang="en-US" b="1">
                <a:solidFill>
                  <a:schemeClr val="bg2"/>
                </a:solidFill>
                <a:latin typeface="Arial Rounded MT Bold" panose="020F0704030504030204" pitchFamily="34" charset="0"/>
              </a:rPr>
            </a:br>
            <a:r>
              <a:rPr lang="en-US" b="1">
                <a:solidFill>
                  <a:schemeClr val="bg2"/>
                </a:solidFill>
                <a:latin typeface="Arial Rounded MT Bold" panose="020F0704030504030204" pitchFamily="34" charset="0"/>
              </a:rPr>
              <a:t>By subtracting the entry time from the exit time..</a:t>
            </a: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Speed is calculated using the basic formula</a:t>
            </a:r>
          </a:p>
          <a:p>
            <a:pPr marL="285750" indent="-285750">
              <a:buFont typeface="Arial" panose="020B0604020202020204" pitchFamily="34" charset="0"/>
              <a:buChar char="•"/>
            </a:pPr>
            <a:endParaRPr lang="en-US" b="1">
              <a:solidFill>
                <a:schemeClr val="bg2"/>
              </a:solidFill>
              <a:latin typeface="Arial Rounded MT Bold" panose="020F0704030504030204" pitchFamily="34" charset="0"/>
            </a:endParaRPr>
          </a:p>
          <a:p>
            <a:pPr marL="285750" indent="-285750">
              <a:buFont typeface="Arial" panose="020B0604020202020204" pitchFamily="34" charset="0"/>
              <a:buChar char="•"/>
            </a:pPr>
            <a:r>
              <a:rPr lang="en-US" b="1">
                <a:solidFill>
                  <a:schemeClr val="bg2"/>
                </a:solidFill>
                <a:latin typeface="Arial Rounded MT Bold" panose="020F0704030504030204" pitchFamily="34" charset="0"/>
              </a:rPr>
              <a:t>Calculated speed is associated with the vehicle ID</a:t>
            </a:r>
            <a:br>
              <a:rPr lang="en-US" b="1">
                <a:solidFill>
                  <a:schemeClr val="bg2"/>
                </a:solidFill>
                <a:latin typeface="Arial Rounded MT Bold" panose="020F0704030504030204" pitchFamily="34" charset="0"/>
              </a:rPr>
            </a:br>
            <a:r>
              <a:rPr lang="en-US" b="1">
                <a:solidFill>
                  <a:schemeClr val="bg2"/>
                </a:solidFill>
                <a:latin typeface="Arial Rounded MT Bold" panose="020F0704030504030204" pitchFamily="34" charset="0"/>
              </a:rPr>
              <a:t>This ensures the right speed is shown for the right vehicle.</a:t>
            </a:r>
          </a:p>
          <a:p>
            <a:endParaRPr lang="en-IN" b="1">
              <a:solidFill>
                <a:schemeClr val="bg2"/>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C21902A4-C263-B822-A126-B83D04EE4477}"/>
              </a:ext>
            </a:extLst>
          </p:cNvPr>
          <p:cNvPicPr>
            <a:picLocks noChangeAspect="1"/>
          </p:cNvPicPr>
          <p:nvPr/>
        </p:nvPicPr>
        <p:blipFill>
          <a:blip r:embed="rId2"/>
          <a:stretch>
            <a:fillRect/>
          </a:stretch>
        </p:blipFill>
        <p:spPr>
          <a:xfrm>
            <a:off x="6677742" y="4602286"/>
            <a:ext cx="2848373" cy="662681"/>
          </a:xfrm>
          <a:prstGeom prst="rect">
            <a:avLst/>
          </a:prstGeom>
        </p:spPr>
      </p:pic>
    </p:spTree>
    <p:extLst>
      <p:ext uri="{BB962C8B-B14F-4D97-AF65-F5344CB8AC3E}">
        <p14:creationId xmlns:p14="http://schemas.microsoft.com/office/powerpoint/2010/main" val="16780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8C18A2-55FB-5151-7F6F-62642136E19B}"/>
              </a:ext>
            </a:extLst>
          </p:cNvPr>
          <p:cNvSpPr txBox="1"/>
          <p:nvPr/>
        </p:nvSpPr>
        <p:spPr>
          <a:xfrm>
            <a:off x="530942" y="530942"/>
            <a:ext cx="11130116" cy="6740307"/>
          </a:xfrm>
          <a:prstGeom prst="rect">
            <a:avLst/>
          </a:prstGeom>
          <a:noFill/>
        </p:spPr>
        <p:txBody>
          <a:bodyPr wrap="square" rtlCol="0">
            <a:spAutoFit/>
          </a:bodyPr>
          <a:lstStyle/>
          <a:p>
            <a:r>
              <a:rPr lang="en-US" sz="2400">
                <a:solidFill>
                  <a:schemeClr val="bg2"/>
                </a:solidFill>
                <a:latin typeface="Arial Rounded MT Bold" panose="020F0704030504030204" pitchFamily="34" charset="0"/>
              </a:rPr>
              <a:t>TRAINING YOLOv4 for Detection of Vehicle Registration plate:</a:t>
            </a:r>
          </a:p>
          <a:p>
            <a:endParaRPr lang="en-US" sz="2400">
              <a:solidFill>
                <a:schemeClr val="bg2"/>
              </a:solidFill>
              <a:latin typeface="Arial Rounded MT Bold" panose="020F0704030504030204" pitchFamily="34" charset="0"/>
            </a:endParaRP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For training we used darknet53 for training the model using YOLOv4 </a:t>
            </a: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Darknet53 is opensource which contains all framework of YOLOv4 which is written in C and CUDA(</a:t>
            </a:r>
            <a:r>
              <a:rPr lang="en-IN" sz="2000" b="1">
                <a:solidFill>
                  <a:schemeClr val="bg2"/>
                </a:solidFill>
                <a:latin typeface="Arial Rounded MT Bold" panose="020F0704030504030204" pitchFamily="34" charset="0"/>
              </a:rPr>
              <a:t>Compute Unified Device Architecture</a:t>
            </a:r>
            <a:r>
              <a:rPr lang="en-IN" sz="2000">
                <a:solidFill>
                  <a:schemeClr val="bg2"/>
                </a:solidFill>
                <a:latin typeface="Arial Rounded MT Bold" panose="020F0704030504030204" pitchFamily="34" charset="0"/>
              </a:rPr>
              <a:t>.)</a:t>
            </a:r>
          </a:p>
          <a:p>
            <a:pPr marL="342900" indent="-342900">
              <a:buFont typeface="Arial" panose="020B0604020202020204" pitchFamily="34" charset="0"/>
              <a:buChar char="•"/>
            </a:pPr>
            <a:r>
              <a:rPr lang="en-IN" sz="2000">
                <a:solidFill>
                  <a:schemeClr val="bg2"/>
                </a:solidFill>
                <a:latin typeface="Arial Rounded MT Bold" panose="020F0704030504030204" pitchFamily="34" charset="0"/>
              </a:rPr>
              <a:t>Darknet53 contains all the source codes to train and test YOLOv4 models.</a:t>
            </a:r>
            <a:endParaRPr lang="en-US" sz="2000">
              <a:solidFill>
                <a:schemeClr val="bg2"/>
              </a:solidFill>
              <a:latin typeface="Arial Rounded MT Bold" panose="020F0704030504030204" pitchFamily="34" charset="0"/>
            </a:endParaRP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Collect all the images and their annotations required for training.</a:t>
            </a: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We define architecture of YOLOv4 in configuration file which contains information about activation functions, image resizing, learning rate and so on..</a:t>
            </a: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We have given a batch size of 32 and subdivision of 16 </a:t>
            </a: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After every 1000 iterations we get the weights at last we get best weights.</a:t>
            </a: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Need to make obj</a:t>
            </a:r>
            <a:r>
              <a:rPr lang="en-US" sz="2000" err="1">
                <a:solidFill>
                  <a:schemeClr val="bg2"/>
                </a:solidFill>
                <a:latin typeface="Arial Rounded MT Bold" panose="020F0704030504030204" pitchFamily="34" charset="0"/>
              </a:rPr>
              <a:t>.data</a:t>
            </a:r>
            <a:r>
              <a:rPr lang="en-US" sz="2000">
                <a:solidFill>
                  <a:schemeClr val="bg2"/>
                </a:solidFill>
                <a:latin typeface="Arial Rounded MT Bold" panose="020F0704030504030204" pitchFamily="34" charset="0"/>
              </a:rPr>
              <a:t> which contains path to train images, test images, where the output file paths should be saved and also </a:t>
            </a:r>
            <a:r>
              <a:rPr lang="en-US" sz="2000" err="1">
                <a:solidFill>
                  <a:schemeClr val="bg2"/>
                </a:solidFill>
                <a:latin typeface="Arial Rounded MT Bold" panose="020F0704030504030204" pitchFamily="34" charset="0"/>
              </a:rPr>
              <a:t>obj.names</a:t>
            </a:r>
            <a:r>
              <a:rPr lang="en-US" sz="2000">
                <a:solidFill>
                  <a:schemeClr val="bg2"/>
                </a:solidFill>
                <a:latin typeface="Arial Rounded MT Bold" panose="020F0704030504030204" pitchFamily="34" charset="0"/>
              </a:rPr>
              <a:t> (this file contains the name of the class we are training)file.</a:t>
            </a: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One iteration means through layers one batch of images are passed and features are extracted from it </a:t>
            </a:r>
          </a:p>
          <a:p>
            <a:pPr marL="342900" indent="-342900">
              <a:buFont typeface="Arial" panose="020B0604020202020204" pitchFamily="34" charset="0"/>
              <a:buChar char="•"/>
            </a:pPr>
            <a:r>
              <a:rPr lang="en-US" sz="2000">
                <a:solidFill>
                  <a:schemeClr val="bg2"/>
                </a:solidFill>
                <a:latin typeface="Arial Rounded MT Bold" panose="020F0704030504030204" pitchFamily="34" charset="0"/>
              </a:rPr>
              <a:t>After all iterations the best weights get stored which are used for detecting objects in new images.</a:t>
            </a:r>
          </a:p>
          <a:p>
            <a:pPr marL="342900" indent="-342900">
              <a:buFont typeface="Arial" panose="020B0604020202020204" pitchFamily="34" charset="0"/>
              <a:buChar char="•"/>
            </a:pPr>
            <a:endParaRPr lang="en-US" sz="2000">
              <a:solidFill>
                <a:schemeClr val="bg2"/>
              </a:solidFill>
              <a:latin typeface="Arial Rounded MT Bold" panose="020F0704030504030204" pitchFamily="34" charset="0"/>
            </a:endParaRPr>
          </a:p>
          <a:p>
            <a:endParaRPr lang="en-US" sz="2000">
              <a:solidFill>
                <a:schemeClr val="bg2"/>
              </a:solidFill>
              <a:latin typeface="Arial Rounded MT Bold" panose="020F0704030504030204" pitchFamily="34" charset="0"/>
            </a:endParaRPr>
          </a:p>
          <a:p>
            <a:endParaRPr lang="en-IN" sz="2400">
              <a:solidFill>
                <a:schemeClr val="bg2"/>
              </a:solidFill>
              <a:latin typeface="Arial Rounded MT Bold" panose="020F0704030504030204" pitchFamily="34" charset="0"/>
            </a:endParaRPr>
          </a:p>
        </p:txBody>
      </p:sp>
    </p:spTree>
    <p:extLst>
      <p:ext uri="{BB962C8B-B14F-4D97-AF65-F5344CB8AC3E}">
        <p14:creationId xmlns:p14="http://schemas.microsoft.com/office/powerpoint/2010/main" val="895200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7D46F8-EB17-7023-0F4D-686047FBBCB9}"/>
              </a:ext>
            </a:extLst>
          </p:cNvPr>
          <p:cNvSpPr txBox="1"/>
          <p:nvPr/>
        </p:nvSpPr>
        <p:spPr>
          <a:xfrm>
            <a:off x="427703" y="521109"/>
            <a:ext cx="11336594" cy="5447645"/>
          </a:xfrm>
          <a:prstGeom prst="rect">
            <a:avLst/>
          </a:prstGeom>
          <a:noFill/>
        </p:spPr>
        <p:txBody>
          <a:bodyPr wrap="square" lIns="91440" tIns="45720" rIns="91440" bIns="45720" rtlCol="0" anchor="t">
            <a:spAutoFit/>
          </a:bodyPr>
          <a:lstStyle/>
          <a:p>
            <a:r>
              <a:rPr lang="en-IN" sz="2400">
                <a:solidFill>
                  <a:schemeClr val="bg2"/>
                </a:solidFill>
                <a:latin typeface="Arial Rounded MT Bold"/>
              </a:rPr>
              <a:t>Model Architecture:</a:t>
            </a:r>
          </a:p>
          <a:p>
            <a:endParaRPr lang="en-IN" sz="2400">
              <a:solidFill>
                <a:schemeClr val="bg2"/>
              </a:solidFill>
              <a:latin typeface="Arial Rounded MT Bold" panose="020F0704030504030204" pitchFamily="34" charset="0"/>
            </a:endParaRPr>
          </a:p>
          <a:p>
            <a:r>
              <a:rPr lang="en-IN" sz="2000">
                <a:solidFill>
                  <a:schemeClr val="bg2"/>
                </a:solidFill>
                <a:latin typeface="Arial Rounded MT Bold"/>
              </a:rPr>
              <a:t>STEP-1- IMAGE PROCESSING :</a:t>
            </a:r>
          </a:p>
          <a:p>
            <a:pPr marL="285750" indent="-285750">
              <a:buFont typeface="Arial" panose="020B0604020202020204" pitchFamily="34" charset="0"/>
              <a:buChar char="•"/>
            </a:pPr>
            <a:r>
              <a:rPr lang="en-IN" sz="2000">
                <a:solidFill>
                  <a:schemeClr val="bg2"/>
                </a:solidFill>
                <a:latin typeface="Arial Rounded MT Bold"/>
              </a:rPr>
              <a:t>Image is converted into pixels of dimensions [m,n,3] (RGB Image)</a:t>
            </a:r>
          </a:p>
          <a:p>
            <a:pPr marL="285750" indent="-285750">
              <a:buFont typeface="Arial" panose="020B0604020202020204" pitchFamily="34" charset="0"/>
              <a:buChar char="•"/>
            </a:pPr>
            <a:r>
              <a:rPr lang="en-IN" sz="2000">
                <a:solidFill>
                  <a:schemeClr val="bg2"/>
                </a:solidFill>
                <a:latin typeface="Arial Rounded MT Bold"/>
              </a:rPr>
              <a:t>Normalization of pixel values </a:t>
            </a:r>
          </a:p>
          <a:p>
            <a:r>
              <a:rPr lang="en-IN" sz="2000">
                <a:solidFill>
                  <a:schemeClr val="bg2"/>
                </a:solidFill>
                <a:latin typeface="Arial Rounded MT Bold"/>
              </a:rPr>
              <a:t>		I/255</a:t>
            </a:r>
          </a:p>
          <a:p>
            <a:pPr marL="285750" indent="-285750">
              <a:buFont typeface="Arial" panose="020B0604020202020204" pitchFamily="34" charset="0"/>
              <a:buChar char="•"/>
            </a:pPr>
            <a:r>
              <a:rPr lang="en-IN" sz="2000">
                <a:solidFill>
                  <a:schemeClr val="bg2"/>
                </a:solidFill>
                <a:latin typeface="Arial Rounded MT Bold"/>
              </a:rPr>
              <a:t>For training image is passed as a </a:t>
            </a:r>
            <a:r>
              <a:rPr lang="en-IN">
                <a:solidFill>
                  <a:schemeClr val="bg2"/>
                </a:solidFill>
                <a:latin typeface="Arial Rounded MT Bold"/>
              </a:rPr>
              <a:t>tensor</a:t>
            </a:r>
          </a:p>
          <a:p>
            <a:r>
              <a:rPr lang="en-IN" sz="2000">
                <a:solidFill>
                  <a:schemeClr val="bg2"/>
                </a:solidFill>
                <a:latin typeface="Arial Rounded MT Bold"/>
              </a:rPr>
              <a:t>		Input image=[N H W C]</a:t>
            </a:r>
          </a:p>
          <a:p>
            <a:endParaRPr lang="en-IN" sz="2000">
              <a:solidFill>
                <a:schemeClr val="bg2"/>
              </a:solidFill>
              <a:latin typeface="Arial Rounded MT Bold" panose="020F0704030504030204" pitchFamily="34" charset="0"/>
            </a:endParaRPr>
          </a:p>
          <a:p>
            <a:r>
              <a:rPr lang="en-IN" sz="2000">
                <a:solidFill>
                  <a:schemeClr val="bg2"/>
                </a:solidFill>
                <a:latin typeface="Arial Rounded MT Bold"/>
              </a:rPr>
              <a:t>STEP-2 CONVOLUTION</a:t>
            </a:r>
          </a:p>
          <a:p>
            <a:pPr marL="342900" indent="-342900">
              <a:buFont typeface="Arial" panose="020B0604020202020204" pitchFamily="34" charset="0"/>
              <a:buChar char="•"/>
            </a:pPr>
            <a:r>
              <a:rPr lang="en-US" sz="2000" b="0" i="0">
                <a:solidFill>
                  <a:srgbClr val="F8FAFF"/>
                </a:solidFill>
                <a:effectLst/>
                <a:latin typeface="Arial Rounded MT Bold"/>
              </a:rPr>
              <a:t>Convolution is a </a:t>
            </a:r>
            <a:r>
              <a:rPr lang="en-US" sz="2000" b="1" i="0">
                <a:solidFill>
                  <a:srgbClr val="F8FAFF"/>
                </a:solidFill>
                <a:effectLst/>
                <a:latin typeface="Arial Rounded MT Bold"/>
              </a:rPr>
              <a:t>mathematical operation</a:t>
            </a:r>
            <a:r>
              <a:rPr lang="en-US" sz="2000" b="0" i="0">
                <a:solidFill>
                  <a:srgbClr val="F8FAFF"/>
                </a:solidFill>
                <a:effectLst/>
                <a:latin typeface="Arial Rounded MT Bold"/>
              </a:rPr>
              <a:t> that combines two functions (or signals) to produce a third function that represents how the shape of one is modified by the other. </a:t>
            </a:r>
            <a:endParaRPr lang="en-IN" sz="2000">
              <a:solidFill>
                <a:schemeClr val="bg2"/>
              </a:solidFill>
              <a:latin typeface="Arial Rounded MT Bold"/>
            </a:endParaRPr>
          </a:p>
          <a:p>
            <a:pPr marL="342900" indent="-342900">
              <a:buFont typeface="Arial" panose="020B0604020202020204" pitchFamily="34" charset="0"/>
              <a:buChar char="•"/>
            </a:pPr>
            <a:r>
              <a:rPr lang="en-IN" sz="2000">
                <a:solidFill>
                  <a:schemeClr val="bg2"/>
                </a:solidFill>
                <a:latin typeface="Arial Rounded MT Bold"/>
              </a:rPr>
              <a:t>Convolution applies features(K) to the input image and extract features, producing a feature map(O)</a:t>
            </a:r>
          </a:p>
          <a:p>
            <a:r>
              <a:rPr lang="en-IN" sz="2000">
                <a:solidFill>
                  <a:schemeClr val="bg2"/>
                </a:solidFill>
                <a:latin typeface="Arial Rounded MT Bold"/>
              </a:rPr>
              <a:t>				</a:t>
            </a:r>
          </a:p>
          <a:p>
            <a:pPr marL="342900" indent="-342900">
              <a:buFont typeface="Arial" panose="020B0604020202020204" pitchFamily="34" charset="0"/>
              <a:buChar char="•"/>
            </a:pPr>
            <a:r>
              <a:rPr lang="en-US" sz="2000" b="0" i="0">
                <a:solidFill>
                  <a:srgbClr val="F8FAFF"/>
                </a:solidFill>
                <a:effectLst/>
                <a:latin typeface="DeepSeek-CJK-patch"/>
              </a:rPr>
              <a:t> </a:t>
            </a:r>
            <a:r>
              <a:rPr lang="en-US" sz="2000" b="0" i="0">
                <a:solidFill>
                  <a:srgbClr val="F8FAFF"/>
                </a:solidFill>
                <a:effectLst/>
                <a:latin typeface="Arial Rounded MT Bold"/>
              </a:rPr>
              <a:t>Filters are optimized via </a:t>
            </a:r>
            <a:r>
              <a:rPr lang="en-US" sz="2000" b="1" i="0">
                <a:solidFill>
                  <a:srgbClr val="F8FAFF"/>
                </a:solidFill>
                <a:effectLst/>
                <a:latin typeface="Arial Rounded MT Bold"/>
              </a:rPr>
              <a:t>backpropagation</a:t>
            </a:r>
            <a:r>
              <a:rPr lang="en-US" sz="2000" b="0" i="0">
                <a:solidFill>
                  <a:srgbClr val="F8FAFF"/>
                </a:solidFill>
                <a:effectLst/>
                <a:latin typeface="Arial Rounded MT Bold"/>
              </a:rPr>
              <a:t> by comparing detected features (bounding boxes) with </a:t>
            </a:r>
            <a:r>
              <a:rPr lang="en-US" sz="2000" b="1" i="0">
                <a:solidFill>
                  <a:srgbClr val="F8FAFF"/>
                </a:solidFill>
                <a:effectLst/>
                <a:latin typeface="Arial Rounded MT Bold"/>
              </a:rPr>
              <a:t>ground truth</a:t>
            </a:r>
            <a:r>
              <a:rPr lang="en-US" sz="2000" b="0" i="0">
                <a:solidFill>
                  <a:srgbClr val="F8FAFF"/>
                </a:solidFill>
                <a:effectLst/>
                <a:latin typeface="Arial Rounded MT Bold"/>
              </a:rPr>
              <a:t> using </a:t>
            </a:r>
            <a:r>
              <a:rPr lang="en-US" sz="2000" b="1" i="0">
                <a:solidFill>
                  <a:srgbClr val="F8FAFF"/>
                </a:solidFill>
                <a:effectLst/>
                <a:latin typeface="Arial Rounded MT Bold"/>
              </a:rPr>
              <a:t>gradient descent</a:t>
            </a:r>
            <a:r>
              <a:rPr lang="en-US" sz="2000" b="0" i="0">
                <a:solidFill>
                  <a:srgbClr val="F8FAFF"/>
                </a:solidFill>
                <a:effectLst/>
                <a:latin typeface="Arial Rounded MT Bold"/>
              </a:rPr>
              <a:t>.</a:t>
            </a:r>
            <a:endParaRPr lang="en-IN" sz="2000">
              <a:solidFill>
                <a:schemeClr val="bg2"/>
              </a:solidFill>
              <a:latin typeface="Arial Rounded MT Bold"/>
            </a:endParaRPr>
          </a:p>
        </p:txBody>
      </p:sp>
      <p:pic>
        <p:nvPicPr>
          <p:cNvPr id="9" name="Picture 8">
            <a:extLst>
              <a:ext uri="{FF2B5EF4-FFF2-40B4-BE49-F238E27FC236}">
                <a16:creationId xmlns:a16="http://schemas.microsoft.com/office/drawing/2014/main" id="{83B97C04-E1EC-750A-0EF2-F25E41D1D854}"/>
              </a:ext>
            </a:extLst>
          </p:cNvPr>
          <p:cNvPicPr>
            <a:picLocks noChangeAspect="1"/>
          </p:cNvPicPr>
          <p:nvPr/>
        </p:nvPicPr>
        <p:blipFill>
          <a:blip r:embed="rId2"/>
          <a:stretch>
            <a:fillRect/>
          </a:stretch>
        </p:blipFill>
        <p:spPr>
          <a:xfrm>
            <a:off x="3049882" y="4734200"/>
            <a:ext cx="1648055" cy="457264"/>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303284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E7E275-C187-3BF1-704F-536FB1DC2A66}"/>
              </a:ext>
            </a:extLst>
          </p:cNvPr>
          <p:cNvSpPr txBox="1"/>
          <p:nvPr/>
        </p:nvSpPr>
        <p:spPr>
          <a:xfrm>
            <a:off x="481780" y="374901"/>
            <a:ext cx="10274710" cy="6550511"/>
          </a:xfrm>
          <a:prstGeom prst="rect">
            <a:avLst/>
          </a:prstGeom>
          <a:noFill/>
        </p:spPr>
        <p:txBody>
          <a:bodyPr wrap="square" rtlCol="0">
            <a:spAutoFit/>
          </a:bodyPr>
          <a:lstStyle/>
          <a:p>
            <a:pPr algn="l">
              <a:spcBef>
                <a:spcPts val="1372"/>
              </a:spcBef>
              <a:spcAft>
                <a:spcPts val="1029"/>
              </a:spcAft>
              <a:buNone/>
            </a:pPr>
            <a:r>
              <a:rPr lang="en-IN" b="1" i="0">
                <a:solidFill>
                  <a:srgbClr val="F8FAFF"/>
                </a:solidFill>
                <a:effectLst/>
                <a:latin typeface="Arial Rounded MT Bold" panose="020F0704030504030204" pitchFamily="34" charset="0"/>
              </a:rPr>
              <a:t>STEP 3: ACTIVATION FUNCTION (</a:t>
            </a:r>
            <a:r>
              <a:rPr lang="en-IN" b="1" i="0" err="1">
                <a:solidFill>
                  <a:srgbClr val="F8FAFF"/>
                </a:solidFill>
                <a:effectLst/>
                <a:latin typeface="Arial Rounded MT Bold" panose="020F0704030504030204" pitchFamily="34" charset="0"/>
              </a:rPr>
              <a:t>ReLU</a:t>
            </a:r>
            <a:r>
              <a:rPr lang="en-IN" b="1" i="0">
                <a:solidFill>
                  <a:srgbClr val="F8FAFF"/>
                </a:solidFill>
                <a:effectLst/>
                <a:latin typeface="Arial Rounded MT Bold" panose="020F0704030504030204" pitchFamily="34" charset="0"/>
              </a:rPr>
              <a:t>, </a:t>
            </a:r>
            <a:r>
              <a:rPr lang="en-IN" b="1" i="0" err="1">
                <a:solidFill>
                  <a:srgbClr val="F8FAFF"/>
                </a:solidFill>
                <a:effectLst/>
                <a:latin typeface="Arial Rounded MT Bold" panose="020F0704030504030204" pitchFamily="34" charset="0"/>
              </a:rPr>
              <a:t>LeakyReLU,Mish</a:t>
            </a:r>
            <a:r>
              <a:rPr lang="en-IN" b="1" err="1">
                <a:solidFill>
                  <a:srgbClr val="F8FAFF"/>
                </a:solidFill>
                <a:latin typeface="Arial Rounded MT Bold" panose="020F0704030504030204" pitchFamily="34" charset="0"/>
              </a:rPr>
              <a:t>function</a:t>
            </a:r>
            <a:r>
              <a:rPr lang="en-IN" b="1" i="0">
                <a:solidFill>
                  <a:srgbClr val="F8FAFF"/>
                </a:solidFill>
                <a:effectLst/>
                <a:latin typeface="Arial Rounded MT Bold" panose="020F0704030504030204" pitchFamily="34" charset="0"/>
              </a:rPr>
              <a:t> etc.)</a:t>
            </a:r>
            <a:endParaRPr lang="en-IN" b="0" i="0">
              <a:solidFill>
                <a:srgbClr val="F8FAFF"/>
              </a:solidFill>
              <a:effectLst/>
              <a:latin typeface="Arial Rounded MT Bold" panose="020F0704030504030204" pitchFamily="34" charset="0"/>
            </a:endParaRPr>
          </a:p>
          <a:p>
            <a:pPr algn="l">
              <a:lnSpc>
                <a:spcPts val="2143"/>
              </a:lnSpc>
              <a:spcBef>
                <a:spcPts val="1029"/>
              </a:spcBef>
              <a:spcAft>
                <a:spcPts val="1029"/>
              </a:spcAft>
            </a:pPr>
            <a:r>
              <a:rPr lang="en-IN" b="1" i="0">
                <a:solidFill>
                  <a:srgbClr val="F8FAFF"/>
                </a:solidFill>
                <a:effectLst/>
                <a:latin typeface="Arial Rounded MT Bold" panose="020F0704030504030204" pitchFamily="34" charset="0"/>
              </a:rPr>
              <a:t>Purpose</a:t>
            </a:r>
            <a:r>
              <a:rPr lang="en-IN" b="0" i="0">
                <a:solidFill>
                  <a:srgbClr val="F8FAFF"/>
                </a:solidFill>
                <a:effectLst/>
                <a:latin typeface="Arial Rounded MT Bold" panose="020F0704030504030204" pitchFamily="34" charset="0"/>
              </a:rPr>
              <a:t>: Introduces </a:t>
            </a:r>
            <a:r>
              <a:rPr lang="en-IN" b="1" i="0">
                <a:solidFill>
                  <a:srgbClr val="F8FAFF"/>
                </a:solidFill>
                <a:effectLst/>
                <a:latin typeface="Arial Rounded MT Bold" panose="020F0704030504030204" pitchFamily="34" charset="0"/>
              </a:rPr>
              <a:t>non-linearity</a:t>
            </a:r>
            <a:r>
              <a:rPr lang="en-IN" b="0" i="0">
                <a:solidFill>
                  <a:srgbClr val="F8FAFF"/>
                </a:solidFill>
                <a:effectLst/>
                <a:latin typeface="Arial Rounded MT Bold" panose="020F0704030504030204" pitchFamily="34" charset="0"/>
              </a:rPr>
              <a:t> to the model, enabling complex feature learning.</a:t>
            </a:r>
          </a:p>
          <a:p>
            <a:pPr algn="l">
              <a:lnSpc>
                <a:spcPts val="2143"/>
              </a:lnSpc>
              <a:spcBef>
                <a:spcPts val="1029"/>
              </a:spcBef>
              <a:spcAft>
                <a:spcPts val="1029"/>
              </a:spcAft>
            </a:pPr>
            <a:endParaRPr lang="en-IN" b="0" i="0">
              <a:solidFill>
                <a:srgbClr val="F8FAFF"/>
              </a:solidFill>
              <a:effectLst/>
              <a:latin typeface="Arial Rounded MT Bold" panose="020F0704030504030204" pitchFamily="34" charset="0"/>
            </a:endParaRPr>
          </a:p>
          <a:p>
            <a:pPr algn="l">
              <a:lnSpc>
                <a:spcPts val="2143"/>
              </a:lnSpc>
              <a:spcBef>
                <a:spcPts val="1029"/>
              </a:spcBef>
              <a:spcAft>
                <a:spcPts val="1029"/>
              </a:spcAft>
            </a:pPr>
            <a:endParaRPr lang="en-IN" b="0" i="0">
              <a:solidFill>
                <a:srgbClr val="F8FAFF"/>
              </a:solidFill>
              <a:effectLst/>
              <a:latin typeface="Arial Rounded MT Bold" panose="020F0704030504030204" pitchFamily="34" charset="0"/>
            </a:endParaRPr>
          </a:p>
          <a:p>
            <a:pPr algn="l">
              <a:lnSpc>
                <a:spcPts val="2143"/>
              </a:lnSpc>
              <a:spcBef>
                <a:spcPts val="1029"/>
              </a:spcBef>
              <a:spcAft>
                <a:spcPts val="1029"/>
              </a:spcAft>
            </a:pPr>
            <a:r>
              <a:rPr lang="en-IN" b="0" i="0">
                <a:solidFill>
                  <a:srgbClr val="F8FAFF"/>
                </a:solidFill>
                <a:effectLst/>
                <a:latin typeface="Arial Rounded MT Bold" panose="020F0704030504030204" pitchFamily="34" charset="0"/>
              </a:rPr>
              <a:t>Effe</a:t>
            </a:r>
            <a:r>
              <a:rPr lang="en-IN">
                <a:solidFill>
                  <a:srgbClr val="F8FAFF"/>
                </a:solidFill>
                <a:latin typeface="Arial Rounded MT Bold" panose="020F0704030504030204" pitchFamily="34" charset="0"/>
              </a:rPr>
              <a:t>ct:</a:t>
            </a:r>
            <a:endParaRPr lang="en-IN" b="0" i="0">
              <a:solidFill>
                <a:srgbClr val="F8FAFF"/>
              </a:solidFill>
              <a:effectLst/>
              <a:latin typeface="Arial Rounded MT Bold" panose="020F0704030504030204" pitchFamily="34" charset="0"/>
            </a:endParaRPr>
          </a:p>
          <a:p>
            <a:pPr marL="742950" lvl="1" indent="-285750">
              <a:lnSpc>
                <a:spcPts val="2143"/>
              </a:lnSpc>
              <a:spcBef>
                <a:spcPts val="300"/>
              </a:spcBef>
              <a:spcAft>
                <a:spcPts val="300"/>
              </a:spcAft>
              <a:buFont typeface="Arial" panose="020B0604020202020204" pitchFamily="34" charset="0"/>
              <a:buChar char="•"/>
            </a:pPr>
            <a:r>
              <a:rPr lang="en-IN" b="0" i="0">
                <a:solidFill>
                  <a:srgbClr val="F8FAFF"/>
                </a:solidFill>
                <a:effectLst/>
                <a:latin typeface="Arial Rounded MT Bold" panose="020F0704030504030204" pitchFamily="34" charset="0"/>
              </a:rPr>
              <a:t>Removes negative activations</a:t>
            </a:r>
            <a:endParaRPr lang="en-IN">
              <a:solidFill>
                <a:srgbClr val="F8FAFF"/>
              </a:solidFill>
              <a:latin typeface="Arial Rounded MT Bold" panose="020F0704030504030204" pitchFamily="34" charset="0"/>
            </a:endParaRPr>
          </a:p>
          <a:p>
            <a:pPr lvl="1">
              <a:lnSpc>
                <a:spcPts val="2143"/>
              </a:lnSpc>
              <a:spcBef>
                <a:spcPts val="300"/>
              </a:spcBef>
              <a:spcAft>
                <a:spcPts val="300"/>
              </a:spcAft>
            </a:pPr>
            <a:endParaRPr lang="en-US" b="1" i="0">
              <a:solidFill>
                <a:srgbClr val="F8FAFF"/>
              </a:solidFill>
              <a:effectLst/>
              <a:latin typeface="Arial Rounded MT Bold" panose="020F0704030504030204" pitchFamily="34" charset="0"/>
            </a:endParaRPr>
          </a:p>
          <a:p>
            <a:pPr algn="l">
              <a:lnSpc>
                <a:spcPts val="2143"/>
              </a:lnSpc>
              <a:spcBef>
                <a:spcPts val="300"/>
              </a:spcBef>
              <a:spcAft>
                <a:spcPts val="300"/>
              </a:spcAft>
            </a:pPr>
            <a:r>
              <a:rPr lang="en-US" b="1" i="0">
                <a:solidFill>
                  <a:srgbClr val="F8FAFF"/>
                </a:solidFill>
                <a:effectLst/>
                <a:latin typeface="Arial Rounded MT Bold" panose="020F0704030504030204" pitchFamily="34" charset="0"/>
              </a:rPr>
              <a:t>STEP 4: POOLING (Dimensionality Reduction)</a:t>
            </a:r>
          </a:p>
          <a:p>
            <a:pPr algn="l">
              <a:lnSpc>
                <a:spcPts val="2143"/>
              </a:lnSpc>
              <a:spcBef>
                <a:spcPts val="300"/>
              </a:spcBef>
              <a:spcAft>
                <a:spcPts val="300"/>
              </a:spcAft>
            </a:pPr>
            <a:r>
              <a:rPr lang="en-IN" b="1" i="0">
                <a:solidFill>
                  <a:srgbClr val="F8FAFF"/>
                </a:solidFill>
                <a:effectLst/>
                <a:latin typeface="Arial Rounded MT Bold" panose="020F0704030504030204" pitchFamily="34" charset="0"/>
              </a:rPr>
              <a:t>Purpose</a:t>
            </a:r>
            <a:r>
              <a:rPr lang="en-IN" b="0" i="0">
                <a:solidFill>
                  <a:srgbClr val="F8FAFF"/>
                </a:solidFill>
                <a:effectLst/>
                <a:latin typeface="Arial Rounded MT Bold" panose="020F0704030504030204" pitchFamily="34" charset="0"/>
              </a:rPr>
              <a:t>: Reduces spatial dimensions (</a:t>
            </a:r>
            <a:r>
              <a:rPr lang="en-US" b="1" i="0">
                <a:solidFill>
                  <a:srgbClr val="F8FAFF"/>
                </a:solidFill>
                <a:effectLst/>
                <a:latin typeface="Arial Rounded MT Bold" panose="020F0704030504030204" pitchFamily="34" charset="0"/>
              </a:rPr>
              <a:t>w,h</a:t>
            </a:r>
            <a:r>
              <a:rPr lang="en-US" b="1">
                <a:solidFill>
                  <a:srgbClr val="F8FAFF"/>
                </a:solidFill>
                <a:latin typeface="Arial Rounded MT Bold" panose="020F0704030504030204" pitchFamily="34" charset="0"/>
              </a:rPr>
              <a:t>) </a:t>
            </a:r>
            <a:r>
              <a:rPr lang="en-IN" b="0" i="0">
                <a:solidFill>
                  <a:srgbClr val="F8FAFF"/>
                </a:solidFill>
                <a:effectLst/>
                <a:latin typeface="Arial Rounded MT Bold" panose="020F0704030504030204" pitchFamily="34" charset="0"/>
              </a:rPr>
              <a:t> while retaining important features.</a:t>
            </a:r>
            <a:endParaRPr lang="en-US" b="1" i="0">
              <a:solidFill>
                <a:srgbClr val="F8FAFF"/>
              </a:solidFill>
              <a:effectLst/>
              <a:latin typeface="Arial Rounded MT Bold" panose="020F0704030504030204" pitchFamily="34" charset="0"/>
            </a:endParaRPr>
          </a:p>
          <a:p>
            <a:pPr>
              <a:lnSpc>
                <a:spcPts val="2143"/>
              </a:lnSpc>
              <a:spcBef>
                <a:spcPts val="300"/>
              </a:spcBef>
              <a:spcAft>
                <a:spcPts val="300"/>
              </a:spcAft>
            </a:pPr>
            <a:r>
              <a:rPr lang="en-IN" b="1" i="0">
                <a:solidFill>
                  <a:srgbClr val="F8FAFF"/>
                </a:solidFill>
                <a:effectLst/>
                <a:latin typeface="Arial Rounded MT Bold" panose="020F0704030504030204" pitchFamily="34" charset="0"/>
              </a:rPr>
              <a:t>Types</a:t>
            </a:r>
            <a:r>
              <a:rPr lang="en-IN" b="0" i="0">
                <a:solidFill>
                  <a:srgbClr val="F8FAFF"/>
                </a:solidFill>
                <a:effectLst/>
                <a:latin typeface="Arial Rounded MT Bold" panose="020F0704030504030204" pitchFamily="34" charset="0"/>
              </a:rPr>
              <a:t>: 1.</a:t>
            </a:r>
            <a:r>
              <a:rPr lang="en-US" b="1" i="0">
                <a:solidFill>
                  <a:srgbClr val="F8FAFF"/>
                </a:solidFill>
                <a:effectLst/>
                <a:latin typeface="Arial Rounded MT Bold" panose="020F0704030504030204" pitchFamily="34" charset="0"/>
              </a:rPr>
              <a:t> Max Pooling</a:t>
            </a:r>
            <a:r>
              <a:rPr lang="en-US" b="0" i="0">
                <a:solidFill>
                  <a:srgbClr val="F8FAFF"/>
                </a:solidFill>
                <a:effectLst/>
                <a:latin typeface="Arial Rounded MT Bold" panose="020F0704030504030204" pitchFamily="34" charset="0"/>
              </a:rPr>
              <a:t>: Takes the maximum value in a window.</a:t>
            </a:r>
          </a:p>
          <a:p>
            <a:pPr>
              <a:lnSpc>
                <a:spcPts val="2143"/>
              </a:lnSpc>
              <a:spcBef>
                <a:spcPts val="300"/>
              </a:spcBef>
              <a:spcAft>
                <a:spcPts val="300"/>
              </a:spcAft>
            </a:pPr>
            <a:r>
              <a:rPr lang="en-US" b="0" i="0">
                <a:solidFill>
                  <a:srgbClr val="F8FAFF"/>
                </a:solidFill>
                <a:effectLst/>
                <a:latin typeface="Arial Rounded MT Bold" panose="020F0704030504030204" pitchFamily="34" charset="0"/>
              </a:rPr>
              <a:t>	    2.</a:t>
            </a:r>
            <a:r>
              <a:rPr lang="en-US" b="1" i="0">
                <a:solidFill>
                  <a:srgbClr val="F8FAFF"/>
                </a:solidFill>
                <a:effectLst/>
                <a:latin typeface="Arial Rounded MT Bold" panose="020F0704030504030204" pitchFamily="34" charset="0"/>
              </a:rPr>
              <a:t> Average Pooling</a:t>
            </a:r>
            <a:r>
              <a:rPr lang="en-US" b="0" i="0">
                <a:solidFill>
                  <a:srgbClr val="F8FAFF"/>
                </a:solidFill>
                <a:effectLst/>
                <a:latin typeface="Arial Rounded MT Bold" panose="020F0704030504030204" pitchFamily="34" charset="0"/>
              </a:rPr>
              <a:t>: Takes the average value in a window.</a:t>
            </a:r>
          </a:p>
          <a:p>
            <a:pPr algn="l">
              <a:lnSpc>
                <a:spcPts val="2143"/>
              </a:lnSpc>
              <a:spcBef>
                <a:spcPts val="300"/>
              </a:spcBef>
              <a:spcAft>
                <a:spcPts val="300"/>
              </a:spcAft>
              <a:buFont typeface="Arial" panose="020B0604020202020204" pitchFamily="34" charset="0"/>
              <a:buChar char="•"/>
            </a:pPr>
            <a:r>
              <a:rPr lang="en-US" b="1" i="0">
                <a:solidFill>
                  <a:srgbClr val="F8FAFF"/>
                </a:solidFill>
                <a:effectLst/>
                <a:latin typeface="Arial Rounded MT Bold" panose="020F0704030504030204" pitchFamily="34" charset="0"/>
              </a:rPr>
              <a:t>Effect</a:t>
            </a:r>
            <a:r>
              <a:rPr lang="en-US" b="0" i="0">
                <a:solidFill>
                  <a:srgbClr val="F8FAFF"/>
                </a:solidFill>
                <a:effectLst/>
                <a:latin typeface="Arial Rounded MT Bold" panose="020F0704030504030204" pitchFamily="34" charset="0"/>
              </a:rPr>
              <a:t>:</a:t>
            </a:r>
          </a:p>
          <a:p>
            <a:pPr marL="742950" lvl="1" indent="-285750" algn="l">
              <a:lnSpc>
                <a:spcPts val="2143"/>
              </a:lnSpc>
              <a:spcBef>
                <a:spcPts val="300"/>
              </a:spcBef>
              <a:spcAft>
                <a:spcPts val="1029"/>
              </a:spcAft>
              <a:buFont typeface="Arial" panose="020B0604020202020204" pitchFamily="34" charset="0"/>
              <a:buChar char="•"/>
            </a:pPr>
            <a:r>
              <a:rPr lang="en-US" b="0" i="0">
                <a:solidFill>
                  <a:srgbClr val="F8FAFF"/>
                </a:solidFill>
                <a:effectLst/>
                <a:latin typeface="Arial Rounded MT Bold" panose="020F0704030504030204" pitchFamily="34" charset="0"/>
              </a:rPr>
              <a:t>Reduces computation in deeper layers.</a:t>
            </a:r>
          </a:p>
          <a:p>
            <a:pPr lvl="1" algn="l">
              <a:lnSpc>
                <a:spcPts val="2143"/>
              </a:lnSpc>
              <a:spcBef>
                <a:spcPts val="300"/>
              </a:spcBef>
              <a:spcAft>
                <a:spcPts val="1029"/>
              </a:spcAft>
            </a:pPr>
            <a:endParaRPr lang="en-US" b="0" i="0">
              <a:solidFill>
                <a:srgbClr val="F8FAFF"/>
              </a:solidFill>
              <a:effectLst/>
              <a:latin typeface="Arial Rounded MT Bold" panose="020F0704030504030204" pitchFamily="34" charset="0"/>
            </a:endParaRPr>
          </a:p>
          <a:p>
            <a:pPr algn="l">
              <a:lnSpc>
                <a:spcPts val="2143"/>
              </a:lnSpc>
              <a:spcBef>
                <a:spcPts val="300"/>
              </a:spcBef>
              <a:spcAft>
                <a:spcPts val="300"/>
              </a:spcAft>
            </a:pPr>
            <a:endParaRPr lang="en-US" b="0" i="0">
              <a:solidFill>
                <a:srgbClr val="F8FAFF"/>
              </a:solidFill>
              <a:effectLst/>
              <a:latin typeface="DeepSeek-CJK-patch"/>
            </a:endParaRPr>
          </a:p>
          <a:p>
            <a:pPr lvl="1" algn="l">
              <a:lnSpc>
                <a:spcPts val="2143"/>
              </a:lnSpc>
              <a:spcBef>
                <a:spcPts val="300"/>
              </a:spcBef>
              <a:spcAft>
                <a:spcPts val="1029"/>
              </a:spcAft>
            </a:pPr>
            <a:endParaRPr lang="en-IN">
              <a:solidFill>
                <a:srgbClr val="F8FAFF"/>
              </a:solidFill>
              <a:latin typeface="Arial Rounded MT Bold" panose="020F0704030504030204" pitchFamily="34" charset="0"/>
            </a:endParaRPr>
          </a:p>
        </p:txBody>
      </p:sp>
      <p:pic>
        <p:nvPicPr>
          <p:cNvPr id="8" name="Picture 7">
            <a:extLst>
              <a:ext uri="{FF2B5EF4-FFF2-40B4-BE49-F238E27FC236}">
                <a16:creationId xmlns:a16="http://schemas.microsoft.com/office/drawing/2014/main" id="{F1315EE0-613C-6EC3-E453-66EB67CFF747}"/>
              </a:ext>
            </a:extLst>
          </p:cNvPr>
          <p:cNvPicPr>
            <a:picLocks noChangeAspect="1"/>
          </p:cNvPicPr>
          <p:nvPr/>
        </p:nvPicPr>
        <p:blipFill>
          <a:blip r:embed="rId2"/>
          <a:stretch>
            <a:fillRect/>
          </a:stretch>
        </p:blipFill>
        <p:spPr>
          <a:xfrm>
            <a:off x="759229" y="1391844"/>
            <a:ext cx="2276793" cy="646127"/>
          </a:xfrm>
          <a:prstGeom prst="rect">
            <a:avLst/>
          </a:prstGeom>
          <a:effectLst>
            <a:innerShdw blurRad="63500" dist="50800" dir="18900000">
              <a:prstClr val="black">
                <a:alpha val="50000"/>
              </a:prstClr>
            </a:innerShdw>
          </a:effectLst>
        </p:spPr>
      </p:pic>
      <p:pic>
        <p:nvPicPr>
          <p:cNvPr id="10" name="Picture 9">
            <a:extLst>
              <a:ext uri="{FF2B5EF4-FFF2-40B4-BE49-F238E27FC236}">
                <a16:creationId xmlns:a16="http://schemas.microsoft.com/office/drawing/2014/main" id="{2C058172-2A34-32C6-FC6F-0EA808388D10}"/>
              </a:ext>
            </a:extLst>
          </p:cNvPr>
          <p:cNvPicPr>
            <a:picLocks noChangeAspect="1"/>
          </p:cNvPicPr>
          <p:nvPr/>
        </p:nvPicPr>
        <p:blipFill>
          <a:blip r:embed="rId3"/>
          <a:stretch>
            <a:fillRect/>
          </a:stretch>
        </p:blipFill>
        <p:spPr>
          <a:xfrm>
            <a:off x="3313471" y="1282766"/>
            <a:ext cx="3310362" cy="864281"/>
          </a:xfrm>
          <a:prstGeom prst="rect">
            <a:avLst/>
          </a:prstGeom>
          <a:effectLst>
            <a:innerShdw blurRad="63500" dist="50800" dir="18900000">
              <a:prstClr val="black">
                <a:alpha val="50000"/>
              </a:prstClr>
            </a:innerShdw>
          </a:effectLst>
        </p:spPr>
      </p:pic>
      <p:pic>
        <p:nvPicPr>
          <p:cNvPr id="12" name="Picture 11">
            <a:extLst>
              <a:ext uri="{FF2B5EF4-FFF2-40B4-BE49-F238E27FC236}">
                <a16:creationId xmlns:a16="http://schemas.microsoft.com/office/drawing/2014/main" id="{623D1DEC-1171-39ED-1247-B9980159DD1A}"/>
              </a:ext>
            </a:extLst>
          </p:cNvPr>
          <p:cNvPicPr>
            <a:picLocks noChangeAspect="1"/>
          </p:cNvPicPr>
          <p:nvPr/>
        </p:nvPicPr>
        <p:blipFill>
          <a:blip r:embed="rId4"/>
          <a:stretch>
            <a:fillRect/>
          </a:stretch>
        </p:blipFill>
        <p:spPr>
          <a:xfrm>
            <a:off x="7035719" y="1367195"/>
            <a:ext cx="3477110" cy="695422"/>
          </a:xfrm>
          <a:prstGeom prst="rect">
            <a:avLst/>
          </a:prstGeom>
          <a:effectLst>
            <a:innerShdw blurRad="63500" dist="50800" dir="18900000">
              <a:prstClr val="black">
                <a:alpha val="50000"/>
              </a:prstClr>
            </a:innerShdw>
          </a:effectLst>
        </p:spPr>
      </p:pic>
    </p:spTree>
    <p:extLst>
      <p:ext uri="{BB962C8B-B14F-4D97-AF65-F5344CB8AC3E}">
        <p14:creationId xmlns:p14="http://schemas.microsoft.com/office/powerpoint/2010/main" val="143657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 Boardroom</vt:lpstr>
      <vt:lpstr>SPEED DETECTION OF VEHICLES USING YOLOV4 (vehicle registration plate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HARINI BACHU</dc:creator>
  <cp:revision>3</cp:revision>
  <dcterms:created xsi:type="dcterms:W3CDTF">2025-04-17T04:17:33Z</dcterms:created>
  <dcterms:modified xsi:type="dcterms:W3CDTF">2025-04-22T03:07:50Z</dcterms:modified>
</cp:coreProperties>
</file>