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83" r:id="rId7"/>
    <p:sldId id="278" r:id="rId8"/>
    <p:sldId id="279" r:id="rId9"/>
    <p:sldId id="280" r:id="rId10"/>
    <p:sldId id="267" r:id="rId11"/>
    <p:sldId id="269" r:id="rId12"/>
    <p:sldId id="270" r:id="rId13"/>
    <p:sldId id="271" r:id="rId14"/>
    <p:sldId id="272" r:id="rId15"/>
    <p:sldId id="281" r:id="rId16"/>
    <p:sldId id="28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D9D5F-C4B1-4358-A1E2-3D7E6A72CC1F}" v="9" dt="2021-09-13T05:36:25.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23BC-75F0-40F5-8D5E-64D461855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732F477-9C8D-4BD0-B337-71B4F0C5C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1115F0A-BF8A-4C5E-AA04-FAE6CE620CD0}"/>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F331D71D-D15F-4AFF-B027-EB0776E305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948239-ED4A-4F61-BC5F-1FE923A8743A}"/>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90315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596C-3EA4-4E86-AC5A-AA9D35CBEB0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E47259-F749-4A60-AD4B-30ADD4237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DF5B67-EAFE-42B5-9706-96527832C6E9}"/>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64CA0870-CE90-4633-B5CF-A12AE45179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ABB428-7737-488F-AF5C-BB0BB1FBF800}"/>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45838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5BFC3-AF40-4F6D-BE6F-647CD431B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BDE98F1-9D37-49B4-B19C-7CF75D79F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510DFD-EC79-4303-8420-3C1F674AC20E}"/>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37009880-CD72-47AA-B186-353A34B771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C9216C-D575-4116-9E6A-E44A28984353}"/>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7342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81C4-18C6-42C0-98B8-B48057BBAD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FCA4E7-9D23-4AB2-8978-AF9D4DDE5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ABDCE2-2F5E-47E7-8ECF-47B542547071}"/>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17CD409B-2141-462E-AB40-A103204ECE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74A042-5351-465E-8541-FC0172A7EBF9}"/>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77393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74F7-0C6E-4126-8374-ED69CECF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6020F-9723-4B4F-84D7-6F0DD3903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9B1F3-7FB1-4596-A608-38F07EB2B787}"/>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529A1E0D-662F-4422-B9E8-99C8DED4B9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451F33-F150-4D0A-9E99-9FD910D500BF}"/>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74778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E0EA-9F75-4768-BB5B-F12D76ED853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B397C53-5C28-4D1E-A718-098190971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43860A-97B8-4D2E-A594-831C091B6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210CA89-A678-41A0-B6F5-60BB88CDB30C}"/>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6" name="Footer Placeholder 5">
            <a:extLst>
              <a:ext uri="{FF2B5EF4-FFF2-40B4-BE49-F238E27FC236}">
                <a16:creationId xmlns:a16="http://schemas.microsoft.com/office/drawing/2014/main" id="{1DE35452-EBDC-4906-A05E-43D127F471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13C000-F5CD-45B1-B781-3B9C2F0C7C1F}"/>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72277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5E99-8E4F-443F-8956-1A30A01674A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90C3483-AF83-44D8-A75B-A58045CEB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DD83C-3515-4619-B86F-6DE9A6EB4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392037-79D8-4E5E-AE1B-1327CAF6A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83E7A-E999-4333-9AE4-FF4022F79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54E0F1-B487-49B6-A91C-ACD22237DB2E}"/>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8" name="Footer Placeholder 7">
            <a:extLst>
              <a:ext uri="{FF2B5EF4-FFF2-40B4-BE49-F238E27FC236}">
                <a16:creationId xmlns:a16="http://schemas.microsoft.com/office/drawing/2014/main" id="{1F7AB4F2-8A9B-4F9E-8227-2D96E896C1A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9C3284B-550D-49BF-992C-18F534B7C076}"/>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322887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3A92-9900-4914-A566-368FD6EAFC3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E3A3DEF-2A5E-4862-A7F8-1EFED0F943CE}"/>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4" name="Footer Placeholder 3">
            <a:extLst>
              <a:ext uri="{FF2B5EF4-FFF2-40B4-BE49-F238E27FC236}">
                <a16:creationId xmlns:a16="http://schemas.microsoft.com/office/drawing/2014/main" id="{D1D2A908-C3DD-4FD7-B36D-0BC7EC875AC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578AAD4-D4B7-4576-8822-C229F1FD3B78}"/>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52974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A1EB1-148F-4145-A16D-EB4472DAF994}"/>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3" name="Footer Placeholder 2">
            <a:extLst>
              <a:ext uri="{FF2B5EF4-FFF2-40B4-BE49-F238E27FC236}">
                <a16:creationId xmlns:a16="http://schemas.microsoft.com/office/drawing/2014/main" id="{A29B7360-C18D-430A-B5B1-7EAD6A74BD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D2708EE-EBE6-49C9-9E72-2184B74D00A0}"/>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7671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C941-4147-4F65-9811-874ECA5D2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08AA11-08EE-448B-9BCA-7D22518BD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D2E9D7C-5B93-4DEE-8366-30FB8FE88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5840A-98DD-4F45-AE1A-F08E3E6A8D93}"/>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6" name="Footer Placeholder 5">
            <a:extLst>
              <a:ext uri="{FF2B5EF4-FFF2-40B4-BE49-F238E27FC236}">
                <a16:creationId xmlns:a16="http://schemas.microsoft.com/office/drawing/2014/main" id="{63400433-ECA6-4E70-A409-A60BA1CEDC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264894-0825-4A24-BD2C-69524A97D047}"/>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23645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FB6F-7D18-4610-ACEF-C1BFA06C7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315E6B-7CB3-4A80-AE4B-8C7D1C714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4854660-5828-423A-AEAE-52CC6CF1D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33A7E-4E0F-4B28-96EA-27224450350C}"/>
              </a:ext>
            </a:extLst>
          </p:cNvPr>
          <p:cNvSpPr>
            <a:spLocks noGrp="1"/>
          </p:cNvSpPr>
          <p:nvPr>
            <p:ph type="dt" sz="half" idx="10"/>
          </p:nvPr>
        </p:nvSpPr>
        <p:spPr/>
        <p:txBody>
          <a:bodyPr/>
          <a:lstStyle/>
          <a:p>
            <a:fld id="{AF11DB54-FC97-4A28-A57D-516766A9C902}" type="datetimeFigureOut">
              <a:rPr lang="en-AU" smtClean="0"/>
              <a:t>22/09/2021</a:t>
            </a:fld>
            <a:endParaRPr lang="en-AU"/>
          </a:p>
        </p:txBody>
      </p:sp>
      <p:sp>
        <p:nvSpPr>
          <p:cNvPr id="6" name="Footer Placeholder 5">
            <a:extLst>
              <a:ext uri="{FF2B5EF4-FFF2-40B4-BE49-F238E27FC236}">
                <a16:creationId xmlns:a16="http://schemas.microsoft.com/office/drawing/2014/main" id="{16F0DB25-18EE-4D2E-926A-7897A4A870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11103B-9885-47B2-8D75-78954362ADAD}"/>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408683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70D12-6790-429C-84E3-98BD0219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13C0A6B-C2FF-4540-A1BD-31B1C81C7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140B0D-CAE3-4D79-8B50-3DB03D00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1DB54-FC97-4A28-A57D-516766A9C902}" type="datetimeFigureOut">
              <a:rPr lang="en-AU" smtClean="0"/>
              <a:t>22/09/2021</a:t>
            </a:fld>
            <a:endParaRPr lang="en-AU"/>
          </a:p>
        </p:txBody>
      </p:sp>
      <p:sp>
        <p:nvSpPr>
          <p:cNvPr id="5" name="Footer Placeholder 4">
            <a:extLst>
              <a:ext uri="{FF2B5EF4-FFF2-40B4-BE49-F238E27FC236}">
                <a16:creationId xmlns:a16="http://schemas.microsoft.com/office/drawing/2014/main" id="{6A10A332-9761-4FF7-B762-AB8C7D917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77DC038-7747-4771-B53F-76D59481A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36B4D-9DE5-4284-880E-18F186776464}" type="slidenum">
              <a:rPr lang="en-AU" smtClean="0"/>
              <a:t>‹#›</a:t>
            </a:fld>
            <a:endParaRPr lang="en-AU"/>
          </a:p>
        </p:txBody>
      </p:sp>
    </p:spTree>
    <p:extLst>
      <p:ext uri="{BB962C8B-B14F-4D97-AF65-F5344CB8AC3E}">
        <p14:creationId xmlns:p14="http://schemas.microsoft.com/office/powerpoint/2010/main" val="422986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assetstore.unity.com/packages/3d/animations/basic-motions-free-154271" TargetMode="External"/><Relationship Id="rId2" Type="http://schemas.openxmlformats.org/officeDocument/2006/relationships/hyperlink" Target="https://assetstore.unity.com/packages/3d/characters/humanoids/humans/3d-character-dummy-178395" TargetMode="External"/><Relationship Id="rId1" Type="http://schemas.openxmlformats.org/officeDocument/2006/relationships/slideLayout" Target="../slideLayouts/slideLayout2.xml"/><Relationship Id="rId6" Type="http://schemas.openxmlformats.org/officeDocument/2006/relationships/hyperlink" Target="https://opengameart.org/content/coin-sounds-0" TargetMode="External"/><Relationship Id="rId5" Type="http://schemas.openxmlformats.org/officeDocument/2006/relationships/hyperlink" Target="https://opengameart.org/content/overworld-theme" TargetMode="External"/><Relationship Id="rId4" Type="http://schemas.openxmlformats.org/officeDocument/2006/relationships/hyperlink" Target="https://opengameart.org/content/foot-walking-step-sounds-on-stone-water-snow-wood-and-di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A94E-56EF-4042-BF6E-30E070E82359}"/>
              </a:ext>
            </a:extLst>
          </p:cNvPr>
          <p:cNvSpPr>
            <a:spLocks noGrp="1"/>
          </p:cNvSpPr>
          <p:nvPr>
            <p:ph type="ctrTitle"/>
          </p:nvPr>
        </p:nvSpPr>
        <p:spPr/>
        <p:txBody>
          <a:bodyPr/>
          <a:lstStyle/>
          <a:p>
            <a:r>
              <a:rPr lang="en-AU" dirty="0"/>
              <a:t>Jordan Wesson</a:t>
            </a:r>
          </a:p>
        </p:txBody>
      </p:sp>
      <p:sp>
        <p:nvSpPr>
          <p:cNvPr id="3" name="Subtitle 2">
            <a:extLst>
              <a:ext uri="{FF2B5EF4-FFF2-40B4-BE49-F238E27FC236}">
                <a16:creationId xmlns:a16="http://schemas.microsoft.com/office/drawing/2014/main" id="{78A2DEE8-F165-4F17-9AA4-0F50D2129E24}"/>
              </a:ext>
            </a:extLst>
          </p:cNvPr>
          <p:cNvSpPr>
            <a:spLocks noGrp="1"/>
          </p:cNvSpPr>
          <p:nvPr>
            <p:ph type="subTitle" idx="1"/>
          </p:nvPr>
        </p:nvSpPr>
        <p:spPr/>
        <p:txBody>
          <a:bodyPr/>
          <a:lstStyle/>
          <a:p>
            <a:r>
              <a:rPr lang="en-AU" dirty="0"/>
              <a:t>Cross-Platform Development</a:t>
            </a:r>
          </a:p>
          <a:p>
            <a:r>
              <a:rPr lang="en-AU" dirty="0" err="1"/>
              <a:t>Oiram</a:t>
            </a:r>
            <a:endParaRPr lang="en-AU" dirty="0"/>
          </a:p>
          <a:p>
            <a:r>
              <a:rPr lang="en-AU" dirty="0"/>
              <a:t>Technical Design Document</a:t>
            </a:r>
          </a:p>
        </p:txBody>
      </p:sp>
    </p:spTree>
    <p:extLst>
      <p:ext uri="{BB962C8B-B14F-4D97-AF65-F5344CB8AC3E}">
        <p14:creationId xmlns:p14="http://schemas.microsoft.com/office/powerpoint/2010/main" val="221971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9697-4822-4298-BE0C-8ED94585182B}"/>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3EEFC8CF-45B6-4523-BD3B-951A31804979}"/>
              </a:ext>
            </a:extLst>
          </p:cNvPr>
          <p:cNvSpPr>
            <a:spLocks noGrp="1"/>
          </p:cNvSpPr>
          <p:nvPr>
            <p:ph idx="1"/>
          </p:nvPr>
        </p:nvSpPr>
        <p:spPr>
          <a:xfrm>
            <a:off x="838200" y="1825625"/>
            <a:ext cx="10515600" cy="4826966"/>
          </a:xfrm>
        </p:spPr>
        <p:txBody>
          <a:bodyPr>
            <a:normAutofit fontScale="92500" lnSpcReduction="10000"/>
          </a:bodyPr>
          <a:lstStyle/>
          <a:p>
            <a:pPr marL="0" indent="0">
              <a:buNone/>
            </a:pPr>
            <a:r>
              <a:rPr lang="en-AU" sz="1800" b="1" dirty="0"/>
              <a:t>Player Movement:</a:t>
            </a:r>
          </a:p>
          <a:p>
            <a:pPr marL="0" indent="0">
              <a:buNone/>
            </a:pPr>
            <a:r>
              <a:rPr lang="en-AU" sz="1800" dirty="0"/>
              <a:t>The players movement utilises a physics system to move and slow down as well as control the jump, the player can also near instantly change their direction when mid air.</a:t>
            </a:r>
          </a:p>
          <a:p>
            <a:pPr marL="0" indent="0">
              <a:buNone/>
            </a:pPr>
            <a:r>
              <a:rPr lang="en-AU" sz="1100" dirty="0"/>
              <a:t>Controller – Link to the players movement controls</a:t>
            </a:r>
          </a:p>
          <a:p>
            <a:pPr marL="0" indent="0">
              <a:buNone/>
            </a:pPr>
            <a:r>
              <a:rPr lang="en-AU" sz="1100" dirty="0"/>
              <a:t>Dust Run – Link to the run particle effect</a:t>
            </a:r>
          </a:p>
          <a:p>
            <a:pPr marL="0" indent="0">
              <a:buNone/>
            </a:pPr>
            <a:r>
              <a:rPr lang="en-AU" sz="1100" dirty="0"/>
              <a:t>Dust Land – Link to the land particle effect</a:t>
            </a:r>
          </a:p>
          <a:p>
            <a:pPr marL="0" indent="0">
              <a:buNone/>
            </a:pPr>
            <a:r>
              <a:rPr lang="en-AU" sz="1100" dirty="0"/>
              <a:t>Speed – Speed at which the player moves</a:t>
            </a:r>
          </a:p>
          <a:p>
            <a:pPr marL="0" indent="0">
              <a:buNone/>
            </a:pPr>
            <a:r>
              <a:rPr lang="en-AU" sz="1100" dirty="0"/>
              <a:t>Speed Boost – Additional speed when the player jumps</a:t>
            </a:r>
          </a:p>
          <a:p>
            <a:pPr marL="0" indent="0">
              <a:buNone/>
            </a:pPr>
            <a:r>
              <a:rPr lang="en-AU" sz="1100" dirty="0"/>
              <a:t>Default Speed – Base speed to be reverted to after jumps</a:t>
            </a:r>
          </a:p>
          <a:p>
            <a:pPr marL="0" indent="0">
              <a:buNone/>
            </a:pPr>
            <a:r>
              <a:rPr lang="en-AU" sz="1100" dirty="0"/>
              <a:t>Max Acceleration – The max speed at which the player can accelerate</a:t>
            </a:r>
          </a:p>
          <a:p>
            <a:pPr marL="0" indent="0">
              <a:buNone/>
            </a:pPr>
            <a:r>
              <a:rPr lang="en-AU" sz="1100" dirty="0"/>
              <a:t>Acceleration – Speed at which the player accelerates each second</a:t>
            </a:r>
          </a:p>
          <a:p>
            <a:pPr marL="0" indent="0">
              <a:buNone/>
            </a:pPr>
            <a:r>
              <a:rPr lang="en-AU" sz="1100" dirty="0"/>
              <a:t>Drag – Speed at which player slows down</a:t>
            </a:r>
          </a:p>
          <a:p>
            <a:pPr marL="0" indent="0">
              <a:buNone/>
            </a:pPr>
            <a:r>
              <a:rPr lang="en-AU" sz="1100" dirty="0"/>
              <a:t>Footstep Timer – Time between footstep sounds</a:t>
            </a:r>
          </a:p>
          <a:p>
            <a:pPr marL="0" indent="0">
              <a:buNone/>
            </a:pPr>
            <a:r>
              <a:rPr lang="en-AU" sz="1100" dirty="0"/>
              <a:t>Footstep Timer Reset – Base time to be reverted to after Footstep Timer gets to or below 0</a:t>
            </a:r>
          </a:p>
          <a:p>
            <a:pPr marL="0" indent="0">
              <a:buNone/>
            </a:pPr>
            <a:r>
              <a:rPr lang="en-AU" sz="1100" dirty="0"/>
              <a:t>Ground Check – Empty object that checks weather or not its in the ground or not</a:t>
            </a:r>
          </a:p>
          <a:p>
            <a:pPr marL="0" indent="0">
              <a:buNone/>
            </a:pPr>
            <a:r>
              <a:rPr lang="en-AU" sz="1100" dirty="0"/>
              <a:t>Ground Distance – Radius that the Ground Check checks</a:t>
            </a:r>
          </a:p>
          <a:p>
            <a:pPr marL="0" indent="0">
              <a:buNone/>
            </a:pPr>
            <a:r>
              <a:rPr lang="en-AU" sz="1100" dirty="0"/>
              <a:t>Ground Mask – Used to determine what is and isn’t ground</a:t>
            </a:r>
          </a:p>
          <a:p>
            <a:pPr marL="0" indent="0">
              <a:buNone/>
            </a:pPr>
            <a:r>
              <a:rPr lang="en-AU" sz="1100" dirty="0"/>
              <a:t>Jump Timer - Time the player has after hitting ground before jumps reset</a:t>
            </a:r>
          </a:p>
          <a:p>
            <a:pPr marL="0" indent="0">
              <a:buNone/>
            </a:pPr>
            <a:r>
              <a:rPr lang="en-AU" sz="1100" dirty="0"/>
              <a:t>Jump Timer Reset – Base time to be reverted to after Jump Timer gets to</a:t>
            </a:r>
          </a:p>
        </p:txBody>
      </p:sp>
      <p:pic>
        <p:nvPicPr>
          <p:cNvPr id="7" name="Picture 6" descr="Graphical user interface, text&#10;&#10;Description automatically generated">
            <a:extLst>
              <a:ext uri="{FF2B5EF4-FFF2-40B4-BE49-F238E27FC236}">
                <a16:creationId xmlns:a16="http://schemas.microsoft.com/office/drawing/2014/main" id="{6D1454D1-B532-42BD-A613-1A0A56C1C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336" y="2724314"/>
            <a:ext cx="4000706" cy="3689540"/>
          </a:xfrm>
          <a:prstGeom prst="rect">
            <a:avLst/>
          </a:prstGeom>
        </p:spPr>
      </p:pic>
    </p:spTree>
    <p:extLst>
      <p:ext uri="{BB962C8B-B14F-4D97-AF65-F5344CB8AC3E}">
        <p14:creationId xmlns:p14="http://schemas.microsoft.com/office/powerpoint/2010/main" val="111754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E95-17F7-4459-9FAE-4BA234BF0C27}"/>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BE6986E5-97FA-44BA-9C88-0F193B61AB11}"/>
              </a:ext>
            </a:extLst>
          </p:cNvPr>
          <p:cNvSpPr>
            <a:spLocks noGrp="1"/>
          </p:cNvSpPr>
          <p:nvPr>
            <p:ph idx="1"/>
          </p:nvPr>
        </p:nvSpPr>
        <p:spPr/>
        <p:txBody>
          <a:bodyPr/>
          <a:lstStyle/>
          <a:p>
            <a:pPr marL="0" indent="0">
              <a:buNone/>
            </a:pPr>
            <a:r>
              <a:rPr lang="en-AU" sz="1800" b="1" dirty="0"/>
              <a:t>Jump Mechanic:</a:t>
            </a:r>
          </a:p>
          <a:p>
            <a:pPr marL="0" indent="0">
              <a:buNone/>
            </a:pPr>
            <a:r>
              <a:rPr lang="en-AU" sz="1800" dirty="0"/>
              <a:t>The players jump has 3 stages, each stage of the jump the player jumps higher and gains a slight speed boost.</a:t>
            </a:r>
          </a:p>
          <a:p>
            <a:pPr marL="0" indent="0">
              <a:buNone/>
            </a:pPr>
            <a:endParaRPr lang="en-AU" sz="1800" dirty="0"/>
          </a:p>
          <a:p>
            <a:pPr marL="0" indent="0">
              <a:buNone/>
            </a:pPr>
            <a:r>
              <a:rPr lang="en-AU" sz="1800" dirty="0"/>
              <a:t>The player starts on the first jump, when they land on the ground, they roughly a second to jump again to go into the second jump and same with the third jump.</a:t>
            </a:r>
          </a:p>
          <a:p>
            <a:pPr marL="0" indent="0">
              <a:buNone/>
            </a:pPr>
            <a:endParaRPr lang="en-AU" sz="1800" dirty="0"/>
          </a:p>
          <a:p>
            <a:pPr marL="0" indent="0">
              <a:buNone/>
            </a:pPr>
            <a:r>
              <a:rPr lang="en-AU" sz="1800" dirty="0"/>
              <a:t>If the jump timer gets to zero or they finish the third jump, they go back to the first jump.</a:t>
            </a:r>
          </a:p>
          <a:p>
            <a:pPr marL="0" indent="0">
              <a:buNone/>
            </a:pPr>
            <a:endParaRPr lang="en-AU" sz="1800" dirty="0"/>
          </a:p>
          <a:p>
            <a:pPr marL="0" indent="0">
              <a:buNone/>
            </a:pPr>
            <a:r>
              <a:rPr lang="en-AU" sz="1800" dirty="0"/>
              <a:t>Configuration for jump is </a:t>
            </a:r>
            <a:r>
              <a:rPr lang="en-AU" sz="1800" dirty="0" err="1"/>
              <a:t>is</a:t>
            </a:r>
            <a:r>
              <a:rPr lang="en-AU" sz="1800" dirty="0"/>
              <a:t> the list with player movement.</a:t>
            </a:r>
          </a:p>
        </p:txBody>
      </p:sp>
    </p:spTree>
    <p:extLst>
      <p:ext uri="{BB962C8B-B14F-4D97-AF65-F5344CB8AC3E}">
        <p14:creationId xmlns:p14="http://schemas.microsoft.com/office/powerpoint/2010/main" val="55347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61FF-45DE-48A9-8016-0BE4751E0BCE}"/>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DB712850-F57E-44CB-95FA-9776F318F921}"/>
              </a:ext>
            </a:extLst>
          </p:cNvPr>
          <p:cNvSpPr>
            <a:spLocks noGrp="1"/>
          </p:cNvSpPr>
          <p:nvPr>
            <p:ph idx="1"/>
          </p:nvPr>
        </p:nvSpPr>
        <p:spPr/>
        <p:txBody>
          <a:bodyPr>
            <a:normAutofit/>
          </a:bodyPr>
          <a:lstStyle/>
          <a:p>
            <a:pPr marL="0" indent="0">
              <a:buNone/>
            </a:pPr>
            <a:r>
              <a:rPr lang="en-AU" sz="1800" b="1" dirty="0"/>
              <a:t>Buttons:</a:t>
            </a:r>
          </a:p>
          <a:p>
            <a:pPr marL="0" indent="0">
              <a:buNone/>
            </a:pPr>
            <a:r>
              <a:rPr lang="en-AU" sz="1800" dirty="0"/>
              <a:t>In the Menu there’s a Play and a Exit button, the Play takes the player to the Level Select, and the Exit leaves the game. </a:t>
            </a:r>
          </a:p>
          <a:p>
            <a:pPr marL="0" indent="0">
              <a:buNone/>
            </a:pPr>
            <a:endParaRPr lang="en-AU" sz="1800" dirty="0"/>
          </a:p>
          <a:p>
            <a:pPr marL="0" indent="0">
              <a:buNone/>
            </a:pPr>
            <a:r>
              <a:rPr lang="en-AU" sz="1800" dirty="0"/>
              <a:t>The Level Select has a Back button which takes the player back to the Menu, and Level buttons that take the player to the designated level.</a:t>
            </a:r>
          </a:p>
          <a:p>
            <a:pPr marL="0" indent="0">
              <a:buNone/>
            </a:pPr>
            <a:endParaRPr lang="en-AU" sz="1800" dirty="0"/>
          </a:p>
          <a:p>
            <a:pPr marL="0" indent="0">
              <a:buNone/>
            </a:pPr>
            <a:r>
              <a:rPr lang="en-AU" sz="1800" dirty="0"/>
              <a:t>In the Pause menu there is a Return button that takes the player back to the game and a Leave button the takes the player back to the Menu.</a:t>
            </a:r>
          </a:p>
        </p:txBody>
      </p:sp>
    </p:spTree>
    <p:extLst>
      <p:ext uri="{BB962C8B-B14F-4D97-AF65-F5344CB8AC3E}">
        <p14:creationId xmlns:p14="http://schemas.microsoft.com/office/powerpoint/2010/main" val="155274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59BF-A5CF-4B1E-9106-3ED7F3673D59}"/>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732D9D11-34B8-406C-83A3-BE48117E3FD9}"/>
              </a:ext>
            </a:extLst>
          </p:cNvPr>
          <p:cNvSpPr>
            <a:spLocks noGrp="1"/>
          </p:cNvSpPr>
          <p:nvPr>
            <p:ph idx="1"/>
          </p:nvPr>
        </p:nvSpPr>
        <p:spPr/>
        <p:txBody>
          <a:bodyPr/>
          <a:lstStyle/>
          <a:p>
            <a:pPr marL="0" indent="0">
              <a:buNone/>
            </a:pPr>
            <a:r>
              <a:rPr lang="en-AU" sz="2400" b="1" dirty="0"/>
              <a:t>Timer and Coins:</a:t>
            </a:r>
          </a:p>
          <a:p>
            <a:pPr marL="0" indent="0">
              <a:buNone/>
            </a:pPr>
            <a:r>
              <a:rPr lang="en-AU" sz="1800" b="1" dirty="0"/>
              <a:t>Timer:</a:t>
            </a:r>
          </a:p>
          <a:p>
            <a:pPr marL="0" indent="0">
              <a:buNone/>
            </a:pPr>
            <a:r>
              <a:rPr lang="en-AU" sz="1800" dirty="0"/>
              <a:t>The timer starts at a set time on the start of the level and counts down to 000.</a:t>
            </a:r>
          </a:p>
          <a:p>
            <a:pPr marL="0" indent="0">
              <a:buNone/>
            </a:pPr>
            <a:r>
              <a:rPr lang="en-AU" sz="1800" dirty="0"/>
              <a:t>The timer always has 3 digits with 0’s at the front in place of any unused digit.</a:t>
            </a:r>
          </a:p>
          <a:p>
            <a:pPr marL="0" indent="0">
              <a:buNone/>
            </a:pPr>
            <a:r>
              <a:rPr lang="en-AU" sz="1800" dirty="0"/>
              <a:t>When the timer reaches 000, the player fails the level and has to restart.</a:t>
            </a:r>
          </a:p>
          <a:p>
            <a:pPr marL="0" indent="0">
              <a:buNone/>
            </a:pPr>
            <a:endParaRPr lang="en-AU" sz="1800" dirty="0"/>
          </a:p>
          <a:p>
            <a:pPr marL="0" indent="0">
              <a:buNone/>
            </a:pPr>
            <a:r>
              <a:rPr lang="en-AU" sz="1800" b="1" dirty="0"/>
              <a:t>Coins:</a:t>
            </a:r>
          </a:p>
          <a:p>
            <a:pPr marL="0" indent="0">
              <a:buNone/>
            </a:pPr>
            <a:r>
              <a:rPr lang="en-AU" sz="1800" dirty="0"/>
              <a:t>The coins are placed along the optimal path for the player to take when jumping across gaps or up ledges.</a:t>
            </a:r>
          </a:p>
          <a:p>
            <a:pPr marL="0" indent="0">
              <a:buNone/>
            </a:pPr>
            <a:r>
              <a:rPr lang="en-AU" sz="1800" dirty="0"/>
              <a:t>When the player collides with the coins, they disappear and the coins counter goes up 1.</a:t>
            </a:r>
          </a:p>
          <a:p>
            <a:pPr marL="0" indent="0">
              <a:buNone/>
            </a:pPr>
            <a:r>
              <a:rPr lang="en-AU" sz="1800" dirty="0"/>
              <a:t>Similar to the timer, the coin counter has a single 0 in front when not all digits are being used.</a:t>
            </a:r>
          </a:p>
        </p:txBody>
      </p:sp>
      <p:pic>
        <p:nvPicPr>
          <p:cNvPr id="5" name="Picture 4" descr="Text&#10;&#10;Description automatically generated with medium confidence">
            <a:extLst>
              <a:ext uri="{FF2B5EF4-FFF2-40B4-BE49-F238E27FC236}">
                <a16:creationId xmlns:a16="http://schemas.microsoft.com/office/drawing/2014/main" id="{9E560A93-B456-4D73-827E-C33301B46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663" y="2689037"/>
            <a:ext cx="1397072" cy="965250"/>
          </a:xfrm>
          <a:prstGeom prst="rect">
            <a:avLst/>
          </a:prstGeom>
        </p:spPr>
      </p:pic>
    </p:spTree>
    <p:extLst>
      <p:ext uri="{BB962C8B-B14F-4D97-AF65-F5344CB8AC3E}">
        <p14:creationId xmlns:p14="http://schemas.microsoft.com/office/powerpoint/2010/main" val="145061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6EEC-6F0F-4BBD-B983-EC4D926F9C54}"/>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C1D99114-1F2B-4A02-8C7B-AD6E8BF5140C}"/>
              </a:ext>
            </a:extLst>
          </p:cNvPr>
          <p:cNvSpPr>
            <a:spLocks noGrp="1"/>
          </p:cNvSpPr>
          <p:nvPr>
            <p:ph idx="1"/>
          </p:nvPr>
        </p:nvSpPr>
        <p:spPr/>
        <p:txBody>
          <a:bodyPr/>
          <a:lstStyle/>
          <a:p>
            <a:pPr marL="0" indent="0">
              <a:buNone/>
            </a:pPr>
            <a:r>
              <a:rPr lang="en-AU" sz="1800" b="1" dirty="0"/>
              <a:t>Bottom of the world death barrier:</a:t>
            </a:r>
          </a:p>
          <a:p>
            <a:pPr marL="0" indent="0">
              <a:buNone/>
            </a:pPr>
            <a:r>
              <a:rPr lang="en-AU" sz="1800" dirty="0"/>
              <a:t>The death barrier sits below the map and resets the level when collided with indicating the player failed.</a:t>
            </a:r>
          </a:p>
          <a:p>
            <a:pPr marL="0" indent="0">
              <a:buNone/>
            </a:pPr>
            <a:endParaRPr lang="en-AU" sz="1800" dirty="0"/>
          </a:p>
          <a:p>
            <a:pPr marL="0" indent="0">
              <a:buNone/>
            </a:pPr>
            <a:r>
              <a:rPr lang="en-AU" sz="1800" b="1" dirty="0"/>
              <a:t>Level End:</a:t>
            </a:r>
          </a:p>
          <a:p>
            <a:pPr marL="0" indent="0">
              <a:buNone/>
            </a:pPr>
            <a:r>
              <a:rPr lang="en-AU" sz="1800" dirty="0"/>
              <a:t>On collision with the door of the level end, it takes the player to the next level, or if there isn’t an available next level it takes the player to the menu.</a:t>
            </a:r>
          </a:p>
          <a:p>
            <a:pPr marL="0" indent="0">
              <a:buNone/>
            </a:pPr>
            <a:endParaRPr lang="en-AU" sz="1800" dirty="0"/>
          </a:p>
          <a:p>
            <a:pPr marL="0" indent="0">
              <a:buNone/>
            </a:pPr>
            <a:r>
              <a:rPr lang="en-AU" sz="1800" dirty="0"/>
              <a:t>Player – Link to the player</a:t>
            </a:r>
          </a:p>
          <a:p>
            <a:pPr marL="0" indent="0">
              <a:buNone/>
            </a:pPr>
            <a:endParaRPr lang="en-AU" sz="1800" dirty="0"/>
          </a:p>
        </p:txBody>
      </p:sp>
      <p:pic>
        <p:nvPicPr>
          <p:cNvPr id="5" name="Picture 4" descr="Graphical user interface, application&#10;&#10;Description automatically generated">
            <a:extLst>
              <a:ext uri="{FF2B5EF4-FFF2-40B4-BE49-F238E27FC236}">
                <a16:creationId xmlns:a16="http://schemas.microsoft.com/office/drawing/2014/main" id="{EFA45DF5-07B0-4BB8-A8C9-A2EBEA511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45" y="4797545"/>
            <a:ext cx="4013406" cy="673135"/>
          </a:xfrm>
          <a:prstGeom prst="rect">
            <a:avLst/>
          </a:prstGeom>
        </p:spPr>
      </p:pic>
    </p:spTree>
    <p:extLst>
      <p:ext uri="{BB962C8B-B14F-4D97-AF65-F5344CB8AC3E}">
        <p14:creationId xmlns:p14="http://schemas.microsoft.com/office/powerpoint/2010/main" val="296973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64CD-0817-4181-A8B9-B12F90219489}"/>
              </a:ext>
            </a:extLst>
          </p:cNvPr>
          <p:cNvSpPr>
            <a:spLocks noGrp="1"/>
          </p:cNvSpPr>
          <p:nvPr>
            <p:ph type="title"/>
          </p:nvPr>
        </p:nvSpPr>
        <p:spPr/>
        <p:txBody>
          <a:bodyPr/>
          <a:lstStyle/>
          <a:p>
            <a:r>
              <a:rPr lang="en-AU" dirty="0"/>
              <a:t>Implemented Systems</a:t>
            </a:r>
          </a:p>
        </p:txBody>
      </p:sp>
      <p:sp>
        <p:nvSpPr>
          <p:cNvPr id="3" name="Content Placeholder 2">
            <a:extLst>
              <a:ext uri="{FF2B5EF4-FFF2-40B4-BE49-F238E27FC236}">
                <a16:creationId xmlns:a16="http://schemas.microsoft.com/office/drawing/2014/main" id="{5CC04E60-8261-4E66-928A-C7ECCA6C95C5}"/>
              </a:ext>
            </a:extLst>
          </p:cNvPr>
          <p:cNvSpPr>
            <a:spLocks noGrp="1"/>
          </p:cNvSpPr>
          <p:nvPr>
            <p:ph idx="1"/>
          </p:nvPr>
        </p:nvSpPr>
        <p:spPr/>
        <p:txBody>
          <a:bodyPr/>
          <a:lstStyle/>
          <a:p>
            <a:pPr marL="0" indent="0">
              <a:buNone/>
            </a:pPr>
            <a:r>
              <a:rPr lang="en-AU" b="1" dirty="0"/>
              <a:t>Audio Manager:</a:t>
            </a:r>
          </a:p>
          <a:p>
            <a:pPr marL="0" indent="0">
              <a:buNone/>
            </a:pPr>
            <a:r>
              <a:rPr lang="en-AU" dirty="0"/>
              <a:t>List of sounds triggered by specific player actions.</a:t>
            </a:r>
          </a:p>
          <a:p>
            <a:pPr marL="0" indent="0">
              <a:buNone/>
            </a:pPr>
            <a:endParaRPr lang="en-AU" dirty="0"/>
          </a:p>
          <a:p>
            <a:pPr marL="0" indent="0">
              <a:buNone/>
            </a:pPr>
            <a:r>
              <a:rPr lang="en-AU" b="1" dirty="0"/>
              <a:t>Input Manager:</a:t>
            </a:r>
            <a:endParaRPr lang="en-AU" dirty="0"/>
          </a:p>
          <a:p>
            <a:pPr marL="0" indent="0">
              <a:buNone/>
            </a:pPr>
            <a:r>
              <a:rPr lang="en-AU" dirty="0"/>
              <a:t>Tool to easily switch between different control schemes.</a:t>
            </a:r>
          </a:p>
        </p:txBody>
      </p:sp>
    </p:spTree>
    <p:extLst>
      <p:ext uri="{BB962C8B-B14F-4D97-AF65-F5344CB8AC3E}">
        <p14:creationId xmlns:p14="http://schemas.microsoft.com/office/powerpoint/2010/main" val="50416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64E2-9C1B-474C-9FC2-61D8E6D57419}"/>
              </a:ext>
            </a:extLst>
          </p:cNvPr>
          <p:cNvSpPr>
            <a:spLocks noGrp="1"/>
          </p:cNvSpPr>
          <p:nvPr>
            <p:ph type="title"/>
          </p:nvPr>
        </p:nvSpPr>
        <p:spPr/>
        <p:txBody>
          <a:bodyPr/>
          <a:lstStyle/>
          <a:p>
            <a:r>
              <a:rPr lang="en-AU" dirty="0"/>
              <a:t>Implemented Systems</a:t>
            </a:r>
          </a:p>
        </p:txBody>
      </p:sp>
      <p:sp>
        <p:nvSpPr>
          <p:cNvPr id="3" name="Content Placeholder 2">
            <a:extLst>
              <a:ext uri="{FF2B5EF4-FFF2-40B4-BE49-F238E27FC236}">
                <a16:creationId xmlns:a16="http://schemas.microsoft.com/office/drawing/2014/main" id="{9512B587-35DF-4FA5-97E0-B43B7236C381}"/>
              </a:ext>
            </a:extLst>
          </p:cNvPr>
          <p:cNvSpPr>
            <a:spLocks noGrp="1"/>
          </p:cNvSpPr>
          <p:nvPr>
            <p:ph idx="1"/>
          </p:nvPr>
        </p:nvSpPr>
        <p:spPr/>
        <p:txBody>
          <a:bodyPr/>
          <a:lstStyle/>
          <a:p>
            <a:pPr marL="0" indent="0">
              <a:buNone/>
            </a:pPr>
            <a:r>
              <a:rPr lang="en-AU" b="1" dirty="0"/>
              <a:t>Cursor Modes:</a:t>
            </a:r>
            <a:endParaRPr lang="en-AU" dirty="0"/>
          </a:p>
          <a:p>
            <a:pPr marL="0" indent="0">
              <a:buNone/>
            </a:pPr>
            <a:r>
              <a:rPr lang="en-AU" dirty="0"/>
              <a:t>Used to change the cursor lock mode depending on what input type is selected.</a:t>
            </a:r>
          </a:p>
          <a:p>
            <a:pPr marL="0" indent="0">
              <a:buNone/>
            </a:pPr>
            <a:endParaRPr lang="en-AU" dirty="0"/>
          </a:p>
          <a:p>
            <a:pPr marL="0" indent="0">
              <a:buNone/>
            </a:pPr>
            <a:r>
              <a:rPr lang="en-AU" b="1" dirty="0"/>
              <a:t>Level Start:</a:t>
            </a:r>
          </a:p>
          <a:p>
            <a:pPr marL="0" indent="0">
              <a:buNone/>
            </a:pPr>
            <a:r>
              <a:rPr lang="en-AU" dirty="0"/>
              <a:t>Make sure player spawns in expected position on start of level.</a:t>
            </a:r>
          </a:p>
        </p:txBody>
      </p:sp>
    </p:spTree>
    <p:extLst>
      <p:ext uri="{BB962C8B-B14F-4D97-AF65-F5344CB8AC3E}">
        <p14:creationId xmlns:p14="http://schemas.microsoft.com/office/powerpoint/2010/main" val="76410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7AF7-F21A-4182-A802-200EF2359FB5}"/>
              </a:ext>
            </a:extLst>
          </p:cNvPr>
          <p:cNvSpPr>
            <a:spLocks noGrp="1"/>
          </p:cNvSpPr>
          <p:nvPr>
            <p:ph type="title"/>
          </p:nvPr>
        </p:nvSpPr>
        <p:spPr/>
        <p:txBody>
          <a:bodyPr/>
          <a:lstStyle/>
          <a:p>
            <a:r>
              <a:rPr lang="en-AU" dirty="0"/>
              <a:t>Software / System Requirements</a:t>
            </a:r>
          </a:p>
        </p:txBody>
      </p:sp>
      <p:graphicFrame>
        <p:nvGraphicFramePr>
          <p:cNvPr id="6" name="Table 6">
            <a:extLst>
              <a:ext uri="{FF2B5EF4-FFF2-40B4-BE49-F238E27FC236}">
                <a16:creationId xmlns:a16="http://schemas.microsoft.com/office/drawing/2014/main" id="{5C1921BD-9F11-44E8-B0C7-4167F5BC4DE4}"/>
              </a:ext>
            </a:extLst>
          </p:cNvPr>
          <p:cNvGraphicFramePr>
            <a:graphicFrameLocks noGrp="1"/>
          </p:cNvGraphicFramePr>
          <p:nvPr>
            <p:ph idx="1"/>
            <p:extLst>
              <p:ext uri="{D42A27DB-BD31-4B8C-83A1-F6EECF244321}">
                <p14:modId xmlns:p14="http://schemas.microsoft.com/office/powerpoint/2010/main" val="2466548716"/>
              </p:ext>
            </p:extLst>
          </p:nvPr>
        </p:nvGraphicFramePr>
        <p:xfrm>
          <a:off x="838200" y="1825625"/>
          <a:ext cx="10515600" cy="239776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068172457"/>
                    </a:ext>
                  </a:extLst>
                </a:gridCol>
                <a:gridCol w="2628900">
                  <a:extLst>
                    <a:ext uri="{9D8B030D-6E8A-4147-A177-3AD203B41FA5}">
                      <a16:colId xmlns:a16="http://schemas.microsoft.com/office/drawing/2014/main" val="3006516082"/>
                    </a:ext>
                  </a:extLst>
                </a:gridCol>
                <a:gridCol w="2628900">
                  <a:extLst>
                    <a:ext uri="{9D8B030D-6E8A-4147-A177-3AD203B41FA5}">
                      <a16:colId xmlns:a16="http://schemas.microsoft.com/office/drawing/2014/main" val="759585712"/>
                    </a:ext>
                  </a:extLst>
                </a:gridCol>
                <a:gridCol w="2628900">
                  <a:extLst>
                    <a:ext uri="{9D8B030D-6E8A-4147-A177-3AD203B41FA5}">
                      <a16:colId xmlns:a16="http://schemas.microsoft.com/office/drawing/2014/main" val="3097488584"/>
                    </a:ext>
                  </a:extLst>
                </a:gridCol>
              </a:tblGrid>
              <a:tr h="370840">
                <a:tc>
                  <a:txBody>
                    <a:bodyPr/>
                    <a:lstStyle/>
                    <a:p>
                      <a:r>
                        <a:rPr lang="en-AU" b="1" dirty="0"/>
                        <a:t>Spec</a:t>
                      </a:r>
                    </a:p>
                  </a:txBody>
                  <a:tcPr/>
                </a:tc>
                <a:tc>
                  <a:txBody>
                    <a:bodyPr/>
                    <a:lstStyle/>
                    <a:p>
                      <a:r>
                        <a:rPr lang="en-AU" b="1" dirty="0"/>
                        <a:t>Desktop</a:t>
                      </a:r>
                    </a:p>
                  </a:txBody>
                  <a:tcPr/>
                </a:tc>
                <a:tc>
                  <a:txBody>
                    <a:bodyPr/>
                    <a:lstStyle/>
                    <a:p>
                      <a:r>
                        <a:rPr lang="en-AU" b="1" dirty="0"/>
                        <a:t>Android</a:t>
                      </a:r>
                    </a:p>
                  </a:txBody>
                  <a:tcPr/>
                </a:tc>
                <a:tc>
                  <a:txBody>
                    <a:bodyPr/>
                    <a:lstStyle/>
                    <a:p>
                      <a:r>
                        <a:rPr lang="en-AU" b="1" dirty="0"/>
                        <a:t>Web</a:t>
                      </a:r>
                    </a:p>
                  </a:txBody>
                  <a:tcPr/>
                </a:tc>
                <a:extLst>
                  <a:ext uri="{0D108BD9-81ED-4DB2-BD59-A6C34878D82A}">
                    <a16:rowId xmlns:a16="http://schemas.microsoft.com/office/drawing/2014/main" val="3617171252"/>
                  </a:ext>
                </a:extLst>
              </a:tr>
              <a:tr h="370840">
                <a:tc>
                  <a:txBody>
                    <a:bodyPr/>
                    <a:lstStyle/>
                    <a:p>
                      <a:r>
                        <a:rPr lang="en-AU" b="0" dirty="0"/>
                        <a:t>Operating System</a:t>
                      </a:r>
                    </a:p>
                  </a:txBody>
                  <a:tcPr/>
                </a:tc>
                <a:tc>
                  <a:txBody>
                    <a:bodyPr/>
                    <a:lstStyle/>
                    <a:p>
                      <a:r>
                        <a:rPr lang="en-AU" b="0" dirty="0"/>
                        <a:t>Windows 7+</a:t>
                      </a:r>
                    </a:p>
                  </a:txBody>
                  <a:tcPr/>
                </a:tc>
                <a:tc>
                  <a:txBody>
                    <a:bodyPr/>
                    <a:lstStyle/>
                    <a:p>
                      <a:r>
                        <a:rPr lang="en-AU" b="0" dirty="0"/>
                        <a:t>4.4+</a:t>
                      </a:r>
                    </a:p>
                  </a:txBody>
                  <a:tcPr/>
                </a:tc>
                <a:tc>
                  <a:txBody>
                    <a:bodyPr/>
                    <a:lstStyle/>
                    <a:p>
                      <a:r>
                        <a:rPr lang="en-AU" b="0" dirty="0"/>
                        <a:t>-</a:t>
                      </a:r>
                    </a:p>
                  </a:txBody>
                  <a:tcPr/>
                </a:tc>
                <a:extLst>
                  <a:ext uri="{0D108BD9-81ED-4DB2-BD59-A6C34878D82A}">
                    <a16:rowId xmlns:a16="http://schemas.microsoft.com/office/drawing/2014/main" val="566585865"/>
                  </a:ext>
                </a:extLst>
              </a:tr>
              <a:tr h="370840">
                <a:tc>
                  <a:txBody>
                    <a:bodyPr/>
                    <a:lstStyle/>
                    <a:p>
                      <a:r>
                        <a:rPr lang="en-AU" b="0" dirty="0"/>
                        <a:t>Graphics API</a:t>
                      </a:r>
                    </a:p>
                  </a:txBody>
                  <a:tcPr/>
                </a:tc>
                <a:tc>
                  <a:txBody>
                    <a:bodyPr/>
                    <a:lstStyle/>
                    <a:p>
                      <a:r>
                        <a:rPr lang="en-AU" b="0" dirty="0"/>
                        <a:t>DX10+</a:t>
                      </a:r>
                    </a:p>
                  </a:txBody>
                  <a:tcPr/>
                </a:tc>
                <a:tc>
                  <a:txBody>
                    <a:bodyPr/>
                    <a:lstStyle/>
                    <a:p>
                      <a:r>
                        <a:rPr lang="en-AU" b="0" dirty="0"/>
                        <a:t>OpenGL ES 2.0+, Vulkan</a:t>
                      </a:r>
                    </a:p>
                  </a:txBody>
                  <a:tcPr/>
                </a:tc>
                <a:tc>
                  <a:txBody>
                    <a:bodyPr/>
                    <a:lstStyle/>
                    <a:p>
                      <a:r>
                        <a:rPr lang="en-AU" b="0" dirty="0"/>
                        <a:t>-</a:t>
                      </a:r>
                    </a:p>
                  </a:txBody>
                  <a:tcPr/>
                </a:tc>
                <a:extLst>
                  <a:ext uri="{0D108BD9-81ED-4DB2-BD59-A6C34878D82A}">
                    <a16:rowId xmlns:a16="http://schemas.microsoft.com/office/drawing/2014/main" val="2921348491"/>
                  </a:ext>
                </a:extLst>
              </a:tr>
              <a:tr h="370840">
                <a:tc>
                  <a:txBody>
                    <a:bodyPr/>
                    <a:lstStyle/>
                    <a:p>
                      <a:r>
                        <a:rPr lang="en-AU" b="0" dirty="0"/>
                        <a:t>CPU</a:t>
                      </a:r>
                    </a:p>
                  </a:txBody>
                  <a:tcPr/>
                </a:tc>
                <a:tc>
                  <a:txBody>
                    <a:bodyPr/>
                    <a:lstStyle/>
                    <a:p>
                      <a:r>
                        <a:rPr lang="en-AU" b="0" dirty="0"/>
                        <a:t>x64, x86</a:t>
                      </a:r>
                    </a:p>
                  </a:txBody>
                  <a:tcPr/>
                </a:tc>
                <a:tc>
                  <a:txBody>
                    <a:bodyPr/>
                    <a:lstStyle/>
                    <a:p>
                      <a:r>
                        <a:rPr lang="en-GB" sz="1800" b="0" i="0" kern="1200" dirty="0">
                          <a:solidFill>
                            <a:schemeClr val="tx1"/>
                          </a:solidFill>
                          <a:effectLst/>
                          <a:latin typeface="+mn-lt"/>
                          <a:ea typeface="+mn-ea"/>
                          <a:cs typeface="+mn-cs"/>
                        </a:rPr>
                        <a:t>ARMv7 with Neon Support (32-bit) or ARM64</a:t>
                      </a:r>
                      <a:endParaRPr lang="en-AU" b="0" dirty="0"/>
                    </a:p>
                  </a:txBody>
                  <a:tcPr/>
                </a:tc>
                <a:tc>
                  <a:txBody>
                    <a:bodyPr/>
                    <a:lstStyle/>
                    <a:p>
                      <a:r>
                        <a:rPr lang="en-AU" b="0" dirty="0"/>
                        <a:t>-</a:t>
                      </a:r>
                    </a:p>
                  </a:txBody>
                  <a:tcPr/>
                </a:tc>
                <a:extLst>
                  <a:ext uri="{0D108BD9-81ED-4DB2-BD59-A6C34878D82A}">
                    <a16:rowId xmlns:a16="http://schemas.microsoft.com/office/drawing/2014/main" val="1357528538"/>
                  </a:ext>
                </a:extLst>
              </a:tr>
              <a:tr h="370840">
                <a:tc>
                  <a:txBody>
                    <a:bodyPr/>
                    <a:lstStyle/>
                    <a:p>
                      <a:endParaRPr lang="en-AU" b="0" dirty="0"/>
                    </a:p>
                  </a:txBody>
                  <a:tcPr/>
                </a:tc>
                <a:tc>
                  <a:txBody>
                    <a:bodyPr/>
                    <a:lstStyle/>
                    <a:p>
                      <a:endParaRPr lang="en-AU" b="0" dirty="0"/>
                    </a:p>
                  </a:txBody>
                  <a:tcPr/>
                </a:tc>
                <a:tc>
                  <a:txBody>
                    <a:bodyPr/>
                    <a:lstStyle/>
                    <a:p>
                      <a:endParaRPr lang="en-AU" b="0" dirty="0"/>
                    </a:p>
                  </a:txBody>
                  <a:tcPr/>
                </a:tc>
                <a:tc>
                  <a:txBody>
                    <a:bodyPr/>
                    <a:lstStyle/>
                    <a:p>
                      <a:endParaRPr lang="en-AU" b="0" dirty="0"/>
                    </a:p>
                  </a:txBody>
                  <a:tcPr/>
                </a:tc>
                <a:extLst>
                  <a:ext uri="{0D108BD9-81ED-4DB2-BD59-A6C34878D82A}">
                    <a16:rowId xmlns:a16="http://schemas.microsoft.com/office/drawing/2014/main" val="4209462619"/>
                  </a:ext>
                </a:extLst>
              </a:tr>
            </a:tbl>
          </a:graphicData>
        </a:graphic>
      </p:graphicFrame>
    </p:spTree>
    <p:extLst>
      <p:ext uri="{BB962C8B-B14F-4D97-AF65-F5344CB8AC3E}">
        <p14:creationId xmlns:p14="http://schemas.microsoft.com/office/powerpoint/2010/main" val="43721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E714-040C-47E1-9E44-50F46AC087A6}"/>
              </a:ext>
            </a:extLst>
          </p:cNvPr>
          <p:cNvSpPr>
            <a:spLocks noGrp="1"/>
          </p:cNvSpPr>
          <p:nvPr>
            <p:ph type="title"/>
          </p:nvPr>
        </p:nvSpPr>
        <p:spPr/>
        <p:txBody>
          <a:bodyPr/>
          <a:lstStyle/>
          <a:p>
            <a:r>
              <a:rPr lang="en-AU" dirty="0"/>
              <a:t>Project Summary</a:t>
            </a:r>
          </a:p>
        </p:txBody>
      </p:sp>
      <p:sp>
        <p:nvSpPr>
          <p:cNvPr id="3" name="Content Placeholder 2">
            <a:extLst>
              <a:ext uri="{FF2B5EF4-FFF2-40B4-BE49-F238E27FC236}">
                <a16:creationId xmlns:a16="http://schemas.microsoft.com/office/drawing/2014/main" id="{A1DF5057-2EF5-4F2E-A9FC-15865BD724EA}"/>
              </a:ext>
            </a:extLst>
          </p:cNvPr>
          <p:cNvSpPr>
            <a:spLocks noGrp="1"/>
          </p:cNvSpPr>
          <p:nvPr>
            <p:ph idx="1"/>
          </p:nvPr>
        </p:nvSpPr>
        <p:spPr/>
        <p:txBody>
          <a:bodyPr/>
          <a:lstStyle/>
          <a:p>
            <a:pPr marL="0" indent="0">
              <a:buNone/>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A linear 3D Mario inspired platformer with a focus on the jump mechanic. The player has a triple jump combo gaining speed and height with each stage of the jump. The jump is inspired by Mario’s triple jump from Mario 64. The aim of the game is to complete each level under the time limit with the option of collecting coins.</a:t>
            </a:r>
          </a:p>
        </p:txBody>
      </p:sp>
    </p:spTree>
    <p:extLst>
      <p:ext uri="{BB962C8B-B14F-4D97-AF65-F5344CB8AC3E}">
        <p14:creationId xmlns:p14="http://schemas.microsoft.com/office/powerpoint/2010/main" val="20732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13A7-7D6B-40D3-B235-859471001AF4}"/>
              </a:ext>
            </a:extLst>
          </p:cNvPr>
          <p:cNvSpPr>
            <a:spLocks noGrp="1"/>
          </p:cNvSpPr>
          <p:nvPr>
            <p:ph type="title"/>
          </p:nvPr>
        </p:nvSpPr>
        <p:spPr/>
        <p:txBody>
          <a:bodyPr/>
          <a:lstStyle/>
          <a:p>
            <a:r>
              <a:rPr lang="en-AU" dirty="0"/>
              <a:t>Target Audience</a:t>
            </a:r>
          </a:p>
        </p:txBody>
      </p:sp>
      <p:sp>
        <p:nvSpPr>
          <p:cNvPr id="3" name="Content Placeholder 2">
            <a:extLst>
              <a:ext uri="{FF2B5EF4-FFF2-40B4-BE49-F238E27FC236}">
                <a16:creationId xmlns:a16="http://schemas.microsoft.com/office/drawing/2014/main" id="{6324C980-4373-409A-91D7-5228C87A8252}"/>
              </a:ext>
            </a:extLst>
          </p:cNvPr>
          <p:cNvSpPr>
            <a:spLocks noGrp="1"/>
          </p:cNvSpPr>
          <p:nvPr>
            <p:ph idx="1"/>
          </p:nvPr>
        </p:nvSpPr>
        <p:spPr/>
        <p:txBody>
          <a:bodyPr/>
          <a:lstStyle/>
          <a:p>
            <a:pPr marL="0" indent="0">
              <a:buNone/>
            </a:pPr>
            <a:r>
              <a:rPr lang="en-AU" dirty="0"/>
              <a:t>The game is intended for young children but can be enjoyed by adults and can become a challenge for speed runners.</a:t>
            </a:r>
          </a:p>
          <a:p>
            <a:pPr marL="0" indent="0">
              <a:buNone/>
            </a:pPr>
            <a:r>
              <a:rPr lang="en-AU" dirty="0"/>
              <a:t>G</a:t>
            </a:r>
          </a:p>
        </p:txBody>
      </p:sp>
    </p:spTree>
    <p:extLst>
      <p:ext uri="{BB962C8B-B14F-4D97-AF65-F5344CB8AC3E}">
        <p14:creationId xmlns:p14="http://schemas.microsoft.com/office/powerpoint/2010/main" val="177109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5BB9-1292-43F2-A7A2-AA6C812BAC3A}"/>
              </a:ext>
            </a:extLst>
          </p:cNvPr>
          <p:cNvSpPr>
            <a:spLocks noGrp="1"/>
          </p:cNvSpPr>
          <p:nvPr>
            <p:ph type="title"/>
          </p:nvPr>
        </p:nvSpPr>
        <p:spPr/>
        <p:txBody>
          <a:bodyPr/>
          <a:lstStyle/>
          <a:p>
            <a:r>
              <a:rPr lang="en-AU" dirty="0"/>
              <a:t>Game Controls (PC)</a:t>
            </a:r>
          </a:p>
        </p:txBody>
      </p:sp>
      <p:sp>
        <p:nvSpPr>
          <p:cNvPr id="3" name="Content Placeholder 2">
            <a:extLst>
              <a:ext uri="{FF2B5EF4-FFF2-40B4-BE49-F238E27FC236}">
                <a16:creationId xmlns:a16="http://schemas.microsoft.com/office/drawing/2014/main" id="{7736AEAD-3FDD-4215-A2F7-7B0EC35E908B}"/>
              </a:ext>
            </a:extLst>
          </p:cNvPr>
          <p:cNvSpPr>
            <a:spLocks noGrp="1"/>
          </p:cNvSpPr>
          <p:nvPr>
            <p:ph idx="1"/>
          </p:nvPr>
        </p:nvSpPr>
        <p:spPr/>
        <p:txBody>
          <a:bodyPr/>
          <a:lstStyle/>
          <a:p>
            <a:r>
              <a:rPr lang="en-AU" sz="2800" dirty="0"/>
              <a:t>WASD is used to move</a:t>
            </a:r>
          </a:p>
          <a:p>
            <a:r>
              <a:rPr lang="en-AU" dirty="0"/>
              <a:t>T</a:t>
            </a:r>
            <a:r>
              <a:rPr lang="en-AU" sz="2800" dirty="0"/>
              <a:t>he mouse is used to look arou</a:t>
            </a:r>
            <a:r>
              <a:rPr lang="en-AU" dirty="0"/>
              <a:t>nd.</a:t>
            </a:r>
            <a:endParaRPr lang="en-AU" sz="2800" dirty="0"/>
          </a:p>
          <a:p>
            <a:r>
              <a:rPr lang="en-AU" sz="2800" dirty="0"/>
              <a:t>Space is used to jump</a:t>
            </a:r>
          </a:p>
        </p:txBody>
      </p:sp>
    </p:spTree>
    <p:extLst>
      <p:ext uri="{BB962C8B-B14F-4D97-AF65-F5344CB8AC3E}">
        <p14:creationId xmlns:p14="http://schemas.microsoft.com/office/powerpoint/2010/main" val="22923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5F9A-9B89-4E54-BB8F-3D17EDB41ADA}"/>
              </a:ext>
            </a:extLst>
          </p:cNvPr>
          <p:cNvSpPr>
            <a:spLocks noGrp="1"/>
          </p:cNvSpPr>
          <p:nvPr>
            <p:ph type="title"/>
          </p:nvPr>
        </p:nvSpPr>
        <p:spPr/>
        <p:txBody>
          <a:bodyPr/>
          <a:lstStyle/>
          <a:p>
            <a:r>
              <a:rPr lang="en-AU" dirty="0"/>
              <a:t>Game Controls (Touch)</a:t>
            </a:r>
          </a:p>
        </p:txBody>
      </p:sp>
      <p:sp>
        <p:nvSpPr>
          <p:cNvPr id="3" name="Content Placeholder 2">
            <a:extLst>
              <a:ext uri="{FF2B5EF4-FFF2-40B4-BE49-F238E27FC236}">
                <a16:creationId xmlns:a16="http://schemas.microsoft.com/office/drawing/2014/main" id="{A341D2C0-4595-4AD7-94CB-976C93378D17}"/>
              </a:ext>
            </a:extLst>
          </p:cNvPr>
          <p:cNvSpPr>
            <a:spLocks noGrp="1"/>
          </p:cNvSpPr>
          <p:nvPr>
            <p:ph idx="1"/>
          </p:nvPr>
        </p:nvSpPr>
        <p:spPr/>
        <p:txBody>
          <a:bodyPr/>
          <a:lstStyle/>
          <a:p>
            <a:r>
              <a:rPr lang="en-AU" dirty="0"/>
              <a:t>The left virtual joystick is used to move</a:t>
            </a:r>
          </a:p>
          <a:p>
            <a:r>
              <a:rPr lang="en-AU" dirty="0"/>
              <a:t>The right virtual joystick is used to look around</a:t>
            </a:r>
          </a:p>
          <a:p>
            <a:r>
              <a:rPr lang="en-AU" dirty="0"/>
              <a:t>The button labelled Jump is used to jump.</a:t>
            </a:r>
          </a:p>
        </p:txBody>
      </p:sp>
    </p:spTree>
    <p:extLst>
      <p:ext uri="{BB962C8B-B14F-4D97-AF65-F5344CB8AC3E}">
        <p14:creationId xmlns:p14="http://schemas.microsoft.com/office/powerpoint/2010/main" val="378045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68D1-CA35-49E9-AF3A-C803CDBCAEDD}"/>
              </a:ext>
            </a:extLst>
          </p:cNvPr>
          <p:cNvSpPr>
            <a:spLocks noGrp="1"/>
          </p:cNvSpPr>
          <p:nvPr>
            <p:ph type="title"/>
          </p:nvPr>
        </p:nvSpPr>
        <p:spPr/>
        <p:txBody>
          <a:bodyPr/>
          <a:lstStyle/>
          <a:p>
            <a:r>
              <a:rPr lang="en-AU" dirty="0"/>
              <a:t>Game Controls (Controller)</a:t>
            </a:r>
          </a:p>
        </p:txBody>
      </p:sp>
      <p:sp>
        <p:nvSpPr>
          <p:cNvPr id="3" name="Content Placeholder 2">
            <a:extLst>
              <a:ext uri="{FF2B5EF4-FFF2-40B4-BE49-F238E27FC236}">
                <a16:creationId xmlns:a16="http://schemas.microsoft.com/office/drawing/2014/main" id="{854ADD32-BD68-4ACB-A0DA-048D5A7E80AF}"/>
              </a:ext>
            </a:extLst>
          </p:cNvPr>
          <p:cNvSpPr>
            <a:spLocks noGrp="1"/>
          </p:cNvSpPr>
          <p:nvPr>
            <p:ph idx="1"/>
          </p:nvPr>
        </p:nvSpPr>
        <p:spPr/>
        <p:txBody>
          <a:bodyPr/>
          <a:lstStyle/>
          <a:p>
            <a:r>
              <a:rPr lang="en-AU" dirty="0"/>
              <a:t>Left joystick is used to move</a:t>
            </a:r>
          </a:p>
          <a:p>
            <a:r>
              <a:rPr lang="en-AU" dirty="0"/>
              <a:t>Y or Triangle button is used to jump</a:t>
            </a:r>
          </a:p>
        </p:txBody>
      </p:sp>
    </p:spTree>
    <p:extLst>
      <p:ext uri="{BB962C8B-B14F-4D97-AF65-F5344CB8AC3E}">
        <p14:creationId xmlns:p14="http://schemas.microsoft.com/office/powerpoint/2010/main" val="378551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4E9A-0924-407E-8737-B13F74D30898}"/>
              </a:ext>
            </a:extLst>
          </p:cNvPr>
          <p:cNvSpPr>
            <a:spLocks noGrp="1"/>
          </p:cNvSpPr>
          <p:nvPr>
            <p:ph type="title"/>
          </p:nvPr>
        </p:nvSpPr>
        <p:spPr/>
        <p:txBody>
          <a:bodyPr/>
          <a:lstStyle/>
          <a:p>
            <a:r>
              <a:rPr lang="en-AU" dirty="0"/>
              <a:t>GUI Wireframe</a:t>
            </a:r>
          </a:p>
        </p:txBody>
      </p:sp>
      <p:pic>
        <p:nvPicPr>
          <p:cNvPr id="22" name="Content Placeholder 21" descr="Diagram&#10;&#10;Description automatically generated">
            <a:extLst>
              <a:ext uri="{FF2B5EF4-FFF2-40B4-BE49-F238E27FC236}">
                <a16:creationId xmlns:a16="http://schemas.microsoft.com/office/drawing/2014/main" id="{C88510EE-3E69-4010-B196-CF0573B90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54462"/>
            <a:ext cx="4573289" cy="2570504"/>
          </a:xfrm>
        </p:spPr>
      </p:pic>
      <p:pic>
        <p:nvPicPr>
          <p:cNvPr id="24" name="Picture 23" descr="Chart&#10;&#10;Description automatically generated with medium confidence">
            <a:extLst>
              <a:ext uri="{FF2B5EF4-FFF2-40B4-BE49-F238E27FC236}">
                <a16:creationId xmlns:a16="http://schemas.microsoft.com/office/drawing/2014/main" id="{62B3304D-721C-4381-9748-2DADBAD1D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4074096"/>
            <a:ext cx="4573288" cy="2570503"/>
          </a:xfrm>
          <a:prstGeom prst="rect">
            <a:avLst/>
          </a:prstGeom>
        </p:spPr>
      </p:pic>
      <p:pic>
        <p:nvPicPr>
          <p:cNvPr id="26" name="Picture 25" descr="Diagram&#10;&#10;Description automatically generated">
            <a:extLst>
              <a:ext uri="{FF2B5EF4-FFF2-40B4-BE49-F238E27FC236}">
                <a16:creationId xmlns:a16="http://schemas.microsoft.com/office/drawing/2014/main" id="{368A2437-A8FE-43E7-888B-467E39F9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448" y="4074096"/>
            <a:ext cx="4573287" cy="2579397"/>
          </a:xfrm>
          <a:prstGeom prst="rect">
            <a:avLst/>
          </a:prstGeom>
        </p:spPr>
      </p:pic>
      <p:pic>
        <p:nvPicPr>
          <p:cNvPr id="28" name="Picture 27" descr="Shape, rectangle&#10;&#10;Description automatically generated">
            <a:extLst>
              <a:ext uri="{FF2B5EF4-FFF2-40B4-BE49-F238E27FC236}">
                <a16:creationId xmlns:a16="http://schemas.microsoft.com/office/drawing/2014/main" id="{A9D3844D-6A6D-492F-9910-29A555AED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0448" y="1329744"/>
            <a:ext cx="4573287" cy="2595222"/>
          </a:xfrm>
          <a:prstGeom prst="rect">
            <a:avLst/>
          </a:prstGeom>
        </p:spPr>
      </p:pic>
    </p:spTree>
    <p:extLst>
      <p:ext uri="{BB962C8B-B14F-4D97-AF65-F5344CB8AC3E}">
        <p14:creationId xmlns:p14="http://schemas.microsoft.com/office/powerpoint/2010/main" val="149143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EAFB-E22E-4DD0-9176-B68BBBE11CE6}"/>
              </a:ext>
            </a:extLst>
          </p:cNvPr>
          <p:cNvSpPr>
            <a:spLocks noGrp="1"/>
          </p:cNvSpPr>
          <p:nvPr>
            <p:ph type="title"/>
          </p:nvPr>
        </p:nvSpPr>
        <p:spPr/>
        <p:txBody>
          <a:bodyPr/>
          <a:lstStyle/>
          <a:p>
            <a:r>
              <a:rPr lang="en-AU" dirty="0"/>
              <a:t>Assets</a:t>
            </a:r>
          </a:p>
        </p:txBody>
      </p:sp>
      <p:sp>
        <p:nvSpPr>
          <p:cNvPr id="3" name="Content Placeholder 2">
            <a:extLst>
              <a:ext uri="{FF2B5EF4-FFF2-40B4-BE49-F238E27FC236}">
                <a16:creationId xmlns:a16="http://schemas.microsoft.com/office/drawing/2014/main" id="{FBD4C2D7-690B-45E8-B938-CDFC367C65DE}"/>
              </a:ext>
            </a:extLst>
          </p:cNvPr>
          <p:cNvSpPr>
            <a:spLocks noGrp="1"/>
          </p:cNvSpPr>
          <p:nvPr>
            <p:ph idx="1"/>
          </p:nvPr>
        </p:nvSpPr>
        <p:spPr/>
        <p:txBody>
          <a:bodyPr>
            <a:normAutofit/>
          </a:bodyPr>
          <a:lstStyle/>
          <a:p>
            <a:r>
              <a:rPr lang="en-GB" sz="2400" dirty="0"/>
              <a:t>Player Character - </a:t>
            </a:r>
            <a:r>
              <a:rPr lang="en-GB" sz="1600" dirty="0">
                <a:hlinkClick r:id="rId2"/>
              </a:rPr>
              <a:t>https://assetstore.unity.com/packages/3d/characters/humanoids/humans/3d-character-dummy-178395</a:t>
            </a:r>
            <a:endParaRPr lang="en-GB" sz="1600" dirty="0"/>
          </a:p>
          <a:p>
            <a:r>
              <a:rPr lang="en-GB" sz="2400" dirty="0"/>
              <a:t>Player Animations (not currently used) -</a:t>
            </a:r>
            <a:r>
              <a:rPr lang="en-GB" sz="2000" dirty="0"/>
              <a:t> </a:t>
            </a:r>
            <a:r>
              <a:rPr lang="en-GB" sz="1600" dirty="0">
                <a:hlinkClick r:id="rId3"/>
              </a:rPr>
              <a:t>https://assetstore.unity.com/packages/3d/animations/basic-motions-free-154271</a:t>
            </a:r>
            <a:endParaRPr lang="en-GB" sz="1600" dirty="0"/>
          </a:p>
          <a:p>
            <a:r>
              <a:rPr lang="en-GB" sz="2400" dirty="0"/>
              <a:t>Footstep and Landing sounds - </a:t>
            </a:r>
            <a:r>
              <a:rPr lang="en-GB" sz="1600" dirty="0">
                <a:hlinkClick r:id="rId4"/>
              </a:rPr>
              <a:t>https://opengameart.org/content/foot-walking-step-sounds-on-stone-water-snow-wood-and-dirt</a:t>
            </a:r>
            <a:endParaRPr lang="en-GB" sz="1600" dirty="0"/>
          </a:p>
          <a:p>
            <a:r>
              <a:rPr lang="en-GB" sz="2400" dirty="0"/>
              <a:t>Menu Theme - </a:t>
            </a:r>
            <a:r>
              <a:rPr lang="en-GB" sz="1600" dirty="0">
                <a:hlinkClick r:id="rId5"/>
              </a:rPr>
              <a:t>https://opengameart.org/content/overworld-theme</a:t>
            </a:r>
            <a:endParaRPr lang="en-GB" sz="1600" dirty="0"/>
          </a:p>
          <a:p>
            <a:r>
              <a:rPr lang="en-AU" sz="2400" dirty="0"/>
              <a:t>Coins - </a:t>
            </a:r>
            <a:r>
              <a:rPr lang="en-AU" sz="1600" dirty="0">
                <a:hlinkClick r:id="rId6"/>
              </a:rPr>
              <a:t>h</a:t>
            </a:r>
            <a:r>
              <a:rPr lang="fr-FR" sz="1600" dirty="0">
                <a:hlinkClick r:id="rId6"/>
              </a:rPr>
              <a:t>ttps://opengameart.org/content/coin-sounds-0</a:t>
            </a:r>
            <a:endParaRPr lang="fr-FR" sz="1600" dirty="0"/>
          </a:p>
          <a:p>
            <a:r>
              <a:rPr lang="fr-FR" sz="2400" dirty="0"/>
              <a:t>World Platform Blocks - Me</a:t>
            </a:r>
          </a:p>
        </p:txBody>
      </p:sp>
    </p:spTree>
    <p:extLst>
      <p:ext uri="{BB962C8B-B14F-4D97-AF65-F5344CB8AC3E}">
        <p14:creationId xmlns:p14="http://schemas.microsoft.com/office/powerpoint/2010/main" val="34121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6DB2-E0D8-4741-BA83-C496EBD41446}"/>
              </a:ext>
            </a:extLst>
          </p:cNvPr>
          <p:cNvSpPr>
            <a:spLocks noGrp="1"/>
          </p:cNvSpPr>
          <p:nvPr>
            <p:ph type="title"/>
          </p:nvPr>
        </p:nvSpPr>
        <p:spPr/>
        <p:txBody>
          <a:bodyPr/>
          <a:lstStyle/>
          <a:p>
            <a:r>
              <a:rPr lang="en-AU" dirty="0"/>
              <a:t>Software and Tools Used</a:t>
            </a:r>
          </a:p>
        </p:txBody>
      </p:sp>
      <p:sp>
        <p:nvSpPr>
          <p:cNvPr id="3" name="Content Placeholder 2">
            <a:extLst>
              <a:ext uri="{FF2B5EF4-FFF2-40B4-BE49-F238E27FC236}">
                <a16:creationId xmlns:a16="http://schemas.microsoft.com/office/drawing/2014/main" id="{671650C9-2355-4499-9CA4-B6CA16D8D5E2}"/>
              </a:ext>
            </a:extLst>
          </p:cNvPr>
          <p:cNvSpPr>
            <a:spLocks noGrp="1"/>
          </p:cNvSpPr>
          <p:nvPr>
            <p:ph idx="1"/>
          </p:nvPr>
        </p:nvSpPr>
        <p:spPr/>
        <p:txBody>
          <a:bodyPr/>
          <a:lstStyle/>
          <a:p>
            <a:pPr marL="0" indent="0">
              <a:buNone/>
            </a:pPr>
            <a:r>
              <a:rPr lang="en-AU" b="1" dirty="0"/>
              <a:t>Software:</a:t>
            </a:r>
          </a:p>
          <a:p>
            <a:r>
              <a:rPr lang="en-AU" dirty="0"/>
              <a:t>Unity</a:t>
            </a:r>
          </a:p>
          <a:p>
            <a:r>
              <a:rPr lang="en-AU" dirty="0"/>
              <a:t>Visual Studio</a:t>
            </a:r>
          </a:p>
          <a:p>
            <a:pPr marL="0" indent="0">
              <a:buNone/>
            </a:pPr>
            <a:endParaRPr lang="en-AU" dirty="0"/>
          </a:p>
          <a:p>
            <a:pPr marL="0" indent="0">
              <a:buNone/>
            </a:pPr>
            <a:r>
              <a:rPr lang="en-AU" b="1" dirty="0"/>
              <a:t>Tools:</a:t>
            </a:r>
          </a:p>
          <a:p>
            <a:r>
              <a:rPr lang="en-AU" dirty="0"/>
              <a:t>Google</a:t>
            </a:r>
          </a:p>
          <a:p>
            <a:r>
              <a:rPr lang="en-AU" dirty="0"/>
              <a:t>YouTube</a:t>
            </a:r>
          </a:p>
        </p:txBody>
      </p:sp>
    </p:spTree>
    <p:extLst>
      <p:ext uri="{BB962C8B-B14F-4D97-AF65-F5344CB8AC3E}">
        <p14:creationId xmlns:p14="http://schemas.microsoft.com/office/powerpoint/2010/main" val="97990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970</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Jordan Wesson</vt:lpstr>
      <vt:lpstr>Project Summary</vt:lpstr>
      <vt:lpstr>Target Audience</vt:lpstr>
      <vt:lpstr>Game Controls (PC)</vt:lpstr>
      <vt:lpstr>Game Controls (Touch)</vt:lpstr>
      <vt:lpstr>Game Controls (Controller)</vt:lpstr>
      <vt:lpstr>GUI Wireframe</vt:lpstr>
      <vt:lpstr>Assets</vt:lpstr>
      <vt:lpstr>Software and Tools Used</vt:lpstr>
      <vt:lpstr>Implemented System</vt:lpstr>
      <vt:lpstr>Implemented System</vt:lpstr>
      <vt:lpstr>Implemented System</vt:lpstr>
      <vt:lpstr>Implemented System</vt:lpstr>
      <vt:lpstr>Implemented System</vt:lpstr>
      <vt:lpstr>Implemented Systems</vt:lpstr>
      <vt:lpstr>Implemented Systems</vt:lpstr>
      <vt:lpstr>Software / System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Jordan Wesson</dc:title>
  <dc:creator>Jordan</dc:creator>
  <cp:lastModifiedBy>Jordan</cp:lastModifiedBy>
  <cp:revision>27</cp:revision>
  <dcterms:created xsi:type="dcterms:W3CDTF">2021-09-13T04:33:03Z</dcterms:created>
  <dcterms:modified xsi:type="dcterms:W3CDTF">2021-09-22T09:09:01Z</dcterms:modified>
</cp:coreProperties>
</file>