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/>
        </p:nvGraphicFramePr>
        <p:xfrm>
          <a:off x="9439823" y="83175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pSp>
        <p:nvGrpSpPr>
          <p:cNvPr id="137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135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0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6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8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9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Summarise Cases</a:t>
            </a:r>
          </a:p>
        </p:txBody>
      </p:sp>
      <p:sp>
        <p:nvSpPr>
          <p:cNvPr id="142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43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144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5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46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47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8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9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150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1" name="Use group_by() to create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152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153" name="These apply summary functions to columns to create a new table of summary statistics. Summary functions take vectors as input and return one value (see back)."/>
          <p:cNvSpPr txBox="1"/>
          <p:nvPr/>
        </p:nvSpPr>
        <p:spPr>
          <a:xfrm>
            <a:off x="323328" y="35291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 of summary statistics. Summary functions take vectors as input and return one value (see back).</a:t>
            </a:r>
          </a:p>
        </p:txBody>
      </p:sp>
      <p:sp>
        <p:nvSpPr>
          <p:cNvPr id="154" name="VARIATIONS…"/>
          <p:cNvSpPr txBox="1"/>
          <p:nvPr/>
        </p:nvSpPr>
        <p:spPr>
          <a:xfrm>
            <a:off x="323328" y="59362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155" name="Table"/>
          <p:cNvGraphicFramePr/>
          <p:nvPr/>
        </p:nvGraphicFramePr>
        <p:xfrm>
          <a:off x="323328" y="45305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56" name="Table"/>
          <p:cNvGraphicFramePr/>
          <p:nvPr/>
        </p:nvGraphicFramePr>
        <p:xfrm>
          <a:off x="881133" y="45297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57" name="Line"/>
          <p:cNvSpPr/>
          <p:nvPr/>
        </p:nvSpPr>
        <p:spPr>
          <a:xfrm>
            <a:off x="709542" y="46472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58" name="Table"/>
          <p:cNvGraphicFramePr/>
          <p:nvPr/>
        </p:nvGraphicFramePr>
        <p:xfrm>
          <a:off x="323328" y="52946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59" name="Table"/>
          <p:cNvGraphicFramePr/>
          <p:nvPr/>
        </p:nvGraphicFramePr>
        <p:xfrm>
          <a:off x="882128" y="52970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60" name="Line"/>
          <p:cNvSpPr/>
          <p:nvPr/>
        </p:nvSpPr>
        <p:spPr>
          <a:xfrm>
            <a:off x="709542" y="54113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1" name="summarise(.data, …) Compute table of summaries.  summarise(mtcars, avg = mean(mpg))…"/>
          <p:cNvSpPr txBox="1"/>
          <p:nvPr/>
        </p:nvSpPr>
        <p:spPr>
          <a:xfrm>
            <a:off x="1388325" y="44669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162" name="RStudio® is a trademark of RStudio, Inc.  •  CC BY SA RStudio •  info@rstudio.com  •  844-448-1212 • rstudio.com •  Learn more with browseVignettes(package = c(&quot;dplyr&quot;, &quot;tibble&quot;))  •  dplyr  0.7.0 •  tibble  1.2.0  •  Updated: 2017-03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2017-03</a:t>
            </a:r>
          </a:p>
        </p:txBody>
      </p:sp>
      <p:sp>
        <p:nvSpPr>
          <p:cNvPr id="163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164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165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66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167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168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1" name="filter(.data, …) Extract rows that meet logical criteria. filter(iris, Sepal.Length &gt; 7)…"/>
          <p:cNvSpPr txBox="1"/>
          <p:nvPr/>
        </p:nvSpPr>
        <p:spPr>
          <a:xfrm>
            <a:off x="5889308" y="27562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172" name="Row functions return a subset of rows as a new tabl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</a:t>
            </a:r>
          </a:p>
        </p:txBody>
      </p:sp>
      <p:sp>
        <p:nvSpPr>
          <p:cNvPr id="173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0831">
              <a:lnSpc>
                <a:spcPct val="80000"/>
              </a:lnSpc>
              <a:spcBef>
                <a:spcPts val="0"/>
              </a:spcBef>
              <a:defRPr b="0" sz="1152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174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5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arrange(.data, …) Order rows by values of a column or columns (low to high), use with desc() to order from high to low.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 </a:t>
            </a:r>
            <a:r>
              <a:t>Order rows by values of a column or columns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177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178" name="Group Cases"/>
          <p:cNvSpPr txBox="1"/>
          <p:nvPr/>
        </p:nvSpPr>
        <p:spPr>
          <a:xfrm>
            <a:off x="323328" y="68705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Group Cases</a:t>
            </a:r>
          </a:p>
        </p:txBody>
      </p:sp>
      <p:sp>
        <p:nvSpPr>
          <p:cNvPr id="179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Manipulate Cases</a:t>
            </a:r>
          </a:p>
        </p:txBody>
      </p:sp>
      <p:sp>
        <p:nvSpPr>
          <p:cNvPr id="180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181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182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183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184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5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Column functions return a set of columns as a new vector or table."/>
          <p:cNvSpPr txBox="1"/>
          <p:nvPr/>
        </p:nvSpPr>
        <p:spPr>
          <a:xfrm>
            <a:off x="9424832" y="2320095"/>
            <a:ext cx="4248620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vector or table.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9424832" y="4478227"/>
            <a:ext cx="4046310" cy="636581"/>
            <a:chOff x="0" y="0"/>
            <a:chExt cx="4046308" cy="636580"/>
          </a:xfrm>
        </p:grpSpPr>
        <p:sp>
          <p:nvSpPr>
            <p:cNvPr id="188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189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190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192" name="pull(.data,  var = -1) Extract column values as a vector.  Choose by name or index.…"/>
          <p:cNvSpPr txBox="1"/>
          <p:nvPr/>
        </p:nvSpPr>
        <p:spPr>
          <a:xfrm>
            <a:off x="10467445" y="26911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pull(</a:t>
            </a:r>
            <a:r>
              <a:t>.data,  var = -1</a:t>
            </a:r>
            <a:r>
              <a:rPr b="1"/>
              <a:t>) </a:t>
            </a:r>
            <a:r>
              <a:t>Extract column values as a vector.  Choose by name or index.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pull(iris, Sepal.Length)</a:t>
            </a:r>
          </a:p>
        </p:txBody>
      </p:sp>
      <p:sp>
        <p:nvSpPr>
          <p:cNvPr id="193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Manipulate Variables</a:t>
            </a:r>
          </a:p>
        </p:txBody>
      </p:sp>
      <p:sp>
        <p:nvSpPr>
          <p:cNvPr id="194" name="Use these helpers with select (),…"/>
          <p:cNvSpPr txBox="1"/>
          <p:nvPr/>
        </p:nvSpPr>
        <p:spPr>
          <a:xfrm>
            <a:off x="9424832" y="4061965"/>
            <a:ext cx="226070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195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4732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196" name="mutate(.data, …)  Compute new column(s).…"/>
          <p:cNvSpPr txBox="1"/>
          <p:nvPr/>
        </p:nvSpPr>
        <p:spPr>
          <a:xfrm>
            <a:off x="10467445" y="6279492"/>
            <a:ext cx="2912301" cy="373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Also </a:t>
            </a:r>
            <a:r>
              <a:rPr b="1"/>
              <a:t>mutate_if()</a:t>
            </a:r>
            <a:r>
              <a:t>.</a:t>
            </a:r>
            <a:br/>
            <a:r>
              <a:rPr i="1"/>
              <a:t>mutate_all(faithful, funs(log(.), log2(.)))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Also </a:t>
            </a:r>
            <a:r>
              <a:rPr b="1"/>
              <a:t>add_count()</a:t>
            </a:r>
            <a:r>
              <a:t>, </a:t>
            </a:r>
            <a:r>
              <a:rPr b="1"/>
              <a:t>add_tally()</a:t>
            </a:r>
            <a:r>
              <a:t>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197" name="MAKE NEW VARIABLES"/>
          <p:cNvSpPr txBox="1"/>
          <p:nvPr/>
        </p:nvSpPr>
        <p:spPr>
          <a:xfrm>
            <a:off x="9426688" y="51761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198" name="Line"/>
          <p:cNvSpPr/>
          <p:nvPr/>
        </p:nvSpPr>
        <p:spPr>
          <a:xfrm>
            <a:off x="9435669" y="51574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9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200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01" name="Table"/>
          <p:cNvGraphicFramePr/>
          <p:nvPr/>
        </p:nvGraphicFramePr>
        <p:xfrm>
          <a:off x="4829373" y="27136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5388173" y="27159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Table"/>
          <p:cNvGraphicFramePr/>
          <p:nvPr/>
        </p:nvGraphicFramePr>
        <p:xfrm>
          <a:off x="4829373" y="33781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Table"/>
          <p:cNvGraphicFramePr/>
          <p:nvPr/>
        </p:nvGraphicFramePr>
        <p:xfrm>
          <a:off x="5388173" y="33805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205" name="Line"/>
          <p:cNvSpPr/>
          <p:nvPr/>
        </p:nvSpPr>
        <p:spPr>
          <a:xfrm>
            <a:off x="5215587" y="34948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6" name="Table"/>
          <p:cNvGraphicFramePr/>
          <p:nvPr/>
        </p:nvGraphicFramePr>
        <p:xfrm>
          <a:off x="4829373" y="40987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Table"/>
          <p:cNvGraphicFramePr/>
          <p:nvPr/>
        </p:nvGraphicFramePr>
        <p:xfrm>
          <a:off x="5388173" y="4101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8" name="Line"/>
          <p:cNvSpPr/>
          <p:nvPr/>
        </p:nvSpPr>
        <p:spPr>
          <a:xfrm>
            <a:off x="5215587" y="42154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9" name="Table"/>
          <p:cNvGraphicFramePr/>
          <p:nvPr/>
        </p:nvGraphicFramePr>
        <p:xfrm>
          <a:off x="4829373" y="53611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0" name="Table"/>
          <p:cNvGraphicFramePr/>
          <p:nvPr/>
        </p:nvGraphicFramePr>
        <p:xfrm>
          <a:off x="5388173" y="53635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1" name="Line"/>
          <p:cNvSpPr/>
          <p:nvPr/>
        </p:nvSpPr>
        <p:spPr>
          <a:xfrm>
            <a:off x="5215587" y="54778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2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214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5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6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7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8" name="Table"/>
          <p:cNvGraphicFramePr/>
          <p:nvPr/>
        </p:nvGraphicFramePr>
        <p:xfrm>
          <a:off x="9427123" y="27397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9" name="Table"/>
          <p:cNvGraphicFramePr/>
          <p:nvPr/>
        </p:nvGraphicFramePr>
        <p:xfrm>
          <a:off x="9985923" y="27420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1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2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23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4" name="Table"/>
          <p:cNvGraphicFramePr/>
          <p:nvPr/>
        </p:nvGraphicFramePr>
        <p:xfrm>
          <a:off x="9427123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5" name="Table"/>
          <p:cNvGraphicFramePr/>
          <p:nvPr/>
        </p:nvGraphicFramePr>
        <p:xfrm>
          <a:off x="9960523" y="63307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6" name="Line"/>
          <p:cNvSpPr/>
          <p:nvPr/>
        </p:nvSpPr>
        <p:spPr>
          <a:xfrm>
            <a:off x="9800637" y="64450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7" name="Table"/>
          <p:cNvGraphicFramePr/>
          <p:nvPr/>
        </p:nvGraphicFramePr>
        <p:xfrm>
          <a:off x="9427123" y="6951105"/>
          <a:ext cx="357982" cy="4627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8" name="Table"/>
          <p:cNvGraphicFramePr/>
          <p:nvPr/>
        </p:nvGraphicFramePr>
        <p:xfrm>
          <a:off x="9960523" y="6953456"/>
          <a:ext cx="122238" cy="4714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9" name="Line"/>
          <p:cNvSpPr/>
          <p:nvPr/>
        </p:nvSpPr>
        <p:spPr>
          <a:xfrm>
            <a:off x="9800637" y="70677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30" name="Table"/>
          <p:cNvGraphicFramePr/>
          <p:nvPr/>
        </p:nvGraphicFramePr>
        <p:xfrm>
          <a:off x="9427123" y="75490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31" name="Table"/>
          <p:cNvGraphicFramePr/>
          <p:nvPr/>
        </p:nvGraphicFramePr>
        <p:xfrm>
          <a:off x="9858923" y="75514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2" name="Table"/>
          <p:cNvGraphicFramePr/>
          <p:nvPr/>
        </p:nvGraphicFramePr>
        <p:xfrm>
          <a:off x="9947823" y="83198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33" name="Line"/>
          <p:cNvSpPr/>
          <p:nvPr/>
        </p:nvSpPr>
        <p:spPr>
          <a:xfrm>
            <a:off x="9800637" y="84341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34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35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36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7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8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9" name="Line"/>
          <p:cNvSpPr/>
          <p:nvPr/>
        </p:nvSpPr>
        <p:spPr>
          <a:xfrm>
            <a:off x="323328" y="69112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00589" y="41051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ummary function"/>
          <p:cNvSpPr txBox="1"/>
          <p:nvPr/>
        </p:nvSpPr>
        <p:spPr>
          <a:xfrm>
            <a:off x="1769801" y="41421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87961" y="59151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vectorized function"/>
          <p:cNvSpPr txBox="1"/>
          <p:nvPr/>
        </p:nvSpPr>
        <p:spPr>
          <a:xfrm>
            <a:off x="11214924" y="59453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44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Data Transformation with dplyr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245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6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250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1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55" name="Line"/>
          <p:cNvSpPr/>
          <p:nvPr/>
        </p:nvSpPr>
        <p:spPr>
          <a:xfrm>
            <a:off x="5215587" y="28563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9686337" y="77136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7" name="select(.data, …)…"/>
          <p:cNvSpPr txBox="1"/>
          <p:nvPr/>
        </p:nvSpPr>
        <p:spPr>
          <a:xfrm>
            <a:off x="10465155" y="3311057"/>
            <a:ext cx="2912300" cy="60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as a table. Also </a:t>
            </a:r>
            <a:r>
              <a:rPr b="1"/>
              <a:t>select_if()</a:t>
            </a:r>
            <a:r>
              <a:t>.</a:t>
            </a:r>
            <a:r>
              <a:rPr b="1"/>
              <a:t> </a:t>
            </a:r>
            <a:r>
              <a:rPr i="1"/>
              <a:t>select(iris, Sepal.Length, Species)</a:t>
            </a:r>
          </a:p>
        </p:txBody>
      </p:sp>
      <p:graphicFrame>
        <p:nvGraphicFramePr>
          <p:cNvPr id="258" name="Table"/>
          <p:cNvGraphicFramePr/>
          <p:nvPr/>
        </p:nvGraphicFramePr>
        <p:xfrm>
          <a:off x="9424832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9" name="Table"/>
          <p:cNvGraphicFramePr/>
          <p:nvPr/>
        </p:nvGraphicFramePr>
        <p:xfrm>
          <a:off x="9983632" y="3361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60" name="Line"/>
          <p:cNvSpPr/>
          <p:nvPr/>
        </p:nvSpPr>
        <p:spPr>
          <a:xfrm>
            <a:off x="9811046" y="357782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279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64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0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6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8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80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2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7639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OFFSETS…"/>
          <p:cNvSpPr txBox="1"/>
          <p:nvPr/>
        </p:nvSpPr>
        <p:spPr>
          <a:xfrm>
            <a:off x="317648" y="2715787"/>
            <a:ext cx="3055254" cy="683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near()</a:t>
            </a:r>
            <a:r>
              <a:t> - safe == for floating point numbers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  <p:sp>
        <p:nvSpPr>
          <p:cNvPr id="285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mutate()</a:t>
            </a:r>
            <a:r>
              <a:t> and </a:t>
            </a:r>
            <a:r>
              <a:rPr b="1"/>
              <a:t>transmute()</a:t>
            </a:r>
            <a:r>
              <a:t> apply vectorized functions to columns to create new columns. Vectorized functions take vectors as input and return vectors of the same length as output.</a:t>
            </a:r>
          </a:p>
        </p:txBody>
      </p:sp>
      <p:sp>
        <p:nvSpPr>
          <p:cNvPr id="286" name="Vector Functions"/>
          <p:cNvSpPr txBox="1"/>
          <p:nvPr/>
        </p:nvSpPr>
        <p:spPr>
          <a:xfrm>
            <a:off x="320788" y="691629"/>
            <a:ext cx="22485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Vector Functions</a:t>
            </a:r>
          </a:p>
        </p:txBody>
      </p:sp>
      <p:sp>
        <p:nvSpPr>
          <p:cNvPr id="287" name="TO USE WITH MUTATE ()"/>
          <p:cNvSpPr txBox="1"/>
          <p:nvPr/>
        </p:nvSpPr>
        <p:spPr>
          <a:xfrm>
            <a:off x="320788" y="1187689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MUTATE ()</a:t>
            </a:r>
          </a:p>
        </p:txBody>
      </p:sp>
      <p:sp>
        <p:nvSpPr>
          <p:cNvPr id="288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9" name="vectorized function"/>
          <p:cNvSpPr txBox="1"/>
          <p:nvPr/>
        </p:nvSpPr>
        <p:spPr>
          <a:xfrm>
            <a:off x="470724" y="2275458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90" name="Summary Functions"/>
          <p:cNvSpPr txBox="1"/>
          <p:nvPr/>
        </p:nvSpPr>
        <p:spPr>
          <a:xfrm>
            <a:off x="37243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Summary Functions</a:t>
            </a:r>
          </a:p>
        </p:txBody>
      </p:sp>
      <p:sp>
        <p:nvSpPr>
          <p:cNvPr id="291" name="Line"/>
          <p:cNvSpPr/>
          <p:nvPr/>
        </p:nvSpPr>
        <p:spPr>
          <a:xfrm>
            <a:off x="37476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2" name="TO USE WITH SUMMARISE ()"/>
          <p:cNvSpPr txBox="1"/>
          <p:nvPr/>
        </p:nvSpPr>
        <p:spPr>
          <a:xfrm>
            <a:off x="3731523" y="1187689"/>
            <a:ext cx="18880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SUMMARISE ()</a:t>
            </a:r>
          </a:p>
        </p:txBody>
      </p:sp>
      <p:sp>
        <p:nvSpPr>
          <p:cNvPr id="293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summarise() </a:t>
            </a:r>
            <a:r>
              <a:t>applies summary functions to columns to create a new table. Summary functions take vectors as input and return single values as output.</a:t>
            </a:r>
          </a:p>
        </p:txBody>
      </p:sp>
      <p:sp>
        <p:nvSpPr>
          <p:cNvPr id="294" name="COUNTS…"/>
          <p:cNvSpPr txBox="1"/>
          <p:nvPr/>
        </p:nvSpPr>
        <p:spPr>
          <a:xfrm>
            <a:off x="3724388" y="2645959"/>
            <a:ext cx="3055254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tabLst>
                <a:tab pos="431800" algn="l"/>
              </a:tabLst>
            </a:pPr>
            <a:r>
              <a:t>COUNTS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n()</a:t>
            </a:r>
            <a:r>
              <a:t> - number of values/rows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n_distinct()</a:t>
            </a:r>
            <a:r>
              <a:t> - # of uniques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sum(!is.na())</a:t>
            </a:r>
            <a:r>
              <a:t> - # of non-NA’s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LOCATION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mean()</a:t>
            </a:r>
            <a:r>
              <a:t> - mean, also </a:t>
            </a:r>
            <a:r>
              <a:rPr b="1"/>
              <a:t>mean(!is.na())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median()</a:t>
            </a:r>
            <a:r>
              <a:t> - median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LOGICALS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mean()</a:t>
            </a:r>
            <a:r>
              <a:t> - Proportion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sum()</a:t>
            </a:r>
            <a:r>
              <a:t> - #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POSITION/ORDER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first()</a:t>
            </a:r>
            <a:r>
              <a:t> - first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last()</a:t>
            </a:r>
            <a:r>
              <a:t> - last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nth()</a:t>
            </a:r>
            <a:r>
              <a:t> - value in nth location of vector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quantile()</a:t>
            </a:r>
            <a:r>
              <a:t> - nth quantile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min() </a:t>
            </a:r>
            <a:r>
              <a:t>- minimum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max()</a:t>
            </a:r>
            <a:r>
              <a:t> - maximum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SPREAD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IQR()</a:t>
            </a:r>
            <a:r>
              <a:t> - Inter-Quartile Range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mad()</a:t>
            </a:r>
            <a:r>
              <a:t> - median absolute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sd()</a:t>
            </a:r>
            <a:r>
              <a:t> - standard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var()</a:t>
            </a:r>
            <a:r>
              <a:t> - variance</a:t>
            </a:r>
          </a:p>
        </p:txBody>
      </p:sp>
      <p:sp>
        <p:nvSpPr>
          <p:cNvPr id="295" name="Row Names"/>
          <p:cNvSpPr txBox="1"/>
          <p:nvPr/>
        </p:nvSpPr>
        <p:spPr>
          <a:xfrm>
            <a:off x="3717528" y="7611278"/>
            <a:ext cx="1597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Row Names</a:t>
            </a:r>
          </a:p>
        </p:txBody>
      </p:sp>
      <p:sp>
        <p:nvSpPr>
          <p:cNvPr id="296" name="Line"/>
          <p:cNvSpPr/>
          <p:nvPr/>
        </p:nvSpPr>
        <p:spPr>
          <a:xfrm>
            <a:off x="3740779" y="764960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7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8011712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Tidy data does not use rownames, which store a variable outside of the columns. To work with the rownames, first move them into a column.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</p:txBody>
      </p:sp>
      <p:sp>
        <p:nvSpPr>
          <p:cNvPr id="298" name="RStudio® is a trademark of RStudio, Inc.  •  CC BY SA  RStudio •  info@rstudio.com  •  844-448-1212 • rstudio.com •  Learn more with browseVignettes(package = c(&quot;dplyr&quot;, &quot;tibble&quot;))  •  dplyr  0.7.0 •  tibble  1.2.0  •  Updated: 2017-03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2017-03</a:t>
            </a:r>
          </a:p>
        </p:txBody>
      </p:sp>
      <p:sp>
        <p:nvSpPr>
          <p:cNvPr id="29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0" name="rownames_to_column()…"/>
          <p:cNvSpPr txBox="1"/>
          <p:nvPr/>
        </p:nvSpPr>
        <p:spPr>
          <a:xfrm>
            <a:off x="4644014" y="8557982"/>
            <a:ext cx="222962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rownames_to_column()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row names into col.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 &lt;- rownames_to_column(iris, 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column_to_rownames()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col in row names.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column_to_rownames(a, var = "C")</a:t>
            </a:r>
          </a:p>
        </p:txBody>
      </p:sp>
      <p:sp>
        <p:nvSpPr>
          <p:cNvPr id="301" name="summary function"/>
          <p:cNvSpPr txBox="1"/>
          <p:nvPr/>
        </p:nvSpPr>
        <p:spPr>
          <a:xfrm>
            <a:off x="3892318" y="2269629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graphicFrame>
        <p:nvGraphicFramePr>
          <p:cNvPr id="302" name="Table"/>
          <p:cNvGraphicFramePr/>
          <p:nvPr/>
        </p:nvGraphicFramePr>
        <p:xfrm>
          <a:off x="4296320" y="8496148"/>
          <a:ext cx="524867" cy="2583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3" name="Also has_rownames(), remove_rownames()"/>
          <p:cNvSpPr txBox="1"/>
          <p:nvPr/>
        </p:nvSpPr>
        <p:spPr>
          <a:xfrm>
            <a:off x="3734004" y="9988072"/>
            <a:ext cx="289687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Also </a:t>
            </a:r>
            <a:r>
              <a:rPr b="1"/>
              <a:t>has_rownames()</a:t>
            </a:r>
            <a:r>
              <a:t>, </a:t>
            </a:r>
            <a:r>
              <a:rPr b="1"/>
              <a:t>remove_rownames()</a:t>
            </a:r>
          </a:p>
        </p:txBody>
      </p:sp>
      <p:sp>
        <p:nvSpPr>
          <p:cNvPr id="304" name="Combine Tables"/>
          <p:cNvSpPr txBox="1"/>
          <p:nvPr/>
        </p:nvSpPr>
        <p:spPr>
          <a:xfrm>
            <a:off x="7127988" y="691629"/>
            <a:ext cx="2157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Combine Tables</a:t>
            </a:r>
          </a:p>
        </p:txBody>
      </p:sp>
      <p:sp>
        <p:nvSpPr>
          <p:cNvPr id="305" name="Line"/>
          <p:cNvSpPr/>
          <p:nvPr/>
        </p:nvSpPr>
        <p:spPr>
          <a:xfrm>
            <a:off x="7151239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6" name="COMBINE VARIABLES"/>
          <p:cNvSpPr txBox="1"/>
          <p:nvPr/>
        </p:nvSpPr>
        <p:spPr>
          <a:xfrm>
            <a:off x="7134363" y="1187689"/>
            <a:ext cx="1430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VARIABLES</a:t>
            </a:r>
          </a:p>
        </p:txBody>
      </p:sp>
      <p:sp>
        <p:nvSpPr>
          <p:cNvPr id="307" name="COMBINE CASES"/>
          <p:cNvSpPr txBox="1"/>
          <p:nvPr/>
        </p:nvSpPr>
        <p:spPr>
          <a:xfrm>
            <a:off x="10537963" y="1187689"/>
            <a:ext cx="11239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CASES</a:t>
            </a:r>
          </a:p>
        </p:txBody>
      </p:sp>
      <p:sp>
        <p:nvSpPr>
          <p:cNvPr id="308" name="Use bind_cols() to paste tables beside each other as they are.…"/>
          <p:cNvSpPr txBox="1"/>
          <p:nvPr/>
        </p:nvSpPr>
        <p:spPr>
          <a:xfrm>
            <a:off x="7137268" y="2221288"/>
            <a:ext cx="305525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bind_cols()</a:t>
            </a:r>
            <a:r>
              <a:t> to paste tables beside each other as they are.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bind_cols(…) </a:t>
            </a:r>
            <a:r>
              <a:rPr b="0"/>
              <a:t>Returns tables placed side by side as a single table. 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 SURE THAT ROWS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Mutating Join</a:t>
            </a:r>
            <a:r>
              <a:t>" to join one table to columns from another, matching values with the rows that they correspond to.  Each join retains a different combination of values from the tables.</a:t>
            </a:r>
          </a:p>
        </p:txBody>
      </p:sp>
      <p:sp>
        <p:nvSpPr>
          <p:cNvPr id="309" name="left_join(x, y, by = NULL,…"/>
          <p:cNvSpPr txBox="1"/>
          <p:nvPr/>
        </p:nvSpPr>
        <p:spPr>
          <a:xfrm>
            <a:off x="7899607" y="4364579"/>
            <a:ext cx="2321241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left_join(</a:t>
            </a:r>
            <a:r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y to 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right_join(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x to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inner_join(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only rows with matches.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full_join(</a:t>
            </a:r>
            <a:r>
              <a:t>x, y, by = NULL, 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all values, all rows.</a:t>
            </a:r>
          </a:p>
        </p:txBody>
      </p:sp>
      <p:sp>
        <p:nvSpPr>
          <p:cNvPr id="310" name="Use by = c(&quot;col1&quot;, &quot;col2&quot;, …)  to specify one or more common columns to match on.…"/>
          <p:cNvSpPr txBox="1"/>
          <p:nvPr/>
        </p:nvSpPr>
        <p:spPr>
          <a:xfrm>
            <a:off x="7899607" y="7370905"/>
            <a:ext cx="2321241" cy="2734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by = c("col1", "col2", …)</a:t>
            </a:r>
            <a:r>
              <a:t>  to specify one or more common columns to match 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named vector,  </a:t>
            </a:r>
            <a:r>
              <a:rPr b="1"/>
              <a:t>by = c("col1" = "col2")</a:t>
            </a:r>
            <a:r>
              <a:t>, to match on columns that have different names in each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suffix</a:t>
            </a:r>
            <a:r>
              <a:t> to specify the suffix to give to unmatched columns that have the same name in both tables.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"D"), suffix = c("1", "2"))</a:t>
            </a:r>
          </a:p>
        </p:txBody>
      </p:sp>
      <p:sp>
        <p:nvSpPr>
          <p:cNvPr id="311" name="Line"/>
          <p:cNvSpPr/>
          <p:nvPr/>
        </p:nvSpPr>
        <p:spPr>
          <a:xfrm>
            <a:off x="7146248" y="3413389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2" name="Line"/>
          <p:cNvSpPr/>
          <p:nvPr/>
        </p:nvSpPr>
        <p:spPr>
          <a:xfrm>
            <a:off x="7146248" y="724961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3" name="Use bind_rows() to paste tables below each other as they are."/>
          <p:cNvSpPr txBox="1"/>
          <p:nvPr/>
        </p:nvSpPr>
        <p:spPr>
          <a:xfrm>
            <a:off x="10533790" y="2900246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bind_rows()</a:t>
            </a:r>
            <a:r>
              <a:t> to paste tables below each other as they are. </a:t>
            </a:r>
          </a:p>
        </p:txBody>
      </p:sp>
      <p:sp>
        <p:nvSpPr>
          <p:cNvPr id="314" name="bind_rows(…, .id = NULL)…"/>
          <p:cNvSpPr txBox="1"/>
          <p:nvPr/>
        </p:nvSpPr>
        <p:spPr>
          <a:xfrm>
            <a:off x="11099938" y="3445396"/>
            <a:ext cx="2529336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bind_rows(</a:t>
            </a:r>
            <a:r>
              <a:t>…, .id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tables one on top of the other as a single table. Set .id to a column name to add a column of the original table names (as pictured)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both x and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setdiff(x,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but not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or y. </a:t>
            </a:r>
            <a:br/>
            <a:r>
              <a:t>(Duplicates removed). union_all() retains duplicates.</a:t>
            </a:r>
          </a:p>
        </p:txBody>
      </p:sp>
      <p:sp>
        <p:nvSpPr>
          <p:cNvPr id="315" name="Use a &quot;Filtering Join&quot; to filter one table against the rows of another."/>
          <p:cNvSpPr txBox="1"/>
          <p:nvPr/>
        </p:nvSpPr>
        <p:spPr>
          <a:xfrm>
            <a:off x="10549376" y="8100035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Filtering Join</a:t>
            </a:r>
            <a:r>
              <a:t>" to filter one table against the rows of another. </a:t>
            </a:r>
          </a:p>
        </p:txBody>
      </p:sp>
      <p:sp>
        <p:nvSpPr>
          <p:cNvPr id="316" name="semi_join(x, y, by = NULL, …)…"/>
          <p:cNvSpPr txBox="1"/>
          <p:nvPr/>
        </p:nvSpPr>
        <p:spPr>
          <a:xfrm>
            <a:off x="11099938" y="8552152"/>
            <a:ext cx="252933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semi_join(</a:t>
            </a:r>
            <a:r>
              <a:t>x, y, by = NULL,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 rows of x that have a match in y. USEFUL TO SEE WHAT WILL BE JOINED.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anti_join(</a:t>
            </a:r>
            <a:r>
              <a:t>x, y, by = NULL, …</a:t>
            </a:r>
            <a:r>
              <a:rPr b="1"/>
              <a:t>)</a:t>
            </a:r>
            <a:br/>
            <a:r>
              <a:t>Return rows of x that do not have a match in y. USEFUL TO SEE WHAT WILL NOT BE JOINED.</a:t>
            </a:r>
          </a:p>
        </p:txBody>
      </p:sp>
      <p:sp>
        <p:nvSpPr>
          <p:cNvPr id="317" name="Use setequal() to test whether two data sets contain the exact same rows (in any order)."/>
          <p:cNvSpPr txBox="1"/>
          <p:nvPr/>
        </p:nvSpPr>
        <p:spPr>
          <a:xfrm>
            <a:off x="10524666" y="6330748"/>
            <a:ext cx="307385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setequal()</a:t>
            </a:r>
            <a:r>
              <a:t> to test whether two data sets contain the exact same rows (in any order). </a:t>
            </a:r>
          </a:p>
        </p:txBody>
      </p:sp>
      <p:sp>
        <p:nvSpPr>
          <p:cNvPr id="318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9" name="Line"/>
          <p:cNvSpPr/>
          <p:nvPr/>
        </p:nvSpPr>
        <p:spPr>
          <a:xfrm>
            <a:off x="105552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0" name="EXTRACT ROWS"/>
          <p:cNvSpPr txBox="1"/>
          <p:nvPr/>
        </p:nvSpPr>
        <p:spPr>
          <a:xfrm>
            <a:off x="10537963" y="6923995"/>
            <a:ext cx="1076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ROWS</a:t>
            </a:r>
          </a:p>
        </p:txBody>
      </p:sp>
      <p:sp>
        <p:nvSpPr>
          <p:cNvPr id="321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2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3" name="Line"/>
          <p:cNvSpPr/>
          <p:nvPr/>
        </p:nvSpPr>
        <p:spPr>
          <a:xfrm>
            <a:off x="329533" y="268924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4" name="Line"/>
          <p:cNvSpPr/>
          <p:nvPr/>
        </p:nvSpPr>
        <p:spPr>
          <a:xfrm>
            <a:off x="3723800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25" name="1.pdf" descr="1.pdf"/>
          <p:cNvPicPr>
            <a:picLocks noChangeAspect="1"/>
          </p:cNvPicPr>
          <p:nvPr/>
        </p:nvPicPr>
        <p:blipFill>
          <a:blip r:embed="rId7">
            <a:alphaModFix amt="34692"/>
            <a:extLst/>
          </a:blip>
          <a:srcRect l="89332" t="49826" r="0" b="18418"/>
          <a:stretch>
            <a:fillRect/>
          </a:stretch>
        </p:blipFill>
        <p:spPr>
          <a:xfrm>
            <a:off x="14036407" y="7558776"/>
            <a:ext cx="223301" cy="223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9" name="Group"/>
          <p:cNvGrpSpPr/>
          <p:nvPr/>
        </p:nvGrpSpPr>
        <p:grpSpPr>
          <a:xfrm>
            <a:off x="3694649" y="8656656"/>
            <a:ext cx="6234236" cy="6145689"/>
            <a:chOff x="25400" y="25400"/>
            <a:chExt cx="6234235" cy="6145687"/>
          </a:xfrm>
        </p:grpSpPr>
        <p:sp>
          <p:nvSpPr>
            <p:cNvPr id="326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327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28" name="Table"/>
            <p:cNvGraphicFramePr/>
            <p:nvPr/>
          </p:nvGraphicFramePr>
          <p:xfrm>
            <a:off x="529752" y="31927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30" name="Table"/>
          <p:cNvGraphicFramePr/>
          <p:nvPr/>
        </p:nvGraphicFramePr>
        <p:xfrm>
          <a:off x="4199001" y="936218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Table"/>
          <p:cNvGraphicFramePr/>
          <p:nvPr/>
        </p:nvGraphicFramePr>
        <p:xfrm>
          <a:off x="3747639" y="936871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32" name="Line"/>
          <p:cNvSpPr/>
          <p:nvPr/>
        </p:nvSpPr>
        <p:spPr>
          <a:xfrm>
            <a:off x="4115833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41" name="Group"/>
          <p:cNvGrpSpPr/>
          <p:nvPr/>
        </p:nvGrpSpPr>
        <p:grpSpPr>
          <a:xfrm>
            <a:off x="7165748" y="1390378"/>
            <a:ext cx="7433454" cy="6353300"/>
            <a:chOff x="19050" y="0"/>
            <a:chExt cx="7433453" cy="6353298"/>
          </a:xfrm>
        </p:grpSpPr>
        <p:sp>
          <p:nvSpPr>
            <p:cNvPr id="333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4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35" name="Table"/>
            <p:cNvGraphicFramePr/>
            <p:nvPr/>
          </p:nvGraphicFramePr>
          <p:xfrm>
            <a:off x="25400" y="214138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36" name="Table"/>
            <p:cNvGraphicFramePr/>
            <p:nvPr/>
          </p:nvGraphicFramePr>
          <p:xfrm>
            <a:off x="716475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7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38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339" name="Table"/>
            <p:cNvGraphicFramePr/>
            <p:nvPr/>
          </p:nvGraphicFramePr>
          <p:xfrm>
            <a:off x="1389782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40" name="Table"/>
            <p:cNvGraphicFramePr/>
            <p:nvPr/>
          </p:nvGraphicFramePr>
          <p:xfrm>
            <a:off x="1722620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42" name="Table"/>
          <p:cNvGraphicFramePr/>
          <p:nvPr/>
        </p:nvGraphicFramePr>
        <p:xfrm>
          <a:off x="7343888" y="44025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43" name="Table"/>
          <p:cNvGraphicFramePr/>
          <p:nvPr/>
        </p:nvGraphicFramePr>
        <p:xfrm>
          <a:off x="7343888" y="503794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4" name="Table"/>
          <p:cNvGraphicFramePr/>
          <p:nvPr/>
        </p:nvGraphicFramePr>
        <p:xfrm>
          <a:off x="7343888" y="563861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5" name="Table"/>
          <p:cNvGraphicFramePr/>
          <p:nvPr/>
        </p:nvGraphicFramePr>
        <p:xfrm>
          <a:off x="7343888" y="637512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6" name="Table"/>
          <p:cNvGraphicFramePr/>
          <p:nvPr/>
        </p:nvGraphicFramePr>
        <p:xfrm>
          <a:off x="7178788" y="7405049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Table"/>
          <p:cNvGraphicFramePr/>
          <p:nvPr/>
        </p:nvGraphicFramePr>
        <p:xfrm>
          <a:off x="7127988" y="815539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Table"/>
          <p:cNvGraphicFramePr/>
          <p:nvPr/>
        </p:nvGraphicFramePr>
        <p:xfrm>
          <a:off x="7127988" y="894524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355" name="Group"/>
          <p:cNvGrpSpPr/>
          <p:nvPr/>
        </p:nvGrpSpPr>
        <p:grpSpPr>
          <a:xfrm>
            <a:off x="10520610" y="1600968"/>
            <a:ext cx="6641143" cy="6685253"/>
            <a:chOff x="0" y="25400"/>
            <a:chExt cx="6641141" cy="6685251"/>
          </a:xfrm>
        </p:grpSpPr>
        <p:sp>
          <p:nvSpPr>
            <p:cNvPr id="349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0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51" name="Table"/>
            <p:cNvGraphicFramePr/>
            <p:nvPr/>
          </p:nvGraphicFramePr>
          <p:xfrm>
            <a:off x="907101" y="25400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52" name="Table"/>
            <p:cNvGraphicFramePr/>
            <p:nvPr/>
          </p:nvGraphicFramePr>
          <p:xfrm>
            <a:off x="911259" y="571491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4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53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356" name="Table"/>
          <p:cNvGraphicFramePr/>
          <p:nvPr/>
        </p:nvGraphicFramePr>
        <p:xfrm>
          <a:off x="10526634" y="346876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7" name="Table"/>
          <p:cNvGraphicFramePr/>
          <p:nvPr/>
        </p:nvGraphicFramePr>
        <p:xfrm>
          <a:off x="10666334" y="4396174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" name="Table"/>
          <p:cNvGraphicFramePr/>
          <p:nvPr/>
        </p:nvGraphicFramePr>
        <p:xfrm>
          <a:off x="10666334" y="5336482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9" name="Table"/>
          <p:cNvGraphicFramePr/>
          <p:nvPr/>
        </p:nvGraphicFramePr>
        <p:xfrm>
          <a:off x="10666334" y="487544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36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270833" y="4367353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270833" y="4809789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3270833" y="5278492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x"/>
          <p:cNvSpPr txBox="1"/>
          <p:nvPr/>
        </p:nvSpPr>
        <p:spPr>
          <a:xfrm>
            <a:off x="10660862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64" name="y"/>
          <p:cNvSpPr txBox="1"/>
          <p:nvPr/>
        </p:nvSpPr>
        <p:spPr>
          <a:xfrm>
            <a:off x="11357789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y</a:t>
            </a:r>
          </a:p>
        </p:txBody>
      </p:sp>
      <p:graphicFrame>
        <p:nvGraphicFramePr>
          <p:cNvPr id="365" name="Table"/>
          <p:cNvGraphicFramePr/>
          <p:nvPr/>
        </p:nvGraphicFramePr>
        <p:xfrm>
          <a:off x="10667212" y="73802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6" name="Table"/>
          <p:cNvGraphicFramePr/>
          <p:nvPr/>
        </p:nvGraphicFramePr>
        <p:xfrm>
          <a:off x="11358288" y="738028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67" name="+"/>
          <p:cNvSpPr txBox="1"/>
          <p:nvPr/>
        </p:nvSpPr>
        <p:spPr>
          <a:xfrm>
            <a:off x="11095554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68" name="="/>
          <p:cNvSpPr txBox="1"/>
          <p:nvPr/>
        </p:nvSpPr>
        <p:spPr>
          <a:xfrm>
            <a:off x="11785878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369" name="Table"/>
          <p:cNvGraphicFramePr/>
          <p:nvPr/>
        </p:nvGraphicFramePr>
        <p:xfrm>
          <a:off x="10666334" y="922683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0" name="Table"/>
          <p:cNvGraphicFramePr/>
          <p:nvPr/>
        </p:nvGraphicFramePr>
        <p:xfrm>
          <a:off x="10666334" y="86506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71" name="Line"/>
          <p:cNvSpPr/>
          <p:nvPr/>
        </p:nvSpPr>
        <p:spPr>
          <a:xfrm>
            <a:off x="7149152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72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"/>
          <p:cNvGraphicFramePr/>
          <p:nvPr/>
        </p:nvGraphicFramePr>
        <p:xfrm>
          <a:off x="10052281" y="528132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1C0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6" name="Table"/>
          <p:cNvGraphicFramePr/>
          <p:nvPr/>
        </p:nvGraphicFramePr>
        <p:xfrm>
          <a:off x="10006402" y="732537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1C0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Table"/>
          <p:cNvGraphicFramePr/>
          <p:nvPr/>
        </p:nvGraphicFramePr>
        <p:xfrm>
          <a:off x="9335365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8" name="Table"/>
          <p:cNvGraphicFramePr/>
          <p:nvPr/>
        </p:nvGraphicFramePr>
        <p:xfrm>
          <a:off x="5870773" y="218392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" name="Table"/>
          <p:cNvGraphicFramePr/>
          <p:nvPr/>
        </p:nvGraphicFramePr>
        <p:xfrm>
          <a:off x="6429573" y="218626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</a:tbl>
          </a:graphicData>
        </a:graphic>
      </p:graphicFrame>
      <p:sp>
        <p:nvSpPr>
          <p:cNvPr id="380" name="Line"/>
          <p:cNvSpPr/>
          <p:nvPr/>
        </p:nvSpPr>
        <p:spPr>
          <a:xfrm>
            <a:off x="6256987" y="230056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81" name="Table"/>
          <p:cNvGraphicFramePr/>
          <p:nvPr/>
        </p:nvGraphicFramePr>
        <p:xfrm>
          <a:off x="9987615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82" name="Table"/>
          <p:cNvGraphicFramePr/>
          <p:nvPr/>
        </p:nvGraphicFramePr>
        <p:xfrm>
          <a:off x="9424832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383" name="Line"/>
          <p:cNvSpPr/>
          <p:nvPr/>
        </p:nvSpPr>
        <p:spPr>
          <a:xfrm>
            <a:off x="9811046" y="357782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4" name="Line"/>
          <p:cNvSpPr/>
          <p:nvPr/>
        </p:nvSpPr>
        <p:spPr>
          <a:xfrm>
            <a:off x="9800637" y="64450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85" name="Table"/>
          <p:cNvGraphicFramePr/>
          <p:nvPr/>
        </p:nvGraphicFramePr>
        <p:xfrm>
          <a:off x="9960523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86" name="Line"/>
          <p:cNvSpPr/>
          <p:nvPr/>
        </p:nvSpPr>
        <p:spPr>
          <a:xfrm>
            <a:off x="9846516" y="7442021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87" name="Table"/>
          <p:cNvGraphicFramePr/>
          <p:nvPr/>
        </p:nvGraphicFramePr>
        <p:xfrm>
          <a:off x="9479353" y="732537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1C0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8DCA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Table"/>
          <p:cNvGraphicFramePr/>
          <p:nvPr/>
        </p:nvGraphicFramePr>
        <p:xfrm>
          <a:off x="9427123" y="528132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1C0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389" name="Line"/>
          <p:cNvSpPr/>
          <p:nvPr/>
        </p:nvSpPr>
        <p:spPr>
          <a:xfrm>
            <a:off x="9892396" y="539797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90" name="Table"/>
          <p:cNvGraphicFramePr/>
          <p:nvPr/>
        </p:nvGraphicFramePr>
        <p:xfrm>
          <a:off x="7172098" y="160451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1" name="Table"/>
          <p:cNvGraphicFramePr/>
          <p:nvPr/>
        </p:nvGraphicFramePr>
        <p:xfrm>
          <a:off x="7863174" y="160451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92" name="+"/>
          <p:cNvSpPr txBox="1"/>
          <p:nvPr/>
        </p:nvSpPr>
        <p:spPr>
          <a:xfrm>
            <a:off x="7600440" y="163626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93" name="="/>
          <p:cNvSpPr txBox="1"/>
          <p:nvPr/>
        </p:nvSpPr>
        <p:spPr>
          <a:xfrm>
            <a:off x="8290764" y="163626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394" name="Table"/>
          <p:cNvGraphicFramePr/>
          <p:nvPr/>
        </p:nvGraphicFramePr>
        <p:xfrm>
          <a:off x="8536481" y="160451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" name="Table"/>
          <p:cNvGraphicFramePr/>
          <p:nvPr/>
        </p:nvGraphicFramePr>
        <p:xfrm>
          <a:off x="8544038" y="160217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" name="Table"/>
          <p:cNvGraphicFramePr/>
          <p:nvPr/>
        </p:nvGraphicFramePr>
        <p:xfrm>
          <a:off x="7184798" y="23982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7" name="Table"/>
          <p:cNvGraphicFramePr/>
          <p:nvPr/>
        </p:nvGraphicFramePr>
        <p:xfrm>
          <a:off x="7875874" y="23982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98" name="+"/>
          <p:cNvSpPr txBox="1"/>
          <p:nvPr/>
        </p:nvSpPr>
        <p:spPr>
          <a:xfrm>
            <a:off x="7613140" y="24300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99" name="="/>
          <p:cNvSpPr txBox="1"/>
          <p:nvPr/>
        </p:nvSpPr>
        <p:spPr>
          <a:xfrm>
            <a:off x="8303464" y="24300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00" name="Table"/>
          <p:cNvGraphicFramePr/>
          <p:nvPr/>
        </p:nvGraphicFramePr>
        <p:xfrm>
          <a:off x="8549181" y="23982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1" name="Table"/>
          <p:cNvGraphicFramePr/>
          <p:nvPr/>
        </p:nvGraphicFramePr>
        <p:xfrm>
          <a:off x="8556738" y="23959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2" name="Table"/>
          <p:cNvGraphicFramePr/>
          <p:nvPr/>
        </p:nvGraphicFramePr>
        <p:xfrm>
          <a:off x="7184798" y="322610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3" name="Table"/>
          <p:cNvGraphicFramePr/>
          <p:nvPr/>
        </p:nvGraphicFramePr>
        <p:xfrm>
          <a:off x="7875874" y="322610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04" name="+"/>
          <p:cNvSpPr txBox="1"/>
          <p:nvPr/>
        </p:nvSpPr>
        <p:spPr>
          <a:xfrm>
            <a:off x="7613140" y="325785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05" name="="/>
          <p:cNvSpPr txBox="1"/>
          <p:nvPr/>
        </p:nvSpPr>
        <p:spPr>
          <a:xfrm>
            <a:off x="8303464" y="325785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06" name="Table"/>
          <p:cNvGraphicFramePr/>
          <p:nvPr/>
        </p:nvGraphicFramePr>
        <p:xfrm>
          <a:off x="8549181" y="322610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8556738" y="322376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FFFFFF"/>
                          </a:solidFill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olidFill>
                            <a:srgbClr val="FFFFFF"/>
                          </a:solidFill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FFFFFF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7191148" y="42143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Table"/>
          <p:cNvGraphicFramePr/>
          <p:nvPr/>
        </p:nvGraphicFramePr>
        <p:xfrm>
          <a:off x="7882224" y="42143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10" name="+"/>
          <p:cNvSpPr txBox="1"/>
          <p:nvPr/>
        </p:nvSpPr>
        <p:spPr>
          <a:xfrm>
            <a:off x="7619490" y="42461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11" name="="/>
          <p:cNvSpPr txBox="1"/>
          <p:nvPr/>
        </p:nvSpPr>
        <p:spPr>
          <a:xfrm>
            <a:off x="8309814" y="42461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12" name="Table"/>
          <p:cNvGraphicFramePr/>
          <p:nvPr/>
        </p:nvGraphicFramePr>
        <p:xfrm>
          <a:off x="8555531" y="42143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Table"/>
          <p:cNvGraphicFramePr/>
          <p:nvPr/>
        </p:nvGraphicFramePr>
        <p:xfrm>
          <a:off x="8563088" y="42120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4" name="Table"/>
          <p:cNvGraphicFramePr/>
          <p:nvPr/>
        </p:nvGraphicFramePr>
        <p:xfrm>
          <a:off x="7132754" y="70916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5" name="Table"/>
          <p:cNvGraphicFramePr/>
          <p:nvPr/>
        </p:nvGraphicFramePr>
        <p:xfrm>
          <a:off x="7823830" y="70916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16" name="+"/>
          <p:cNvSpPr txBox="1"/>
          <p:nvPr/>
        </p:nvSpPr>
        <p:spPr>
          <a:xfrm>
            <a:off x="7561096" y="7409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17" name="="/>
          <p:cNvSpPr txBox="1"/>
          <p:nvPr/>
        </p:nvSpPr>
        <p:spPr>
          <a:xfrm>
            <a:off x="8251420" y="7409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18" name="Table"/>
          <p:cNvGraphicFramePr/>
          <p:nvPr/>
        </p:nvGraphicFramePr>
        <p:xfrm>
          <a:off x="8504694" y="7068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" name="Table"/>
          <p:cNvGraphicFramePr/>
          <p:nvPr/>
        </p:nvGraphicFramePr>
        <p:xfrm>
          <a:off x="9760410" y="710337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" name="Table"/>
          <p:cNvGraphicFramePr/>
          <p:nvPr/>
        </p:nvGraphicFramePr>
        <p:xfrm>
          <a:off x="10451486" y="710337"/>
          <a:ext cx="5729883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21" name="+"/>
          <p:cNvSpPr txBox="1"/>
          <p:nvPr/>
        </p:nvSpPr>
        <p:spPr>
          <a:xfrm>
            <a:off x="10188752" y="742087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22" name="="/>
          <p:cNvSpPr txBox="1"/>
          <p:nvPr/>
        </p:nvSpPr>
        <p:spPr>
          <a:xfrm>
            <a:off x="10879076" y="742087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23" name="Table"/>
          <p:cNvGraphicFramePr/>
          <p:nvPr/>
        </p:nvGraphicFramePr>
        <p:xfrm>
          <a:off x="11132349" y="7079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Table"/>
          <p:cNvGraphicFramePr/>
          <p:nvPr/>
        </p:nvGraphicFramePr>
        <p:xfrm>
          <a:off x="9894513" y="16056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5" name="Table"/>
          <p:cNvGraphicFramePr/>
          <p:nvPr/>
        </p:nvGraphicFramePr>
        <p:xfrm>
          <a:off x="10585589" y="16056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26" name="+"/>
          <p:cNvSpPr txBox="1"/>
          <p:nvPr/>
        </p:nvSpPr>
        <p:spPr>
          <a:xfrm>
            <a:off x="10322855" y="1637437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27" name="="/>
          <p:cNvSpPr txBox="1"/>
          <p:nvPr/>
        </p:nvSpPr>
        <p:spPr>
          <a:xfrm>
            <a:off x="11013179" y="1637437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28" name="Table"/>
          <p:cNvGraphicFramePr/>
          <p:nvPr/>
        </p:nvGraphicFramePr>
        <p:xfrm>
          <a:off x="11266453" y="160334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9" name="Table"/>
          <p:cNvGraphicFramePr/>
          <p:nvPr/>
        </p:nvGraphicFramePr>
        <p:xfrm>
          <a:off x="10038966" y="2483802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0" name="Table"/>
          <p:cNvGraphicFramePr/>
          <p:nvPr/>
        </p:nvGraphicFramePr>
        <p:xfrm>
          <a:off x="10730041" y="2483802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31" name="+"/>
          <p:cNvSpPr txBox="1"/>
          <p:nvPr/>
        </p:nvSpPr>
        <p:spPr>
          <a:xfrm>
            <a:off x="10467308" y="2515552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32" name="="/>
          <p:cNvSpPr txBox="1"/>
          <p:nvPr/>
        </p:nvSpPr>
        <p:spPr>
          <a:xfrm>
            <a:off x="11157632" y="2515552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33" name="Table"/>
          <p:cNvGraphicFramePr/>
          <p:nvPr/>
        </p:nvGraphicFramePr>
        <p:xfrm>
          <a:off x="11410905" y="24814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