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pSp>
        <p:nvGrpSpPr>
          <p:cNvPr id="137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1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6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8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Summarise Cases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43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7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0044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50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1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52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53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54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55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7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58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1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62" name="RStudio® is a trademark of RStudio, Inc.  •  CC BY SA RStudio •  info@rstudio.com  •  844-448-1212 • rstudio.com •  Learn more with browseVignettes(package = c(&quot;dplyr&quot;, &quot;tibble&quot;))  •  dplyr  0.7.0 •  tibble  1.2.0  •  Updated: 2019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2019-08</a:t>
            </a:r>
          </a:p>
        </p:txBody>
      </p:sp>
      <p:sp>
        <p:nvSpPr>
          <p:cNvPr id="163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64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65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66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67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68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1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72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73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0"/>
              </a:spcBef>
              <a:defRPr b="0" sz="1152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74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77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78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Group Cases</a:t>
            </a:r>
          </a:p>
        </p:txBody>
      </p:sp>
      <p:sp>
        <p:nvSpPr>
          <p:cNvPr id="179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Cases</a:t>
            </a:r>
          </a:p>
        </p:txBody>
      </p:sp>
      <p:sp>
        <p:nvSpPr>
          <p:cNvPr id="180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81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82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83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84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5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7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88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89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90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92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93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t>Manipulate Variables</a:t>
            </a:r>
          </a:p>
        </p:txBody>
      </p:sp>
      <p:sp>
        <p:nvSpPr>
          <p:cNvPr id="194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95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96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97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98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9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200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214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5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1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2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3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4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5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27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28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9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0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1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Table"/>
          <p:cNvGraphicFramePr/>
          <p:nvPr/>
        </p:nvGraphicFramePr>
        <p:xfrm>
          <a:off x="99478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3" name="Line"/>
          <p:cNvSpPr/>
          <p:nvPr/>
        </p:nvSpPr>
        <p:spPr>
          <a:xfrm>
            <a:off x="98006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34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35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36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7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8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44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45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6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50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1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55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57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58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59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60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FFSETS…"/>
          <p:cNvSpPr txBox="1"/>
          <p:nvPr/>
        </p:nvSpPr>
        <p:spPr>
          <a:xfrm>
            <a:off x="311298" y="2715787"/>
            <a:ext cx="3055254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iris %&gt;% mutate(Species = </a:t>
            </a:r>
            <a:r>
              <a:rPr b="1"/>
              <a:t>case_when(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"versicolor" ~ "versi",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"virginica"   ~ "virgi",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                                    TRUE ~ Species</a:t>
            </a:r>
            <a:r>
              <a:rPr b="1"/>
              <a:t>)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8370787" y="-1013161"/>
            <a:ext cx="6157893" cy="3553962"/>
            <a:chOff x="0" y="51032"/>
            <a:chExt cx="6157891" cy="3553961"/>
          </a:xfrm>
        </p:grpSpPr>
        <p:grpSp>
          <p:nvGrpSpPr>
            <p:cNvPr id="28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DCA7"/>
              </a:solidFill>
              <a:ln w="3175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DCA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DCA7"/>
              </a:solidFill>
              <a:ln w="6350" cap="flat">
                <a:solidFill>
                  <a:srgbClr val="F7DCA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DF2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DF2CA"/>
              </a:solidFill>
              <a:ln w="6350" cap="flat">
                <a:solidFill>
                  <a:srgbClr val="FDF2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DCA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8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0187" t="1507" r="49812" b="9849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86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Vector Functions</a:t>
            </a:r>
          </a:p>
        </p:txBody>
      </p:sp>
      <p:sp>
        <p:nvSpPr>
          <p:cNvPr id="287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88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90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Summary Functions</a:t>
            </a:r>
          </a:p>
        </p:txBody>
      </p:sp>
      <p:sp>
        <p:nvSpPr>
          <p:cNvPr id="291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93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94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295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D5A24C"/>
                </a:solidFill>
              </a:defRPr>
            </a:pPr>
            <a:r>
              <a:rPr>
                <a:solidFill>
                  <a:srgbClr val="D6A841"/>
                </a:solidFill>
              </a:rPr>
              <a:t>Row</a:t>
            </a:r>
            <a:r>
              <a:t> Names</a:t>
            </a:r>
          </a:p>
        </p:txBody>
      </p:sp>
      <p:sp>
        <p:nvSpPr>
          <p:cNvPr id="296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7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98" name="RStudio® is a trademark of RStudio, Inc.  •  CC BY SA  RStudio •  info@rstudio.com  •  844-448-1212 • rstudio.com •  Learn more with browseVignettes(package = c(&quot;dplyr&quot;, &quot;tibble&quot;))  •  dplyr  0.7.0 •  tibble  1.2.0  •  Updated: 2019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2019-08</a:t>
            </a:r>
          </a:p>
        </p:txBody>
      </p:sp>
      <p:sp>
        <p:nvSpPr>
          <p:cNvPr id="2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0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sp>
        <p:nvSpPr>
          <p:cNvPr id="301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302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3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304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FFA941"/>
                </a:solidFill>
              </a:defRPr>
            </a:pPr>
            <a:r>
              <a:t>Combine Tables</a:t>
            </a:r>
          </a:p>
        </p:txBody>
      </p:sp>
      <p:sp>
        <p:nvSpPr>
          <p:cNvPr id="305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06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307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308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309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310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311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314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315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316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317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318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0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321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2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3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25" name="1.pdf" descr="1.pdf"/>
          <p:cNvPicPr>
            <a:picLocks noChangeAspect="1"/>
          </p:cNvPicPr>
          <p:nvPr/>
        </p:nvPicPr>
        <p:blipFill>
          <a:blip r:embed="rId7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326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32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8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30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333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34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35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37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38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39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42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55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49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50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51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2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3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56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6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4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65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67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68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69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71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5" name="Table"/>
          <p:cNvGraphicFramePr/>
          <p:nvPr/>
        </p:nvGraphicFramePr>
        <p:xfrm>
          <a:off x="10052281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6" name="Table"/>
          <p:cNvGraphicFramePr/>
          <p:nvPr/>
        </p:nvGraphicFramePr>
        <p:xfrm>
          <a:off x="10006402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Table"/>
          <p:cNvGraphicFramePr/>
          <p:nvPr/>
        </p:nvGraphicFramePr>
        <p:xfrm>
          <a:off x="9335365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78" name="Table"/>
          <p:cNvGraphicFramePr/>
          <p:nvPr/>
        </p:nvGraphicFramePr>
        <p:xfrm>
          <a:off x="5870773" y="218392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Table"/>
          <p:cNvGraphicFramePr/>
          <p:nvPr/>
        </p:nvGraphicFramePr>
        <p:xfrm>
          <a:off x="6429573" y="218626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</a:tbl>
          </a:graphicData>
        </a:graphic>
      </p:graphicFrame>
      <p:sp>
        <p:nvSpPr>
          <p:cNvPr id="380" name="Line"/>
          <p:cNvSpPr/>
          <p:nvPr/>
        </p:nvSpPr>
        <p:spPr>
          <a:xfrm>
            <a:off x="6256987" y="230056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1" name="Table"/>
          <p:cNvGraphicFramePr/>
          <p:nvPr/>
        </p:nvGraphicFramePr>
        <p:xfrm>
          <a:off x="9987615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382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83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5" name="Table"/>
          <p:cNvGraphicFramePr/>
          <p:nvPr/>
        </p:nvGraphicFramePr>
        <p:xfrm>
          <a:off x="99605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86" name="Line"/>
          <p:cNvSpPr/>
          <p:nvPr/>
        </p:nvSpPr>
        <p:spPr>
          <a:xfrm>
            <a:off x="9846516" y="7442021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87" name="Table"/>
          <p:cNvGraphicFramePr/>
          <p:nvPr/>
        </p:nvGraphicFramePr>
        <p:xfrm>
          <a:off x="9479353" y="732537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8DCA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DF2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Table"/>
          <p:cNvGraphicFramePr/>
          <p:nvPr/>
        </p:nvGraphicFramePr>
        <p:xfrm>
          <a:off x="9427123" y="528132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1C0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389" name="Line"/>
          <p:cNvSpPr/>
          <p:nvPr/>
        </p:nvSpPr>
        <p:spPr>
          <a:xfrm>
            <a:off x="9892396" y="539797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390" name="Table"/>
          <p:cNvGraphicFramePr/>
          <p:nvPr/>
        </p:nvGraphicFramePr>
        <p:xfrm>
          <a:off x="7172098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Table"/>
          <p:cNvGraphicFramePr/>
          <p:nvPr/>
        </p:nvGraphicFramePr>
        <p:xfrm>
          <a:off x="7863174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92" name="+"/>
          <p:cNvSpPr txBox="1"/>
          <p:nvPr/>
        </p:nvSpPr>
        <p:spPr>
          <a:xfrm>
            <a:off x="7600440" y="163626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3" name="="/>
          <p:cNvSpPr txBox="1"/>
          <p:nvPr/>
        </p:nvSpPr>
        <p:spPr>
          <a:xfrm>
            <a:off x="8290764" y="163626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94" name="Table"/>
          <p:cNvGraphicFramePr/>
          <p:nvPr/>
        </p:nvGraphicFramePr>
        <p:xfrm>
          <a:off x="8536481" y="160451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5" name="Table"/>
          <p:cNvGraphicFramePr/>
          <p:nvPr/>
        </p:nvGraphicFramePr>
        <p:xfrm>
          <a:off x="8544038" y="160217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Table"/>
          <p:cNvGraphicFramePr/>
          <p:nvPr/>
        </p:nvGraphicFramePr>
        <p:xfrm>
          <a:off x="7184798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7875874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98" name="+"/>
          <p:cNvSpPr txBox="1"/>
          <p:nvPr/>
        </p:nvSpPr>
        <p:spPr>
          <a:xfrm>
            <a:off x="7613140" y="24300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99" name="="/>
          <p:cNvSpPr txBox="1"/>
          <p:nvPr/>
        </p:nvSpPr>
        <p:spPr>
          <a:xfrm>
            <a:off x="8303464" y="24300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0" name="Table"/>
          <p:cNvGraphicFramePr/>
          <p:nvPr/>
        </p:nvGraphicFramePr>
        <p:xfrm>
          <a:off x="8549181" y="23982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1" name="Table"/>
          <p:cNvGraphicFramePr/>
          <p:nvPr/>
        </p:nvGraphicFramePr>
        <p:xfrm>
          <a:off x="8556738" y="23959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2" name="Table"/>
          <p:cNvGraphicFramePr/>
          <p:nvPr/>
        </p:nvGraphicFramePr>
        <p:xfrm>
          <a:off x="7184798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Table"/>
          <p:cNvGraphicFramePr/>
          <p:nvPr/>
        </p:nvGraphicFramePr>
        <p:xfrm>
          <a:off x="7875874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04" name="+"/>
          <p:cNvSpPr txBox="1"/>
          <p:nvPr/>
        </p:nvSpPr>
        <p:spPr>
          <a:xfrm>
            <a:off x="7613140" y="325785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05" name="="/>
          <p:cNvSpPr txBox="1"/>
          <p:nvPr/>
        </p:nvSpPr>
        <p:spPr>
          <a:xfrm>
            <a:off x="8303464" y="325785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06" name="Table"/>
          <p:cNvGraphicFramePr/>
          <p:nvPr/>
        </p:nvGraphicFramePr>
        <p:xfrm>
          <a:off x="8549181" y="322610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Table"/>
          <p:cNvGraphicFramePr/>
          <p:nvPr/>
        </p:nvGraphicFramePr>
        <p:xfrm>
          <a:off x="8556738" y="322376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olidFill>
                            <a:srgbClr val="FFFFFF"/>
                          </a:solidFill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FFFFFF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Table"/>
          <p:cNvGraphicFramePr/>
          <p:nvPr/>
        </p:nvGraphicFramePr>
        <p:xfrm>
          <a:off x="7191148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7882224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0" name="+"/>
          <p:cNvSpPr txBox="1"/>
          <p:nvPr/>
        </p:nvSpPr>
        <p:spPr>
          <a:xfrm>
            <a:off x="7619490" y="42461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1" name="="/>
          <p:cNvSpPr txBox="1"/>
          <p:nvPr/>
        </p:nvSpPr>
        <p:spPr>
          <a:xfrm>
            <a:off x="8309814" y="42461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2" name="Table"/>
          <p:cNvGraphicFramePr/>
          <p:nvPr/>
        </p:nvGraphicFramePr>
        <p:xfrm>
          <a:off x="8555531" y="421436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Table"/>
          <p:cNvGraphicFramePr/>
          <p:nvPr/>
        </p:nvGraphicFramePr>
        <p:xfrm>
          <a:off x="8563088" y="42120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4" name="Table"/>
          <p:cNvGraphicFramePr/>
          <p:nvPr/>
        </p:nvGraphicFramePr>
        <p:xfrm>
          <a:off x="7132754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Table"/>
          <p:cNvGraphicFramePr/>
          <p:nvPr/>
        </p:nvGraphicFramePr>
        <p:xfrm>
          <a:off x="7823830" y="709166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16" name="+"/>
          <p:cNvSpPr txBox="1"/>
          <p:nvPr/>
        </p:nvSpPr>
        <p:spPr>
          <a:xfrm>
            <a:off x="7561096" y="7409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17" name="="/>
          <p:cNvSpPr txBox="1"/>
          <p:nvPr/>
        </p:nvSpPr>
        <p:spPr>
          <a:xfrm>
            <a:off x="8251420" y="74091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18" name="Table"/>
          <p:cNvGraphicFramePr/>
          <p:nvPr/>
        </p:nvGraphicFramePr>
        <p:xfrm>
          <a:off x="8504694" y="7068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Table"/>
          <p:cNvGraphicFramePr/>
          <p:nvPr/>
        </p:nvGraphicFramePr>
        <p:xfrm>
          <a:off x="9760410" y="710337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Table"/>
          <p:cNvGraphicFramePr/>
          <p:nvPr/>
        </p:nvGraphicFramePr>
        <p:xfrm>
          <a:off x="10451486" y="710337"/>
          <a:ext cx="5729883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DF2C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1" name="+"/>
          <p:cNvSpPr txBox="1"/>
          <p:nvPr/>
        </p:nvSpPr>
        <p:spPr>
          <a:xfrm>
            <a:off x="10188752" y="74208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2" name="="/>
          <p:cNvSpPr txBox="1"/>
          <p:nvPr/>
        </p:nvSpPr>
        <p:spPr>
          <a:xfrm>
            <a:off x="10879076" y="74208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3" name="Table"/>
          <p:cNvGraphicFramePr/>
          <p:nvPr/>
        </p:nvGraphicFramePr>
        <p:xfrm>
          <a:off x="11132349" y="7079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4A24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Table"/>
          <p:cNvGraphicFramePr/>
          <p:nvPr/>
        </p:nvGraphicFramePr>
        <p:xfrm>
          <a:off x="9894513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5" name="Table"/>
          <p:cNvGraphicFramePr/>
          <p:nvPr/>
        </p:nvGraphicFramePr>
        <p:xfrm>
          <a:off x="10585589" y="16056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26" name="+"/>
          <p:cNvSpPr txBox="1"/>
          <p:nvPr/>
        </p:nvSpPr>
        <p:spPr>
          <a:xfrm>
            <a:off x="10322855" y="163743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27" name="="/>
          <p:cNvSpPr txBox="1"/>
          <p:nvPr/>
        </p:nvSpPr>
        <p:spPr>
          <a:xfrm>
            <a:off x="11013179" y="1637437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28" name="Table"/>
          <p:cNvGraphicFramePr/>
          <p:nvPr/>
        </p:nvGraphicFramePr>
        <p:xfrm>
          <a:off x="11266453" y="160334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9" name="Table"/>
          <p:cNvGraphicFramePr/>
          <p:nvPr/>
        </p:nvGraphicFramePr>
        <p:xfrm>
          <a:off x="10038966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FD1D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" name="Table"/>
          <p:cNvGraphicFramePr/>
          <p:nvPr/>
        </p:nvGraphicFramePr>
        <p:xfrm>
          <a:off x="10730041" y="2483802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77B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1" name="+"/>
          <p:cNvSpPr txBox="1"/>
          <p:nvPr/>
        </p:nvSpPr>
        <p:spPr>
          <a:xfrm>
            <a:off x="10467308" y="2515552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32" name="="/>
          <p:cNvSpPr txBox="1"/>
          <p:nvPr/>
        </p:nvSpPr>
        <p:spPr>
          <a:xfrm>
            <a:off x="11157632" y="2515552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433" name="Table"/>
          <p:cNvGraphicFramePr/>
          <p:nvPr/>
        </p:nvGraphicFramePr>
        <p:xfrm>
          <a:off x="11410905" y="24814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0C16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8DC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434" name="OFFSETS…"/>
          <p:cNvSpPr txBox="1"/>
          <p:nvPr/>
        </p:nvSpPr>
        <p:spPr>
          <a:xfrm>
            <a:off x="323998" y="2728487"/>
            <a:ext cx="3055254" cy="803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iris %&gt;% mutate(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Species = case_when(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"versicolor" ~ "versi",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Species == "virginica"   ~ "virgi",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D6A841"/>
                </a:solidFill>
              </a:defRPr>
            </a:pPr>
            <a:r>
              <a:t>                                                                TRUE ~ Species))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