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tidyverse.org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tidyverse.org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6" name="Rectangle"/>
          <p:cNvSpPr/>
          <p:nvPr/>
        </p:nvSpPr>
        <p:spPr>
          <a:xfrm>
            <a:off x="3759895" y="1672239"/>
            <a:ext cx="6425703" cy="689825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47" name="read_*(file, col_names = TRUE, col_types = NULL, locale = default_locale(), na = c(&quot;&quot;, &quot;NA&quot;), quoted_na = TRUE, comment = &quot;&quot;, trim_ws = TRUE, skip = 0, n_max = Inf, guess_max = min(1000, n_max), progress = interactive())"/>
          <p:cNvSpPr txBox="1"/>
          <p:nvPr/>
        </p:nvSpPr>
        <p:spPr>
          <a:xfrm>
            <a:off x="3777516" y="1674085"/>
            <a:ext cx="6414968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read_*(</a:t>
            </a:r>
            <a:r>
              <a:t>file, col_names = TRUE, col_types = NULL, locale = default_locale(), na = c("", "NA"), quoted_na = TRUE, comment = "", trim_ws = TRUE, skip = 0, n_max = Inf, guess_max = min(1000, n_max),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148" name="Try one of the following packages to import other types of files…"/>
          <p:cNvSpPr txBox="1"/>
          <p:nvPr/>
        </p:nvSpPr>
        <p:spPr>
          <a:xfrm>
            <a:off x="292582" y="3362692"/>
            <a:ext cx="3008066" cy="179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Try one of the following packages to import other types of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 b="0"/>
              <a:t>- SPSS, Stata, and SAS files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readxl </a:t>
            </a:r>
            <a:r>
              <a:t>- excel files (.xls and .xlsx)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DBI </a:t>
            </a:r>
            <a:r>
              <a:t>- databases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jsonlite</a:t>
            </a:r>
            <a:r>
              <a:t> - json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xml2</a:t>
            </a:r>
            <a:r>
              <a:t> - XML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httr </a:t>
            </a:r>
            <a:r>
              <a:t>- Web APIs</a:t>
            </a:r>
          </a:p>
          <a:p>
            <a:pPr marL="431800" indent="-228600">
              <a:lnSpc>
                <a:spcPct val="8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rvest</a:t>
            </a:r>
            <a:r>
              <a:t> - HTML (Web Scraping)</a:t>
            </a:r>
          </a:p>
        </p:txBody>
      </p:sp>
      <p:sp>
        <p:nvSpPr>
          <p:cNvPr id="149" name="Save Data"/>
          <p:cNvSpPr txBox="1"/>
          <p:nvPr/>
        </p:nvSpPr>
        <p:spPr>
          <a:xfrm>
            <a:off x="320788" y="5245099"/>
            <a:ext cx="134715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Save Data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Data Import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Import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Line"/>
          <p:cNvSpPr/>
          <p:nvPr/>
        </p:nvSpPr>
        <p:spPr>
          <a:xfrm>
            <a:off x="316739" y="5245100"/>
            <a:ext cx="3091893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Read Tabular Data - These functions share the common arguments:"/>
          <p:cNvSpPr txBox="1"/>
          <p:nvPr/>
        </p:nvSpPr>
        <p:spPr>
          <a:xfrm>
            <a:off x="3719970" y="1215390"/>
            <a:ext cx="5604308" cy="54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Tabular Data </a:t>
            </a:r>
            <a:r>
              <a:rPr sz="1200"/>
              <a:t>- These functions share the common arguments:</a:t>
            </a:r>
            <a:endParaRPr sz="1200"/>
          </a:p>
        </p:txBody>
      </p:sp>
      <p:sp>
        <p:nvSpPr>
          <p:cNvPr id="154" name="Line"/>
          <p:cNvSpPr/>
          <p:nvPr/>
        </p:nvSpPr>
        <p:spPr>
          <a:xfrm>
            <a:off x="3720556" y="1217208"/>
            <a:ext cx="6528888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5" name="Data types"/>
          <p:cNvSpPr txBox="1"/>
          <p:nvPr/>
        </p:nvSpPr>
        <p:spPr>
          <a:xfrm>
            <a:off x="10573099" y="1216961"/>
            <a:ext cx="14354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Data types</a:t>
            </a:r>
          </a:p>
        </p:txBody>
      </p:sp>
      <p:sp>
        <p:nvSpPr>
          <p:cNvPr id="156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" name="USEFUL ARGUMENTS"/>
          <p:cNvSpPr txBox="1"/>
          <p:nvPr/>
        </p:nvSpPr>
        <p:spPr>
          <a:xfrm>
            <a:off x="3722607" y="5925099"/>
            <a:ext cx="144277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USEFUL ARGUMENTS</a:t>
            </a:r>
          </a:p>
        </p:txBody>
      </p:sp>
      <p:sp>
        <p:nvSpPr>
          <p:cNvPr id="158" name="Line"/>
          <p:cNvSpPr/>
          <p:nvPr/>
        </p:nvSpPr>
        <p:spPr>
          <a:xfrm>
            <a:off x="3713850" y="5865319"/>
            <a:ext cx="651779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0" name="OTHER TYPES OF DATA"/>
          <p:cNvSpPr txBox="1"/>
          <p:nvPr/>
        </p:nvSpPr>
        <p:spPr>
          <a:xfrm>
            <a:off x="305964" y="3157154"/>
            <a:ext cx="162023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pPr/>
            <a:r>
              <a:t>OTHER TYPES OF DATA</a:t>
            </a:r>
          </a:p>
        </p:txBody>
      </p:sp>
      <p:sp>
        <p:nvSpPr>
          <p:cNvPr id="161" name="Comma delimited file…"/>
          <p:cNvSpPr txBox="1"/>
          <p:nvPr/>
        </p:nvSpPr>
        <p:spPr>
          <a:xfrm>
            <a:off x="169890" y="5878148"/>
            <a:ext cx="3361336" cy="401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write_csv(</a:t>
            </a:r>
            <a:r>
              <a:t>x, path, na = "NA", append = FALSE, col_names = !append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 with arbitrary delimiter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write_delim(</a:t>
            </a:r>
            <a:r>
              <a:t>x, path, delim = " ",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CSV for excel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write_excel_csv(</a:t>
            </a:r>
            <a:r>
              <a:t>x, path, na = "NA", append = FALSE, col_names = !append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to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write_file(</a:t>
            </a:r>
            <a:r>
              <a:t>x, path,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String vector to file, one element per line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write_lines(</a:t>
            </a:r>
            <a:r>
              <a:t>x,path, na = "NA", append = FALSE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Object to RDS file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write_rds(</a:t>
            </a:r>
            <a:r>
              <a:t>x, path, compress = c("none", "gz", "bz2", "xz"), ...</a:t>
            </a:r>
            <a:r>
              <a:rPr b="1"/>
              <a:t>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 b="1"/>
              <a:t>write_tsv(</a:t>
            </a:r>
            <a:r>
              <a:t>x, path, na = "NA", append = FALSE, col_names = !append</a:t>
            </a:r>
            <a:r>
              <a:rPr b="1"/>
              <a:t>)</a:t>
            </a:r>
          </a:p>
        </p:txBody>
      </p:sp>
      <p:sp>
        <p:nvSpPr>
          <p:cNvPr id="162" name="Save x, an R object, to path, a file path, as:"/>
          <p:cNvSpPr txBox="1"/>
          <p:nvPr/>
        </p:nvSpPr>
        <p:spPr>
          <a:xfrm>
            <a:off x="163717" y="5694179"/>
            <a:ext cx="312253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Save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x</a:t>
            </a:r>
            <a:r>
              <a:t>, an R object, to </a:t>
            </a:r>
            <a:r>
              <a: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path</a:t>
            </a:r>
            <a:r>
              <a:t>, a file path, as:</a:t>
            </a:r>
          </a:p>
        </p:txBody>
      </p:sp>
      <p:sp>
        <p:nvSpPr>
          <p:cNvPr id="163" name="Skip lines…"/>
          <p:cNvSpPr txBox="1"/>
          <p:nvPr/>
        </p:nvSpPr>
        <p:spPr>
          <a:xfrm>
            <a:off x="8336347" y="6135555"/>
            <a:ext cx="2036054" cy="2126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Skip lines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skip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in a subset</a:t>
            </a:r>
          </a:p>
          <a:p>
            <a:pPr marL="114300" indent="-114300"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n_max = 1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 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Missing Values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na = c("1", ".")</a:t>
            </a:r>
            <a:r>
              <a:t>)</a:t>
            </a:r>
          </a:p>
        </p:txBody>
      </p:sp>
      <p:sp>
        <p:nvSpPr>
          <p:cNvPr id="164" name="Comma Delimited Files…"/>
          <p:cNvSpPr txBox="1"/>
          <p:nvPr/>
        </p:nvSpPr>
        <p:spPr>
          <a:xfrm>
            <a:off x="5803493" y="2358737"/>
            <a:ext cx="4422824" cy="34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Comma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read_csv(</a:t>
            </a:r>
            <a:r>
              <a:t>"file.csv"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To make file.csv run: 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"a,b,c\n1,2,3\n4,5,NA", path = "file.csv")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Semi-colon Delimited Files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read_csv2(</a:t>
            </a:r>
            <a:r>
              <a:t>"file2.csv"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"a;b;c\n1;2;3\n4;5;NA", path = "file2.csv")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Files with Any Delimiter 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read_delim(</a:t>
            </a:r>
            <a:r>
              <a:t>"file.txt", delim = "|"</a:t>
            </a:r>
            <a:r>
              <a:rPr b="1"/>
              <a:t>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"a|b|c\n1|2|3\n4|5|NA", path = "file.txt")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Fixed Width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read_fwf(</a:t>
            </a:r>
            <a:r>
              <a:t>"file.fwf", col_positions = c(1, 3, 5)</a:t>
            </a:r>
            <a:r>
              <a:rPr b="1"/>
              <a:t>)</a:t>
            </a:r>
            <a:r>
              <a:t> 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 b c\n1 2 3\n4 5 NA", path = "file.fwf")</a:t>
            </a:r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pPr>
          </a:p>
          <a:p>
            <a:pPr marL="114300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Tab Delimited Files</a:t>
            </a:r>
          </a:p>
          <a:p>
            <a:pPr marL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read_tsv(</a:t>
            </a:r>
            <a:r>
              <a:t>"file.tsv"</a:t>
            </a:r>
            <a:r>
              <a:rPr b="1"/>
              <a:t>)</a:t>
            </a:r>
            <a:r>
              <a:t> Also</a:t>
            </a:r>
            <a:r>
              <a:rPr b="1"/>
              <a:t> read_table().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write_file(x = "a\tb\tc\n1\t2\t3\n4\t5\tNA", path = "file.tsv")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3949897" y="2389823"/>
            <a:ext cx="580009" cy="759292"/>
            <a:chOff x="0" y="0"/>
            <a:chExt cx="580007" cy="759291"/>
          </a:xfrm>
        </p:grpSpPr>
        <p:grpSp>
          <p:nvGrpSpPr>
            <p:cNvPr id="16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6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6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8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3949897" y="3209612"/>
            <a:ext cx="1295401" cy="1687702"/>
            <a:chOff x="0" y="0"/>
            <a:chExt cx="1295399" cy="1687701"/>
          </a:xfrm>
        </p:grpSpPr>
        <p:grpSp>
          <p:nvGrpSpPr>
            <p:cNvPr id="17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3" name="a;b;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a;b;c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1;2;3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4;5;NA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949897" y="4029400"/>
            <a:ext cx="1295401" cy="1687702"/>
            <a:chOff x="0" y="0"/>
            <a:chExt cx="1295399" cy="1687701"/>
          </a:xfrm>
        </p:grpSpPr>
        <p:grpSp>
          <p:nvGrpSpPr>
            <p:cNvPr id="177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75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76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8" name="a|b|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a|b|c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1|2|3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4|5|NA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3949897" y="4849189"/>
            <a:ext cx="1295401" cy="1687702"/>
            <a:chOff x="0" y="0"/>
            <a:chExt cx="1295399" cy="1687701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81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3" name="a  b  c…"/>
            <p:cNvSpPr/>
            <p:nvPr/>
          </p:nvSpPr>
          <p:spPr>
            <a:xfrm>
              <a:off x="25400" y="41770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  b  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1  2  3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  5  NA</a:t>
              </a:r>
            </a:p>
          </p:txBody>
        </p:sp>
      </p:grpSp>
      <p:graphicFrame>
        <p:nvGraphicFramePr>
          <p:cNvPr id="185" name="Table"/>
          <p:cNvGraphicFramePr/>
          <p:nvPr/>
        </p:nvGraphicFramePr>
        <p:xfrm>
          <a:off x="7676429" y="7008818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3963334" y="6982841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1D2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3969684" y="754075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714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8" name="Table"/>
          <p:cNvGraphicFramePr/>
          <p:nvPr/>
        </p:nvGraphicFramePr>
        <p:xfrm>
          <a:off x="7682779" y="7743950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7676429" y="6197486"/>
          <a:ext cx="1188951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241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095880" y="2439268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4628162" y="2737718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2" name="Table"/>
          <p:cNvGraphicFramePr/>
          <p:nvPr/>
        </p:nvGraphicFramePr>
        <p:xfrm>
          <a:off x="5095880" y="3259057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4628162" y="3557507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5095880" y="4078846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5" name="Line"/>
          <p:cNvSpPr/>
          <p:nvPr/>
        </p:nvSpPr>
        <p:spPr>
          <a:xfrm>
            <a:off x="4628162" y="4377296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6" name="Table"/>
          <p:cNvGraphicFramePr/>
          <p:nvPr/>
        </p:nvGraphicFramePr>
        <p:xfrm>
          <a:off x="5095880" y="4898635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22840"/>
                <a:gridCol w="222840"/>
                <a:gridCol w="222840"/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97979"/>
                    </a:solidFill>
                  </a:tcPr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4628162" y="5197085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02" name="Group"/>
          <p:cNvGrpSpPr/>
          <p:nvPr/>
        </p:nvGrpSpPr>
        <p:grpSpPr>
          <a:xfrm>
            <a:off x="3968598" y="6132855"/>
            <a:ext cx="580009" cy="759293"/>
            <a:chOff x="0" y="0"/>
            <a:chExt cx="580007" cy="759291"/>
          </a:xfrm>
        </p:grpSpPr>
        <p:grpSp>
          <p:nvGrpSpPr>
            <p:cNvPr id="200" name="Group"/>
            <p:cNvGrpSpPr/>
            <p:nvPr/>
          </p:nvGrpSpPr>
          <p:grpSpPr>
            <a:xfrm>
              <a:off x="0" y="-1"/>
              <a:ext cx="580008" cy="759204"/>
              <a:chOff x="0" y="0"/>
              <a:chExt cx="580007" cy="759202"/>
            </a:xfrm>
          </p:grpSpPr>
          <p:pic>
            <p:nvPicPr>
              <p:cNvPr id="198" name="Image" descr="Image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0311"/>
                <a:ext cx="552101" cy="7088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199" name="Triangle"/>
              <p:cNvSpPr/>
              <p:nvPr/>
            </p:nvSpPr>
            <p:spPr>
              <a:xfrm rot="10800000">
                <a:off x="372479" y="-1"/>
                <a:ext cx="207529" cy="207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01" name="a,b,c…"/>
            <p:cNvSpPr txBox="1"/>
            <p:nvPr/>
          </p:nvSpPr>
          <p:spPr>
            <a:xfrm>
              <a:off x="25400" y="76110"/>
              <a:ext cx="534934" cy="683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a,b,c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1,2,3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defRPr b="0" i="1" sz="11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4,5,NA</a:t>
              </a:r>
            </a:p>
          </p:txBody>
        </p:sp>
      </p:grpSp>
      <p:sp>
        <p:nvSpPr>
          <p:cNvPr id="203" name="Example file…"/>
          <p:cNvSpPr txBox="1"/>
          <p:nvPr/>
        </p:nvSpPr>
        <p:spPr>
          <a:xfrm>
            <a:off x="4595567" y="6135555"/>
            <a:ext cx="2991990" cy="20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Example file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write_file("a,b,c\n1,2,3\n4,5,NA","file.csv")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defRPr b="0">
                <a:solidFill>
                  <a:srgbClr val="000000"/>
                </a:solidFill>
              </a:defRPr>
            </a:pPr>
            <a:r>
              <a:t>f &lt;- "file.csv"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No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FALSE</a:t>
            </a:r>
            <a:r>
              <a:t>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Provide header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read_csv(f, </a:t>
            </a:r>
            <a:r>
              <a:rPr b="1"/>
              <a:t>col_names = c("x", "y", "z")</a:t>
            </a:r>
            <a:r>
              <a:t>)</a:t>
            </a:r>
          </a:p>
        </p:txBody>
      </p:sp>
      <p:sp>
        <p:nvSpPr>
          <p:cNvPr id="204" name="Read a file into a single string…"/>
          <p:cNvSpPr txBox="1"/>
          <p:nvPr/>
        </p:nvSpPr>
        <p:spPr>
          <a:xfrm>
            <a:off x="3826107" y="8881602"/>
            <a:ext cx="3591835" cy="141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single string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read_file(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locale = default_locale()</a:t>
            </a:r>
            <a: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its own string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na = character(), locale = default_locale(),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5" name="Line"/>
          <p:cNvSpPr/>
          <p:nvPr/>
        </p:nvSpPr>
        <p:spPr>
          <a:xfrm>
            <a:off x="3708595" y="8428845"/>
            <a:ext cx="652888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06" name="Read a file into a raw vector…"/>
          <p:cNvSpPr txBox="1"/>
          <p:nvPr/>
        </p:nvSpPr>
        <p:spPr>
          <a:xfrm>
            <a:off x="7379348" y="8475202"/>
            <a:ext cx="3057327" cy="173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 file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read_file_raw(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each line into a raw vector</a:t>
            </a:r>
          </a:p>
          <a:p>
            <a:pPr marL="228600" indent="-114300"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read_lines_raw(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skip = 0, n_max = -1L,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7" name="Read Non-Tabular Data"/>
          <p:cNvSpPr txBox="1"/>
          <p:nvPr/>
        </p:nvSpPr>
        <p:spPr>
          <a:xfrm>
            <a:off x="3708010" y="8430837"/>
            <a:ext cx="3084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Non-Tabular Data</a:t>
            </a:r>
          </a:p>
        </p:txBody>
      </p:sp>
      <p:sp>
        <p:nvSpPr>
          <p:cNvPr id="208" name="Read Apache style log files…"/>
          <p:cNvSpPr txBox="1"/>
          <p:nvPr/>
        </p:nvSpPr>
        <p:spPr>
          <a:xfrm>
            <a:off x="3775307" y="9857271"/>
            <a:ext cx="6293279" cy="496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228600" indent="-114300">
              <a:lnSpc>
                <a:spcPct val="90000"/>
              </a:lnSpc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Read Apache style log files</a:t>
            </a:r>
          </a:p>
          <a:p>
            <a:pPr marL="2286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read_log(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file, col_names = FALSE, col_types = NULL, skip = 0, n_max = -1, progress = interactive()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</p:txBody>
      </p:sp>
      <p:sp>
        <p:nvSpPr>
          <p:cNvPr id="209" name="## Parsed with column specification:…"/>
          <p:cNvSpPr txBox="1"/>
          <p:nvPr/>
        </p:nvSpPr>
        <p:spPr>
          <a:xfrm>
            <a:off x="10642127" y="2962969"/>
            <a:ext cx="2883921" cy="960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Parsed with column specification: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cols(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age = col_integer(),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sex = col_character(),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  earn = col_double()</a:t>
            </a:r>
          </a:p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## )</a:t>
            </a:r>
          </a:p>
        </p:txBody>
      </p:sp>
      <p:sp>
        <p:nvSpPr>
          <p:cNvPr id="210" name="1. Use problems() to diagnose problems.…"/>
          <p:cNvSpPr txBox="1"/>
          <p:nvPr/>
        </p:nvSpPr>
        <p:spPr>
          <a:xfrm>
            <a:off x="10517265" y="4269263"/>
            <a:ext cx="3184445" cy="603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marL="110871" defTabSz="566674">
              <a:lnSpc>
                <a:spcPct val="80000"/>
              </a:lnSpc>
              <a:defRPr b="0" sz="1164">
                <a:solidFill>
                  <a:srgbClr val="000000"/>
                </a:solidFill>
              </a:defRPr>
            </a:pPr>
            <a:r>
              <a:t>1. Use </a:t>
            </a:r>
            <a:r>
              <a:rPr b="1"/>
              <a:t>problems() </a:t>
            </a:r>
            <a:r>
              <a:t>to diagnose problems.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read_csv("file.csv"); problems(x)</a:t>
            </a:r>
          </a:p>
          <a:p>
            <a:pPr marL="110871"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2. Use a col_ function to guide parsing.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col_guess() </a:t>
            </a:r>
            <a:r>
              <a:rPr b="0">
                <a:solidFill>
                  <a:srgbClr val="FF7E79"/>
                </a:solidFill>
                <a:latin typeface="+mn-lt"/>
                <a:ea typeface="+mn-ea"/>
                <a:cs typeface="+mn-cs"/>
                <a:sym typeface="Source Sans Pro Light"/>
              </a:rPr>
              <a:t>-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 the default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col_double()</a:t>
            </a:r>
            <a:r>
              <a:rPr b="0"/>
              <a:t>,</a:t>
            </a:r>
            <a:r>
              <a:t> col_euro_double()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col_datetime(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 </a:t>
            </a:r>
            <a:r>
              <a:rPr b="0"/>
              <a:t>Also </a:t>
            </a:r>
            <a:endParaRPr b="0"/>
          </a:p>
          <a:p>
            <a:pPr indent="234061" defTabSz="566674">
              <a:lnSpc>
                <a:spcPct val="90000"/>
              </a:lnSpc>
              <a:defRPr sz="1164">
                <a:solidFill>
                  <a:srgbClr val="000000"/>
                </a:solidFill>
              </a:defRPr>
            </a:pPr>
            <a:r>
              <a:t>col_date(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  <a:r>
              <a:rPr b="0"/>
              <a:t>, </a:t>
            </a:r>
            <a:r>
              <a:t>col_time(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format = ""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col_factor(</a:t>
            </a:r>
            <a:r>
              <a:rPr b="0">
                <a:latin typeface="+mn-lt"/>
                <a:ea typeface="+mn-ea"/>
                <a:cs typeface="+mn-cs"/>
                <a:sym typeface="Source Sans Pro Light"/>
              </a:rPr>
              <a:t>levels, ordered = FALSE</a:t>
            </a:r>
            <a:r>
              <a:t>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col_number()</a:t>
            </a:r>
            <a:r>
              <a:rPr b="0"/>
              <a:t>,</a:t>
            </a:r>
            <a:r>
              <a:t> col_numeric()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col_skip()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 &lt;- read_csv("file.csv", col_types = cols(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A = col_double(),</a:t>
            </a:r>
          </a:p>
          <a:p>
            <a:pPr marL="221742" indent="-110871" defTabSz="566674">
              <a:lnSpc>
                <a:spcPct val="90000"/>
              </a:lnSpc>
              <a:spcBef>
                <a:spcPts val="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B = col_logical(),</a:t>
            </a:r>
          </a:p>
          <a:p>
            <a:pPr marL="221742" indent="-110871" defTabSz="566674">
              <a:lnSpc>
                <a:spcPct val="90000"/>
              </a:lnSpc>
              <a:spcBef>
                <a:spcPts val="1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    C = col_factor()))</a:t>
            </a:r>
          </a:p>
          <a:p>
            <a:pPr marL="110871" defTabSz="566674">
              <a:lnSpc>
                <a:spcPct val="80000"/>
              </a:lnSpc>
              <a:buClr>
                <a:srgbClr val="000000"/>
              </a:buClr>
              <a:defRPr b="0" sz="1164">
                <a:solidFill>
                  <a:srgbClr val="000000"/>
                </a:solidFill>
              </a:defRPr>
            </a:pPr>
            <a:r>
              <a:t>3. Else, read in as character vectors then parse with a parse_ function.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parse_guess()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parse_character()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parse_datetime() </a:t>
            </a:r>
            <a:r>
              <a:rPr b="0"/>
              <a:t>Also</a:t>
            </a:r>
            <a:r>
              <a:t> parse_date() </a:t>
            </a:r>
            <a:r>
              <a:rPr b="0"/>
              <a:t>and</a:t>
            </a:r>
            <a:r>
              <a:t> parse_time()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parse_double()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parse_factor()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parse_integer()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parse_logical()</a:t>
            </a:r>
          </a:p>
          <a:p>
            <a:pPr marL="357251" indent="-123190" defTabSz="566674">
              <a:lnSpc>
                <a:spcPct val="90000"/>
              </a:lnSpc>
              <a:buSzPct val="100000"/>
              <a:buChar char="•"/>
              <a:defRPr sz="1164">
                <a:solidFill>
                  <a:srgbClr val="000000"/>
                </a:solidFill>
              </a:defRPr>
            </a:pPr>
            <a:r>
              <a:t>parse_number()</a:t>
            </a:r>
          </a:p>
          <a:p>
            <a:pPr marL="221742" indent="-110871" defTabSz="566674">
              <a:lnSpc>
                <a:spcPct val="90000"/>
              </a:lnSpc>
              <a:spcBef>
                <a:spcPts val="900"/>
              </a:spcBef>
              <a:defRPr i="1" sz="116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x$A &lt;- parse_number(x$A)</a:t>
            </a:r>
          </a:p>
        </p:txBody>
      </p:sp>
      <p:sp>
        <p:nvSpPr>
          <p:cNvPr id="211" name="readr functions guess…"/>
          <p:cNvSpPr txBox="1"/>
          <p:nvPr/>
        </p:nvSpPr>
        <p:spPr>
          <a:xfrm>
            <a:off x="10522819" y="1664189"/>
            <a:ext cx="3122537" cy="116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readr functions guess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the types of each column and 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convert types when appropriate (but will NOT convert strings to factors automatically).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A message shows the type of each column in the result.</a:t>
            </a:r>
          </a:p>
        </p:txBody>
      </p:sp>
      <p:sp>
        <p:nvSpPr>
          <p:cNvPr id="212" name="earn is a double (numeric)"/>
          <p:cNvSpPr/>
          <p:nvPr/>
        </p:nvSpPr>
        <p:spPr>
          <a:xfrm>
            <a:off x="11031267" y="3755497"/>
            <a:ext cx="1714898" cy="47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earn is a double (numeric)</a:t>
            </a:r>
          </a:p>
        </p:txBody>
      </p:sp>
      <p:sp>
        <p:nvSpPr>
          <p:cNvPr id="213" name="sex is a character"/>
          <p:cNvSpPr/>
          <p:nvPr/>
        </p:nvSpPr>
        <p:spPr>
          <a:xfrm>
            <a:off x="12630989" y="3627704"/>
            <a:ext cx="855663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sex is a character</a:t>
            </a:r>
          </a:p>
        </p:txBody>
      </p:sp>
      <p:sp>
        <p:nvSpPr>
          <p:cNvPr id="214" name="age is an integer"/>
          <p:cNvSpPr/>
          <p:nvPr/>
        </p:nvSpPr>
        <p:spPr>
          <a:xfrm>
            <a:off x="12705998" y="3205616"/>
            <a:ext cx="780654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age is an integer</a:t>
            </a:r>
          </a:p>
        </p:txBody>
      </p:sp>
      <p:sp>
        <p:nvSpPr>
          <p:cNvPr id="215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6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333196" y="1268279"/>
            <a:ext cx="3067130" cy="1638307"/>
            <a:chOff x="0" y="0"/>
            <a:chExt cx="3067128" cy="1638306"/>
          </a:xfrm>
        </p:grpSpPr>
        <p:sp>
          <p:nvSpPr>
            <p:cNvPr id="216" name="R’s tidyverse is built around tidy data stored in  tibbles, which are enhanced data frames.…"/>
            <p:cNvSpPr/>
            <p:nvPr/>
          </p:nvSpPr>
          <p:spPr>
            <a:xfrm>
              <a:off x="0" y="0"/>
              <a:ext cx="306712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>
                <a:spcBef>
                  <a:spcPts val="500"/>
                </a:spcBef>
                <a:buClr>
                  <a:srgbClr val="F39019"/>
                </a:buClr>
                <a:defRPr b="0">
                  <a:solidFill>
                    <a:srgbClr val="000000"/>
                  </a:solidFill>
                </a:defRPr>
              </a:pPr>
              <a:r>
                <a:t>R’s</a:t>
              </a:r>
              <a:r>
                <a:rPr b="1"/>
                <a:t> </a:t>
              </a:r>
              <a:r>
                <a:rPr b="1"/>
                <a:t>tidyverse</a:t>
              </a:r>
              <a:r>
                <a:t> is built around </a:t>
              </a:r>
              <a:r>
                <a:rPr b="1"/>
                <a:t>tidy data</a:t>
              </a:r>
              <a:r>
                <a:t> stored in  </a:t>
              </a:r>
              <a:r>
                <a:rPr b="1"/>
                <a:t>tibbles</a:t>
              </a:r>
              <a:r>
                <a:t>, which are enhanced data frames. </a:t>
              </a:r>
            </a:p>
            <a:p>
              <a:pPr marL="114300">
                <a:spcBef>
                  <a:spcPts val="5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front side of this sheet shows how to read text files into R with </a:t>
              </a:r>
              <a:r>
                <a:rPr b="1"/>
                <a:t>readr</a:t>
              </a:r>
              <a:r>
                <a:t>.</a:t>
              </a:r>
            </a:p>
            <a:p>
              <a:pPr marL="114300">
                <a:spcBef>
                  <a:spcPts val="300"/>
                </a:spcBef>
                <a:buClr>
                  <a:srgbClr val="FF7E79"/>
                </a:buClr>
                <a:defRPr b="0">
                  <a:solidFill>
                    <a:srgbClr val="000000"/>
                  </a:solidFill>
                </a:defRPr>
              </a:pPr>
              <a:r>
                <a:t>The reverse side shows how to create tibbles with </a:t>
              </a:r>
              <a:r>
                <a:rPr b="1"/>
                <a:t>tibble</a:t>
              </a:r>
              <a:r>
                <a:t> and to layout tidy data with </a:t>
              </a:r>
              <a:r>
                <a:rPr b="1"/>
                <a:t>tidyr</a:t>
              </a:r>
              <a:r>
                <a:t>. </a:t>
              </a:r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747" y="472536"/>
              <a:ext cx="533401" cy="5997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tidyr.png" descr="tidyr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9147" y="1085563"/>
              <a:ext cx="476928" cy="5527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20" name="readr.png" descr="read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3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2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9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1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b="0" sz="1200"/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Separate each cell in a column to make several rows. Also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separate_rows_()</a:t>
            </a:r>
            <a:r>
              <a:t>.</a:t>
            </a:r>
          </a:p>
        </p:txBody>
      </p:sp>
      <p:sp>
        <p:nvSpPr>
          <p:cNvPr id="242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004479"/>
                </a:solidFill>
              </a:defRPr>
            </a:pPr>
            <a:r>
              <a:t>Handle Missing Values</a:t>
            </a:r>
          </a:p>
        </p:txBody>
      </p:sp>
      <p:sp>
        <p:nvSpPr>
          <p:cNvPr id="246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247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gather(data, key, value, ..., na.rm = FALSE,…"/>
          <p:cNvSpPr txBox="1"/>
          <p:nvPr/>
        </p:nvSpPr>
        <p:spPr>
          <a:xfrm>
            <a:off x="3740292" y="3167136"/>
            <a:ext cx="3122536" cy="148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gather(</a:t>
            </a:r>
            <a:r>
              <a:rPr b="0" sz="1200"/>
              <a:t>data, key, value, ..., na.rm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convert = FALSE, factor_key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gather() moves column names into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column, gathering the column values into a single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column.</a:t>
            </a:r>
          </a:p>
        </p:txBody>
      </p:sp>
      <p:sp>
        <p:nvSpPr>
          <p:cNvPr id="249" name="spread(data, key, value, fill = NA, convert = FALSE, drop = TRUE, sep = NULL)…"/>
          <p:cNvSpPr txBox="1"/>
          <p:nvPr/>
        </p:nvSpPr>
        <p:spPr>
          <a:xfrm>
            <a:off x="6845935" y="3167136"/>
            <a:ext cx="3384040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spread(</a:t>
            </a:r>
            <a:r>
              <a:rPr b="0" sz="1200"/>
              <a:t>data, key, value, fill = NA, convert = FALSE, drop = TRUE, sep = NULL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spread() moves the unique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key</a:t>
            </a:r>
            <a:r>
              <a:t> column into the column names, spreading the values of a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value</a:t>
            </a:r>
            <a:r>
              <a:t> column across the new columns.</a:t>
            </a:r>
          </a:p>
        </p:txBody>
      </p:sp>
      <p:sp>
        <p:nvSpPr>
          <p:cNvPr id="250" name="Use gather() and spread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gather()</a:t>
            </a:r>
            <a:r>
              <a:t> and </a:t>
            </a:r>
            <a:r>
              <a:rPr b="1"/>
              <a:t>spread()</a:t>
            </a:r>
            <a:r>
              <a:t> to reorganize the values of a table into a new layout.</a:t>
            </a:r>
          </a:p>
        </p:txBody>
      </p:sp>
      <p:sp>
        <p:nvSpPr>
          <p:cNvPr id="251" name="gather(table4a, `1999`, `2000`,…"/>
          <p:cNvSpPr txBox="1"/>
          <p:nvPr/>
        </p:nvSpPr>
        <p:spPr>
          <a:xfrm>
            <a:off x="4157879" y="6289565"/>
            <a:ext cx="2287363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gather(table4a, `1999`, `2000`,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key = "year", value = "cases")</a:t>
            </a:r>
          </a:p>
        </p:txBody>
      </p:sp>
      <p:sp>
        <p:nvSpPr>
          <p:cNvPr id="252" name="spread(table2, type, count)"/>
          <p:cNvSpPr txBox="1"/>
          <p:nvPr/>
        </p:nvSpPr>
        <p:spPr>
          <a:xfrm>
            <a:off x="7689057" y="6480750"/>
            <a:ext cx="1920909" cy="33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spread(table2, type, count)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3932382" y="4250031"/>
            <a:ext cx="3392850" cy="1776495"/>
            <a:chOff x="25400" y="0"/>
            <a:chExt cx="3392849" cy="1776494"/>
          </a:xfrm>
        </p:grpSpPr>
        <p:sp>
          <p:nvSpPr>
            <p:cNvPr id="253" name="value"/>
            <p:cNvSpPr txBox="1"/>
            <p:nvPr/>
          </p:nvSpPr>
          <p:spPr>
            <a:xfrm>
              <a:off x="2305571" y="1181264"/>
              <a:ext cx="40708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54" name="key"/>
            <p:cNvSpPr txBox="1"/>
            <p:nvPr/>
          </p:nvSpPr>
          <p:spPr>
            <a:xfrm>
              <a:off x="2030207" y="1180515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59" name="Group"/>
            <p:cNvGrpSpPr/>
            <p:nvPr/>
          </p:nvGrpSpPr>
          <p:grpSpPr>
            <a:xfrm>
              <a:off x="25400" y="-1"/>
              <a:ext cx="3392850" cy="1776496"/>
              <a:chOff x="25400" y="0"/>
              <a:chExt cx="3392849" cy="1776494"/>
            </a:xfrm>
          </p:grpSpPr>
          <p:sp>
            <p:nvSpPr>
              <p:cNvPr id="255" name="table4a"/>
              <p:cNvSpPr txBox="1"/>
              <p:nvPr/>
            </p:nvSpPr>
            <p:spPr>
              <a:xfrm>
                <a:off x="311037" y="0"/>
                <a:ext cx="518844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table4a</a:t>
                </a:r>
              </a:p>
            </p:txBody>
          </p:sp>
          <p:graphicFrame>
            <p:nvGraphicFramePr>
              <p:cNvPr id="25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8740"/>
                    <a:gridCol w="320702"/>
                    <a:gridCol w="330674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Line"/>
              <p:cNvSpPr/>
              <p:nvPr/>
            </p:nvSpPr>
            <p:spPr>
              <a:xfrm flipV="1">
                <a:off x="1233003" y="506224"/>
                <a:ext cx="228506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58" name="Table"/>
              <p:cNvGraphicFramePr/>
              <p:nvPr/>
            </p:nvGraphicFramePr>
            <p:xfrm>
              <a:off x="1585836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005"/>
                    <a:gridCol w="311625"/>
                    <a:gridCol w="349725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268" name="Group"/>
          <p:cNvGrpSpPr/>
          <p:nvPr/>
        </p:nvGrpSpPr>
        <p:grpSpPr>
          <a:xfrm>
            <a:off x="7022615" y="4250031"/>
            <a:ext cx="3535667" cy="2321904"/>
            <a:chOff x="25400" y="0"/>
            <a:chExt cx="3535665" cy="2321903"/>
          </a:xfrm>
        </p:grpSpPr>
        <p:sp>
          <p:nvSpPr>
            <p:cNvPr id="261" name="value"/>
            <p:cNvSpPr txBox="1"/>
            <p:nvPr/>
          </p:nvSpPr>
          <p:spPr>
            <a:xfrm>
              <a:off x="1090561" y="2042180"/>
              <a:ext cx="40708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4">
                      <a:hueOff val="-48331"/>
                      <a:satOff val="1035"/>
                      <a:lumOff val="-13785"/>
                    </a:schemeClr>
                  </a:solidFill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262" name="key"/>
            <p:cNvSpPr txBox="1"/>
            <p:nvPr/>
          </p:nvSpPr>
          <p:spPr>
            <a:xfrm>
              <a:off x="781474" y="2047662"/>
              <a:ext cx="305357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lvl1pPr>
            </a:lstStyle>
            <a:p>
              <a:pPr/>
              <a:r>
                <a:t>key</a:t>
              </a:r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25400" y="-1"/>
              <a:ext cx="3535666" cy="1776496"/>
              <a:chOff x="25400" y="0"/>
              <a:chExt cx="3535665" cy="1776494"/>
            </a:xfrm>
          </p:grpSpPr>
          <p:graphicFrame>
            <p:nvGraphicFramePr>
              <p:cNvPr id="263" name="Table"/>
              <p:cNvGraphicFramePr/>
              <p:nvPr/>
            </p:nvGraphicFramePr>
            <p:xfrm>
              <a:off x="1728652" y="252494"/>
              <a:ext cx="1832414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42228"/>
                    <a:gridCol w="304800"/>
                    <a:gridCol w="368300"/>
                    <a:gridCol w="340628"/>
                  </a:tblGrid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397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4" name="table2"/>
              <p:cNvSpPr txBox="1"/>
              <p:nvPr/>
            </p:nvSpPr>
            <p:spPr>
              <a:xfrm>
                <a:off x="517713" y="0"/>
                <a:ext cx="4548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1000">
                    <a:solidFill>
                      <a:srgbClr val="A6AAA9"/>
                    </a:solidFill>
                  </a:defRPr>
                </a:lvl1pPr>
              </a:lstStyle>
              <a:p>
                <a:pPr/>
                <a:r>
                  <a:t>table2</a:t>
                </a:r>
              </a:p>
            </p:txBody>
          </p:sp>
          <p:sp>
            <p:nvSpPr>
              <p:cNvPr id="265" name="Line"/>
              <p:cNvSpPr/>
              <p:nvPr/>
            </p:nvSpPr>
            <p:spPr>
              <a:xfrm flipV="1">
                <a:off x="1522502" y="531894"/>
                <a:ext cx="165005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66" name="Table"/>
              <p:cNvGraphicFramePr/>
              <p:nvPr/>
            </p:nvGraphicFramePr>
            <p:xfrm>
              <a:off x="25400" y="252494"/>
              <a:ext cx="1188951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9785"/>
                    <a:gridCol w="300153"/>
                    <a:gridCol w="342440"/>
                    <a:gridCol w="380305"/>
                  </a:tblGrid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country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1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baseline="7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year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type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count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797979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0.7K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37K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172M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80K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174M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212K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1999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cases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rgbClr val="407AA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213K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/>
                        </a:solidFill>
                      </a:tcPr>
                    </a:tc>
                  </a:tr>
                  <a:tr h="141653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2000</a:t>
                          </a:r>
                        </a:p>
                      </a:txBody>
                      <a:tcPr marL="0" marR="0" marT="0" marB="0" anchor="t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pop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1">
                            <a:hueOff val="47394"/>
                            <a:satOff val="-25753"/>
                            <a:lumOff val="-754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baseline="25000" sz="8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1T</a:t>
                          </a:r>
                        </a:p>
                      </a:txBody>
                      <a:tcPr marL="0" marR="0" marT="0" marB="0" anchor="t" anchorCtr="0" horzOverflow="overflow">
                        <a:solidFill>
                          <a:schemeClr val="accent4">
                            <a:hueOff val="-48331"/>
                            <a:satOff val="1035"/>
                            <a:lumOff val="-1378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269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b="0" sz="1188"/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b="0" sz="1188">
                <a:solidFill>
                  <a:srgbClr val="000000"/>
                </a:solidFill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270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b="0" sz="120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Drop rows containing NA’s in … columns.</a:t>
            </a:r>
          </a:p>
        </p:txBody>
      </p:sp>
      <p:sp>
        <p:nvSpPr>
          <p:cNvPr id="271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b="0" sz="1164"/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Fill in NA’s in … columns with most recent non-NA values.</a:t>
            </a:r>
          </a:p>
        </p:txBody>
      </p:sp>
      <p:sp>
        <p:nvSpPr>
          <p:cNvPr id="272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b="0" sz="1164"/>
              <a:t>data, </a:t>
            </a:r>
            <a:endParaRPr b="0" sz="1164"/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b="0" sz="1164"/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b="0" sz="1164">
                <a:solidFill>
                  <a:srgbClr val="000000"/>
                </a:solidFill>
              </a:defRPr>
            </a:pPr>
            <a:r>
              <a:t>Replace NA’s by column.</a:t>
            </a:r>
          </a:p>
        </p:txBody>
      </p:sp>
      <p:sp>
        <p:nvSpPr>
          <p:cNvPr id="273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274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75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6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7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279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b="0" sz="1200"/>
              <a:t>data, col, into,  sep = "[^[:alnum:]]+", remove = TRUE, convert = FALSE, </a:t>
            </a:r>
            <a:endParaRPr b="0" sz="1200"/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b="0" sz="1200"/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Separate each cell in a column to make several columns.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280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81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82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3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285" name="separate(table3, rate, sep = &quot;/&quot;,…"/>
          <p:cNvSpPr txBox="1"/>
          <p:nvPr/>
        </p:nvSpPr>
        <p:spPr>
          <a:xfrm>
            <a:off x="11025424" y="4066454"/>
            <a:ext cx="2129671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separate(table3, rate, sep = "/", </a:t>
            </a:r>
          </a:p>
          <a:p>
            <a:pPr marL="110871" indent="-110871" algn="ctr" defTabSz="566674">
              <a:lnSpc>
                <a:spcPct val="90000"/>
              </a:lnSpc>
              <a:spcBef>
                <a:spcPts val="0"/>
              </a:spcBef>
              <a:defRPr b="0" i="1" sz="126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into = c("cases", "pop"))</a:t>
            </a:r>
          </a:p>
        </p:txBody>
      </p:sp>
      <p:sp>
        <p:nvSpPr>
          <p:cNvPr id="286" name="separate_rows(table3, rate)"/>
          <p:cNvSpPr txBox="1"/>
          <p:nvPr/>
        </p:nvSpPr>
        <p:spPr>
          <a:xfrm>
            <a:off x="11043686" y="7550706"/>
            <a:ext cx="2009810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separate_rows(table3, rate)</a:t>
            </a:r>
          </a:p>
        </p:txBody>
      </p:sp>
      <p:sp>
        <p:nvSpPr>
          <p:cNvPr id="287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unite(table5, century, year,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col = "year", sep = "")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288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89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91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293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4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5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298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99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0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1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03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304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2013" indent="-112013" defTabSz="572516">
              <a:lnSpc>
                <a:spcPct val="90000"/>
              </a:lnSpc>
              <a:spcBef>
                <a:spcPts val="0"/>
              </a:spcBef>
              <a:defRPr b="0" i="1" sz="1274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305" name="replace_na(x, list(x2 = 2))"/>
          <p:cNvSpPr txBox="1"/>
          <p:nvPr/>
        </p:nvSpPr>
        <p:spPr>
          <a:xfrm>
            <a:off x="8487606" y="8719968"/>
            <a:ext cx="1785224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b="0"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310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306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7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08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A6AAA9"/>
                  </a:solidFill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309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311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Tidy data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is a way to organize tabular data. It provides a consistent data structure across packages.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8819902" y="1254767"/>
            <a:ext cx="1639875" cy="1479263"/>
            <a:chOff x="0" y="168870"/>
            <a:chExt cx="1639873" cy="1479262"/>
          </a:xfrm>
        </p:grpSpPr>
        <p:graphicFrame>
          <p:nvGraphicFramePr>
            <p:cNvPr id="312" name="Table"/>
            <p:cNvGraphicFramePr/>
            <p:nvPr/>
          </p:nvGraphicFramePr>
          <p:xfrm>
            <a:off x="1093244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3" name="Table"/>
            <p:cNvGraphicFramePr/>
            <p:nvPr/>
          </p:nvGraphicFramePr>
          <p:xfrm>
            <a:off x="460346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314" name="Table"/>
            <p:cNvGraphicFramePr/>
            <p:nvPr/>
          </p:nvGraphicFramePr>
          <p:xfrm>
            <a:off x="0" y="250699"/>
            <a:ext cx="279400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15" name="A * B -&gt; C"/>
            <p:cNvSpPr/>
            <p:nvPr/>
          </p:nvSpPr>
          <p:spPr>
            <a:xfrm>
              <a:off x="7741" y="168870"/>
              <a:ext cx="13186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316" name="*"/>
            <p:cNvSpPr/>
            <p:nvPr/>
          </p:nvSpPr>
          <p:spPr>
            <a:xfrm>
              <a:off x="369873" y="3781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50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317" name="Arrow"/>
            <p:cNvSpPr/>
            <p:nvPr/>
          </p:nvSpPr>
          <p:spPr>
            <a:xfrm>
              <a:off x="49597" y="81473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8" name="Arrow"/>
            <p:cNvSpPr/>
            <p:nvPr/>
          </p:nvSpPr>
          <p:spPr>
            <a:xfrm>
              <a:off x="49597" y="66391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9" name="Arrow"/>
            <p:cNvSpPr/>
            <p:nvPr/>
          </p:nvSpPr>
          <p:spPr>
            <a:xfrm>
              <a:off x="49597" y="513098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7409898" y="1310485"/>
            <a:ext cx="749301" cy="788489"/>
            <a:chOff x="0" y="0"/>
            <a:chExt cx="749300" cy="788488"/>
          </a:xfrm>
        </p:grpSpPr>
        <p:grpSp>
          <p:nvGrpSpPr>
            <p:cNvPr id="323" name="Group"/>
            <p:cNvGrpSpPr/>
            <p:nvPr/>
          </p:nvGrpSpPr>
          <p:grpSpPr>
            <a:xfrm>
              <a:off x="0" y="25762"/>
              <a:ext cx="749300" cy="749301"/>
              <a:chOff x="0" y="0"/>
              <a:chExt cx="749300" cy="749300"/>
            </a:xfrm>
          </p:grpSpPr>
          <p:sp>
            <p:nvSpPr>
              <p:cNvPr id="321" name="Square"/>
              <p:cNvSpPr/>
              <p:nvPr/>
            </p:nvSpPr>
            <p:spPr>
              <a:xfrm>
                <a:off x="20209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322" name="Table"/>
              <p:cNvGraphicFramePr/>
              <p:nvPr/>
            </p:nvGraphicFramePr>
            <p:xfrm>
              <a:off x="0" y="0"/>
              <a:ext cx="749300" cy="749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ChunkFive-Roman"/>
                              <a:ea typeface="ChunkFive-Roman"/>
                              <a:cs typeface="ChunkFive-Roman"/>
                              <a:sym typeface="ChunkFive-Roman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324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5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28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 </a:t>
            </a:r>
            <a:r>
              <a:rPr b="1"/>
              <a:t>case</a:t>
            </a:r>
            <a:r>
              <a:t>,  is in its own </a:t>
            </a:r>
            <a:r>
              <a:rPr b="1"/>
              <a:t>row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329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0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1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35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grpSp>
        <p:nvGrpSpPr>
          <p:cNvPr id="341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336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37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338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342" name="&amp;"/>
          <p:cNvSpPr txBox="1"/>
          <p:nvPr/>
        </p:nvSpPr>
        <p:spPr>
          <a:xfrm>
            <a:off x="5059835" y="1465024"/>
            <a:ext cx="459662" cy="609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sz="38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hunkFive-Roman"/>
                <a:ea typeface="ChunkFive-Roman"/>
                <a:cs typeface="ChunkFive-Roman"/>
                <a:sym typeface="ChunkFive-Roman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343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A table is tidy if:</a:t>
            </a:r>
          </a:p>
        </p:txBody>
      </p:sp>
      <p:sp>
        <p:nvSpPr>
          <p:cNvPr id="344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Tidy data:</a:t>
            </a:r>
          </a:p>
        </p:txBody>
      </p:sp>
      <p:sp>
        <p:nvSpPr>
          <p:cNvPr id="345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346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347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48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b="0" sz="1400">
                <a:solidFill>
                  <a:srgbClr val="000000"/>
                </a:solidFill>
              </a:defRPr>
            </a:pPr>
            <a:r>
              <a:rPr b="1"/>
              <a:t>complete(</a:t>
            </a:r>
            <a:r>
              <a:t>data, ..., fill = list()</a:t>
            </a:r>
            <a:r>
              <a:rPr b="1"/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complete(mtcars, cyl, gear, carb)</a:t>
            </a:r>
          </a:p>
        </p:txBody>
      </p:sp>
      <p:sp>
        <p:nvSpPr>
          <p:cNvPr id="349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expand(mtcars, cyl, gear, carb)</a:t>
            </a:r>
          </a:p>
        </p:txBody>
      </p:sp>
      <p:sp>
        <p:nvSpPr>
          <p:cNvPr id="350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rPr b="1"/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one screen</a:t>
            </a:r>
          </a:p>
        </p:txBody>
      </p:sp>
      <p:sp>
        <p:nvSpPr>
          <p:cNvPr id="351" name="RStudio® is a trademark of RStudio, Inc.  •  CC BY SA  RStudio •  info@rstudio.com  •  844-448-1212 • rstudio.com •  Learn more at tidyverse.org  •  readr  1.1.0 •  tibble  1.2.12 •  tidyr  0.6.0 •  Updated: 2017-01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5" invalidUrl="" action="" tgtFrame="" tooltip="" history="1" highlightClick="0" endSnd="0"/>
              </a:rPr>
              <a:t>tidyverse.org</a:t>
            </a:r>
            <a:r>
              <a:rPr b="1"/>
              <a:t> </a:t>
            </a:r>
            <a:r>
              <a:t> •  readr  1.1.0 •  tibble  1.2.12 •  tidyr  0.6.0 •  Updated: 2017-01</a:t>
            </a:r>
          </a:p>
        </p:txBody>
      </p:sp>
      <p:sp>
        <p:nvSpPr>
          <p:cNvPr id="3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355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Split Cells</a:t>
            </a:r>
          </a:p>
        </p:txBody>
      </p:sp>
      <p:sp>
        <p:nvSpPr>
          <p:cNvPr id="356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7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 b="1"/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View full data set with </a:t>
            </a:r>
            <a:r>
              <a:rPr b="1"/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 b="1"/>
              <a:t>glimpse()</a:t>
            </a:r>
            <a:endParaRPr b="1"/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Revert to data frame with </a:t>
            </a:r>
            <a:r>
              <a:rPr b="1"/>
              <a:t>as.data.frame()</a:t>
            </a:r>
          </a:p>
        </p:txBody>
      </p:sp>
      <p:sp>
        <p:nvSpPr>
          <p:cNvPr id="358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data frame display</a:t>
            </a:r>
          </a:p>
        </p:txBody>
      </p:sp>
      <p:sp>
        <p:nvSpPr>
          <p:cNvPr id="359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321327" y="7175797"/>
            <a:ext cx="3082562" cy="1814577"/>
            <a:chOff x="0" y="0"/>
            <a:chExt cx="3082560" cy="1814575"/>
          </a:xfrm>
        </p:grpSpPr>
        <p:sp>
          <p:nvSpPr>
            <p:cNvPr id="360" name="Rounded Rectangle"/>
            <p:cNvSpPr/>
            <p:nvPr/>
          </p:nvSpPr>
          <p:spPr>
            <a:xfrm>
              <a:off x="65743" y="29070"/>
              <a:ext cx="3016818" cy="1757352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1" name="tibble(…)…"/>
            <p:cNvSpPr txBox="1"/>
            <p:nvPr/>
          </p:nvSpPr>
          <p:spPr>
            <a:xfrm>
              <a:off x="0" y="0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rPr b="1"/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b="0"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</a:defRPr>
              </a:pPr>
              <a:r>
                <a:t>                   3,    "c")</a:t>
              </a:r>
            </a:p>
          </p:txBody>
        </p:sp>
        <p:sp>
          <p:nvSpPr>
            <p:cNvPr id="362" name="A tibble: 3 × 2…"/>
            <p:cNvSpPr/>
            <p:nvPr/>
          </p:nvSpPr>
          <p:spPr>
            <a:xfrm>
              <a:off x="1767262" y="832765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t>3     3     c</a:t>
              </a:r>
            </a:p>
          </p:txBody>
        </p:sp>
        <p:sp>
          <p:nvSpPr>
            <p:cNvPr id="363" name="Both…"/>
            <p:cNvSpPr/>
            <p:nvPr/>
          </p:nvSpPr>
          <p:spPr>
            <a:xfrm>
              <a:off x="2303204" y="101621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365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6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7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68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369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370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   cyl &lt;int&gt;, trans &lt;chr&gt;</a:t>
            </a:r>
          </a:p>
        </p:txBody>
      </p:sp>
      <p:sp>
        <p:nvSpPr>
          <p:cNvPr id="371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[ reached getOption("max.print") -- omitted 68 rows ]</a:t>
            </a:r>
          </a:p>
        </p:txBody>
      </p:sp>
      <p:sp>
        <p:nvSpPr>
          <p:cNvPr id="372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 large table to display</a:t>
            </a:r>
          </a:p>
        </p:txBody>
      </p:sp>
      <p:sp>
        <p:nvSpPr>
          <p:cNvPr id="373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374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375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6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7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378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9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pPr>
            <a:r>
              <a:t>Tidy Data with tidyr</a:t>
            </a:r>
          </a:p>
        </p:txBody>
      </p:sp>
      <p:sp>
        <p:nvSpPr>
          <p:cNvPr id="380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81" name="tidyr.png" descr="tidy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