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6" name="Shape 12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chemeClr val="accent6"/>
                </a:solidFill>
              </a:defRPr>
            </a:lvl1pPr>
            <a:lvl2pPr marL="0" indent="228600">
              <a:buSzTx/>
              <a:buNone/>
              <a:defRPr sz="2500">
                <a:solidFill>
                  <a:schemeClr val="accent6"/>
                </a:solidFill>
              </a:defRPr>
            </a:lvl2pPr>
            <a:lvl3pPr marL="0" indent="457200">
              <a:buSzTx/>
              <a:buNone/>
              <a:defRPr sz="2500">
                <a:solidFill>
                  <a:schemeClr val="accent6"/>
                </a:solidFill>
              </a:defRPr>
            </a:lvl3pPr>
            <a:lvl4pPr marL="0" indent="685800">
              <a:buSzTx/>
              <a:buNone/>
              <a:defRPr sz="2500">
                <a:solidFill>
                  <a:schemeClr val="accent6"/>
                </a:solidFill>
              </a:defRPr>
            </a:lvl4pPr>
            <a:lvl5pPr marL="0" indent="914400">
              <a:buSzTx/>
              <a:buNone/>
              <a:defRPr sz="2500">
                <a:solidFill>
                  <a:schemeClr val="accent6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/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/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18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123472" indent="-123472">
              <a:defRPr sz="1000"/>
            </a:lvl1pPr>
            <a:lvl2pPr marL="567972" indent="-123472">
              <a:defRPr sz="1000"/>
            </a:lvl2pPr>
            <a:lvl3pPr marL="1012472" indent="-123472">
              <a:defRPr sz="1000"/>
            </a:lvl3pPr>
            <a:lvl4pPr marL="1456972" indent="-123472">
              <a:defRPr sz="1000"/>
            </a:lvl4pPr>
            <a:lvl5pPr marL="1901472" indent="-123472">
              <a:defRPr sz="1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chemeClr val="accent6"/>
                </a:solidFill>
              </a:defRPr>
            </a:lvl1pPr>
            <a:lvl2pPr marL="0" indent="228600">
              <a:buSzTx/>
              <a:buNone/>
              <a:defRPr sz="2500">
                <a:solidFill>
                  <a:schemeClr val="accent6"/>
                </a:solidFill>
              </a:defRPr>
            </a:lvl2pPr>
            <a:lvl3pPr marL="0" indent="457200">
              <a:buSzTx/>
              <a:buNone/>
              <a:defRPr sz="2500">
                <a:solidFill>
                  <a:schemeClr val="accent6"/>
                </a:solidFill>
              </a:defRPr>
            </a:lvl3pPr>
            <a:lvl4pPr marL="0" indent="685800">
              <a:buSzTx/>
              <a:buNone/>
              <a:defRPr sz="2500">
                <a:solidFill>
                  <a:schemeClr val="accent6"/>
                </a:solidFill>
              </a:defRPr>
            </a:lvl4pPr>
            <a:lvl5pPr marL="0" indent="914400">
              <a:buSzTx/>
              <a:buNone/>
              <a:defRPr sz="2500">
                <a:solidFill>
                  <a:schemeClr val="accent6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chemeClr val="accent6"/>
                </a:solidFill>
              </a:defRPr>
            </a:lvl1pPr>
            <a:lvl2pPr marL="0" indent="228600">
              <a:buSzTx/>
              <a:buNone/>
              <a:defRPr sz="2500">
                <a:solidFill>
                  <a:schemeClr val="accent6"/>
                </a:solidFill>
              </a:defRPr>
            </a:lvl2pPr>
            <a:lvl3pPr marL="0" indent="457200">
              <a:buSzTx/>
              <a:buNone/>
              <a:defRPr sz="2500">
                <a:solidFill>
                  <a:schemeClr val="accent6"/>
                </a:solidFill>
              </a:defRPr>
            </a:lvl3pPr>
            <a:lvl4pPr marL="0" indent="685800">
              <a:buSzTx/>
              <a:buNone/>
              <a:defRPr sz="2500">
                <a:solidFill>
                  <a:schemeClr val="accent6"/>
                </a:solidFill>
              </a:defRPr>
            </a:lvl4pPr>
            <a:lvl5pPr marL="0" indent="914400">
              <a:buSzTx/>
              <a:buNone/>
              <a:defRPr sz="2500">
                <a:solidFill>
                  <a:schemeClr val="accent6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b="0" sz="18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Relationship Id="rId3" Type="http://schemas.openxmlformats.org/officeDocument/2006/relationships/hyperlink" Target="https://creativecommons.org/licenses/by-sa/4.0/" TargetMode="External"/><Relationship Id="rId4" Type="http://schemas.openxmlformats.org/officeDocument/2006/relationships/hyperlink" Target="mailto:info@rstudio.com" TargetMode="External"/><Relationship Id="rId5" Type="http://schemas.openxmlformats.org/officeDocument/2006/relationships/hyperlink" Target="http://rstudio.com" TargetMode="External"/><Relationship Id="rId6" Type="http://schemas.openxmlformats.org/officeDocument/2006/relationships/hyperlink" Target="http://tidyverse.org" TargetMode="External"/><Relationship Id="rId7" Type="http://schemas.openxmlformats.org/officeDocument/2006/relationships/image" Target="../media/image4.png"/><Relationship Id="rId8" Type="http://schemas.openxmlformats.org/officeDocument/2006/relationships/image" Target="../media/image5.png"/><Relationship Id="rId9" Type="http://schemas.openxmlformats.org/officeDocument/2006/relationships/image" Target="../media/image6.png"/><Relationship Id="rId10" Type="http://schemas.openxmlformats.org/officeDocument/2006/relationships/image" Target="../media/image7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creativecommons.org/licenses/by-sa/4.0/" TargetMode="External"/><Relationship Id="rId3" Type="http://schemas.openxmlformats.org/officeDocument/2006/relationships/hyperlink" Target="mailto:info@rstudio.com" TargetMode="External"/><Relationship Id="rId4" Type="http://schemas.openxmlformats.org/officeDocument/2006/relationships/hyperlink" Target="http://rstudio.com" TargetMode="External"/><Relationship Id="rId5" Type="http://schemas.openxmlformats.org/officeDocument/2006/relationships/hyperlink" Target="http://tidyverse.org" TargetMode="External"/><Relationship Id="rId6" Type="http://schemas.openxmlformats.org/officeDocument/2006/relationships/image" Target="../media/image5.png"/><Relationship Id="rId7" Type="http://schemas.openxmlformats.org/officeDocument/2006/relationships/image" Target="../media/image7.png"/><Relationship Id="rId8" Type="http://schemas.openxmlformats.org/officeDocument/2006/relationships/image" Target="../media/image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roup"/>
          <p:cNvGrpSpPr/>
          <p:nvPr/>
        </p:nvGrpSpPr>
        <p:grpSpPr>
          <a:xfrm>
            <a:off x="8383487" y="-1013161"/>
            <a:ext cx="6157893" cy="3553962"/>
            <a:chOff x="0" y="51032"/>
            <a:chExt cx="6157891" cy="3553961"/>
          </a:xfrm>
        </p:grpSpPr>
        <p:grpSp>
          <p:nvGrpSpPr>
            <p:cNvPr id="143" name="Group"/>
            <p:cNvGrpSpPr/>
            <p:nvPr/>
          </p:nvGrpSpPr>
          <p:grpSpPr>
            <a:xfrm>
              <a:off x="23293" y="51032"/>
              <a:ext cx="6134599" cy="2980091"/>
              <a:chOff x="0" y="51032"/>
              <a:chExt cx="6134598" cy="2980090"/>
            </a:xfrm>
          </p:grpSpPr>
          <p:sp>
            <p:nvSpPr>
              <p:cNvPr id="128" name="Triangle"/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chemeClr val="accent1">
                  <a:hueOff val="47394"/>
                  <a:satOff val="-25753"/>
                  <a:lumOff val="-7544"/>
                </a:schemeClr>
              </a:solidFill>
              <a:ln w="3175" cap="flat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9" name="Circle"/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407AA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0" name="Circle"/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chemeClr val="accent1">
                  <a:hueOff val="47394"/>
                  <a:satOff val="-25753"/>
                  <a:lumOff val="-7544"/>
                  <a:alpha val="5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1" name="Triangle"/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407AAA"/>
              </a:solidFill>
              <a:ln w="6350" cap="flat">
                <a:solidFill>
                  <a:srgbClr val="407AAA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2" name="Triangle"/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chemeClr val="accent1">
                  <a:hueOff val="47394"/>
                  <a:satOff val="-25753"/>
                  <a:lumOff val="-7544"/>
                </a:schemeClr>
              </a:solidFill>
              <a:ln w="6350" cap="flat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3" name="Circle"/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chemeClr val="accent1">
                  <a:hueOff val="47394"/>
                  <a:satOff val="-25753"/>
                  <a:lumOff val="-7544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4" name="Circle"/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407AA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5" name="Triangle"/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chemeClr val="accent1">
                  <a:hueOff val="47394"/>
                  <a:satOff val="-25753"/>
                  <a:lumOff val="-7544"/>
                </a:schemeClr>
              </a:solidFill>
              <a:ln w="6350" cap="flat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6" name="Circle"/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407AA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7" name="Triangle"/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407AAA"/>
              </a:solidFill>
              <a:ln w="6350" cap="flat">
                <a:solidFill>
                  <a:srgbClr val="407AAA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8" name="Circle"/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chemeClr val="accent1">
                  <a:hueOff val="47394"/>
                  <a:satOff val="-25753"/>
                  <a:lumOff val="-7544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9" name="Triangle"/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chemeClr val="accent1">
                  <a:hueOff val="47394"/>
                  <a:satOff val="-25753"/>
                  <a:lumOff val="-7544"/>
                </a:schemeClr>
              </a:solidFill>
              <a:ln w="6350" cap="flat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0" name="Circle"/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407AA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1" name="Triangle"/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407AAA"/>
              </a:solidFill>
              <a:ln w="6350" cap="flat">
                <a:solidFill>
                  <a:srgbClr val="407AAA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2" name="Circle"/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chemeClr val="accent1">
                  <a:hueOff val="47394"/>
                  <a:satOff val="-25753"/>
                  <a:lumOff val="-7544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144" name="Rectangle"/>
            <p:cNvSpPr/>
            <p:nvPr/>
          </p:nvSpPr>
          <p:spPr>
            <a:xfrm>
              <a:off x="0" y="1038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49659" t="-26178" r="50340" b="126178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146" name="Rectangle"/>
          <p:cNvSpPr/>
          <p:nvPr/>
        </p:nvSpPr>
        <p:spPr>
          <a:xfrm>
            <a:off x="3759895" y="1672239"/>
            <a:ext cx="6425703" cy="689825"/>
          </a:xfrm>
          <a:prstGeom prst="rect">
            <a:avLst/>
          </a:prstGeom>
          <a:solidFill>
            <a:schemeClr val="accent1">
              <a:hueOff val="47394"/>
              <a:satOff val="-25753"/>
              <a:lumOff val="-7544"/>
              <a:alpha val="14776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147" name="read_*(file, col_names = TRUE, col_types = NULL, locale = default_locale(), na = c(&quot;&quot;, &quot;NA&quot;), quoted_na = TRUE, comment = &quot;&quot;, trim_ws = TRUE, skip = 0, n_max = Inf, guess_max = min(1000, n_max), progress = interactive())"/>
          <p:cNvSpPr txBox="1"/>
          <p:nvPr/>
        </p:nvSpPr>
        <p:spPr>
          <a:xfrm>
            <a:off x="3777516" y="1674085"/>
            <a:ext cx="6414968" cy="642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marL="114300" indent="-114300"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read_*(</a:t>
            </a:r>
            <a:r>
              <a:t>file, col_names = TRUE, col_types = NULL, locale = default_locale(), na = c("", "NA"), quoted_na = TRUE, comment = "", trim_ws = TRUE, skip = 0, n_max = Inf, guess_max = min(1000, n_max), progress = interactive()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</p:txBody>
      </p:sp>
      <p:sp>
        <p:nvSpPr>
          <p:cNvPr id="148" name="Try one of the following packages to import other types of files…"/>
          <p:cNvSpPr txBox="1"/>
          <p:nvPr/>
        </p:nvSpPr>
        <p:spPr>
          <a:xfrm>
            <a:off x="292582" y="3362692"/>
            <a:ext cx="3008066" cy="17937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t>Try one of the following packages to import other types of files</a:t>
            </a:r>
          </a:p>
          <a:p>
            <a:pPr marL="431800" indent="-228600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>
                <a:solidFill>
                  <a:srgbClr val="000000"/>
                </a:solidFill>
              </a:defRPr>
            </a:pPr>
            <a:r>
              <a:t>haven </a:t>
            </a:r>
            <a:r>
              <a:rPr b="0"/>
              <a:t>- SPSS, Stata, and SAS files</a:t>
            </a:r>
          </a:p>
          <a:p>
            <a:pPr marL="431800" indent="-228600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rPr b="1"/>
              <a:t>readxl </a:t>
            </a:r>
            <a:r>
              <a:t>- excel files (.xls and .xlsx)</a:t>
            </a:r>
          </a:p>
          <a:p>
            <a:pPr marL="431800" indent="-228600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rPr b="1"/>
              <a:t>DBI </a:t>
            </a:r>
            <a:r>
              <a:t>- databases</a:t>
            </a:r>
          </a:p>
          <a:p>
            <a:pPr marL="431800" indent="-228600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rPr b="1"/>
              <a:t>jsonlite</a:t>
            </a:r>
            <a:r>
              <a:t> - json</a:t>
            </a:r>
          </a:p>
          <a:p>
            <a:pPr marL="431800" indent="-228600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rPr b="1"/>
              <a:t>xml2</a:t>
            </a:r>
            <a:r>
              <a:t> - XML</a:t>
            </a:r>
          </a:p>
          <a:p>
            <a:pPr marL="431800" indent="-228600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rPr b="1"/>
              <a:t>httr </a:t>
            </a:r>
            <a:r>
              <a:t>- Web APIs</a:t>
            </a:r>
          </a:p>
          <a:p>
            <a:pPr marL="431800" indent="-228600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rPr b="1"/>
              <a:t>rvest</a:t>
            </a:r>
            <a:r>
              <a:t> - HTML (Web Scraping)</a:t>
            </a:r>
          </a:p>
        </p:txBody>
      </p:sp>
      <p:sp>
        <p:nvSpPr>
          <p:cNvPr id="149" name="Save Data"/>
          <p:cNvSpPr txBox="1"/>
          <p:nvPr/>
        </p:nvSpPr>
        <p:spPr>
          <a:xfrm>
            <a:off x="320788" y="5245099"/>
            <a:ext cx="1347154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Save Data</a:t>
            </a:r>
          </a:p>
        </p:txBody>
      </p:sp>
      <p:sp>
        <p:nvSpPr>
          <p:cNvPr id="150" name="Line"/>
          <p:cNvSpPr/>
          <p:nvPr/>
        </p:nvSpPr>
        <p:spPr>
          <a:xfrm>
            <a:off x="344039" y="1217208"/>
            <a:ext cx="3037294" cy="1"/>
          </a:xfrm>
          <a:prstGeom prst="line">
            <a:avLst/>
          </a:prstGeom>
          <a:ln w="3175">
            <a:solidFill>
              <a:srgbClr val="FFF2C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51" name="Data Import : : CHEAT SHEET"/>
          <p:cNvSpPr txBox="1"/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pPr/>
            <a:r>
              <a:t>Data Import : : </a:t>
            </a:r>
            <a:r>
              <a:rPr sz="33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t> </a:t>
            </a:r>
          </a:p>
        </p:txBody>
      </p:sp>
      <p:sp>
        <p:nvSpPr>
          <p:cNvPr id="152" name="Line"/>
          <p:cNvSpPr/>
          <p:nvPr/>
        </p:nvSpPr>
        <p:spPr>
          <a:xfrm>
            <a:off x="316739" y="5245100"/>
            <a:ext cx="3091893" cy="0"/>
          </a:xfrm>
          <a:prstGeom prst="line">
            <a:avLst/>
          </a:prstGeom>
          <a:ln w="6350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53" name="Read Tabular Data - These functions share the common arguments:"/>
          <p:cNvSpPr txBox="1"/>
          <p:nvPr/>
        </p:nvSpPr>
        <p:spPr>
          <a:xfrm>
            <a:off x="3719970" y="1215390"/>
            <a:ext cx="5604308" cy="541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Read Tabular Data </a:t>
            </a:r>
            <a:r>
              <a:rPr sz="1200"/>
              <a:t>- These functions share the common arguments:</a:t>
            </a:r>
            <a:endParaRPr sz="1200"/>
          </a:p>
        </p:txBody>
      </p:sp>
      <p:sp>
        <p:nvSpPr>
          <p:cNvPr id="154" name="Line"/>
          <p:cNvSpPr/>
          <p:nvPr/>
        </p:nvSpPr>
        <p:spPr>
          <a:xfrm>
            <a:off x="3720556" y="1217208"/>
            <a:ext cx="6528888" cy="1"/>
          </a:xfrm>
          <a:prstGeom prst="line">
            <a:avLst/>
          </a:prstGeom>
          <a:ln w="6350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55" name="Data types"/>
          <p:cNvSpPr txBox="1"/>
          <p:nvPr/>
        </p:nvSpPr>
        <p:spPr>
          <a:xfrm>
            <a:off x="10573099" y="1216961"/>
            <a:ext cx="1435419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Data types</a:t>
            </a:r>
          </a:p>
        </p:txBody>
      </p:sp>
      <p:sp>
        <p:nvSpPr>
          <p:cNvPr id="156" name="Line"/>
          <p:cNvSpPr/>
          <p:nvPr/>
        </p:nvSpPr>
        <p:spPr>
          <a:xfrm>
            <a:off x="10540889" y="1214970"/>
            <a:ext cx="3079671" cy="1"/>
          </a:xfrm>
          <a:prstGeom prst="line">
            <a:avLst/>
          </a:prstGeom>
          <a:ln w="6350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57" name="USEFUL ARGUMENTS"/>
          <p:cNvSpPr txBox="1"/>
          <p:nvPr/>
        </p:nvSpPr>
        <p:spPr>
          <a:xfrm>
            <a:off x="3722607" y="5925099"/>
            <a:ext cx="144277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USEFUL ARGUMENTS</a:t>
            </a:r>
          </a:p>
        </p:txBody>
      </p:sp>
      <p:sp>
        <p:nvSpPr>
          <p:cNvPr id="158" name="Line"/>
          <p:cNvSpPr/>
          <p:nvPr/>
        </p:nvSpPr>
        <p:spPr>
          <a:xfrm>
            <a:off x="3713850" y="5865319"/>
            <a:ext cx="6517793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59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60" name="OTHER TYPES OF DATA"/>
          <p:cNvSpPr txBox="1"/>
          <p:nvPr/>
        </p:nvSpPr>
        <p:spPr>
          <a:xfrm>
            <a:off x="305964" y="3157154"/>
            <a:ext cx="1620239" cy="299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defRPr>
                <a:solidFill>
                  <a:schemeClr val="accent6">
                    <a:hueOff val="-3673401"/>
                    <a:satOff val="-35929"/>
                    <a:lumOff val="-28653"/>
                  </a:schemeClr>
                </a:solidFill>
              </a:defRPr>
            </a:lvl1pPr>
          </a:lstStyle>
          <a:p>
            <a:pPr/>
            <a:r>
              <a:t>OTHER TYPES OF DATA</a:t>
            </a:r>
          </a:p>
        </p:txBody>
      </p:sp>
      <p:sp>
        <p:nvSpPr>
          <p:cNvPr id="161" name="Comma delimited file…"/>
          <p:cNvSpPr txBox="1"/>
          <p:nvPr/>
        </p:nvSpPr>
        <p:spPr>
          <a:xfrm>
            <a:off x="169890" y="5878148"/>
            <a:ext cx="3361336" cy="40110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228600" indent="-114300">
              <a:lnSpc>
                <a:spcPct val="90000"/>
              </a:lnSpc>
              <a:spcBef>
                <a:spcPts val="0"/>
              </a:spcBef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Comma delimited file</a:t>
            </a:r>
          </a:p>
          <a:p>
            <a:pPr marL="228600" indent="-114300">
              <a:lnSpc>
                <a:spcPct val="90000"/>
              </a:lnSpc>
              <a:spcBef>
                <a:spcPts val="50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write_csv(</a:t>
            </a:r>
            <a:r>
              <a:t>x, path, na = "NA", append = FALSE, col_names = !append</a:t>
            </a:r>
            <a:r>
              <a:rPr b="1"/>
              <a:t>)</a:t>
            </a:r>
            <a:endParaRPr b="1"/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File with arbitrary delimiter</a:t>
            </a:r>
          </a:p>
          <a:p>
            <a:pPr marL="228600" indent="-114300">
              <a:lnSpc>
                <a:spcPct val="90000"/>
              </a:lnSpc>
              <a:spcBef>
                <a:spcPts val="50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write_delim(</a:t>
            </a:r>
            <a:r>
              <a:t>x, path, delim = " ", na = "NA", append = FALSE, col_names = !append</a:t>
            </a:r>
            <a:r>
              <a:rPr b="1"/>
              <a:t>)</a:t>
            </a:r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CSV for excel</a:t>
            </a:r>
          </a:p>
          <a:p>
            <a:pPr marL="228600" indent="-114300">
              <a:lnSpc>
                <a:spcPct val="90000"/>
              </a:lnSpc>
              <a:spcBef>
                <a:spcPts val="50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write_excel_csv(</a:t>
            </a:r>
            <a:r>
              <a:t>x, path, na = "NA", append = FALSE, col_names = !append</a:t>
            </a:r>
            <a:r>
              <a:rPr b="1"/>
              <a:t>)</a:t>
            </a:r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String to file</a:t>
            </a:r>
          </a:p>
          <a:p>
            <a:pPr marL="228600" indent="-114300">
              <a:lnSpc>
                <a:spcPct val="90000"/>
              </a:lnSpc>
              <a:spcBef>
                <a:spcPts val="50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write_file(</a:t>
            </a:r>
            <a:r>
              <a:t>x, path, append = FALSE</a:t>
            </a:r>
            <a:r>
              <a:rPr b="1"/>
              <a:t>)</a:t>
            </a:r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String vector to file, one element per line</a:t>
            </a:r>
          </a:p>
          <a:p>
            <a:pPr marL="228600" indent="-114300">
              <a:lnSpc>
                <a:spcPct val="90000"/>
              </a:lnSpc>
              <a:spcBef>
                <a:spcPts val="50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write_lines(</a:t>
            </a:r>
            <a:r>
              <a:t>x,path, na = "NA", append = FALSE</a:t>
            </a:r>
            <a:r>
              <a:rPr b="1"/>
              <a:t>)</a:t>
            </a:r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Object to RDS file</a:t>
            </a:r>
          </a:p>
          <a:p>
            <a:pPr marL="228600" indent="-114300">
              <a:lnSpc>
                <a:spcPct val="90000"/>
              </a:lnSpc>
              <a:spcBef>
                <a:spcPts val="50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write_rds(</a:t>
            </a:r>
            <a:r>
              <a:t>x, path, compress = c("none", "gz", "bz2", "xz"), ...</a:t>
            </a:r>
            <a:r>
              <a:rPr b="1"/>
              <a:t>)</a:t>
            </a:r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Tab delimited files</a:t>
            </a:r>
          </a:p>
          <a:p>
            <a:pPr marL="228600" indent="-114300">
              <a:lnSpc>
                <a:spcPct val="90000"/>
              </a:lnSpc>
              <a:defRPr b="0">
                <a:solidFill>
                  <a:srgbClr val="000000"/>
                </a:solidFill>
              </a:defRPr>
            </a:pPr>
            <a:r>
              <a:rPr b="1"/>
              <a:t>write_tsv(</a:t>
            </a:r>
            <a:r>
              <a:t>x, path, na = "NA", append = FALSE, col_names = !append</a:t>
            </a:r>
            <a:r>
              <a:rPr b="1"/>
              <a:t>)</a:t>
            </a:r>
          </a:p>
        </p:txBody>
      </p:sp>
      <p:sp>
        <p:nvSpPr>
          <p:cNvPr id="162" name="Save x, an R object, to path, a file path, as:"/>
          <p:cNvSpPr txBox="1"/>
          <p:nvPr/>
        </p:nvSpPr>
        <p:spPr>
          <a:xfrm>
            <a:off x="163717" y="5694179"/>
            <a:ext cx="3122537" cy="299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t>Save </a:t>
            </a:r>
            <a:r>
              <a:rPr b="1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rPr>
              <a:t>x</a:t>
            </a:r>
            <a:r>
              <a:t>, an R object, to </a:t>
            </a:r>
            <a:r>
              <a:rPr b="1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rPr>
              <a:t>path</a:t>
            </a:r>
            <a:r>
              <a:t>, a file path, as:</a:t>
            </a:r>
          </a:p>
        </p:txBody>
      </p:sp>
      <p:sp>
        <p:nvSpPr>
          <p:cNvPr id="163" name="Skip lines…"/>
          <p:cNvSpPr txBox="1"/>
          <p:nvPr/>
        </p:nvSpPr>
        <p:spPr>
          <a:xfrm>
            <a:off x="8336347" y="6135555"/>
            <a:ext cx="2036054" cy="21263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>
            <a:normAutofit fontScale="100000" lnSpcReduction="0"/>
          </a:bodyPr>
          <a:lstStyle/>
          <a:p>
            <a:pPr marL="114300" indent="-114300">
              <a:lnSpc>
                <a:spcPct val="90000"/>
              </a:lnSpc>
              <a:spcBef>
                <a:spcPts val="300"/>
              </a:spcBef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Skip lines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read_csv(f, </a:t>
            </a:r>
            <a:r>
              <a:rPr b="1"/>
              <a:t>skip = 1</a:t>
            </a:r>
            <a:r>
              <a:t>)</a:t>
            </a:r>
          </a:p>
          <a:p>
            <a:pPr marL="114300" indent="-114300"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t> </a:t>
            </a:r>
          </a:p>
          <a:p>
            <a:pPr marL="114300" indent="-114300">
              <a:lnSpc>
                <a:spcPct val="90000"/>
              </a:lnSpc>
              <a:spcBef>
                <a:spcPts val="300"/>
              </a:spcBef>
              <a:defRPr b="0" i="1">
                <a:solidFill>
                  <a:srgbClr val="000000"/>
                </a:solidFill>
              </a:defRPr>
            </a:pPr>
          </a:p>
          <a:p>
            <a:pPr marL="114300" indent="-114300">
              <a:lnSpc>
                <a:spcPct val="90000"/>
              </a:lnSpc>
              <a:spcBef>
                <a:spcPts val="300"/>
              </a:spcBef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Read in a subset</a:t>
            </a:r>
          </a:p>
          <a:p>
            <a:pPr marL="114300" indent="-114300">
              <a:lnSpc>
                <a:spcPct val="90000"/>
              </a:lnSpc>
              <a:spcBef>
                <a:spcPts val="900"/>
              </a:spcBef>
              <a:defRPr b="0">
                <a:solidFill>
                  <a:srgbClr val="000000"/>
                </a:solidFill>
              </a:defRPr>
            </a:pPr>
            <a:r>
              <a:t>read_csv(f, </a:t>
            </a:r>
            <a:r>
              <a:rPr b="1"/>
              <a:t>n_max = 1</a:t>
            </a:r>
            <a:r>
              <a:t>)</a:t>
            </a:r>
          </a:p>
          <a:p>
            <a:pPr marL="114300" indent="-114300"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t> </a:t>
            </a:r>
          </a:p>
          <a:p>
            <a:pPr marL="114300" indent="-114300">
              <a:lnSpc>
                <a:spcPct val="90000"/>
              </a:lnSpc>
              <a:spcBef>
                <a:spcPts val="300"/>
              </a:spcBef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Missing Values</a:t>
            </a:r>
          </a:p>
          <a:p>
            <a:pPr marL="114300" indent="-114300">
              <a:lnSpc>
                <a:spcPct val="90000"/>
              </a:lnSpc>
              <a:spcBef>
                <a:spcPts val="100"/>
              </a:spcBef>
              <a:defRPr b="0">
                <a:solidFill>
                  <a:srgbClr val="000000"/>
                </a:solidFill>
              </a:defRPr>
            </a:pPr>
            <a:r>
              <a:t>read_csv(f, </a:t>
            </a:r>
            <a:r>
              <a:rPr b="1"/>
              <a:t>na = c("1", ".")</a:t>
            </a:r>
            <a:r>
              <a:t>)</a:t>
            </a:r>
          </a:p>
        </p:txBody>
      </p:sp>
      <p:sp>
        <p:nvSpPr>
          <p:cNvPr id="164" name="Comma Delimited Files…"/>
          <p:cNvSpPr txBox="1"/>
          <p:nvPr/>
        </p:nvSpPr>
        <p:spPr>
          <a:xfrm>
            <a:off x="5803493" y="2358737"/>
            <a:ext cx="4422824" cy="3448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marL="228600" indent="-114300">
              <a:lnSpc>
                <a:spcPct val="90000"/>
              </a:lnSpc>
              <a:spcBef>
                <a:spcPts val="0"/>
              </a:spcBef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Comma Delimited Files</a:t>
            </a:r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read_csv(</a:t>
            </a:r>
            <a:r>
              <a:t>"file.csv"</a:t>
            </a:r>
            <a:r>
              <a:rPr b="1"/>
              <a:t>)</a:t>
            </a:r>
            <a:endParaRPr b="1"/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t>To make file.csv run: 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t>write_file(x = "a,b,c\n1,2,3\n4,5,NA", path = "file.csv")</a:t>
            </a:r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chemeClr val="accent6"/>
                </a:solidFill>
              </a:defRPr>
            </a:pPr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Semi-colon Delimited Files</a:t>
            </a:r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read_csv2(</a:t>
            </a:r>
            <a:r>
              <a:t>"file2.csv"</a:t>
            </a:r>
            <a:r>
              <a:rPr b="1"/>
              <a:t>)</a:t>
            </a:r>
            <a:endParaRPr b="1"/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t>write_file(x = "a;b;c\n1;2;3\n4;5;NA", path = "file2.csv")</a:t>
            </a:r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chemeClr val="accent6"/>
                </a:solidFill>
              </a:defRPr>
            </a:pPr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Files with Any Delimiter </a:t>
            </a:r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read_delim(</a:t>
            </a:r>
            <a:r>
              <a:t>"file.txt", delim = "|"</a:t>
            </a:r>
            <a:r>
              <a:rPr b="1"/>
              <a:t>)</a:t>
            </a:r>
            <a:endParaRPr b="1"/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t>write_file(x = "a|b|c\n1|2|3\n4|5|NA", path = "file.txt")</a:t>
            </a:r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6B8CB2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</a:p>
          <a:p>
            <a:pPr marL="114300">
              <a:lnSpc>
                <a:spcPct val="90000"/>
              </a:lnSpc>
              <a:spcBef>
                <a:spcPts val="0"/>
              </a:spcBef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Fixed Width Files</a:t>
            </a:r>
          </a:p>
          <a:p>
            <a:pPr marL="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read_fwf(</a:t>
            </a:r>
            <a:r>
              <a:t>"file.fwf", col_positions = c(1, 3, 5)</a:t>
            </a:r>
            <a:r>
              <a:rPr b="1"/>
              <a:t>)</a:t>
            </a:r>
            <a:r>
              <a:t> </a:t>
            </a:r>
            <a:endParaRPr b="1"/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t>write_file(x = "a b c\n1 2 3\n4 5 NA", path = "file.fwf")</a:t>
            </a:r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chemeClr val="accent6"/>
                </a:solidFill>
              </a:defRPr>
            </a:pPr>
          </a:p>
          <a:p>
            <a:pPr marL="114300">
              <a:lnSpc>
                <a:spcPct val="90000"/>
              </a:lnSpc>
              <a:spcBef>
                <a:spcPts val="0"/>
              </a:spcBef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Tab Delimited Files</a:t>
            </a:r>
          </a:p>
          <a:p>
            <a:pPr marL="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read_tsv(</a:t>
            </a:r>
            <a:r>
              <a:t>"file.tsv"</a:t>
            </a:r>
            <a:r>
              <a:rPr b="1"/>
              <a:t>)</a:t>
            </a:r>
            <a:r>
              <a:t> Also</a:t>
            </a:r>
            <a:r>
              <a:rPr b="1"/>
              <a:t> read_table().</a:t>
            </a:r>
            <a:endParaRPr b="1"/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t>write_file(x = "a\tb\tc\n1\t2\t3\n4\t5\tNA", path = "file.tsv")</a:t>
            </a:r>
          </a:p>
        </p:txBody>
      </p:sp>
      <p:grpSp>
        <p:nvGrpSpPr>
          <p:cNvPr id="169" name="Group"/>
          <p:cNvGrpSpPr/>
          <p:nvPr/>
        </p:nvGrpSpPr>
        <p:grpSpPr>
          <a:xfrm>
            <a:off x="3949897" y="2389823"/>
            <a:ext cx="580009" cy="759292"/>
            <a:chOff x="0" y="0"/>
            <a:chExt cx="580007" cy="759291"/>
          </a:xfrm>
        </p:grpSpPr>
        <p:grpSp>
          <p:nvGrpSpPr>
            <p:cNvPr id="167" name="Group"/>
            <p:cNvGrpSpPr/>
            <p:nvPr/>
          </p:nvGrpSpPr>
          <p:grpSpPr>
            <a:xfrm>
              <a:off x="0" y="-1"/>
              <a:ext cx="580008" cy="759204"/>
              <a:chOff x="0" y="0"/>
              <a:chExt cx="580007" cy="759202"/>
            </a:xfrm>
          </p:grpSpPr>
          <p:pic>
            <p:nvPicPr>
              <p:cNvPr id="165" name="Image" descr="Image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50311"/>
                <a:ext cx="552101" cy="70889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>
                <a:outerShdw sx="100000" sy="100000" kx="0" ky="0" algn="b" rotWithShape="0" blurRad="25400" dist="20037" dir="8434451">
                  <a:srgbClr val="000000">
                    <a:alpha val="22374"/>
                  </a:srgbClr>
                </a:outerShdw>
              </a:effectLst>
            </p:spPr>
          </p:pic>
          <p:sp>
            <p:nvSpPr>
              <p:cNvPr id="166" name="Triangle"/>
              <p:cNvSpPr/>
              <p:nvPr/>
            </p:nvSpPr>
            <p:spPr>
              <a:xfrm rot="10800000">
                <a:off x="372479" y="-1"/>
                <a:ext cx="207529" cy="2075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168" name="a,b,c…"/>
            <p:cNvSpPr txBox="1"/>
            <p:nvPr/>
          </p:nvSpPr>
          <p:spPr>
            <a:xfrm>
              <a:off x="25400" y="76110"/>
              <a:ext cx="534934" cy="6831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ts val="300"/>
                </a:spcBef>
                <a:defRPr b="0" i="1" sz="1100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</a:defRPr>
              </a:pPr>
              <a:r>
                <a:t>a,b,c</a:t>
              </a:r>
            </a:p>
            <a:p>
              <a:pPr>
                <a:lnSpc>
                  <a:spcPct val="90000"/>
                </a:lnSpc>
                <a:spcBef>
                  <a:spcPts val="300"/>
                </a:spcBef>
                <a:defRPr b="0" i="1" sz="1100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</a:defRPr>
              </a:pPr>
              <a:r>
                <a:t>1,2,3</a:t>
              </a:r>
            </a:p>
            <a:p>
              <a:pPr>
                <a:lnSpc>
                  <a:spcPct val="90000"/>
                </a:lnSpc>
                <a:spcBef>
                  <a:spcPts val="300"/>
                </a:spcBef>
                <a:defRPr b="0" i="1" sz="1100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</a:defRPr>
              </a:pPr>
              <a:r>
                <a:t>4,5,NA</a:t>
              </a:r>
            </a:p>
          </p:txBody>
        </p:sp>
      </p:grpSp>
      <p:grpSp>
        <p:nvGrpSpPr>
          <p:cNvPr id="174" name="Group"/>
          <p:cNvGrpSpPr/>
          <p:nvPr/>
        </p:nvGrpSpPr>
        <p:grpSpPr>
          <a:xfrm>
            <a:off x="3949897" y="3209612"/>
            <a:ext cx="580009" cy="759292"/>
            <a:chOff x="0" y="0"/>
            <a:chExt cx="580007" cy="759291"/>
          </a:xfrm>
        </p:grpSpPr>
        <p:grpSp>
          <p:nvGrpSpPr>
            <p:cNvPr id="172" name="Group"/>
            <p:cNvGrpSpPr/>
            <p:nvPr/>
          </p:nvGrpSpPr>
          <p:grpSpPr>
            <a:xfrm>
              <a:off x="0" y="-1"/>
              <a:ext cx="580008" cy="759204"/>
              <a:chOff x="0" y="0"/>
              <a:chExt cx="580007" cy="759202"/>
            </a:xfrm>
          </p:grpSpPr>
          <p:pic>
            <p:nvPicPr>
              <p:cNvPr id="170" name="Image" descr="Image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50311"/>
                <a:ext cx="552101" cy="70889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>
                <a:outerShdw sx="100000" sy="100000" kx="0" ky="0" algn="b" rotWithShape="0" blurRad="25400" dist="20037" dir="8434451">
                  <a:srgbClr val="000000">
                    <a:alpha val="22374"/>
                  </a:srgbClr>
                </a:outerShdw>
              </a:effectLst>
            </p:spPr>
          </p:pic>
          <p:sp>
            <p:nvSpPr>
              <p:cNvPr id="171" name="Triangle"/>
              <p:cNvSpPr/>
              <p:nvPr/>
            </p:nvSpPr>
            <p:spPr>
              <a:xfrm rot="10800000">
                <a:off x="372479" y="-1"/>
                <a:ext cx="207529" cy="2075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173" name="a;b;c…"/>
            <p:cNvSpPr txBox="1"/>
            <p:nvPr/>
          </p:nvSpPr>
          <p:spPr>
            <a:xfrm>
              <a:off x="25400" y="76110"/>
              <a:ext cx="506689" cy="6831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/>
            <a:p>
              <a:pPr>
                <a:lnSpc>
                  <a:spcPct val="90000"/>
                </a:lnSpc>
                <a:spcBef>
                  <a:spcPts val="300"/>
                </a:spcBef>
                <a:defRPr b="0" i="1" sz="1100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</a:defRPr>
              </a:pPr>
              <a:r>
                <a:t>a;b;c</a:t>
              </a:r>
            </a:p>
            <a:p>
              <a:pPr>
                <a:lnSpc>
                  <a:spcPct val="90000"/>
                </a:lnSpc>
                <a:spcBef>
                  <a:spcPts val="300"/>
                </a:spcBef>
                <a:defRPr b="0" i="1" sz="1100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</a:defRPr>
              </a:pPr>
              <a:r>
                <a:t>1;2;3</a:t>
              </a:r>
            </a:p>
            <a:p>
              <a:pPr>
                <a:lnSpc>
                  <a:spcPct val="90000"/>
                </a:lnSpc>
                <a:spcBef>
                  <a:spcPts val="300"/>
                </a:spcBef>
                <a:defRPr b="0" i="1" sz="1100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</a:defRPr>
              </a:pPr>
              <a:r>
                <a:t>4;5;NA</a:t>
              </a:r>
            </a:p>
          </p:txBody>
        </p:sp>
      </p:grpSp>
      <p:grpSp>
        <p:nvGrpSpPr>
          <p:cNvPr id="179" name="Group"/>
          <p:cNvGrpSpPr/>
          <p:nvPr/>
        </p:nvGrpSpPr>
        <p:grpSpPr>
          <a:xfrm>
            <a:off x="3949897" y="4029400"/>
            <a:ext cx="580009" cy="759293"/>
            <a:chOff x="0" y="0"/>
            <a:chExt cx="580007" cy="759291"/>
          </a:xfrm>
        </p:grpSpPr>
        <p:grpSp>
          <p:nvGrpSpPr>
            <p:cNvPr id="177" name="Group"/>
            <p:cNvGrpSpPr/>
            <p:nvPr/>
          </p:nvGrpSpPr>
          <p:grpSpPr>
            <a:xfrm>
              <a:off x="0" y="-1"/>
              <a:ext cx="580008" cy="759204"/>
              <a:chOff x="0" y="0"/>
              <a:chExt cx="580007" cy="759202"/>
            </a:xfrm>
          </p:grpSpPr>
          <p:pic>
            <p:nvPicPr>
              <p:cNvPr id="175" name="Image" descr="Image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50311"/>
                <a:ext cx="552101" cy="70889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>
                <a:outerShdw sx="100000" sy="100000" kx="0" ky="0" algn="b" rotWithShape="0" blurRad="25400" dist="20037" dir="8434451">
                  <a:srgbClr val="000000">
                    <a:alpha val="22374"/>
                  </a:srgbClr>
                </a:outerShdw>
              </a:effectLst>
            </p:spPr>
          </p:pic>
          <p:sp>
            <p:nvSpPr>
              <p:cNvPr id="176" name="Triangle"/>
              <p:cNvSpPr/>
              <p:nvPr/>
            </p:nvSpPr>
            <p:spPr>
              <a:xfrm rot="10800000">
                <a:off x="372479" y="-1"/>
                <a:ext cx="207529" cy="2075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178" name="a|b|c…"/>
            <p:cNvSpPr txBox="1"/>
            <p:nvPr/>
          </p:nvSpPr>
          <p:spPr>
            <a:xfrm>
              <a:off x="25400" y="76110"/>
              <a:ext cx="503616" cy="6831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/>
            <a:p>
              <a:pPr>
                <a:lnSpc>
                  <a:spcPct val="90000"/>
                </a:lnSpc>
                <a:spcBef>
                  <a:spcPts val="300"/>
                </a:spcBef>
                <a:defRPr b="0" i="1" sz="1100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</a:defRPr>
              </a:pPr>
              <a:r>
                <a:t>a|b|c</a:t>
              </a:r>
            </a:p>
            <a:p>
              <a:pPr>
                <a:lnSpc>
                  <a:spcPct val="90000"/>
                </a:lnSpc>
                <a:spcBef>
                  <a:spcPts val="300"/>
                </a:spcBef>
                <a:defRPr b="0" i="1" sz="1100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</a:defRPr>
              </a:pPr>
              <a:r>
                <a:t>1|2|3</a:t>
              </a:r>
            </a:p>
            <a:p>
              <a:pPr>
                <a:lnSpc>
                  <a:spcPct val="90000"/>
                </a:lnSpc>
                <a:spcBef>
                  <a:spcPts val="300"/>
                </a:spcBef>
                <a:defRPr b="0" i="1" sz="1100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</a:defRPr>
              </a:pPr>
              <a:r>
                <a:t>4|5|NA</a:t>
              </a:r>
            </a:p>
          </p:txBody>
        </p:sp>
      </p:grpSp>
      <p:grpSp>
        <p:nvGrpSpPr>
          <p:cNvPr id="184" name="Group"/>
          <p:cNvGrpSpPr/>
          <p:nvPr/>
        </p:nvGrpSpPr>
        <p:grpSpPr>
          <a:xfrm>
            <a:off x="3949897" y="4849189"/>
            <a:ext cx="580009" cy="759293"/>
            <a:chOff x="0" y="0"/>
            <a:chExt cx="580007" cy="759291"/>
          </a:xfrm>
        </p:grpSpPr>
        <p:grpSp>
          <p:nvGrpSpPr>
            <p:cNvPr id="182" name="Group"/>
            <p:cNvGrpSpPr/>
            <p:nvPr/>
          </p:nvGrpSpPr>
          <p:grpSpPr>
            <a:xfrm>
              <a:off x="0" y="-1"/>
              <a:ext cx="580008" cy="759204"/>
              <a:chOff x="0" y="0"/>
              <a:chExt cx="580007" cy="759202"/>
            </a:xfrm>
          </p:grpSpPr>
          <p:pic>
            <p:nvPicPr>
              <p:cNvPr id="180" name="Image" descr="Image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50311"/>
                <a:ext cx="552101" cy="70889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>
                <a:outerShdw sx="100000" sy="100000" kx="0" ky="0" algn="b" rotWithShape="0" blurRad="25400" dist="20037" dir="8434451">
                  <a:srgbClr val="000000">
                    <a:alpha val="22374"/>
                  </a:srgbClr>
                </a:outerShdw>
              </a:effectLst>
            </p:spPr>
          </p:pic>
          <p:sp>
            <p:nvSpPr>
              <p:cNvPr id="181" name="Triangle"/>
              <p:cNvSpPr/>
              <p:nvPr/>
            </p:nvSpPr>
            <p:spPr>
              <a:xfrm rot="10800000">
                <a:off x="372479" y="-1"/>
                <a:ext cx="207529" cy="2075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183" name="a  b  c…"/>
            <p:cNvSpPr txBox="1"/>
            <p:nvPr/>
          </p:nvSpPr>
          <p:spPr>
            <a:xfrm>
              <a:off x="25400" y="76110"/>
              <a:ext cx="520964" cy="6831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/>
            <a:p>
              <a:pPr>
                <a:lnSpc>
                  <a:spcPct val="90000"/>
                </a:lnSpc>
                <a:spcBef>
                  <a:spcPts val="300"/>
                </a:spcBef>
                <a:defRPr b="0" i="1" sz="1100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</a:defRPr>
              </a:pPr>
              <a:r>
                <a:t>a  b  c</a:t>
              </a:r>
            </a:p>
            <a:p>
              <a:pPr>
                <a:lnSpc>
                  <a:spcPct val="90000"/>
                </a:lnSpc>
                <a:spcBef>
                  <a:spcPts val="300"/>
                </a:spcBef>
                <a:defRPr b="0" i="1" sz="1100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</a:defRPr>
              </a:pPr>
              <a:r>
                <a:t>1  2  3</a:t>
              </a:r>
            </a:p>
            <a:p>
              <a:pPr>
                <a:lnSpc>
                  <a:spcPct val="90000"/>
                </a:lnSpc>
                <a:spcBef>
                  <a:spcPts val="300"/>
                </a:spcBef>
                <a:defRPr b="0" i="1" sz="1100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</a:defRPr>
              </a:pPr>
              <a:r>
                <a:t>4  5  NA</a:t>
              </a:r>
            </a:p>
          </p:txBody>
        </p:sp>
      </p:grpSp>
      <p:graphicFrame>
        <p:nvGraphicFramePr>
          <p:cNvPr id="185" name="Table"/>
          <p:cNvGraphicFramePr/>
          <p:nvPr/>
        </p:nvGraphicFramePr>
        <p:xfrm>
          <a:off x="7676429" y="7008818"/>
          <a:ext cx="1188951" cy="15240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222840"/>
                <a:gridCol w="222840"/>
                <a:gridCol w="222840"/>
              </a:tblGrid>
              <a:tr h="2032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186" name="Table"/>
          <p:cNvGraphicFramePr/>
          <p:nvPr/>
        </p:nvGraphicFramePr>
        <p:xfrm>
          <a:off x="3963334" y="6982841"/>
          <a:ext cx="1188952" cy="15240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222840"/>
                <a:gridCol w="222840"/>
                <a:gridCol w="222840"/>
              </a:tblGrid>
              <a:tr h="160866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solidFill>
                      <a:srgbClr val="D0D1D2"/>
                    </a:solidFill>
                  </a:tcPr>
                </a:tc>
              </a:tr>
              <a:tr h="160866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anchorCtr="0" horzOverflow="overflow"/>
                </a:tc>
              </a:tr>
              <a:tr h="160866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</a:t>
                      </a: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187" name="Table"/>
          <p:cNvGraphicFramePr/>
          <p:nvPr/>
        </p:nvGraphicFramePr>
        <p:xfrm>
          <a:off x="3969684" y="7540750"/>
          <a:ext cx="1188952" cy="15240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222840"/>
                <a:gridCol w="222840"/>
                <a:gridCol w="222840"/>
              </a:tblGrid>
              <a:tr h="171450">
                <a:tc>
                  <a:txBody>
                    <a:bodyPr/>
                    <a:lstStyle/>
                    <a:p>
                      <a:pPr defTabSz="914400"/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y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z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</a:p>
                  </a:txBody>
                  <a:tcPr marL="0" marR="0" marT="0" marB="0" anchor="ctr" anchorCtr="0" horzOverflow="overflow"/>
                </a:tc>
              </a:tr>
              <a:tr h="171450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anchorCtr="0" horzOverflow="overflow"/>
                </a:tc>
              </a:tr>
              <a:tr h="171450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</a:t>
                      </a: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188" name="Table"/>
          <p:cNvGraphicFramePr/>
          <p:nvPr/>
        </p:nvGraphicFramePr>
        <p:xfrm>
          <a:off x="7682779" y="7743950"/>
          <a:ext cx="1188951" cy="15240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222840"/>
                <a:gridCol w="222840"/>
                <a:gridCol w="222840"/>
              </a:tblGrid>
              <a:tr h="160866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</a:tr>
              <a:tr h="160866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anchorCtr="0" horzOverflow="overflow"/>
                </a:tc>
              </a:tr>
              <a:tr h="160866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</a:t>
                      </a: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189" name="Table"/>
          <p:cNvGraphicFramePr/>
          <p:nvPr/>
        </p:nvGraphicFramePr>
        <p:xfrm>
          <a:off x="7676429" y="6197486"/>
          <a:ext cx="1188951" cy="15240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222840"/>
                <a:gridCol w="222840"/>
                <a:gridCol w="222840"/>
              </a:tblGrid>
              <a:tr h="241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</a:t>
                      </a: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190" name="Table"/>
          <p:cNvGraphicFramePr/>
          <p:nvPr/>
        </p:nvGraphicFramePr>
        <p:xfrm>
          <a:off x="5095880" y="2439268"/>
          <a:ext cx="1188952" cy="15240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222840"/>
                <a:gridCol w="222840"/>
                <a:gridCol w="222840"/>
              </a:tblGrid>
              <a:tr h="160866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</a:tr>
              <a:tr h="160866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anchorCtr="0" horzOverflow="overflow"/>
                </a:tc>
              </a:tr>
              <a:tr h="160866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</a:t>
                      </a: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sp>
        <p:nvSpPr>
          <p:cNvPr id="191" name="Line"/>
          <p:cNvSpPr/>
          <p:nvPr/>
        </p:nvSpPr>
        <p:spPr>
          <a:xfrm>
            <a:off x="4628162" y="2737718"/>
            <a:ext cx="333334" cy="1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192" name="Table"/>
          <p:cNvGraphicFramePr/>
          <p:nvPr/>
        </p:nvGraphicFramePr>
        <p:xfrm>
          <a:off x="5095880" y="3259057"/>
          <a:ext cx="1188952" cy="15240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222840"/>
                <a:gridCol w="222840"/>
                <a:gridCol w="222840"/>
              </a:tblGrid>
              <a:tr h="160866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</a:tr>
              <a:tr h="160866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anchorCtr="0" horzOverflow="overflow"/>
                </a:tc>
              </a:tr>
              <a:tr h="160866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</a:t>
                      </a: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sp>
        <p:nvSpPr>
          <p:cNvPr id="193" name="Line"/>
          <p:cNvSpPr/>
          <p:nvPr/>
        </p:nvSpPr>
        <p:spPr>
          <a:xfrm>
            <a:off x="4628162" y="3557507"/>
            <a:ext cx="333334" cy="1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194" name="Table"/>
          <p:cNvGraphicFramePr/>
          <p:nvPr/>
        </p:nvGraphicFramePr>
        <p:xfrm>
          <a:off x="5095880" y="4078846"/>
          <a:ext cx="1188952" cy="15240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222840"/>
                <a:gridCol w="222840"/>
                <a:gridCol w="222840"/>
              </a:tblGrid>
              <a:tr h="160866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</a:tr>
              <a:tr h="160866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anchorCtr="0" horzOverflow="overflow"/>
                </a:tc>
              </a:tr>
              <a:tr h="160866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</a:t>
                      </a: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sp>
        <p:nvSpPr>
          <p:cNvPr id="195" name="Line"/>
          <p:cNvSpPr/>
          <p:nvPr/>
        </p:nvSpPr>
        <p:spPr>
          <a:xfrm>
            <a:off x="4628162" y="4377296"/>
            <a:ext cx="333334" cy="1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196" name="Table"/>
          <p:cNvGraphicFramePr/>
          <p:nvPr/>
        </p:nvGraphicFramePr>
        <p:xfrm>
          <a:off x="5095880" y="4898635"/>
          <a:ext cx="1188952" cy="15240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222840"/>
                <a:gridCol w="222840"/>
                <a:gridCol w="222840"/>
              </a:tblGrid>
              <a:tr h="160866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</a:tr>
              <a:tr h="160866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anchorCtr="0" horzOverflow="overflow"/>
                </a:tc>
              </a:tr>
              <a:tr h="160866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</a:t>
                      </a: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sp>
        <p:nvSpPr>
          <p:cNvPr id="197" name="Line"/>
          <p:cNvSpPr/>
          <p:nvPr/>
        </p:nvSpPr>
        <p:spPr>
          <a:xfrm>
            <a:off x="4628162" y="5197085"/>
            <a:ext cx="333334" cy="1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pSp>
        <p:nvGrpSpPr>
          <p:cNvPr id="202" name="Group"/>
          <p:cNvGrpSpPr/>
          <p:nvPr/>
        </p:nvGrpSpPr>
        <p:grpSpPr>
          <a:xfrm>
            <a:off x="3968598" y="6132855"/>
            <a:ext cx="580009" cy="759293"/>
            <a:chOff x="0" y="0"/>
            <a:chExt cx="580007" cy="759291"/>
          </a:xfrm>
        </p:grpSpPr>
        <p:grpSp>
          <p:nvGrpSpPr>
            <p:cNvPr id="200" name="Group"/>
            <p:cNvGrpSpPr/>
            <p:nvPr/>
          </p:nvGrpSpPr>
          <p:grpSpPr>
            <a:xfrm>
              <a:off x="0" y="-1"/>
              <a:ext cx="580008" cy="759204"/>
              <a:chOff x="0" y="0"/>
              <a:chExt cx="580007" cy="759202"/>
            </a:xfrm>
          </p:grpSpPr>
          <p:pic>
            <p:nvPicPr>
              <p:cNvPr id="198" name="Image" descr="Image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50311"/>
                <a:ext cx="552101" cy="70889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>
                <a:outerShdw sx="100000" sy="100000" kx="0" ky="0" algn="b" rotWithShape="0" blurRad="25400" dist="20037" dir="8434451">
                  <a:srgbClr val="000000">
                    <a:alpha val="22374"/>
                  </a:srgbClr>
                </a:outerShdw>
              </a:effectLst>
            </p:spPr>
          </p:pic>
          <p:sp>
            <p:nvSpPr>
              <p:cNvPr id="199" name="Triangle"/>
              <p:cNvSpPr/>
              <p:nvPr/>
            </p:nvSpPr>
            <p:spPr>
              <a:xfrm rot="10800000">
                <a:off x="372479" y="-1"/>
                <a:ext cx="207529" cy="2075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201" name="a,b,c…"/>
            <p:cNvSpPr txBox="1"/>
            <p:nvPr/>
          </p:nvSpPr>
          <p:spPr>
            <a:xfrm>
              <a:off x="25400" y="76110"/>
              <a:ext cx="534934" cy="6831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ts val="300"/>
                </a:spcBef>
                <a:defRPr b="0" i="1" sz="1100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</a:defRPr>
              </a:pPr>
              <a:r>
                <a:t>a,b,c</a:t>
              </a:r>
            </a:p>
            <a:p>
              <a:pPr>
                <a:lnSpc>
                  <a:spcPct val="90000"/>
                </a:lnSpc>
                <a:spcBef>
                  <a:spcPts val="300"/>
                </a:spcBef>
                <a:defRPr b="0" i="1" sz="1100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</a:defRPr>
              </a:pPr>
              <a:r>
                <a:t>1,2,3</a:t>
              </a:r>
            </a:p>
            <a:p>
              <a:pPr>
                <a:lnSpc>
                  <a:spcPct val="90000"/>
                </a:lnSpc>
                <a:spcBef>
                  <a:spcPts val="300"/>
                </a:spcBef>
                <a:defRPr b="0" i="1" sz="1100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</a:defRPr>
              </a:pPr>
              <a:r>
                <a:t>4,5,NA</a:t>
              </a:r>
            </a:p>
          </p:txBody>
        </p:sp>
      </p:grpSp>
      <p:sp>
        <p:nvSpPr>
          <p:cNvPr id="203" name="Example file…"/>
          <p:cNvSpPr txBox="1"/>
          <p:nvPr/>
        </p:nvSpPr>
        <p:spPr>
          <a:xfrm>
            <a:off x="4595567" y="6135555"/>
            <a:ext cx="2991990" cy="2078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>
            <a:normAutofit fontScale="100000" lnSpcReduction="0"/>
          </a:bodyPr>
          <a:lstStyle/>
          <a:p>
            <a:pPr marL="114300" indent="-114300">
              <a:lnSpc>
                <a:spcPct val="90000"/>
              </a:lnSpc>
              <a:spcBef>
                <a:spcPts val="300"/>
              </a:spcBef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Example file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write_file("a,b,c\n1,2,3\n4,5,NA","file.csv")</a:t>
            </a:r>
          </a:p>
          <a:p>
            <a:pPr marL="114300" indent="-114300">
              <a:lnSpc>
                <a:spcPct val="90000"/>
              </a:lnSpc>
              <a:spcBef>
                <a:spcPts val="400"/>
              </a:spcBef>
              <a:defRPr b="0">
                <a:solidFill>
                  <a:srgbClr val="000000"/>
                </a:solidFill>
              </a:defRPr>
            </a:pPr>
            <a:r>
              <a:t>f &lt;- "file.csv"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 marL="114300" indent="-114300">
              <a:lnSpc>
                <a:spcPct val="90000"/>
              </a:lnSpc>
              <a:spcBef>
                <a:spcPts val="300"/>
              </a:spcBef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No header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read_csv(f, </a:t>
            </a:r>
            <a:r>
              <a:rPr b="1"/>
              <a:t>col_names = FALSE</a:t>
            </a:r>
            <a:r>
              <a:t>)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 marL="114300" indent="-114300">
              <a:lnSpc>
                <a:spcPct val="90000"/>
              </a:lnSpc>
              <a:spcBef>
                <a:spcPts val="300"/>
              </a:spcBef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Provide header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read_csv(f, </a:t>
            </a:r>
            <a:r>
              <a:rPr b="1"/>
              <a:t>col_names = c("x", "y", "z")</a:t>
            </a:r>
            <a:r>
              <a:t>)</a:t>
            </a:r>
          </a:p>
        </p:txBody>
      </p:sp>
      <p:sp>
        <p:nvSpPr>
          <p:cNvPr id="204" name="Read a file into a single string…"/>
          <p:cNvSpPr txBox="1"/>
          <p:nvPr/>
        </p:nvSpPr>
        <p:spPr>
          <a:xfrm>
            <a:off x="3826107" y="8881602"/>
            <a:ext cx="3591835" cy="1416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228600" indent="-114300">
              <a:lnSpc>
                <a:spcPct val="90000"/>
              </a:lnSpc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Read a file into a single string</a:t>
            </a:r>
          </a:p>
          <a:p>
            <a:pPr marL="228600" indent="-114300">
              <a:lnSpc>
                <a:spcPct val="90000"/>
              </a:lnSpc>
              <a:spcBef>
                <a:spcPts val="500"/>
              </a:spcBef>
              <a:defRPr b="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t>read_file(</a:t>
            </a:r>
            <a:r>
              <a:rPr>
                <a:latin typeface="+mn-lt"/>
                <a:ea typeface="+mn-ea"/>
                <a:cs typeface="+mn-cs"/>
                <a:sym typeface="Source Sans Pro Light"/>
              </a:rPr>
              <a:t>file, locale = default_locale()</a:t>
            </a:r>
            <a:r>
              <a:t>)</a:t>
            </a:r>
          </a:p>
          <a:p>
            <a:pPr marL="228600" indent="-114300">
              <a:lnSpc>
                <a:spcPct val="90000"/>
              </a:lnSpc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Read each line into its own string</a:t>
            </a:r>
          </a:p>
          <a:p>
            <a:pPr marL="228600" indent="-114300">
              <a:lnSpc>
                <a:spcPct val="90000"/>
              </a:lnSpc>
              <a:defRPr b="0">
                <a:solidFill>
                  <a:srgbClr val="000000"/>
                </a:solidFill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read_lines(</a:t>
            </a:r>
            <a:r>
              <a:rPr>
                <a:latin typeface="+mn-lt"/>
                <a:ea typeface="+mn-ea"/>
                <a:cs typeface="+mn-cs"/>
                <a:sym typeface="Source Sans Pro Light"/>
              </a:rPr>
              <a:t>file, skip = 0, n_max = -1L, na = character(), locale = default_locale(), progress = interactive()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</p:txBody>
      </p:sp>
      <p:sp>
        <p:nvSpPr>
          <p:cNvPr id="205" name="Line"/>
          <p:cNvSpPr/>
          <p:nvPr/>
        </p:nvSpPr>
        <p:spPr>
          <a:xfrm>
            <a:off x="3708595" y="8428845"/>
            <a:ext cx="6528889" cy="1"/>
          </a:xfrm>
          <a:prstGeom prst="line">
            <a:avLst/>
          </a:prstGeom>
          <a:ln w="6350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06" name="Read a file into a raw vector…"/>
          <p:cNvSpPr txBox="1"/>
          <p:nvPr/>
        </p:nvSpPr>
        <p:spPr>
          <a:xfrm>
            <a:off x="7379348" y="8475202"/>
            <a:ext cx="3057327" cy="17336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228600" indent="-114300">
              <a:lnSpc>
                <a:spcPct val="90000"/>
              </a:lnSpc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Read a file into a raw vector</a:t>
            </a:r>
          </a:p>
          <a:p>
            <a:pPr marL="228600" indent="-114300">
              <a:lnSpc>
                <a:spcPct val="90000"/>
              </a:lnSpc>
              <a:spcBef>
                <a:spcPts val="500"/>
              </a:spcBef>
              <a:defRPr b="0">
                <a:solidFill>
                  <a:srgbClr val="000000"/>
                </a:solidFill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read_file_raw(</a:t>
            </a:r>
            <a:r>
              <a:rPr>
                <a:latin typeface="+mn-lt"/>
                <a:ea typeface="+mn-ea"/>
                <a:cs typeface="+mn-cs"/>
                <a:sym typeface="Source Sans Pro Light"/>
              </a:rPr>
              <a:t>file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  <a:p>
            <a:pPr marL="228600" indent="-114300">
              <a:lnSpc>
                <a:spcPct val="90000"/>
              </a:lnSpc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Read each line into a raw vector</a:t>
            </a:r>
          </a:p>
          <a:p>
            <a:pPr marL="228600" indent="-114300">
              <a:lnSpc>
                <a:spcPct val="90000"/>
              </a:lnSpc>
              <a:spcBef>
                <a:spcPts val="500"/>
              </a:spcBef>
              <a:defRPr b="0">
                <a:solidFill>
                  <a:srgbClr val="000000"/>
                </a:solidFill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read_lines_raw(</a:t>
            </a:r>
            <a:r>
              <a:rPr>
                <a:latin typeface="+mn-lt"/>
                <a:ea typeface="+mn-ea"/>
                <a:cs typeface="+mn-cs"/>
                <a:sym typeface="Source Sans Pro Light"/>
              </a:rPr>
              <a:t>file, skip = 0, n_max = -1L, progress = interactive()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</p:txBody>
      </p:sp>
      <p:sp>
        <p:nvSpPr>
          <p:cNvPr id="207" name="Read Non-Tabular Data"/>
          <p:cNvSpPr txBox="1"/>
          <p:nvPr/>
        </p:nvSpPr>
        <p:spPr>
          <a:xfrm>
            <a:off x="3708010" y="8430837"/>
            <a:ext cx="308483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Read Non-Tabular Data</a:t>
            </a:r>
          </a:p>
        </p:txBody>
      </p:sp>
      <p:sp>
        <p:nvSpPr>
          <p:cNvPr id="208" name="Read Apache style log files…"/>
          <p:cNvSpPr txBox="1"/>
          <p:nvPr/>
        </p:nvSpPr>
        <p:spPr>
          <a:xfrm>
            <a:off x="3775307" y="9857271"/>
            <a:ext cx="6293279" cy="4964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 marL="228600" indent="-114300">
              <a:lnSpc>
                <a:spcPct val="90000"/>
              </a:lnSpc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Read Apache style log files</a:t>
            </a:r>
          </a:p>
          <a:p>
            <a:pPr marL="228600" indent="-114300">
              <a:lnSpc>
                <a:spcPct val="90000"/>
              </a:lnSpc>
              <a:defRPr b="0">
                <a:solidFill>
                  <a:srgbClr val="000000"/>
                </a:solidFill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read_log(</a:t>
            </a:r>
            <a:r>
              <a:rPr>
                <a:latin typeface="+mn-lt"/>
                <a:ea typeface="+mn-ea"/>
                <a:cs typeface="+mn-cs"/>
                <a:sym typeface="Source Sans Pro Light"/>
              </a:rPr>
              <a:t>file, col_names = FALSE, col_types = NULL, skip = 0, n_max = -1, progress = interactive()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</p:txBody>
      </p:sp>
      <p:sp>
        <p:nvSpPr>
          <p:cNvPr id="209" name="## Parsed with column specification:…"/>
          <p:cNvSpPr txBox="1"/>
          <p:nvPr/>
        </p:nvSpPr>
        <p:spPr>
          <a:xfrm>
            <a:off x="10642127" y="2962969"/>
            <a:ext cx="2883921" cy="960042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 sz="10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## Parsed with column specification:</a:t>
            </a:r>
          </a:p>
          <a:p>
            <a:pPr>
              <a:spcBef>
                <a:spcPts val="0"/>
              </a:spcBef>
              <a:defRPr b="0" sz="10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## cols(</a:t>
            </a:r>
          </a:p>
          <a:p>
            <a:pPr>
              <a:spcBef>
                <a:spcPts val="0"/>
              </a:spcBef>
              <a:defRPr b="0" sz="10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##   age = col_integer(),</a:t>
            </a:r>
          </a:p>
          <a:p>
            <a:pPr>
              <a:spcBef>
                <a:spcPts val="0"/>
              </a:spcBef>
              <a:defRPr b="0" sz="10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##   sex = col_character(),</a:t>
            </a:r>
          </a:p>
          <a:p>
            <a:pPr>
              <a:spcBef>
                <a:spcPts val="0"/>
              </a:spcBef>
              <a:defRPr b="0" sz="10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##   earn = col_double()</a:t>
            </a:r>
          </a:p>
          <a:p>
            <a:pPr>
              <a:spcBef>
                <a:spcPts val="0"/>
              </a:spcBef>
              <a:defRPr b="0" sz="10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## )</a:t>
            </a:r>
          </a:p>
        </p:txBody>
      </p:sp>
      <p:sp>
        <p:nvSpPr>
          <p:cNvPr id="210" name="1. Use problems() to diagnose problems.…"/>
          <p:cNvSpPr txBox="1"/>
          <p:nvPr/>
        </p:nvSpPr>
        <p:spPr>
          <a:xfrm>
            <a:off x="10517265" y="4269263"/>
            <a:ext cx="3184445" cy="60333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 fontScale="100000" lnSpcReduction="0"/>
          </a:bodyPr>
          <a:lstStyle/>
          <a:p>
            <a:pPr marL="110871" defTabSz="566674">
              <a:lnSpc>
                <a:spcPct val="80000"/>
              </a:lnSpc>
              <a:defRPr b="0" sz="1164">
                <a:solidFill>
                  <a:srgbClr val="000000"/>
                </a:solidFill>
              </a:defRPr>
            </a:pPr>
            <a:r>
              <a:t>1. Use </a:t>
            </a:r>
            <a:r>
              <a:rPr b="1"/>
              <a:t>problems() </a:t>
            </a:r>
            <a:r>
              <a:t>to diagnose problems.</a:t>
            </a:r>
          </a:p>
          <a:p>
            <a:pPr marL="221742" indent="-110871" defTabSz="566674">
              <a:lnSpc>
                <a:spcPct val="90000"/>
              </a:lnSpc>
              <a:spcBef>
                <a:spcPts val="1900"/>
              </a:spcBef>
              <a:defRPr i="1" sz="1164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x &lt;- read_csv("file.csv"); problems(x)</a:t>
            </a:r>
          </a:p>
          <a:p>
            <a:pPr marL="110871" defTabSz="566674">
              <a:lnSpc>
                <a:spcPct val="90000"/>
              </a:lnSpc>
              <a:defRPr b="0" sz="1164">
                <a:solidFill>
                  <a:srgbClr val="000000"/>
                </a:solidFill>
              </a:defRPr>
            </a:pPr>
            <a:r>
              <a:t>2. Use a col_ function to guide parsing.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t>col_guess() </a:t>
            </a:r>
            <a:r>
              <a:rPr b="0">
                <a:solidFill>
                  <a:srgbClr val="FF7E79"/>
                </a:solidFill>
                <a:latin typeface="+mn-lt"/>
                <a:ea typeface="+mn-ea"/>
                <a:cs typeface="+mn-cs"/>
                <a:sym typeface="Source Sans Pro Light"/>
              </a:rPr>
              <a:t>-</a:t>
            </a:r>
            <a:r>
              <a:rPr b="0">
                <a:latin typeface="+mn-lt"/>
                <a:ea typeface="+mn-ea"/>
                <a:cs typeface="+mn-cs"/>
                <a:sym typeface="Source Sans Pro Light"/>
              </a:rPr>
              <a:t> the default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t>col_character()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t>col_double()</a:t>
            </a:r>
            <a:r>
              <a:rPr b="0"/>
              <a:t>,</a:t>
            </a:r>
            <a:r>
              <a:t> col_euro_double()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t>col_datetime(</a:t>
            </a:r>
            <a:r>
              <a:rPr b="0">
                <a:latin typeface="+mn-lt"/>
                <a:ea typeface="+mn-ea"/>
                <a:cs typeface="+mn-cs"/>
                <a:sym typeface="Source Sans Pro Light"/>
              </a:rPr>
              <a:t>format = ""</a:t>
            </a:r>
            <a:r>
              <a:t>) </a:t>
            </a:r>
            <a:r>
              <a:rPr b="0"/>
              <a:t>Also </a:t>
            </a:r>
            <a:endParaRPr b="0"/>
          </a:p>
          <a:p>
            <a:pPr indent="234061" defTabSz="566674">
              <a:lnSpc>
                <a:spcPct val="90000"/>
              </a:lnSpc>
              <a:defRPr sz="1164">
                <a:solidFill>
                  <a:srgbClr val="000000"/>
                </a:solidFill>
              </a:defRPr>
            </a:pPr>
            <a:r>
              <a:t>col_date(</a:t>
            </a:r>
            <a:r>
              <a:rPr b="0">
                <a:latin typeface="+mn-lt"/>
                <a:ea typeface="+mn-ea"/>
                <a:cs typeface="+mn-cs"/>
                <a:sym typeface="Source Sans Pro Light"/>
              </a:rPr>
              <a:t>format = ""</a:t>
            </a:r>
            <a:r>
              <a:t>)</a:t>
            </a:r>
            <a:r>
              <a:rPr b="0"/>
              <a:t>, </a:t>
            </a:r>
            <a:r>
              <a:t>col_time(</a:t>
            </a:r>
            <a:r>
              <a:rPr b="0">
                <a:latin typeface="+mn-lt"/>
                <a:ea typeface="+mn-ea"/>
                <a:cs typeface="+mn-cs"/>
                <a:sym typeface="Source Sans Pro Light"/>
              </a:rPr>
              <a:t>format = ""</a:t>
            </a:r>
            <a:r>
              <a:t>)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t>col_factor(</a:t>
            </a:r>
            <a:r>
              <a:rPr b="0">
                <a:latin typeface="+mn-lt"/>
                <a:ea typeface="+mn-ea"/>
                <a:cs typeface="+mn-cs"/>
                <a:sym typeface="Source Sans Pro Light"/>
              </a:rPr>
              <a:t>levels, ordered = FALSE</a:t>
            </a:r>
            <a:r>
              <a:t>)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t>col_integer()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t>col_logical()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t>col_number()</a:t>
            </a:r>
            <a:r>
              <a:rPr b="0"/>
              <a:t>,</a:t>
            </a:r>
            <a:r>
              <a:t> col_numeric()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t>col_skip()</a:t>
            </a:r>
          </a:p>
          <a:p>
            <a:pPr marL="221742" indent="-110871" defTabSz="566674">
              <a:lnSpc>
                <a:spcPct val="90000"/>
              </a:lnSpc>
              <a:spcBef>
                <a:spcPts val="0"/>
              </a:spcBef>
              <a:defRPr i="1" sz="1164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x &lt;- read_csv("file.csv", col_types = cols(</a:t>
            </a:r>
          </a:p>
          <a:p>
            <a:pPr marL="221742" indent="-110871" defTabSz="566674">
              <a:lnSpc>
                <a:spcPct val="90000"/>
              </a:lnSpc>
              <a:spcBef>
                <a:spcPts val="0"/>
              </a:spcBef>
              <a:defRPr i="1" sz="1164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    A = col_double(),</a:t>
            </a:r>
          </a:p>
          <a:p>
            <a:pPr marL="221742" indent="-110871" defTabSz="566674">
              <a:lnSpc>
                <a:spcPct val="90000"/>
              </a:lnSpc>
              <a:spcBef>
                <a:spcPts val="0"/>
              </a:spcBef>
              <a:defRPr i="1" sz="1164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    B = col_logical(),</a:t>
            </a:r>
          </a:p>
          <a:p>
            <a:pPr marL="221742" indent="-110871" defTabSz="566674">
              <a:lnSpc>
                <a:spcPct val="90000"/>
              </a:lnSpc>
              <a:spcBef>
                <a:spcPts val="1900"/>
              </a:spcBef>
              <a:defRPr i="1" sz="1164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    C = col_factor()))</a:t>
            </a:r>
          </a:p>
          <a:p>
            <a:pPr marL="110871" defTabSz="566674">
              <a:lnSpc>
                <a:spcPct val="80000"/>
              </a:lnSpc>
              <a:buClr>
                <a:srgbClr val="000000"/>
              </a:buClr>
              <a:defRPr b="0" sz="1164">
                <a:solidFill>
                  <a:srgbClr val="000000"/>
                </a:solidFill>
              </a:defRPr>
            </a:pPr>
            <a:r>
              <a:t>3. Else, read in as character vectors then parse with a parse_ function.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t>parse_guess()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t>parse_character()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t>parse_datetime() </a:t>
            </a:r>
            <a:r>
              <a:rPr b="0"/>
              <a:t>Also</a:t>
            </a:r>
            <a:r>
              <a:t> parse_date() </a:t>
            </a:r>
            <a:r>
              <a:rPr b="0"/>
              <a:t>and</a:t>
            </a:r>
            <a:r>
              <a:t> parse_time()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t>parse_double()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t>parse_factor()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t>parse_integer()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t>parse_logical()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t>parse_number()</a:t>
            </a:r>
          </a:p>
          <a:p>
            <a:pPr marL="221742" indent="-110871" defTabSz="566674">
              <a:lnSpc>
                <a:spcPct val="90000"/>
              </a:lnSpc>
              <a:spcBef>
                <a:spcPts val="900"/>
              </a:spcBef>
              <a:defRPr i="1" sz="1164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x$A &lt;- parse_number(x$A)</a:t>
            </a:r>
          </a:p>
        </p:txBody>
      </p:sp>
      <p:sp>
        <p:nvSpPr>
          <p:cNvPr id="211" name="readr functions guess…"/>
          <p:cNvSpPr txBox="1"/>
          <p:nvPr/>
        </p:nvSpPr>
        <p:spPr>
          <a:xfrm>
            <a:off x="10522819" y="1664189"/>
            <a:ext cx="3122537" cy="1162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t>readr functions guess 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t>the types of each column and </a:t>
            </a:r>
          </a:p>
          <a:p>
            <a:pPr>
              <a:lnSpc>
                <a:spcPct val="90000"/>
              </a:lnSpc>
              <a:spcBef>
                <a:spcPts val="900"/>
              </a:spcBef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t>convert types when appropriate (but will NOT convert strings to factors automatically). </a:t>
            </a:r>
          </a:p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t>A message shows the type of each column in the result.</a:t>
            </a:r>
          </a:p>
        </p:txBody>
      </p:sp>
      <p:sp>
        <p:nvSpPr>
          <p:cNvPr id="212" name="earn is a double (numeric)"/>
          <p:cNvSpPr/>
          <p:nvPr/>
        </p:nvSpPr>
        <p:spPr>
          <a:xfrm>
            <a:off x="11031267" y="3755497"/>
            <a:ext cx="1714898" cy="4790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98" y="0"/>
                </a:moveTo>
                <a:lnTo>
                  <a:pt x="10058" y="11382"/>
                </a:lnTo>
                <a:lnTo>
                  <a:pt x="1220" y="11382"/>
                </a:lnTo>
                <a:cubicBezTo>
                  <a:pt x="547" y="11382"/>
                  <a:pt x="0" y="13340"/>
                  <a:pt x="0" y="15748"/>
                </a:cubicBezTo>
                <a:lnTo>
                  <a:pt x="0" y="17233"/>
                </a:lnTo>
                <a:cubicBezTo>
                  <a:pt x="0" y="19642"/>
                  <a:pt x="547" y="21600"/>
                  <a:pt x="1220" y="21600"/>
                </a:cubicBezTo>
                <a:lnTo>
                  <a:pt x="20385" y="21600"/>
                </a:lnTo>
                <a:cubicBezTo>
                  <a:pt x="21058" y="21600"/>
                  <a:pt x="21600" y="19642"/>
                  <a:pt x="21600" y="17233"/>
                </a:cubicBezTo>
                <a:lnTo>
                  <a:pt x="21600" y="15748"/>
                </a:lnTo>
                <a:cubicBezTo>
                  <a:pt x="21600" y="13340"/>
                  <a:pt x="21058" y="11382"/>
                  <a:pt x="20385" y="11382"/>
                </a:cubicBezTo>
                <a:lnTo>
                  <a:pt x="11542" y="11382"/>
                </a:lnTo>
                <a:lnTo>
                  <a:pt x="10798" y="0"/>
                </a:lnTo>
                <a:close/>
              </a:path>
            </a:pathLst>
          </a:custGeom>
          <a:solidFill>
            <a:schemeClr val="accent1">
              <a:hueOff val="47394"/>
              <a:satOff val="-25753"/>
              <a:lumOff val="-7544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0"/>
              </a:spcBef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earn is a double (numeric)</a:t>
            </a:r>
          </a:p>
        </p:txBody>
      </p:sp>
      <p:sp>
        <p:nvSpPr>
          <p:cNvPr id="213" name="sex is a character"/>
          <p:cNvSpPr/>
          <p:nvPr/>
        </p:nvSpPr>
        <p:spPr>
          <a:xfrm>
            <a:off x="12630989" y="3627704"/>
            <a:ext cx="855663" cy="6068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5681" y="8730"/>
                </a:lnTo>
                <a:cubicBezTo>
                  <a:pt x="5250" y="9351"/>
                  <a:pt x="4989" y="10210"/>
                  <a:pt x="4989" y="11146"/>
                </a:cubicBezTo>
                <a:lnTo>
                  <a:pt x="4989" y="18167"/>
                </a:lnTo>
                <a:cubicBezTo>
                  <a:pt x="4989" y="20068"/>
                  <a:pt x="6086" y="21600"/>
                  <a:pt x="7434" y="21600"/>
                </a:cubicBezTo>
                <a:lnTo>
                  <a:pt x="19165" y="21600"/>
                </a:lnTo>
                <a:cubicBezTo>
                  <a:pt x="20514" y="21600"/>
                  <a:pt x="21600" y="20068"/>
                  <a:pt x="21600" y="18167"/>
                </a:cubicBezTo>
                <a:lnTo>
                  <a:pt x="21600" y="11146"/>
                </a:lnTo>
                <a:cubicBezTo>
                  <a:pt x="21600" y="9245"/>
                  <a:pt x="20514" y="7699"/>
                  <a:pt x="19165" y="7699"/>
                </a:cubicBezTo>
                <a:lnTo>
                  <a:pt x="10039" y="769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hueOff val="47394"/>
              <a:satOff val="-25753"/>
              <a:lumOff val="-7544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0"/>
              </a:spcBef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sex is a character</a:t>
            </a:r>
          </a:p>
        </p:txBody>
      </p:sp>
      <p:sp>
        <p:nvSpPr>
          <p:cNvPr id="214" name="age is an integer"/>
          <p:cNvSpPr/>
          <p:nvPr/>
        </p:nvSpPr>
        <p:spPr>
          <a:xfrm>
            <a:off x="12705998" y="3205616"/>
            <a:ext cx="780654" cy="3905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6073" y="0"/>
                </a:moveTo>
                <a:cubicBezTo>
                  <a:pt x="4595" y="0"/>
                  <a:pt x="3393" y="2402"/>
                  <a:pt x="3393" y="5356"/>
                </a:cubicBezTo>
                <a:lnTo>
                  <a:pt x="3393" y="6629"/>
                </a:lnTo>
                <a:lnTo>
                  <a:pt x="0" y="9439"/>
                </a:lnTo>
                <a:lnTo>
                  <a:pt x="3393" y="13171"/>
                </a:lnTo>
                <a:lnTo>
                  <a:pt x="3393" y="16266"/>
                </a:lnTo>
                <a:cubicBezTo>
                  <a:pt x="3393" y="19220"/>
                  <a:pt x="4595" y="21600"/>
                  <a:pt x="6073" y="21600"/>
                </a:cubicBezTo>
                <a:lnTo>
                  <a:pt x="18932" y="21600"/>
                </a:lnTo>
                <a:cubicBezTo>
                  <a:pt x="20409" y="21600"/>
                  <a:pt x="21600" y="19220"/>
                  <a:pt x="21600" y="16266"/>
                </a:cubicBezTo>
                <a:lnTo>
                  <a:pt x="21600" y="5356"/>
                </a:lnTo>
                <a:cubicBezTo>
                  <a:pt x="21600" y="2402"/>
                  <a:pt x="20409" y="0"/>
                  <a:pt x="18932" y="0"/>
                </a:cubicBezTo>
                <a:lnTo>
                  <a:pt x="6073" y="0"/>
                </a:lnTo>
                <a:close/>
              </a:path>
            </a:pathLst>
          </a:custGeom>
          <a:solidFill>
            <a:schemeClr val="accent1">
              <a:hueOff val="47394"/>
              <a:satOff val="-25753"/>
              <a:lumOff val="-7544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0"/>
              </a:spcBef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age is an integer</a:t>
            </a:r>
          </a:p>
        </p:txBody>
      </p:sp>
      <p:sp>
        <p:nvSpPr>
          <p:cNvPr id="215" name="RStudio® is a trademark of RStudio, Inc.  •  CC BY SA  RStudio •  info@rstudio.com  •  844-448-1212 • rstudio.com •  Learn more at tidyverse.org  •  readr  1.1.0 •  tibble  1.2.12 •  tidyr  0.6.0 •  Updated: 2017-01"/>
          <p:cNvSpPr txBox="1"/>
          <p:nvPr/>
        </p:nvSpPr>
        <p:spPr>
          <a:xfrm>
            <a:off x="1679757" y="10340910"/>
            <a:ext cx="11996481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RStudio® is a trademark of RStudio, Inc.  •  </a:t>
            </a:r>
            <a:r>
              <a:rPr>
                <a:hlinkClick r:id="rId3" invalidUrl="" action="" tgtFrame="" tooltip="" history="1" highlightClick="0" endSnd="0"/>
              </a:rPr>
              <a:t>CC BY SA</a:t>
            </a:r>
            <a:r>
              <a:t>  RStudio •  </a:t>
            </a:r>
            <a:r>
              <a:rPr>
                <a:hlinkClick r:id="rId4" invalidUrl="" action="" tgtFrame="" tooltip="" history="1" highlightClick="0" endSnd="0"/>
              </a:rPr>
              <a:t>info@rstudio.com</a:t>
            </a:r>
            <a:r>
              <a:t>  •  844-448-1212 • </a:t>
            </a:r>
            <a:r>
              <a:rPr>
                <a:hlinkClick r:id="rId5" invalidUrl="" action="" tgtFrame="" tooltip="" history="1" highlightClick="0" endSnd="0"/>
              </a:rPr>
              <a:t>rstudio.com</a:t>
            </a:r>
            <a:r>
              <a:t> •  Learn more at </a:t>
            </a:r>
            <a:r>
              <a:rPr u="sng">
                <a:hlinkClick r:id="rId6" invalidUrl="" action="" tgtFrame="" tooltip="" history="1" highlightClick="0" endSnd="0"/>
              </a:rPr>
              <a:t>tidyverse.org</a:t>
            </a:r>
            <a:r>
              <a:rPr b="1"/>
              <a:t> </a:t>
            </a:r>
            <a:r>
              <a:t> •  readr  1.1.0 •  tibble  1.2.12 •  tidyr  0.6.0 •  Updated: 2017-01</a:t>
            </a:r>
          </a:p>
        </p:txBody>
      </p:sp>
      <p:grpSp>
        <p:nvGrpSpPr>
          <p:cNvPr id="219" name="Group"/>
          <p:cNvGrpSpPr/>
          <p:nvPr/>
        </p:nvGrpSpPr>
        <p:grpSpPr>
          <a:xfrm>
            <a:off x="333196" y="1268279"/>
            <a:ext cx="3067130" cy="1752601"/>
            <a:chOff x="0" y="0"/>
            <a:chExt cx="3067128" cy="1752600"/>
          </a:xfrm>
        </p:grpSpPr>
        <p:sp>
          <p:nvSpPr>
            <p:cNvPr id="216" name="R’s tidyverse is built around tidy data stored in  tibbles, which are enhanced data frames.…"/>
            <p:cNvSpPr txBox="1"/>
            <p:nvPr/>
          </p:nvSpPr>
          <p:spPr>
            <a:xfrm>
              <a:off x="0" y="0"/>
              <a:ext cx="3067129" cy="1752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/>
            <a:p>
              <a:pPr>
                <a:spcBef>
                  <a:spcPts val="500"/>
                </a:spcBef>
                <a:buClr>
                  <a:srgbClr val="F39019"/>
                </a:buClr>
                <a:defRPr b="0">
                  <a:solidFill>
                    <a:srgbClr val="000000"/>
                  </a:solidFill>
                </a:defRPr>
              </a:pPr>
              <a:r>
                <a:t>R’s</a:t>
              </a:r>
              <a:r>
                <a:rPr b="1"/>
                <a:t> </a:t>
              </a:r>
              <a:r>
                <a:rPr b="1"/>
                <a:t>tidyverse</a:t>
              </a:r>
              <a:r>
                <a:t> is built around </a:t>
              </a:r>
              <a:r>
                <a:rPr b="1"/>
                <a:t>tidy data</a:t>
              </a:r>
              <a:r>
                <a:t> stored in  </a:t>
              </a:r>
              <a:r>
                <a:rPr b="1"/>
                <a:t>tibbles</a:t>
              </a:r>
              <a:r>
                <a:t>, which are enhanced data frames. </a:t>
              </a:r>
            </a:p>
            <a:p>
              <a:pPr marL="114300">
                <a:spcBef>
                  <a:spcPts val="500"/>
                </a:spcBef>
                <a:buClr>
                  <a:srgbClr val="FF7E79"/>
                </a:buClr>
                <a:defRPr b="0">
                  <a:solidFill>
                    <a:srgbClr val="000000"/>
                  </a:solidFill>
                </a:defRPr>
              </a:pPr>
              <a:r>
                <a:t>The front side of this sheet shows how to read text files into R with </a:t>
              </a:r>
              <a:r>
                <a:rPr b="1"/>
                <a:t>readr</a:t>
              </a:r>
              <a:r>
                <a:t>.</a:t>
              </a:r>
            </a:p>
            <a:p>
              <a:pPr marL="114300">
                <a:spcBef>
                  <a:spcPts val="300"/>
                </a:spcBef>
                <a:buClr>
                  <a:srgbClr val="FF7E79"/>
                </a:buClr>
                <a:defRPr b="0">
                  <a:solidFill>
                    <a:srgbClr val="000000"/>
                  </a:solidFill>
                </a:defRPr>
              </a:pPr>
              <a:r>
                <a:t>The reverse side shows how to create tibbles with </a:t>
              </a:r>
              <a:r>
                <a:rPr b="1"/>
                <a:t>tibble</a:t>
              </a:r>
              <a:r>
                <a:t> and to layout tidy data with </a:t>
              </a:r>
              <a:r>
                <a:rPr b="1"/>
                <a:t>tidyr</a:t>
              </a:r>
              <a:r>
                <a:t>. </a:t>
              </a:r>
            </a:p>
          </p:txBody>
        </p:sp>
        <p:pic>
          <p:nvPicPr>
            <p:cNvPr id="217" name="Image" descr="Image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123747" y="472536"/>
              <a:ext cx="533401" cy="59971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18" name="tidyr.png" descr="tidyr.png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149147" y="1085563"/>
              <a:ext cx="476928" cy="552744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sx="100000" sy="100000" kx="0" ky="0" algn="b" rotWithShape="0" blurRad="12700" dist="12700" dir="5400000">
                <a:srgbClr val="000000">
                  <a:alpha val="50000"/>
                </a:srgbClr>
              </a:outerShdw>
            </a:effectLst>
          </p:spPr>
        </p:pic>
      </p:grpSp>
      <p:pic>
        <p:nvPicPr>
          <p:cNvPr id="220" name="readr.png" descr="readr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2294644" y="198849"/>
            <a:ext cx="1378971" cy="159818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1" name="Image" descr="Image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roup"/>
          <p:cNvGrpSpPr/>
          <p:nvPr/>
        </p:nvGrpSpPr>
        <p:grpSpPr>
          <a:xfrm>
            <a:off x="8383487" y="-1013161"/>
            <a:ext cx="6157893" cy="3553962"/>
            <a:chOff x="0" y="51032"/>
            <a:chExt cx="6157891" cy="3553961"/>
          </a:xfrm>
        </p:grpSpPr>
        <p:grpSp>
          <p:nvGrpSpPr>
            <p:cNvPr id="238" name="Group"/>
            <p:cNvGrpSpPr/>
            <p:nvPr/>
          </p:nvGrpSpPr>
          <p:grpSpPr>
            <a:xfrm>
              <a:off x="23293" y="51032"/>
              <a:ext cx="6134599" cy="2980091"/>
              <a:chOff x="0" y="51032"/>
              <a:chExt cx="6134598" cy="2980090"/>
            </a:xfrm>
          </p:grpSpPr>
          <p:sp>
            <p:nvSpPr>
              <p:cNvPr id="223" name="Triangle"/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chemeClr val="accent1">
                  <a:hueOff val="47394"/>
                  <a:satOff val="-25753"/>
                  <a:lumOff val="-7544"/>
                </a:schemeClr>
              </a:solidFill>
              <a:ln w="3175" cap="flat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24" name="Circle"/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407AA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25" name="Circle"/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chemeClr val="accent1">
                  <a:hueOff val="47394"/>
                  <a:satOff val="-25753"/>
                  <a:lumOff val="-7544"/>
                  <a:alpha val="5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26" name="Triangle"/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407AAA"/>
              </a:solidFill>
              <a:ln w="6350" cap="flat">
                <a:solidFill>
                  <a:srgbClr val="407AAA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27" name="Triangle"/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chemeClr val="accent1">
                  <a:hueOff val="47394"/>
                  <a:satOff val="-25753"/>
                  <a:lumOff val="-7544"/>
                </a:schemeClr>
              </a:solidFill>
              <a:ln w="6350" cap="flat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28" name="Circle"/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chemeClr val="accent1">
                  <a:hueOff val="47394"/>
                  <a:satOff val="-25753"/>
                  <a:lumOff val="-7544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29" name="Circle"/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407AA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30" name="Triangle"/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chemeClr val="accent1">
                  <a:hueOff val="47394"/>
                  <a:satOff val="-25753"/>
                  <a:lumOff val="-7544"/>
                </a:schemeClr>
              </a:solidFill>
              <a:ln w="6350" cap="flat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31" name="Circle"/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407AA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32" name="Triangle"/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407AAA"/>
              </a:solidFill>
              <a:ln w="6350" cap="flat">
                <a:solidFill>
                  <a:srgbClr val="407AAA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33" name="Circle"/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chemeClr val="accent1">
                  <a:hueOff val="47394"/>
                  <a:satOff val="-25753"/>
                  <a:lumOff val="-7544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34" name="Triangle"/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chemeClr val="accent1">
                  <a:hueOff val="47394"/>
                  <a:satOff val="-25753"/>
                  <a:lumOff val="-7544"/>
                </a:schemeClr>
              </a:solidFill>
              <a:ln w="6350" cap="flat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35" name="Circle"/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407AA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36" name="Triangle"/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407AAA"/>
              </a:solidFill>
              <a:ln w="6350" cap="flat">
                <a:solidFill>
                  <a:srgbClr val="407AAA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37" name="Circle"/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chemeClr val="accent1">
                  <a:hueOff val="47394"/>
                  <a:satOff val="-25753"/>
                  <a:lumOff val="-7544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239" name="Rectangle"/>
            <p:cNvSpPr/>
            <p:nvPr/>
          </p:nvSpPr>
          <p:spPr>
            <a:xfrm>
              <a:off x="0" y="1038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49659" t="-26178" r="50340" b="126178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241" name="separate_rows(data, ..., sep = &quot;[^[:alnum:].]+&quot;, convert = FALSE)…"/>
          <p:cNvSpPr txBox="1"/>
          <p:nvPr/>
        </p:nvSpPr>
        <p:spPr>
          <a:xfrm>
            <a:off x="10503592" y="4418559"/>
            <a:ext cx="3122536" cy="1394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4300" indent="-114300">
              <a:lnSpc>
                <a:spcPct val="90000"/>
              </a:lnSpc>
              <a:spcBef>
                <a:spcPts val="500"/>
              </a:spcBef>
              <a:defRPr sz="1400">
                <a:solidFill>
                  <a:srgbClr val="000000"/>
                </a:solidFill>
              </a:defRPr>
            </a:pPr>
            <a:r>
              <a:t>separate_rows(</a:t>
            </a:r>
            <a:r>
              <a:rPr b="0" sz="1200"/>
              <a:t>data, ..., sep = "[^[:alnum:].]+", convert = FALSE</a:t>
            </a:r>
            <a:r>
              <a:t>)</a:t>
            </a:r>
          </a:p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Separate each cell in a column to make several rows. Also</a:t>
            </a:r>
            <a:r>
              <a:t>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separate_rows_()</a:t>
            </a:r>
            <a:r>
              <a:t>.</a:t>
            </a:r>
          </a:p>
        </p:txBody>
      </p:sp>
      <p:sp>
        <p:nvSpPr>
          <p:cNvPr id="242" name="Line"/>
          <p:cNvSpPr/>
          <p:nvPr/>
        </p:nvSpPr>
        <p:spPr>
          <a:xfrm>
            <a:off x="10532309" y="4665834"/>
            <a:ext cx="3115902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43" name="Line"/>
          <p:cNvSpPr/>
          <p:nvPr/>
        </p:nvSpPr>
        <p:spPr>
          <a:xfrm>
            <a:off x="10532309" y="7965609"/>
            <a:ext cx="3115902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44" name="Line"/>
          <p:cNvSpPr/>
          <p:nvPr/>
        </p:nvSpPr>
        <p:spPr>
          <a:xfrm>
            <a:off x="6982521" y="1371600"/>
            <a:ext cx="1" cy="95250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45" name="Handle Missing Values"/>
          <p:cNvSpPr txBox="1"/>
          <p:nvPr/>
        </p:nvSpPr>
        <p:spPr>
          <a:xfrm>
            <a:off x="3720651" y="6890739"/>
            <a:ext cx="296799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004479"/>
                </a:solidFill>
              </a:defRPr>
            </a:pPr>
            <a:r>
              <a:t>Handle Missing Values</a:t>
            </a:r>
          </a:p>
        </p:txBody>
      </p:sp>
      <p:sp>
        <p:nvSpPr>
          <p:cNvPr id="246" name="Reshape Data - change the layout of values in a table"/>
          <p:cNvSpPr txBox="1"/>
          <p:nvPr/>
        </p:nvSpPr>
        <p:spPr>
          <a:xfrm>
            <a:off x="3724388" y="2560039"/>
            <a:ext cx="4300107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Reshape Data</a:t>
            </a:r>
            <a:r>
              <a:rPr sz="1200"/>
              <a:t> - change the layout of values in a table</a:t>
            </a:r>
          </a:p>
        </p:txBody>
      </p:sp>
      <p:sp>
        <p:nvSpPr>
          <p:cNvPr id="247" name="Line"/>
          <p:cNvSpPr/>
          <p:nvPr/>
        </p:nvSpPr>
        <p:spPr>
          <a:xfrm>
            <a:off x="3713228" y="2598368"/>
            <a:ext cx="6453704" cy="1"/>
          </a:xfrm>
          <a:prstGeom prst="line">
            <a:avLst/>
          </a:prstGeom>
          <a:ln w="6350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48" name="gather(data, key, value, ..., na.rm = FALSE,…"/>
          <p:cNvSpPr txBox="1"/>
          <p:nvPr/>
        </p:nvSpPr>
        <p:spPr>
          <a:xfrm>
            <a:off x="3740292" y="3167136"/>
            <a:ext cx="3122536" cy="14810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>
            <a:normAutofit fontScale="100000" lnSpcReduction="0"/>
          </a:bodyPr>
          <a:lstStyle/>
          <a:p>
            <a:pPr marL="114300" indent="-114300">
              <a:lnSpc>
                <a:spcPct val="90000"/>
              </a:lnSpc>
              <a:spcBef>
                <a:spcPts val="0"/>
              </a:spcBef>
              <a:defRPr sz="1400">
                <a:solidFill>
                  <a:srgbClr val="000000"/>
                </a:solidFill>
              </a:defRPr>
            </a:pPr>
            <a:r>
              <a:t>gather(</a:t>
            </a:r>
            <a:r>
              <a:rPr b="0" sz="1200"/>
              <a:t>data, key, value, ..., na.rm = FALSE, </a:t>
            </a:r>
            <a:endParaRPr b="0" sz="1200"/>
          </a:p>
          <a:p>
            <a:pPr marL="114300" indent="-114300">
              <a:lnSpc>
                <a:spcPct val="90000"/>
              </a:lnSpc>
              <a:spcBef>
                <a:spcPts val="700"/>
              </a:spcBef>
              <a:defRPr sz="1400">
                <a:solidFill>
                  <a:srgbClr val="000000"/>
                </a:solidFill>
              </a:defRPr>
            </a:pPr>
            <a:r>
              <a:rPr b="0" sz="1200"/>
              <a:t>convert = FALSE, factor_key = FALSE</a:t>
            </a:r>
            <a:r>
              <a:t>)</a:t>
            </a:r>
          </a:p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t>gather() moves column names into a 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key</a:t>
            </a:r>
            <a:r>
              <a:t> column, gathering the column values into a single 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value</a:t>
            </a:r>
            <a:r>
              <a:t> column.</a:t>
            </a:r>
          </a:p>
        </p:txBody>
      </p:sp>
      <p:sp>
        <p:nvSpPr>
          <p:cNvPr id="249" name="spread(data, key, value, fill = NA, convert = FALSE, drop = TRUE, sep = NULL)…"/>
          <p:cNvSpPr txBox="1"/>
          <p:nvPr/>
        </p:nvSpPr>
        <p:spPr>
          <a:xfrm>
            <a:off x="6845935" y="3167136"/>
            <a:ext cx="3384040" cy="16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>
            <a:normAutofit fontScale="100000" lnSpcReduction="0"/>
          </a:bodyPr>
          <a:lstStyle/>
          <a:p>
            <a:pPr marL="114300" indent="-114300">
              <a:lnSpc>
                <a:spcPct val="90000"/>
              </a:lnSpc>
              <a:spcBef>
                <a:spcPts val="700"/>
              </a:spcBef>
              <a:defRPr sz="1400">
                <a:solidFill>
                  <a:srgbClr val="000000"/>
                </a:solidFill>
              </a:defRPr>
            </a:pPr>
            <a:r>
              <a:t>spread(</a:t>
            </a:r>
            <a:r>
              <a:rPr b="0" sz="1200"/>
              <a:t>data, key, value, fill = NA, convert = FALSE, drop = TRUE, sep = NULL</a:t>
            </a:r>
            <a:r>
              <a:t>)</a:t>
            </a:r>
          </a:p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t>spread() moves the unique values of a 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key</a:t>
            </a:r>
            <a:r>
              <a:t> column into the column names, spreading the values of a 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value</a:t>
            </a:r>
            <a:r>
              <a:t> column across the new columns.</a:t>
            </a:r>
          </a:p>
        </p:txBody>
      </p:sp>
      <p:sp>
        <p:nvSpPr>
          <p:cNvPr id="250" name="Use gather() and spread() to reorganize the values of a table into a new layout."/>
          <p:cNvSpPr txBox="1"/>
          <p:nvPr/>
        </p:nvSpPr>
        <p:spPr>
          <a:xfrm>
            <a:off x="3781314" y="2960987"/>
            <a:ext cx="642559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Use </a:t>
            </a:r>
            <a:r>
              <a:rPr b="1"/>
              <a:t>gather()</a:t>
            </a:r>
            <a:r>
              <a:t> and </a:t>
            </a:r>
            <a:r>
              <a:rPr b="1"/>
              <a:t>spread()</a:t>
            </a:r>
            <a:r>
              <a:t> to reorganize the values of a table into a new layout.</a:t>
            </a:r>
          </a:p>
        </p:txBody>
      </p:sp>
      <p:sp>
        <p:nvSpPr>
          <p:cNvPr id="251" name="gather(table4a, `1999`, `2000`,…"/>
          <p:cNvSpPr txBox="1"/>
          <p:nvPr/>
        </p:nvSpPr>
        <p:spPr>
          <a:xfrm>
            <a:off x="4157879" y="6289565"/>
            <a:ext cx="2287363" cy="5242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4300" indent="-114300">
              <a:lnSpc>
                <a:spcPct val="90000"/>
              </a:lnSpc>
              <a:spcBef>
                <a:spcPts val="0"/>
              </a:spcBef>
              <a:defRPr b="0" i="1" sz="13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gather(table4a, `1999`, `2000`, 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defRPr b="0" i="1" sz="13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key = "year", value = "cases")</a:t>
            </a:r>
          </a:p>
        </p:txBody>
      </p:sp>
      <p:sp>
        <p:nvSpPr>
          <p:cNvPr id="252" name="spread(table2, type, count)"/>
          <p:cNvSpPr txBox="1"/>
          <p:nvPr/>
        </p:nvSpPr>
        <p:spPr>
          <a:xfrm>
            <a:off x="7689057" y="6480750"/>
            <a:ext cx="1920909" cy="3330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>
            <a:lvl1pPr marL="114300" indent="-114300">
              <a:lnSpc>
                <a:spcPct val="90000"/>
              </a:lnSpc>
              <a:spcBef>
                <a:spcPts val="0"/>
              </a:spcBef>
              <a:defRPr b="0" i="1" sz="13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lvl1pPr>
          </a:lstStyle>
          <a:p>
            <a:pPr/>
            <a:r>
              <a:t>spread(table2, type, count)</a:t>
            </a:r>
          </a:p>
        </p:txBody>
      </p:sp>
      <p:grpSp>
        <p:nvGrpSpPr>
          <p:cNvPr id="260" name="Group"/>
          <p:cNvGrpSpPr/>
          <p:nvPr/>
        </p:nvGrpSpPr>
        <p:grpSpPr>
          <a:xfrm>
            <a:off x="3932382" y="4250031"/>
            <a:ext cx="3392850" cy="1776495"/>
            <a:chOff x="25400" y="0"/>
            <a:chExt cx="3392849" cy="1776494"/>
          </a:xfrm>
        </p:grpSpPr>
        <p:sp>
          <p:nvSpPr>
            <p:cNvPr id="253" name="value"/>
            <p:cNvSpPr txBox="1"/>
            <p:nvPr/>
          </p:nvSpPr>
          <p:spPr>
            <a:xfrm>
              <a:off x="2305571" y="1181264"/>
              <a:ext cx="407084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 b="0" sz="1000">
                  <a:solidFill>
                    <a:schemeClr val="accent4">
                      <a:hueOff val="-48331"/>
                      <a:satOff val="1035"/>
                      <a:lumOff val="-13785"/>
                    </a:schemeClr>
                  </a:solidFill>
                </a:defRPr>
              </a:lvl1pPr>
            </a:lstStyle>
            <a:p>
              <a:pPr/>
              <a:r>
                <a:t>value</a:t>
              </a:r>
            </a:p>
          </p:txBody>
        </p:sp>
        <p:sp>
          <p:nvSpPr>
            <p:cNvPr id="254" name="key"/>
            <p:cNvSpPr txBox="1"/>
            <p:nvPr/>
          </p:nvSpPr>
          <p:spPr>
            <a:xfrm>
              <a:off x="2030207" y="1180515"/>
              <a:ext cx="305357" cy="2742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 b="0" sz="1000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</a:defRPr>
              </a:lvl1pPr>
            </a:lstStyle>
            <a:p>
              <a:pPr/>
              <a:r>
                <a:t>key</a:t>
              </a:r>
            </a:p>
          </p:txBody>
        </p:sp>
        <p:grpSp>
          <p:nvGrpSpPr>
            <p:cNvPr id="259" name="Group"/>
            <p:cNvGrpSpPr/>
            <p:nvPr/>
          </p:nvGrpSpPr>
          <p:grpSpPr>
            <a:xfrm>
              <a:off x="25400" y="0"/>
              <a:ext cx="3392850" cy="1776495"/>
              <a:chOff x="25400" y="0"/>
              <a:chExt cx="3392849" cy="1776494"/>
            </a:xfrm>
          </p:grpSpPr>
          <p:sp>
            <p:nvSpPr>
              <p:cNvPr id="255" name="table4a"/>
              <p:cNvSpPr txBox="1"/>
              <p:nvPr/>
            </p:nvSpPr>
            <p:spPr>
              <a:xfrm>
                <a:off x="311037" y="0"/>
                <a:ext cx="518844" cy="274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1000">
                    <a:solidFill>
                      <a:srgbClr val="A6AAA9"/>
                    </a:solidFill>
                  </a:defRPr>
                </a:lvl1pPr>
              </a:lstStyle>
              <a:p>
                <a:pPr/>
                <a:r>
                  <a:t>table4a</a:t>
                </a:r>
              </a:p>
            </p:txBody>
          </p:sp>
          <p:graphicFrame>
            <p:nvGraphicFramePr>
              <p:cNvPr id="256" name="Table"/>
              <p:cNvGraphicFramePr/>
              <p:nvPr/>
            </p:nvGraphicFramePr>
            <p:xfrm>
              <a:off x="25400" y="252494"/>
              <a:ext cx="1188951" cy="15240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1" lastCol="0" lastRow="0" bandCol="0" bandRow="0" rtl="0">
                    <a:tableStyleId>{33BA23B1-9221-436E-865A-0063620EA4FD}</a:tableStyleId>
                  </a:tblPr>
                  <a:tblGrid>
                    <a:gridCol w="438740"/>
                    <a:gridCol w="320702"/>
                    <a:gridCol w="330674"/>
                  </a:tblGrid>
                  <a:tr h="1397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b="1"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country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79797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b="1"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1999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407AA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b="1"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2000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</a:tcPr>
                    </a:tc>
                  </a:tr>
                  <a:tr h="1397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A</a:t>
                          </a:r>
                        </a:p>
                      </a:txBody>
                      <a:tcPr marL="0" marR="0" marT="0" marB="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0.7K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2K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4">
                            <a:hueOff val="-48331"/>
                            <a:satOff val="1035"/>
                            <a:lumOff val="-13785"/>
                          </a:schemeClr>
                        </a:solidFill>
                      </a:tcPr>
                    </a:tc>
                  </a:tr>
                  <a:tr h="1397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B</a:t>
                          </a:r>
                        </a:p>
                      </a:txBody>
                      <a:tcPr marL="0" marR="0" marT="0" marB="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37K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80K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4">
                            <a:hueOff val="-48331"/>
                            <a:satOff val="1035"/>
                            <a:lumOff val="-13785"/>
                          </a:schemeClr>
                        </a:solidFill>
                      </a:tcPr>
                    </a:tc>
                  </a:tr>
                  <a:tr h="1397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</a:t>
                          </a:r>
                        </a:p>
                      </a:txBody>
                      <a:tcPr marL="0" marR="0" marT="0" marB="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212K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213K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4">
                            <a:hueOff val="-48331"/>
                            <a:satOff val="1035"/>
                            <a:lumOff val="-13785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257" name="Line"/>
              <p:cNvSpPr/>
              <p:nvPr/>
            </p:nvSpPr>
            <p:spPr>
              <a:xfrm flipV="1">
                <a:off x="1233003" y="506224"/>
                <a:ext cx="228506" cy="1"/>
              </a:xfrm>
              <a:prstGeom prst="line">
                <a:avLst/>
              </a:prstGeom>
              <a:noFill/>
              <a:ln w="254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graphicFrame>
            <p:nvGraphicFramePr>
              <p:cNvPr id="258" name="Table"/>
              <p:cNvGraphicFramePr/>
              <p:nvPr/>
            </p:nvGraphicFramePr>
            <p:xfrm>
              <a:off x="1585836" y="252494"/>
              <a:ext cx="1832414" cy="15240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1" lastCol="0" lastRow="0" bandCol="0" bandRow="0" rtl="0">
                    <a:tableStyleId>{33BA23B1-9221-436E-865A-0063620EA4FD}</a:tableStyleId>
                  </a:tblPr>
                  <a:tblGrid>
                    <a:gridCol w="439005"/>
                    <a:gridCol w="311625"/>
                    <a:gridCol w="349725"/>
                  </a:tblGrid>
                  <a:tr h="1397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b="1"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country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79797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b="1"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year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79797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b="1"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cases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797979"/>
                        </a:solidFill>
                      </a:tcPr>
                    </a:tc>
                  </a:tr>
                  <a:tr h="1397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A</a:t>
                          </a:r>
                        </a:p>
                      </a:txBody>
                      <a:tcPr marL="0" marR="0" marT="0" marB="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1999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407AA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0.7K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4"/>
                        </a:solidFill>
                      </a:tcPr>
                    </a:tc>
                  </a:tr>
                  <a:tr h="1397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B</a:t>
                          </a:r>
                        </a:p>
                      </a:txBody>
                      <a:tcPr marL="0" marR="0" marT="0" marB="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1999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407AA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37K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4"/>
                        </a:solidFill>
                      </a:tcPr>
                    </a:tc>
                  </a:tr>
                  <a:tr h="1397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</a:t>
                          </a:r>
                        </a:p>
                      </a:txBody>
                      <a:tcPr marL="0" marR="0" marT="0" marB="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1999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407AA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212K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4"/>
                        </a:solidFill>
                      </a:tcPr>
                    </a:tc>
                  </a:tr>
                  <a:tr h="1397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A</a:t>
                          </a:r>
                        </a:p>
                      </a:txBody>
                      <a:tcPr marL="0" marR="0" marT="0" marB="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2000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2K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4">
                            <a:hueOff val="-48331"/>
                            <a:satOff val="1035"/>
                            <a:lumOff val="-13785"/>
                          </a:schemeClr>
                        </a:solidFill>
                      </a:tcPr>
                    </a:tc>
                  </a:tr>
                  <a:tr h="1397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B</a:t>
                          </a:r>
                        </a:p>
                      </a:txBody>
                      <a:tcPr marL="0" marR="0" marT="0" marB="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2000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80K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4">
                            <a:hueOff val="-48331"/>
                            <a:satOff val="1035"/>
                            <a:lumOff val="-13785"/>
                          </a:schemeClr>
                        </a:solidFill>
                      </a:tcPr>
                    </a:tc>
                  </a:tr>
                  <a:tr h="1397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</a:t>
                          </a:r>
                        </a:p>
                      </a:txBody>
                      <a:tcPr marL="0" marR="0" marT="0" marB="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2000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213K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4">
                            <a:hueOff val="-48331"/>
                            <a:satOff val="1035"/>
                            <a:lumOff val="-13785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p:grpSp>
      </p:grpSp>
      <p:grpSp>
        <p:nvGrpSpPr>
          <p:cNvPr id="268" name="Group"/>
          <p:cNvGrpSpPr/>
          <p:nvPr/>
        </p:nvGrpSpPr>
        <p:grpSpPr>
          <a:xfrm>
            <a:off x="7022615" y="4250031"/>
            <a:ext cx="3535667" cy="2321904"/>
            <a:chOff x="25400" y="0"/>
            <a:chExt cx="3535665" cy="2321903"/>
          </a:xfrm>
        </p:grpSpPr>
        <p:sp>
          <p:nvSpPr>
            <p:cNvPr id="261" name="value"/>
            <p:cNvSpPr txBox="1"/>
            <p:nvPr/>
          </p:nvSpPr>
          <p:spPr>
            <a:xfrm>
              <a:off x="1090561" y="2042180"/>
              <a:ext cx="407084" cy="2742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 b="0" sz="1000">
                  <a:solidFill>
                    <a:schemeClr val="accent4">
                      <a:hueOff val="-48331"/>
                      <a:satOff val="1035"/>
                      <a:lumOff val="-13785"/>
                    </a:schemeClr>
                  </a:solidFill>
                </a:defRPr>
              </a:lvl1pPr>
            </a:lstStyle>
            <a:p>
              <a:pPr/>
              <a:r>
                <a:t>value</a:t>
              </a:r>
            </a:p>
          </p:txBody>
        </p:sp>
        <p:sp>
          <p:nvSpPr>
            <p:cNvPr id="262" name="key"/>
            <p:cNvSpPr txBox="1"/>
            <p:nvPr/>
          </p:nvSpPr>
          <p:spPr>
            <a:xfrm>
              <a:off x="781474" y="2047662"/>
              <a:ext cx="305357" cy="2742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 b="0" sz="1000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</a:defRPr>
              </a:lvl1pPr>
            </a:lstStyle>
            <a:p>
              <a:pPr/>
              <a:r>
                <a:t>key</a:t>
              </a:r>
            </a:p>
          </p:txBody>
        </p:sp>
        <p:grpSp>
          <p:nvGrpSpPr>
            <p:cNvPr id="267" name="Group"/>
            <p:cNvGrpSpPr/>
            <p:nvPr/>
          </p:nvGrpSpPr>
          <p:grpSpPr>
            <a:xfrm>
              <a:off x="25400" y="0"/>
              <a:ext cx="3535666" cy="1776495"/>
              <a:chOff x="25400" y="0"/>
              <a:chExt cx="3535665" cy="1776494"/>
            </a:xfrm>
          </p:grpSpPr>
          <p:graphicFrame>
            <p:nvGraphicFramePr>
              <p:cNvPr id="263" name="Table"/>
              <p:cNvGraphicFramePr/>
              <p:nvPr/>
            </p:nvGraphicFramePr>
            <p:xfrm>
              <a:off x="1728652" y="252494"/>
              <a:ext cx="1832414" cy="15240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1" lastCol="0" lastRow="0" bandCol="0" bandRow="0" rtl="0">
                    <a:tableStyleId>{33BA23B1-9221-436E-865A-0063620EA4FD}</a:tableStyleId>
                  </a:tblPr>
                  <a:tblGrid>
                    <a:gridCol w="442228"/>
                    <a:gridCol w="304800"/>
                    <a:gridCol w="368300"/>
                    <a:gridCol w="340628"/>
                  </a:tblGrid>
                  <a:tr h="1397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b="1"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country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79797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b="1"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year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79797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b="1"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cases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407AA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b="1"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pop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</a:tcPr>
                    </a:tc>
                  </a:tr>
                  <a:tr h="1397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A</a:t>
                          </a:r>
                        </a:p>
                      </a:txBody>
                      <a:tcPr marL="0" marR="0" marT="0" marB="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1999</a:t>
                          </a:r>
                        </a:p>
                      </a:txBody>
                      <a:tcPr marL="0" marR="0" marT="0" marB="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0.7K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19M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4">
                            <a:hueOff val="-48331"/>
                            <a:satOff val="1035"/>
                            <a:lumOff val="-13785"/>
                          </a:schemeClr>
                        </a:solidFill>
                      </a:tcPr>
                    </a:tc>
                  </a:tr>
                  <a:tr h="1397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A</a:t>
                          </a:r>
                        </a:p>
                      </a:txBody>
                      <a:tcPr marL="0" marR="0" marT="0" marB="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2000</a:t>
                          </a:r>
                        </a:p>
                      </a:txBody>
                      <a:tcPr marL="0" marR="0" marT="0" marB="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2K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20M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4">
                            <a:hueOff val="-48331"/>
                            <a:satOff val="1035"/>
                            <a:lumOff val="-13785"/>
                          </a:schemeClr>
                        </a:solidFill>
                      </a:tcPr>
                    </a:tc>
                  </a:tr>
                  <a:tr h="1397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B</a:t>
                          </a:r>
                        </a:p>
                      </a:txBody>
                      <a:tcPr marL="0" marR="0" marT="0" marB="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1999</a:t>
                          </a:r>
                        </a:p>
                      </a:txBody>
                      <a:tcPr marL="0" marR="0" marT="0" marB="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37K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172M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4">
                            <a:hueOff val="-48331"/>
                            <a:satOff val="1035"/>
                            <a:lumOff val="-13785"/>
                          </a:schemeClr>
                        </a:solidFill>
                      </a:tcPr>
                    </a:tc>
                  </a:tr>
                  <a:tr h="1397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B</a:t>
                          </a:r>
                        </a:p>
                      </a:txBody>
                      <a:tcPr marL="0" marR="0" marT="0" marB="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2000</a:t>
                          </a:r>
                        </a:p>
                      </a:txBody>
                      <a:tcPr marL="0" marR="0" marT="0" marB="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80K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174M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4">
                            <a:hueOff val="-48331"/>
                            <a:satOff val="1035"/>
                            <a:lumOff val="-13785"/>
                          </a:schemeClr>
                        </a:solidFill>
                      </a:tcPr>
                    </a:tc>
                  </a:tr>
                  <a:tr h="1397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</a:t>
                          </a:r>
                        </a:p>
                      </a:txBody>
                      <a:tcPr marL="0" marR="0" marT="0" marB="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1999</a:t>
                          </a:r>
                        </a:p>
                      </a:txBody>
                      <a:tcPr marL="0" marR="0" marT="0" marB="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212K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1T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4">
                            <a:hueOff val="-48331"/>
                            <a:satOff val="1035"/>
                            <a:lumOff val="-13785"/>
                          </a:schemeClr>
                        </a:solidFill>
                      </a:tcPr>
                    </a:tc>
                  </a:tr>
                  <a:tr h="1397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</a:t>
                          </a:r>
                        </a:p>
                      </a:txBody>
                      <a:tcPr marL="0" marR="0" marT="0" marB="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2000</a:t>
                          </a:r>
                        </a:p>
                      </a:txBody>
                      <a:tcPr marL="0" marR="0" marT="0" marB="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213K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1T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4">
                            <a:hueOff val="-48331"/>
                            <a:satOff val="1035"/>
                            <a:lumOff val="-13785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264" name="table2"/>
              <p:cNvSpPr txBox="1"/>
              <p:nvPr/>
            </p:nvSpPr>
            <p:spPr>
              <a:xfrm>
                <a:off x="517713" y="0"/>
                <a:ext cx="454836" cy="274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1000">
                    <a:solidFill>
                      <a:srgbClr val="A6AAA9"/>
                    </a:solidFill>
                  </a:defRPr>
                </a:lvl1pPr>
              </a:lstStyle>
              <a:p>
                <a:pPr/>
                <a:r>
                  <a:t>table2</a:t>
                </a:r>
              </a:p>
            </p:txBody>
          </p:sp>
          <p:sp>
            <p:nvSpPr>
              <p:cNvPr id="265" name="Line"/>
              <p:cNvSpPr/>
              <p:nvPr/>
            </p:nvSpPr>
            <p:spPr>
              <a:xfrm flipV="1">
                <a:off x="1522502" y="531894"/>
                <a:ext cx="165005" cy="1"/>
              </a:xfrm>
              <a:prstGeom prst="line">
                <a:avLst/>
              </a:prstGeom>
              <a:noFill/>
              <a:ln w="254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graphicFrame>
            <p:nvGraphicFramePr>
              <p:cNvPr id="266" name="Table"/>
              <p:cNvGraphicFramePr/>
              <p:nvPr/>
            </p:nvGraphicFramePr>
            <p:xfrm>
              <a:off x="25400" y="252494"/>
              <a:ext cx="1188951" cy="15240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1" lastCol="0" lastRow="0" bandCol="0" bandRow="0" rtl="0">
                    <a:tableStyleId>{33BA23B1-9221-436E-865A-0063620EA4FD}</a:tableStyleId>
                  </a:tblPr>
                  <a:tblGrid>
                    <a:gridCol w="439785"/>
                    <a:gridCol w="300153"/>
                    <a:gridCol w="342440"/>
                    <a:gridCol w="380305"/>
                  </a:tblGrid>
                  <a:tr h="141653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b="1"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country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rgbClr val="79797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10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b="1" baseline="75000"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year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rgbClr val="79797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b="1"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type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rgbClr val="79797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b="1"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count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rgbClr val="797979"/>
                        </a:solidFill>
                      </a:tcPr>
                    </a:tc>
                  </a:tr>
                  <a:tr h="141653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A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1999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cases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rgbClr val="407AA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0.7K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chemeClr val="accent4"/>
                        </a:solidFill>
                      </a:tcPr>
                    </a:tc>
                  </a:tr>
                  <a:tr h="141653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A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1999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pop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19M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chemeClr val="accent4">
                            <a:hueOff val="-48331"/>
                            <a:satOff val="1035"/>
                            <a:lumOff val="-13785"/>
                          </a:schemeClr>
                        </a:solidFill>
                      </a:tcPr>
                    </a:tc>
                  </a:tr>
                  <a:tr h="141653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A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2000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cases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rgbClr val="407AA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2K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chemeClr val="accent4"/>
                        </a:solidFill>
                      </a:tcPr>
                    </a:tc>
                  </a:tr>
                  <a:tr h="141653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A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2000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pop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20M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chemeClr val="accent4">
                            <a:hueOff val="-48331"/>
                            <a:satOff val="1035"/>
                            <a:lumOff val="-13785"/>
                          </a:schemeClr>
                        </a:solidFill>
                      </a:tcPr>
                    </a:tc>
                  </a:tr>
                  <a:tr h="141653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B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1999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cases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rgbClr val="407AA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37K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chemeClr val="accent4"/>
                        </a:solidFill>
                      </a:tcPr>
                    </a:tc>
                  </a:tr>
                  <a:tr h="141653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B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1999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pop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172M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chemeClr val="accent4">
                            <a:hueOff val="-48331"/>
                            <a:satOff val="1035"/>
                            <a:lumOff val="-13785"/>
                          </a:schemeClr>
                        </a:solidFill>
                      </a:tcPr>
                    </a:tc>
                  </a:tr>
                  <a:tr h="141653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B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2000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cases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rgbClr val="407AA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80K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chemeClr val="accent4"/>
                        </a:solidFill>
                      </a:tcPr>
                    </a:tc>
                  </a:tr>
                  <a:tr h="141653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B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2000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pop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174M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chemeClr val="accent4">
                            <a:hueOff val="-48331"/>
                            <a:satOff val="1035"/>
                            <a:lumOff val="-13785"/>
                          </a:schemeClr>
                        </a:solidFill>
                      </a:tcPr>
                    </a:tc>
                  </a:tr>
                  <a:tr h="141653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1999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cases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rgbClr val="407AA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212K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chemeClr val="accent4"/>
                        </a:solidFill>
                      </a:tcPr>
                    </a:tc>
                  </a:tr>
                  <a:tr h="141653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1999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pop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1T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chemeClr val="accent4">
                            <a:hueOff val="-48331"/>
                            <a:satOff val="1035"/>
                            <a:lumOff val="-13785"/>
                          </a:schemeClr>
                        </a:solidFill>
                      </a:tcPr>
                    </a:tc>
                  </a:tr>
                  <a:tr h="141653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2000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cases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rgbClr val="407AA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213K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chemeClr val="accent4"/>
                        </a:solidFill>
                      </a:tcPr>
                    </a:tc>
                  </a:tr>
                  <a:tr h="141653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2000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pop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1T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chemeClr val="accent4">
                            <a:hueOff val="-48331"/>
                            <a:satOff val="1035"/>
                            <a:lumOff val="-13785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p:grpSp>
      </p:grpSp>
      <p:sp>
        <p:nvSpPr>
          <p:cNvPr id="269" name="unite(data, col, ..., sep = &quot;_&quot;, remove = TRUE)…"/>
          <p:cNvSpPr txBox="1"/>
          <p:nvPr/>
        </p:nvSpPr>
        <p:spPr>
          <a:xfrm>
            <a:off x="10587448" y="7929250"/>
            <a:ext cx="2987483" cy="8075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3156" indent="-113156" defTabSz="578358">
              <a:lnSpc>
                <a:spcPct val="90000"/>
              </a:lnSpc>
              <a:spcBef>
                <a:spcPts val="400"/>
              </a:spcBef>
              <a:defRPr sz="1386">
                <a:solidFill>
                  <a:srgbClr val="000000"/>
                </a:solidFill>
              </a:defRPr>
            </a:pPr>
            <a:r>
              <a:t>unite(</a:t>
            </a:r>
            <a:r>
              <a:rPr b="0" sz="1188"/>
              <a:t>data, col, ..., sep = "_", remove = TRUE</a:t>
            </a:r>
            <a:r>
              <a:t>)</a:t>
            </a:r>
          </a:p>
          <a:p>
            <a:pPr defTabSz="578358">
              <a:lnSpc>
                <a:spcPct val="90000"/>
              </a:lnSpc>
              <a:defRPr b="0" sz="1188">
                <a:solidFill>
                  <a:srgbClr val="000000"/>
                </a:solidFill>
              </a:defRPr>
            </a:pPr>
            <a:r>
              <a:t>Collapse cells across several columns to make a single column.</a:t>
            </a:r>
          </a:p>
        </p:txBody>
      </p:sp>
      <p:sp>
        <p:nvSpPr>
          <p:cNvPr id="270" name="drop_na(data, ...)…"/>
          <p:cNvSpPr txBox="1"/>
          <p:nvPr/>
        </p:nvSpPr>
        <p:spPr>
          <a:xfrm>
            <a:off x="3784785" y="7204994"/>
            <a:ext cx="1606339" cy="7133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4300" indent="-114300">
              <a:lnSpc>
                <a:spcPct val="90000"/>
              </a:lnSpc>
              <a:spcBef>
                <a:spcPts val="300"/>
              </a:spcBef>
              <a:defRPr sz="1400">
                <a:solidFill>
                  <a:srgbClr val="000000"/>
                </a:solidFill>
              </a:defRPr>
            </a:pPr>
            <a:r>
              <a:t>drop_na(</a:t>
            </a:r>
            <a:r>
              <a:rPr b="0" sz="1200"/>
              <a:t>data, ...</a:t>
            </a:r>
            <a:r>
              <a:t>)</a:t>
            </a:r>
          </a:p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t>Drop rows containing NA’s in … columns.</a:t>
            </a:r>
          </a:p>
        </p:txBody>
      </p:sp>
      <p:sp>
        <p:nvSpPr>
          <p:cNvPr id="271" name="fill(data, ..., .direction = c(&quot;down&quot;, &quot;up&quot;))…"/>
          <p:cNvSpPr txBox="1"/>
          <p:nvPr/>
        </p:nvSpPr>
        <p:spPr>
          <a:xfrm>
            <a:off x="5648064" y="7212628"/>
            <a:ext cx="2638416" cy="7057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0871" indent="-110871" defTabSz="566674">
              <a:lnSpc>
                <a:spcPct val="90000"/>
              </a:lnSpc>
              <a:defRPr sz="1358">
                <a:solidFill>
                  <a:srgbClr val="000000"/>
                </a:solidFill>
              </a:defRPr>
            </a:pPr>
            <a:r>
              <a:t>fill(</a:t>
            </a:r>
            <a:r>
              <a:rPr b="0" sz="1164"/>
              <a:t>data, ..., .direction = c("down", "up")</a:t>
            </a:r>
            <a:r>
              <a:t>)</a:t>
            </a:r>
          </a:p>
          <a:p>
            <a:pPr defTabSz="566674">
              <a:lnSpc>
                <a:spcPct val="90000"/>
              </a:lnSpc>
              <a:defRPr b="0" sz="1164">
                <a:solidFill>
                  <a:srgbClr val="000000"/>
                </a:solidFill>
              </a:defRPr>
            </a:pPr>
            <a:r>
              <a:t>Fill in NA’s in … columns with most recent non-NA values.</a:t>
            </a:r>
          </a:p>
        </p:txBody>
      </p:sp>
      <p:sp>
        <p:nvSpPr>
          <p:cNvPr id="272" name="replace_na(data,…"/>
          <p:cNvSpPr txBox="1"/>
          <p:nvPr/>
        </p:nvSpPr>
        <p:spPr>
          <a:xfrm>
            <a:off x="8487606" y="7212603"/>
            <a:ext cx="1916483" cy="7058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0871" indent="-110871" defTabSz="566674">
              <a:lnSpc>
                <a:spcPct val="90000"/>
              </a:lnSpc>
              <a:spcBef>
                <a:spcPts val="0"/>
              </a:spcBef>
              <a:defRPr sz="1358">
                <a:solidFill>
                  <a:srgbClr val="000000"/>
                </a:solidFill>
              </a:defRPr>
            </a:pPr>
            <a:r>
              <a:t>replace_na(</a:t>
            </a:r>
            <a:r>
              <a:rPr b="0" sz="1164"/>
              <a:t>data, </a:t>
            </a:r>
            <a:endParaRPr b="0" sz="1164"/>
          </a:p>
          <a:p>
            <a:pPr marL="110871" indent="-110871" defTabSz="566674">
              <a:lnSpc>
                <a:spcPct val="90000"/>
              </a:lnSpc>
              <a:defRPr sz="1358">
                <a:solidFill>
                  <a:srgbClr val="000000"/>
                </a:solidFill>
              </a:defRPr>
            </a:pPr>
            <a:r>
              <a:rPr b="0" sz="1164"/>
              <a:t>replace = list(), ...</a:t>
            </a:r>
            <a:r>
              <a:t>)</a:t>
            </a:r>
          </a:p>
          <a:p>
            <a:pPr defTabSz="566674">
              <a:lnSpc>
                <a:spcPct val="90000"/>
              </a:lnSpc>
              <a:defRPr b="0" sz="1164">
                <a:solidFill>
                  <a:srgbClr val="000000"/>
                </a:solidFill>
              </a:defRPr>
            </a:pPr>
            <a:r>
              <a:t>Replace NA’s by column.</a:t>
            </a:r>
          </a:p>
        </p:txBody>
      </p:sp>
      <p:sp>
        <p:nvSpPr>
          <p:cNvPr id="273" name="Use these functions to split or combine cells into individual, isolated values."/>
          <p:cNvSpPr txBox="1"/>
          <p:nvPr/>
        </p:nvSpPr>
        <p:spPr>
          <a:xfrm>
            <a:off x="10571119" y="1009805"/>
            <a:ext cx="1606339" cy="8075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lvl1pPr>
          </a:lstStyle>
          <a:p>
            <a:pPr/>
            <a:r>
              <a:t>Use these functions to split or combine cells into individual, isolated values.</a:t>
            </a:r>
          </a:p>
        </p:txBody>
      </p:sp>
      <p:grpSp>
        <p:nvGrpSpPr>
          <p:cNvPr id="278" name="Group"/>
          <p:cNvGrpSpPr/>
          <p:nvPr/>
        </p:nvGrpSpPr>
        <p:grpSpPr>
          <a:xfrm>
            <a:off x="10585973" y="2854816"/>
            <a:ext cx="2780686" cy="1770354"/>
            <a:chOff x="25400" y="0"/>
            <a:chExt cx="2780684" cy="1770352"/>
          </a:xfrm>
        </p:grpSpPr>
        <p:graphicFrame>
          <p:nvGraphicFramePr>
            <p:cNvPr id="274" name="Table"/>
            <p:cNvGraphicFramePr/>
            <p:nvPr/>
          </p:nvGraphicFramePr>
          <p:xfrm>
            <a:off x="25400" y="246352"/>
            <a:ext cx="1188951" cy="15240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440724"/>
                  <a:gridCol w="304984"/>
                  <a:gridCol w="558800"/>
                </a:tblGrid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country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year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rate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rgbClr val="FF7C00"/>
                            </a:solidFill>
                          </a:rPr>
                          <a:t>0.7K</a:t>
                        </a:r>
                        <a:r>
                          <a:rPr b="1">
                            <a:solidFill>
                              <a:srgbClr val="000000"/>
                            </a:solidFill>
                          </a:rPr>
                          <a:t>/</a:t>
                        </a:r>
                        <a:r>
                          <a:rPr>
                            <a:solidFill>
                              <a:schemeClr val="accent1">
                                <a:hueOff val="47394"/>
                                <a:satOff val="-25753"/>
                                <a:lumOff val="-7544"/>
                              </a:schemeClr>
                            </a:solidFill>
                          </a:rPr>
                          <a:t>19M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rgbClr val="FF7C00"/>
                            </a:solidFill>
                          </a:rPr>
                          <a:t>2K</a:t>
                        </a:r>
                        <a:r>
                          <a:rPr b="1">
                            <a:solidFill>
                              <a:srgbClr val="000000"/>
                            </a:solidFill>
                          </a:rPr>
                          <a:t>/</a:t>
                        </a:r>
                        <a:r>
                          <a:rPr>
                            <a:solidFill>
                              <a:schemeClr val="accent1">
                                <a:hueOff val="47394"/>
                                <a:satOff val="-25753"/>
                                <a:lumOff val="-7544"/>
                              </a:schemeClr>
                            </a:solidFill>
                          </a:rPr>
                          <a:t>20M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rgbClr val="FF7C00"/>
                            </a:solidFill>
                          </a:rPr>
                          <a:t>37K</a:t>
                        </a:r>
                        <a:r>
                          <a:rPr b="1">
                            <a:solidFill>
                              <a:srgbClr val="000000"/>
                            </a:solidFill>
                          </a:rPr>
                          <a:t>/</a:t>
                        </a:r>
                        <a:r>
                          <a:rPr>
                            <a:solidFill>
                              <a:schemeClr val="accent1">
                                <a:hueOff val="47394"/>
                                <a:satOff val="-25753"/>
                                <a:lumOff val="-7544"/>
                              </a:schemeClr>
                            </a:solidFill>
                          </a:rPr>
                          <a:t>172M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rgbClr val="FF7C00"/>
                            </a:solidFill>
                          </a:rPr>
                          <a:t>80K</a:t>
                        </a:r>
                        <a:r>
                          <a:rPr b="1">
                            <a:solidFill>
                              <a:srgbClr val="000000"/>
                            </a:solidFill>
                          </a:rPr>
                          <a:t>/</a:t>
                        </a:r>
                        <a:r>
                          <a:rPr>
                            <a:solidFill>
                              <a:schemeClr val="accent1">
                                <a:hueOff val="47394"/>
                                <a:satOff val="-25753"/>
                                <a:lumOff val="-7544"/>
                              </a:schemeClr>
                            </a:solidFill>
                          </a:rPr>
                          <a:t>174M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rgbClr val="FF7C00"/>
                            </a:solidFill>
                          </a:rPr>
                          <a:t>212K</a:t>
                        </a:r>
                        <a:r>
                          <a:rPr b="1">
                            <a:solidFill>
                              <a:srgbClr val="000000"/>
                            </a:solidFill>
                          </a:rPr>
                          <a:t>/</a:t>
                        </a:r>
                        <a:r>
                          <a:rPr>
                            <a:solidFill>
                              <a:schemeClr val="accent1">
                                <a:hueOff val="47394"/>
                                <a:satOff val="-25753"/>
                                <a:lumOff val="-7544"/>
                              </a:schemeClr>
                            </a:solidFill>
                          </a:rPr>
                          <a:t>1T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rgbClr val="FF7C00"/>
                            </a:solidFill>
                          </a:rPr>
                          <a:t>213K</a:t>
                        </a:r>
                        <a:r>
                          <a:rPr b="1">
                            <a:solidFill>
                              <a:srgbClr val="000000"/>
                            </a:solidFill>
                          </a:rPr>
                          <a:t>/</a:t>
                        </a:r>
                        <a:r>
                          <a:rPr>
                            <a:solidFill>
                              <a:schemeClr val="accent1">
                                <a:hueOff val="47394"/>
                                <a:satOff val="-25753"/>
                                <a:lumOff val="-7544"/>
                              </a:schemeClr>
                            </a:solidFill>
                          </a:rPr>
                          <a:t>1T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</a:tbl>
            </a:graphicData>
          </a:graphic>
        </p:graphicFrame>
        <p:graphicFrame>
          <p:nvGraphicFramePr>
            <p:cNvPr id="275" name="Table"/>
            <p:cNvGraphicFramePr/>
            <p:nvPr/>
          </p:nvGraphicFramePr>
          <p:xfrm>
            <a:off x="1617133" y="246352"/>
            <a:ext cx="1188952" cy="15240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443590"/>
                  <a:gridCol w="308681"/>
                  <a:gridCol w="366324"/>
                  <a:gridCol w="317500"/>
                </a:tblGrid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country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year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cases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145836"/>
                          <a:satOff val="-20311"/>
                          <a:lumOff val="-2437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pop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0.7K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19M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407AAA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2K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20M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407AAA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37K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172M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407AAA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80K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174M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407AAA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212K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1T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407AAA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213K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1T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407AAA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276" name="Line"/>
            <p:cNvSpPr/>
            <p:nvPr/>
          </p:nvSpPr>
          <p:spPr>
            <a:xfrm flipV="1">
              <a:off x="1361658" y="646402"/>
              <a:ext cx="228506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277" name="table3"/>
            <p:cNvSpPr txBox="1"/>
            <p:nvPr/>
          </p:nvSpPr>
          <p:spPr>
            <a:xfrm>
              <a:off x="417685" y="0"/>
              <a:ext cx="454835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 b="0" sz="1000">
                  <a:solidFill>
                    <a:srgbClr val="A6AAA9"/>
                  </a:solidFill>
                </a:defRPr>
              </a:lvl1pPr>
            </a:lstStyle>
            <a:p>
              <a:pPr/>
              <a:r>
                <a:t>table3</a:t>
              </a:r>
            </a:p>
          </p:txBody>
        </p:sp>
      </p:grpSp>
      <p:sp>
        <p:nvSpPr>
          <p:cNvPr id="279" name="separate(data, col, into,  sep = &quot;[^[:alnum:]]+&quot;, remove = TRUE, convert = FALSE,…"/>
          <p:cNvSpPr txBox="1"/>
          <p:nvPr/>
        </p:nvSpPr>
        <p:spPr>
          <a:xfrm>
            <a:off x="10562310" y="1836218"/>
            <a:ext cx="3037759" cy="1137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4300" indent="-114300">
              <a:lnSpc>
                <a:spcPct val="90000"/>
              </a:lnSpc>
              <a:spcBef>
                <a:spcPts val="0"/>
              </a:spcBef>
              <a:defRPr sz="1400">
                <a:solidFill>
                  <a:srgbClr val="000000"/>
                </a:solidFill>
              </a:defRPr>
            </a:pPr>
            <a:r>
              <a:t>separate(</a:t>
            </a:r>
            <a:r>
              <a:rPr b="0" sz="1200"/>
              <a:t>data, col, into,  sep = "[^[:alnum:]]+", remove = TRUE, convert = FALSE, </a:t>
            </a:r>
            <a:endParaRPr b="0" sz="1200"/>
          </a:p>
          <a:p>
            <a:pPr marL="114300" indent="-114300">
              <a:lnSpc>
                <a:spcPct val="90000"/>
              </a:lnSpc>
              <a:spcBef>
                <a:spcPts val="500"/>
              </a:spcBef>
              <a:defRPr sz="1400">
                <a:solidFill>
                  <a:srgbClr val="000000"/>
                </a:solidFill>
              </a:defRPr>
            </a:pPr>
            <a:r>
              <a:rPr b="0" sz="1200"/>
              <a:t>extra = "warn", fill = "warn", ...</a:t>
            </a:r>
            <a:r>
              <a:t>)</a:t>
            </a:r>
          </a:p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t>Separate each cell in a column to make several columns.</a:t>
            </a:r>
          </a:p>
        </p:txBody>
      </p:sp>
      <p:grpSp>
        <p:nvGrpSpPr>
          <p:cNvPr id="284" name="Group"/>
          <p:cNvGrpSpPr/>
          <p:nvPr/>
        </p:nvGrpSpPr>
        <p:grpSpPr>
          <a:xfrm>
            <a:off x="10911009" y="8599459"/>
            <a:ext cx="2754610" cy="1786401"/>
            <a:chOff x="25400" y="0"/>
            <a:chExt cx="2754608" cy="1786400"/>
          </a:xfrm>
        </p:grpSpPr>
        <p:graphicFrame>
          <p:nvGraphicFramePr>
            <p:cNvPr id="280" name="Table"/>
            <p:cNvGraphicFramePr/>
            <p:nvPr/>
          </p:nvGraphicFramePr>
          <p:xfrm>
            <a:off x="25400" y="262400"/>
            <a:ext cx="1188951" cy="15240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458104"/>
                  <a:gridCol w="443544"/>
                  <a:gridCol w="304800"/>
                </a:tblGrid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country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century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145836"/>
                          <a:satOff val="-20311"/>
                          <a:lumOff val="-2437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year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Afghan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99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407AAA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Afghan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407AAA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Brazil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99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407AAA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Brazil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407AAA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China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99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407AAA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China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407AAA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281" name="Table"/>
            <p:cNvGraphicFramePr/>
            <p:nvPr/>
          </p:nvGraphicFramePr>
          <p:xfrm>
            <a:off x="1591057" y="262215"/>
            <a:ext cx="1188952" cy="15240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461730"/>
                  <a:gridCol w="317500"/>
                </a:tblGrid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country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year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Afghan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rgbClr val="FF7C00"/>
                            </a:solidFill>
                          </a:rPr>
                          <a:t>19</a:t>
                        </a:r>
                        <a:r>
                          <a:rPr>
                            <a:solidFill>
                              <a:schemeClr val="accent1">
                                <a:hueOff val="47394"/>
                                <a:satOff val="-25753"/>
                                <a:lumOff val="-7544"/>
                              </a:schemeClr>
                            </a:solidFill>
                          </a:rPr>
                          <a:t>99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Afghan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rgbClr val="FF7C00"/>
                            </a:solidFill>
                          </a:rPr>
                          <a:t>20</a:t>
                        </a:r>
                        <a:r>
                          <a:rPr>
                            <a:solidFill>
                              <a:schemeClr val="accent1">
                                <a:hueOff val="47394"/>
                                <a:satOff val="-25753"/>
                                <a:lumOff val="-7544"/>
                              </a:schemeClr>
                            </a:solidFill>
                          </a:rPr>
                          <a:t>00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Brazil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rgbClr val="FF7C00"/>
                            </a:solidFill>
                          </a:rPr>
                          <a:t>19</a:t>
                        </a:r>
                        <a:r>
                          <a:rPr>
                            <a:solidFill>
                              <a:schemeClr val="accent1"/>
                            </a:solidFill>
                          </a:rPr>
                          <a:t>9</a:t>
                        </a:r>
                        <a:r>
                          <a:rPr>
                            <a:solidFill>
                              <a:schemeClr val="accent1">
                                <a:hueOff val="47394"/>
                                <a:satOff val="-25753"/>
                                <a:lumOff val="-7544"/>
                              </a:schemeClr>
                            </a:solidFill>
                          </a:rPr>
                          <a:t>9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Brazil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rgbClr val="FF7C00"/>
                            </a:solidFill>
                          </a:rPr>
                          <a:t>20</a:t>
                        </a:r>
                        <a:r>
                          <a:rPr>
                            <a:solidFill>
                              <a:schemeClr val="accent1">
                                <a:hueOff val="47394"/>
                                <a:satOff val="-25753"/>
                                <a:lumOff val="-7544"/>
                              </a:schemeClr>
                            </a:solidFill>
                          </a:rPr>
                          <a:t>00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China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rgbClr val="FF7C00"/>
                            </a:solidFill>
                          </a:rPr>
                          <a:t>19</a:t>
                        </a:r>
                        <a:r>
                          <a:rPr>
                            <a:solidFill>
                              <a:schemeClr val="accent1">
                                <a:hueOff val="47394"/>
                                <a:satOff val="-25753"/>
                                <a:lumOff val="-7544"/>
                              </a:schemeClr>
                            </a:solidFill>
                          </a:rPr>
                          <a:t>9</a:t>
                        </a:r>
                        <a:r>
                          <a:rPr>
                            <a:solidFill>
                              <a:schemeClr val="accent1"/>
                            </a:solidFill>
                          </a:rPr>
                          <a:t>9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China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rgbClr val="FF7C00"/>
                            </a:solidFill>
                          </a:rPr>
                          <a:t>20</a:t>
                        </a:r>
                        <a:r>
                          <a:rPr>
                            <a:solidFill>
                              <a:schemeClr val="accent1">
                                <a:hueOff val="47394"/>
                                <a:satOff val="-25753"/>
                                <a:lumOff val="-7544"/>
                              </a:schemeClr>
                            </a:solidFill>
                          </a:rPr>
                          <a:t>00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</a:tbl>
            </a:graphicData>
          </a:graphic>
        </p:graphicFrame>
        <p:sp>
          <p:nvSpPr>
            <p:cNvPr id="282" name="Line"/>
            <p:cNvSpPr/>
            <p:nvPr/>
          </p:nvSpPr>
          <p:spPr>
            <a:xfrm flipV="1">
              <a:off x="1300376" y="662450"/>
              <a:ext cx="228505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283" name="table5"/>
            <p:cNvSpPr txBox="1"/>
            <p:nvPr/>
          </p:nvSpPr>
          <p:spPr>
            <a:xfrm>
              <a:off x="401207" y="0"/>
              <a:ext cx="454835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 b="0" sz="1000">
                  <a:solidFill>
                    <a:srgbClr val="A6AAA9"/>
                  </a:solidFill>
                </a:defRPr>
              </a:lvl1pPr>
            </a:lstStyle>
            <a:p>
              <a:pPr/>
              <a:r>
                <a:t>table5</a:t>
              </a:r>
            </a:p>
          </p:txBody>
        </p:sp>
      </p:grpSp>
      <p:sp>
        <p:nvSpPr>
          <p:cNvPr id="285" name="separate(table3, rate, sep = &quot;/&quot;,…"/>
          <p:cNvSpPr txBox="1"/>
          <p:nvPr/>
        </p:nvSpPr>
        <p:spPr>
          <a:xfrm>
            <a:off x="11025424" y="4066453"/>
            <a:ext cx="2129671" cy="650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0871" indent="-110871" algn="ctr" defTabSz="566674">
              <a:lnSpc>
                <a:spcPct val="90000"/>
              </a:lnSpc>
              <a:spcBef>
                <a:spcPts val="0"/>
              </a:spcBef>
              <a:defRPr b="0" i="1" sz="1261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separate(table3, rate, sep = "/", </a:t>
            </a:r>
          </a:p>
          <a:p>
            <a:pPr marL="110871" indent="-110871" algn="ctr" defTabSz="566674">
              <a:lnSpc>
                <a:spcPct val="90000"/>
              </a:lnSpc>
              <a:spcBef>
                <a:spcPts val="0"/>
              </a:spcBef>
              <a:defRPr b="0" i="1" sz="1261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into = c("cases", "pop"))</a:t>
            </a:r>
          </a:p>
        </p:txBody>
      </p:sp>
      <p:sp>
        <p:nvSpPr>
          <p:cNvPr id="286" name="separate_rows(table3, rate)"/>
          <p:cNvSpPr txBox="1"/>
          <p:nvPr/>
        </p:nvSpPr>
        <p:spPr>
          <a:xfrm>
            <a:off x="11043686" y="7550706"/>
            <a:ext cx="2009810" cy="409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>
            <a:lvl1pPr marL="114300" indent="-114300">
              <a:lnSpc>
                <a:spcPct val="90000"/>
              </a:lnSpc>
              <a:spcBef>
                <a:spcPts val="0"/>
              </a:spcBef>
              <a:defRPr b="0" i="1" sz="13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lvl1pPr>
          </a:lstStyle>
          <a:p>
            <a:pPr/>
            <a:r>
              <a:t>separate_rows(table3, rate)</a:t>
            </a:r>
          </a:p>
        </p:txBody>
      </p:sp>
      <p:sp>
        <p:nvSpPr>
          <p:cNvPr id="287" name="unite(table5, century, year,…"/>
          <p:cNvSpPr txBox="1"/>
          <p:nvPr/>
        </p:nvSpPr>
        <p:spPr>
          <a:xfrm>
            <a:off x="11090772" y="9787005"/>
            <a:ext cx="1941038" cy="650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4300" indent="-114300">
              <a:lnSpc>
                <a:spcPct val="90000"/>
              </a:lnSpc>
              <a:spcBef>
                <a:spcPts val="0"/>
              </a:spcBef>
              <a:defRPr b="0" i="1" sz="13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unite(table5, century, year, 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defRPr b="0" i="1" sz="13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col = "year", sep = "")</a:t>
            </a:r>
          </a:p>
        </p:txBody>
      </p:sp>
      <p:grpSp>
        <p:nvGrpSpPr>
          <p:cNvPr id="292" name="Group"/>
          <p:cNvGrpSpPr/>
          <p:nvPr/>
        </p:nvGrpSpPr>
        <p:grpSpPr>
          <a:xfrm>
            <a:off x="4006053" y="7793849"/>
            <a:ext cx="1528626" cy="848639"/>
            <a:chOff x="25400" y="0"/>
            <a:chExt cx="1528624" cy="848638"/>
          </a:xfrm>
        </p:grpSpPr>
        <p:graphicFrame>
          <p:nvGraphicFramePr>
            <p:cNvPr id="288" name="Table"/>
            <p:cNvGraphicFramePr/>
            <p:nvPr/>
          </p:nvGraphicFramePr>
          <p:xfrm>
            <a:off x="25400" y="239038"/>
            <a:ext cx="752539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211116"/>
                  <a:gridCol w="211116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x2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A6AAA9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A6AAA9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D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E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A6AAA9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</a:tbl>
            </a:graphicData>
          </a:graphic>
        </p:graphicFrame>
        <p:graphicFrame>
          <p:nvGraphicFramePr>
            <p:cNvPr id="289" name="Table"/>
            <p:cNvGraphicFramePr/>
            <p:nvPr/>
          </p:nvGraphicFramePr>
          <p:xfrm>
            <a:off x="801485" y="239038"/>
            <a:ext cx="752540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211116"/>
                  <a:gridCol w="211116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x2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D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</a:tbl>
            </a:graphicData>
          </a:graphic>
        </p:graphicFrame>
        <p:sp>
          <p:nvSpPr>
            <p:cNvPr id="290" name="Line"/>
            <p:cNvSpPr/>
            <p:nvPr/>
          </p:nvSpPr>
          <p:spPr>
            <a:xfrm flipV="1">
              <a:off x="510307" y="460292"/>
              <a:ext cx="228505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291" name="x"/>
            <p:cNvSpPr txBox="1"/>
            <p:nvPr/>
          </p:nvSpPr>
          <p:spPr>
            <a:xfrm>
              <a:off x="147275" y="0"/>
              <a:ext cx="178483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 b="0" sz="1000">
                  <a:solidFill>
                    <a:srgbClr val="A6AAA9"/>
                  </a:solidFill>
                </a:defRPr>
              </a:lvl1pPr>
            </a:lstStyle>
            <a:p>
              <a:pPr/>
              <a:r>
                <a:t>x</a:t>
              </a:r>
            </a:p>
          </p:txBody>
        </p:sp>
      </p:grpSp>
      <p:grpSp>
        <p:nvGrpSpPr>
          <p:cNvPr id="297" name="Group"/>
          <p:cNvGrpSpPr/>
          <p:nvPr/>
        </p:nvGrpSpPr>
        <p:grpSpPr>
          <a:xfrm>
            <a:off x="6197343" y="7796375"/>
            <a:ext cx="1503436" cy="846113"/>
            <a:chOff x="25400" y="0"/>
            <a:chExt cx="1503434" cy="846112"/>
          </a:xfrm>
        </p:grpSpPr>
        <p:graphicFrame>
          <p:nvGraphicFramePr>
            <p:cNvPr id="293" name="Table"/>
            <p:cNvGraphicFramePr/>
            <p:nvPr/>
          </p:nvGraphicFramePr>
          <p:xfrm>
            <a:off x="25400" y="236512"/>
            <a:ext cx="752539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211116"/>
                  <a:gridCol w="211116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x2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A6AAA9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A6AAA9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D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E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A6AAA9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</a:tbl>
            </a:graphicData>
          </a:graphic>
        </p:graphicFrame>
        <p:graphicFrame>
          <p:nvGraphicFramePr>
            <p:cNvPr id="294" name="Table"/>
            <p:cNvGraphicFramePr/>
            <p:nvPr/>
          </p:nvGraphicFramePr>
          <p:xfrm>
            <a:off x="776295" y="236512"/>
            <a:ext cx="752540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211116"/>
                  <a:gridCol w="211116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x2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D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E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295" name="x"/>
            <p:cNvSpPr txBox="1"/>
            <p:nvPr/>
          </p:nvSpPr>
          <p:spPr>
            <a:xfrm>
              <a:off x="147275" y="0"/>
              <a:ext cx="178483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 b="0" sz="1000">
                  <a:solidFill>
                    <a:srgbClr val="A6AAA9"/>
                  </a:solidFill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296" name="Line"/>
            <p:cNvSpPr/>
            <p:nvPr/>
          </p:nvSpPr>
          <p:spPr>
            <a:xfrm flipV="1">
              <a:off x="506318" y="457765"/>
              <a:ext cx="228505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302" name="Group"/>
          <p:cNvGrpSpPr/>
          <p:nvPr/>
        </p:nvGrpSpPr>
        <p:grpSpPr>
          <a:xfrm>
            <a:off x="8674417" y="7796375"/>
            <a:ext cx="1502862" cy="846113"/>
            <a:chOff x="25400" y="0"/>
            <a:chExt cx="1502860" cy="846112"/>
          </a:xfrm>
        </p:grpSpPr>
        <p:graphicFrame>
          <p:nvGraphicFramePr>
            <p:cNvPr id="298" name="Table"/>
            <p:cNvGraphicFramePr/>
            <p:nvPr/>
          </p:nvGraphicFramePr>
          <p:xfrm>
            <a:off x="25400" y="236512"/>
            <a:ext cx="752539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211116"/>
                  <a:gridCol w="211116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x2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A6AAA9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A6AAA9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D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E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A6AAA9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</a:tbl>
            </a:graphicData>
          </a:graphic>
        </p:graphicFrame>
        <p:graphicFrame>
          <p:nvGraphicFramePr>
            <p:cNvPr id="299" name="Table"/>
            <p:cNvGraphicFramePr/>
            <p:nvPr/>
          </p:nvGraphicFramePr>
          <p:xfrm>
            <a:off x="775721" y="236512"/>
            <a:ext cx="752540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211116"/>
                  <a:gridCol w="211116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x2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D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E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300" name="x"/>
            <p:cNvSpPr txBox="1"/>
            <p:nvPr/>
          </p:nvSpPr>
          <p:spPr>
            <a:xfrm>
              <a:off x="147275" y="0"/>
              <a:ext cx="178483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 b="0" sz="1000">
                  <a:solidFill>
                    <a:srgbClr val="A6AAA9"/>
                  </a:solidFill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01" name="Line"/>
            <p:cNvSpPr/>
            <p:nvPr/>
          </p:nvSpPr>
          <p:spPr>
            <a:xfrm flipV="1">
              <a:off x="497564" y="464116"/>
              <a:ext cx="228506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sp>
        <p:nvSpPr>
          <p:cNvPr id="303" name="drop_na(x, x2)"/>
          <p:cNvSpPr txBox="1"/>
          <p:nvPr/>
        </p:nvSpPr>
        <p:spPr>
          <a:xfrm>
            <a:off x="4023845" y="8719968"/>
            <a:ext cx="1128219" cy="3203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>
            <a:lvl1pPr marL="112013" indent="-112013" defTabSz="572516">
              <a:lnSpc>
                <a:spcPct val="90000"/>
              </a:lnSpc>
              <a:spcBef>
                <a:spcPts val="0"/>
              </a:spcBef>
              <a:defRPr b="0" i="1" sz="1274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lvl1pPr>
          </a:lstStyle>
          <a:p>
            <a:pPr/>
            <a:r>
              <a:t>drop_na(x, x2)</a:t>
            </a:r>
          </a:p>
        </p:txBody>
      </p:sp>
      <p:sp>
        <p:nvSpPr>
          <p:cNvPr id="304" name="fill(x, x2)"/>
          <p:cNvSpPr txBox="1"/>
          <p:nvPr/>
        </p:nvSpPr>
        <p:spPr>
          <a:xfrm>
            <a:off x="6420179" y="8719968"/>
            <a:ext cx="694362" cy="3203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>
            <a:lvl1pPr marL="112013" indent="-112013" defTabSz="572516">
              <a:lnSpc>
                <a:spcPct val="90000"/>
              </a:lnSpc>
              <a:spcBef>
                <a:spcPts val="0"/>
              </a:spcBef>
              <a:defRPr b="0" i="1" sz="1274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lvl1pPr>
          </a:lstStyle>
          <a:p>
            <a:pPr/>
            <a:r>
              <a:t>fill(x, x2)</a:t>
            </a:r>
          </a:p>
        </p:txBody>
      </p:sp>
      <p:sp>
        <p:nvSpPr>
          <p:cNvPr id="305" name="replace_na(x, list(x2 = 2))"/>
          <p:cNvSpPr txBox="1"/>
          <p:nvPr/>
        </p:nvSpPr>
        <p:spPr>
          <a:xfrm>
            <a:off x="8487606" y="8719968"/>
            <a:ext cx="1785224" cy="3250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marL="114300" indent="-114300">
              <a:lnSpc>
                <a:spcPct val="90000"/>
              </a:lnSpc>
              <a:spcBef>
                <a:spcPts val="0"/>
              </a:spcBef>
              <a:defRPr b="0" i="1" sz="13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lvl1pPr>
          </a:lstStyle>
          <a:p>
            <a:pPr/>
            <a:r>
              <a:t>replace_na(x, list(x2 = 2))</a:t>
            </a:r>
          </a:p>
        </p:txBody>
      </p:sp>
      <p:grpSp>
        <p:nvGrpSpPr>
          <p:cNvPr id="310" name="Group"/>
          <p:cNvGrpSpPr/>
          <p:nvPr/>
        </p:nvGrpSpPr>
        <p:grpSpPr>
          <a:xfrm>
            <a:off x="10655411" y="5500299"/>
            <a:ext cx="2884807" cy="1780844"/>
            <a:chOff x="25400" y="0"/>
            <a:chExt cx="2884805" cy="1780842"/>
          </a:xfrm>
        </p:grpSpPr>
        <p:graphicFrame>
          <p:nvGraphicFramePr>
            <p:cNvPr id="306" name="Table"/>
            <p:cNvGraphicFramePr/>
            <p:nvPr/>
          </p:nvGraphicFramePr>
          <p:xfrm>
            <a:off x="1721254" y="254227"/>
            <a:ext cx="1188952" cy="15240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456211"/>
                  <a:gridCol w="308453"/>
                  <a:gridCol w="393700"/>
                </a:tblGrid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country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year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rate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0.7K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19M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407AAA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2K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20M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407AAA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37K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172M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407AAA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80K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174M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407AAA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212K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1T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407AAA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213K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1T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407AAA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307" name="Line"/>
            <p:cNvSpPr/>
            <p:nvPr/>
          </p:nvSpPr>
          <p:spPr>
            <a:xfrm flipV="1">
              <a:off x="1417679" y="591922"/>
              <a:ext cx="228505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08" name="table3"/>
            <p:cNvSpPr txBox="1"/>
            <p:nvPr/>
          </p:nvSpPr>
          <p:spPr>
            <a:xfrm>
              <a:off x="387093" y="0"/>
              <a:ext cx="454835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 b="0" sz="1000">
                  <a:solidFill>
                    <a:srgbClr val="A6AAA9"/>
                  </a:solidFill>
                </a:defRPr>
              </a:lvl1pPr>
            </a:lstStyle>
            <a:p>
              <a:pPr/>
              <a:r>
                <a:t>table3</a:t>
              </a:r>
            </a:p>
          </p:txBody>
        </p:sp>
        <p:graphicFrame>
          <p:nvGraphicFramePr>
            <p:cNvPr id="309" name="Table"/>
            <p:cNvGraphicFramePr/>
            <p:nvPr/>
          </p:nvGraphicFramePr>
          <p:xfrm>
            <a:off x="25400" y="256842"/>
            <a:ext cx="1188951" cy="15240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440724"/>
                  <a:gridCol w="304984"/>
                  <a:gridCol w="571500"/>
                </a:tblGrid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country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year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rate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rgbClr val="FF7C00"/>
                            </a:solidFill>
                          </a:rPr>
                          <a:t>0.7K</a:t>
                        </a:r>
                        <a:r>
                          <a:rPr b="1">
                            <a:solidFill>
                              <a:srgbClr val="000000"/>
                            </a:solidFill>
                          </a:rPr>
                          <a:t>/</a:t>
                        </a:r>
                        <a:r>
                          <a:rPr>
                            <a:solidFill>
                              <a:schemeClr val="accent1">
                                <a:hueOff val="47394"/>
                                <a:satOff val="-25753"/>
                                <a:lumOff val="-7544"/>
                              </a:schemeClr>
                            </a:solidFill>
                          </a:rPr>
                          <a:t>19M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rgbClr val="FF7C00"/>
                            </a:solidFill>
                          </a:rPr>
                          <a:t>2K</a:t>
                        </a:r>
                        <a:r>
                          <a:rPr b="1">
                            <a:solidFill>
                              <a:srgbClr val="000000"/>
                            </a:solidFill>
                          </a:rPr>
                          <a:t>/</a:t>
                        </a:r>
                        <a:r>
                          <a:rPr>
                            <a:solidFill>
                              <a:schemeClr val="accent1">
                                <a:hueOff val="47394"/>
                                <a:satOff val="-25753"/>
                                <a:lumOff val="-7544"/>
                              </a:schemeClr>
                            </a:solidFill>
                          </a:rPr>
                          <a:t>20M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rgbClr val="FF7C00"/>
                            </a:solidFill>
                          </a:rPr>
                          <a:t>37K</a:t>
                        </a:r>
                        <a:r>
                          <a:rPr b="1">
                            <a:solidFill>
                              <a:srgbClr val="000000"/>
                            </a:solidFill>
                          </a:rPr>
                          <a:t>/</a:t>
                        </a:r>
                        <a:r>
                          <a:rPr>
                            <a:solidFill>
                              <a:schemeClr val="accent1">
                                <a:hueOff val="47394"/>
                                <a:satOff val="-25753"/>
                                <a:lumOff val="-7544"/>
                              </a:schemeClr>
                            </a:solidFill>
                          </a:rPr>
                          <a:t>172M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rgbClr val="FF7C00"/>
                            </a:solidFill>
                          </a:rPr>
                          <a:t>80K</a:t>
                        </a:r>
                        <a:r>
                          <a:rPr b="1">
                            <a:solidFill>
                              <a:srgbClr val="000000"/>
                            </a:solidFill>
                          </a:rPr>
                          <a:t>/</a:t>
                        </a:r>
                        <a:r>
                          <a:rPr>
                            <a:solidFill>
                              <a:schemeClr val="accent1">
                                <a:hueOff val="47394"/>
                                <a:satOff val="-25753"/>
                                <a:lumOff val="-7544"/>
                              </a:schemeClr>
                            </a:solidFill>
                          </a:rPr>
                          <a:t>174M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rgbClr val="FF7C00"/>
                            </a:solidFill>
                          </a:rPr>
                          <a:t>212K</a:t>
                        </a:r>
                        <a:r>
                          <a:rPr b="1">
                            <a:solidFill>
                              <a:srgbClr val="000000"/>
                            </a:solidFill>
                          </a:rPr>
                          <a:t>/</a:t>
                        </a:r>
                        <a:r>
                          <a:rPr>
                            <a:solidFill>
                              <a:schemeClr val="accent1">
                                <a:hueOff val="47394"/>
                                <a:satOff val="-25753"/>
                                <a:lumOff val="-7544"/>
                              </a:schemeClr>
                            </a:solidFill>
                          </a:rPr>
                          <a:t>1T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rgbClr val="FF7C00"/>
                            </a:solidFill>
                          </a:rPr>
                          <a:t>213K</a:t>
                        </a:r>
                        <a:r>
                          <a:rPr b="1">
                            <a:solidFill>
                              <a:srgbClr val="000000"/>
                            </a:solidFill>
                          </a:rPr>
                          <a:t>/</a:t>
                        </a:r>
                        <a:r>
                          <a:rPr>
                            <a:solidFill>
                              <a:schemeClr val="accent1">
                                <a:hueOff val="47394"/>
                                <a:satOff val="-25753"/>
                                <a:lumOff val="-7544"/>
                              </a:schemeClr>
                            </a:solidFill>
                          </a:rPr>
                          <a:t>1T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</a:tbl>
            </a:graphicData>
          </a:graphic>
        </p:graphicFrame>
      </p:grpSp>
      <p:sp>
        <p:nvSpPr>
          <p:cNvPr id="311" name="Tidy data is a way to organize tabular data. It provides a consistent data structure across packages."/>
          <p:cNvSpPr txBox="1"/>
          <p:nvPr/>
        </p:nvSpPr>
        <p:spPr>
          <a:xfrm>
            <a:off x="3712810" y="814089"/>
            <a:ext cx="6582897" cy="299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Tidy data</a:t>
            </a:r>
            <a:r>
              <a:t>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is a way to organize tabular data. It provides a consistent data structure across packages.</a:t>
            </a:r>
          </a:p>
        </p:txBody>
      </p:sp>
      <p:grpSp>
        <p:nvGrpSpPr>
          <p:cNvPr id="320" name="Group"/>
          <p:cNvGrpSpPr/>
          <p:nvPr/>
        </p:nvGrpSpPr>
        <p:grpSpPr>
          <a:xfrm>
            <a:off x="8827644" y="1085896"/>
            <a:ext cx="1376293" cy="992164"/>
            <a:chOff x="7741" y="-209262"/>
            <a:chExt cx="1376292" cy="992163"/>
          </a:xfrm>
        </p:grpSpPr>
        <p:graphicFrame>
          <p:nvGraphicFramePr>
            <p:cNvPr id="312" name="Table"/>
            <p:cNvGraphicFramePr/>
            <p:nvPr/>
          </p:nvGraphicFramePr>
          <p:xfrm>
            <a:off x="1118644" y="69991"/>
            <a:ext cx="265390" cy="712910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228600"/>
                </a:tblGrid>
                <a:tr h="235352"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>
                            <a:solidFill>
                              <a:srgbClr val="FFFFFF"/>
                            </a:solidFill>
                            <a:latin typeface="ChunkFive-Roman"/>
                            <a:ea typeface="ChunkFive-Roman"/>
                            <a:cs typeface="ChunkFive-Roman"/>
                            <a:sym typeface="ChunkFive-Roman"/>
                          </a:rPr>
                          <a:t>C</a:t>
                        </a:r>
                      </a:p>
                    </a:txBody>
                    <a:tcPr marL="12700" marR="12700" marT="12700" marB="127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</a:tbl>
            </a:graphicData>
          </a:graphic>
        </p:graphicFrame>
        <p:graphicFrame>
          <p:nvGraphicFramePr>
            <p:cNvPr id="313" name="Table"/>
            <p:cNvGraphicFramePr/>
            <p:nvPr/>
          </p:nvGraphicFramePr>
          <p:xfrm>
            <a:off x="485746" y="69991"/>
            <a:ext cx="265391" cy="712910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228600"/>
                </a:tblGrid>
                <a:tr h="235352"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>
                            <a:solidFill>
                              <a:srgbClr val="FFFFFF"/>
                            </a:solidFill>
                            <a:latin typeface="ChunkFive-Roman"/>
                            <a:ea typeface="ChunkFive-Roman"/>
                            <a:cs typeface="ChunkFive-Roman"/>
                            <a:sym typeface="ChunkFive-Roman"/>
                          </a:rPr>
                          <a:t>B</a:t>
                        </a:r>
                      </a:p>
                    </a:txBody>
                    <a:tcPr marL="12700" marR="12700" marT="12700" marB="127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</a:tbl>
            </a:graphicData>
          </a:graphic>
        </p:graphicFrame>
        <p:graphicFrame>
          <p:nvGraphicFramePr>
            <p:cNvPr id="314" name="Table"/>
            <p:cNvGraphicFramePr/>
            <p:nvPr/>
          </p:nvGraphicFramePr>
          <p:xfrm>
            <a:off x="25400" y="66837"/>
            <a:ext cx="265390" cy="712909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228600"/>
                </a:tblGrid>
                <a:tr h="235352"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>
                            <a:solidFill>
                              <a:srgbClr val="FFFFFF"/>
                            </a:solidFill>
                            <a:latin typeface="ChunkFive-Roman"/>
                            <a:ea typeface="ChunkFive-Roman"/>
                            <a:cs typeface="ChunkFive-Roman"/>
                            <a:sym typeface="ChunkFive-Roman"/>
                          </a:rPr>
                          <a:t>A</a:t>
                        </a:r>
                      </a:p>
                    </a:txBody>
                    <a:tcPr marL="12700" marR="12700" marT="12700" marB="127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</a:tbl>
            </a:graphicData>
          </a:graphic>
        </p:graphicFrame>
        <p:sp>
          <p:nvSpPr>
            <p:cNvPr id="315" name="A * B -&gt; C"/>
            <p:cNvSpPr txBox="1"/>
            <p:nvPr/>
          </p:nvSpPr>
          <p:spPr>
            <a:xfrm>
              <a:off x="7741" y="-209263"/>
              <a:ext cx="1318622" cy="337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 b="0" sz="1500">
                  <a:solidFill>
                    <a:srgbClr val="000000"/>
                  </a:solidFill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A * B -&gt; C</a:t>
              </a:r>
            </a:p>
          </p:txBody>
        </p:sp>
        <p:sp>
          <p:nvSpPr>
            <p:cNvPr id="316" name="*"/>
            <p:cNvSpPr txBox="1"/>
            <p:nvPr/>
          </p:nvSpPr>
          <p:spPr>
            <a:xfrm>
              <a:off x="251607" y="-1"/>
              <a:ext cx="236533" cy="337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 b="0" sz="1500">
                  <a:solidFill>
                    <a:srgbClr val="000000"/>
                  </a:solidFill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*</a:t>
              </a:r>
            </a:p>
          </p:txBody>
        </p:sp>
        <p:sp>
          <p:nvSpPr>
            <p:cNvPr id="317" name="Arrow"/>
            <p:cNvSpPr/>
            <p:nvPr/>
          </p:nvSpPr>
          <p:spPr>
            <a:xfrm>
              <a:off x="49597" y="605475"/>
              <a:ext cx="1044794" cy="142241"/>
            </a:xfrm>
            <a:prstGeom prst="rightArrow">
              <a:avLst>
                <a:gd name="adj1" fmla="val 32000"/>
                <a:gd name="adj2" fmla="val 113860"/>
              </a:avLst>
            </a:prstGeom>
            <a:gradFill flip="none" rotWithShape="1">
              <a:gsLst>
                <a:gs pos="0">
                  <a:schemeClr val="accent1">
                    <a:hueOff val="47394"/>
                    <a:satOff val="-25753"/>
                    <a:lumOff val="-7544"/>
                  </a:schemeClr>
                </a:gs>
                <a:gs pos="100000">
                  <a:srgbClr val="76D6FF">
                    <a:alpha val="19000"/>
                  </a:srgbClr>
                </a:gs>
              </a:gsLst>
              <a:lin ang="10448469" scaled="0"/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18" name="Arrow"/>
            <p:cNvSpPr/>
            <p:nvPr/>
          </p:nvSpPr>
          <p:spPr>
            <a:xfrm>
              <a:off x="49597" y="454655"/>
              <a:ext cx="1044794" cy="142241"/>
            </a:xfrm>
            <a:prstGeom prst="rightArrow">
              <a:avLst>
                <a:gd name="adj1" fmla="val 32000"/>
                <a:gd name="adj2" fmla="val 113860"/>
              </a:avLst>
            </a:prstGeom>
            <a:gradFill flip="none" rotWithShape="1">
              <a:gsLst>
                <a:gs pos="0">
                  <a:schemeClr val="accent1">
                    <a:hueOff val="47394"/>
                    <a:satOff val="-25753"/>
                    <a:lumOff val="-7544"/>
                  </a:schemeClr>
                </a:gs>
                <a:gs pos="100000">
                  <a:srgbClr val="76D6FF">
                    <a:alpha val="19000"/>
                  </a:srgbClr>
                </a:gs>
              </a:gsLst>
              <a:lin ang="10448469" scaled="0"/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19" name="Arrow"/>
            <p:cNvSpPr/>
            <p:nvPr/>
          </p:nvSpPr>
          <p:spPr>
            <a:xfrm>
              <a:off x="49597" y="303835"/>
              <a:ext cx="1044794" cy="142241"/>
            </a:xfrm>
            <a:prstGeom prst="rightArrow">
              <a:avLst>
                <a:gd name="adj1" fmla="val 32000"/>
                <a:gd name="adj2" fmla="val 113860"/>
              </a:avLst>
            </a:prstGeom>
            <a:gradFill flip="none" rotWithShape="1">
              <a:gsLst>
                <a:gs pos="0">
                  <a:schemeClr val="accent1">
                    <a:hueOff val="47394"/>
                    <a:satOff val="-25753"/>
                    <a:lumOff val="-7544"/>
                  </a:schemeClr>
                </a:gs>
                <a:gs pos="100000">
                  <a:srgbClr val="76D6FF">
                    <a:alpha val="19000"/>
                  </a:srgbClr>
                </a:gs>
              </a:gsLst>
              <a:lin ang="10448469" scaled="0"/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327" name="Group"/>
          <p:cNvGrpSpPr/>
          <p:nvPr/>
        </p:nvGrpSpPr>
        <p:grpSpPr>
          <a:xfrm>
            <a:off x="7430108" y="1310485"/>
            <a:ext cx="718100" cy="788489"/>
            <a:chOff x="20209" y="0"/>
            <a:chExt cx="718098" cy="788488"/>
          </a:xfrm>
        </p:grpSpPr>
        <p:grpSp>
          <p:nvGrpSpPr>
            <p:cNvPr id="323" name="Group"/>
            <p:cNvGrpSpPr/>
            <p:nvPr/>
          </p:nvGrpSpPr>
          <p:grpSpPr>
            <a:xfrm>
              <a:off x="20209" y="41818"/>
              <a:ext cx="718100" cy="722254"/>
              <a:chOff x="119271" y="16056"/>
              <a:chExt cx="718098" cy="722252"/>
            </a:xfrm>
          </p:grpSpPr>
          <p:sp>
            <p:nvSpPr>
              <p:cNvPr id="321" name="Square"/>
              <p:cNvSpPr/>
              <p:nvPr/>
            </p:nvSpPr>
            <p:spPr>
              <a:xfrm>
                <a:off x="119271" y="16056"/>
                <a:ext cx="708991" cy="715502"/>
              </a:xfrm>
              <a:prstGeom prst="rect">
                <a:avLst/>
              </a:prstGeom>
              <a:solidFill>
                <a:srgbClr val="FFFFFF">
                  <a:alpha val="41896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graphicFrame>
            <p:nvGraphicFramePr>
              <p:cNvPr id="322" name="Table"/>
              <p:cNvGraphicFramePr/>
              <p:nvPr/>
            </p:nvGraphicFramePr>
            <p:xfrm>
              <a:off x="124461" y="25400"/>
              <a:ext cx="712910" cy="712909"/>
            </p:xfrm>
            <a:graphic xmlns:a="http://schemas.openxmlformats.org/drawingml/2006/main">
              <a:graphicData uri="http://schemas.openxmlformats.org/drawingml/2006/table">
                <a:tbl>
                  <a:tblPr firstCol="0" firstRow="1" lastCol="0" lastRow="0" bandCol="0" bandRow="0" rtl="0">
                    <a:tableStyleId>{33BA23B1-9221-436E-865A-0063620EA4FD}</a:tableStyleId>
                  </a:tblPr>
                  <a:tblGrid>
                    <a:gridCol w="233402"/>
                    <a:gridCol w="233402"/>
                    <a:gridCol w="233402"/>
                  </a:tblGrid>
                  <a:tr h="235352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40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1400">
                              <a:solidFill>
                                <a:srgbClr val="FFFFFF"/>
                              </a:solidFill>
                              <a:latin typeface="ChunkFive-Roman"/>
                              <a:ea typeface="ChunkFive-Roman"/>
                              <a:cs typeface="ChunkFive-Roman"/>
                              <a:sym typeface="ChunkFive-Roman"/>
                            </a:rPr>
                            <a:t>A</a:t>
                          </a:r>
                        </a:p>
                      </a:txBody>
                      <a:tcPr marL="12700" marR="12700" marT="12700" marB="1270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40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1400">
                              <a:solidFill>
                                <a:srgbClr val="FFFFFF"/>
                              </a:solidFill>
                              <a:latin typeface="ChunkFive-Roman"/>
                              <a:ea typeface="ChunkFive-Roman"/>
                              <a:cs typeface="ChunkFive-Roman"/>
                              <a:sym typeface="ChunkFive-Roman"/>
                            </a:rPr>
                            <a:t>B</a:t>
                          </a:r>
                        </a:p>
                      </a:txBody>
                      <a:tcPr marL="12700" marR="12700" marT="12700" marB="1270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40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1400">
                              <a:solidFill>
                                <a:srgbClr val="FFFFFF"/>
                              </a:solidFill>
                              <a:latin typeface="ChunkFive-Roman"/>
                              <a:ea typeface="ChunkFive-Roman"/>
                              <a:cs typeface="ChunkFive-Roman"/>
                              <a:sym typeface="ChunkFive-Roman"/>
                            </a:rPr>
                            <a:t>C</a:t>
                          </a:r>
                        </a:p>
                      </a:txBody>
                      <a:tcPr marL="12700" marR="12700" marT="12700" marB="12700" anchor="ctr" anchorCtr="0" horzOverflow="overflow"/>
                    </a:tc>
                  </a:tr>
                  <a:tr h="154952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68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68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68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/>
                    </a:tc>
                  </a:tr>
                  <a:tr h="154952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68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68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68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/>
                    </a:tc>
                  </a:tr>
                  <a:tr h="154952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68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68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68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/>
                    </a:tc>
                  </a:tr>
                </a:tbl>
              </a:graphicData>
            </a:graphic>
          </p:graphicFrame>
        </p:grpSp>
        <p:sp>
          <p:nvSpPr>
            <p:cNvPr id="324" name="Rounded Rectangle"/>
            <p:cNvSpPr/>
            <p:nvPr/>
          </p:nvSpPr>
          <p:spPr>
            <a:xfrm>
              <a:off x="35960" y="0"/>
              <a:ext cx="203105" cy="788126"/>
            </a:xfrm>
            <a:prstGeom prst="roundRect">
              <a:avLst>
                <a:gd name="adj" fmla="val 50000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25" name="Rounded Rectangle"/>
            <p:cNvSpPr/>
            <p:nvPr/>
          </p:nvSpPr>
          <p:spPr>
            <a:xfrm>
              <a:off x="273097" y="362"/>
              <a:ext cx="203106" cy="788127"/>
            </a:xfrm>
            <a:prstGeom prst="roundRect">
              <a:avLst>
                <a:gd name="adj" fmla="val 50000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26" name="Rounded Rectangle"/>
            <p:cNvSpPr/>
            <p:nvPr/>
          </p:nvSpPr>
          <p:spPr>
            <a:xfrm>
              <a:off x="508095" y="362"/>
              <a:ext cx="203106" cy="788127"/>
            </a:xfrm>
            <a:prstGeom prst="roundRect">
              <a:avLst>
                <a:gd name="adj" fmla="val 50000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328" name="Each observation, or case,  is in its own row"/>
          <p:cNvSpPr txBox="1"/>
          <p:nvPr/>
        </p:nvSpPr>
        <p:spPr>
          <a:xfrm>
            <a:off x="5294073" y="1965309"/>
            <a:ext cx="1789584" cy="6518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b="0">
                <a:solidFill>
                  <a:srgbClr val="000000"/>
                </a:solidFill>
              </a:defRPr>
            </a:pPr>
            <a:r>
              <a:t>Each </a:t>
            </a:r>
            <a:r>
              <a:rPr b="1"/>
              <a:t>observation</a:t>
            </a:r>
            <a:r>
              <a:t>, or </a:t>
            </a:r>
            <a:r>
              <a:rPr b="1"/>
              <a:t>case</a:t>
            </a:r>
            <a:r>
              <a:t>,  is in its own </a:t>
            </a:r>
            <a:r>
              <a:rPr b="1"/>
              <a:t>row</a:t>
            </a:r>
          </a:p>
        </p:txBody>
      </p:sp>
      <p:grpSp>
        <p:nvGrpSpPr>
          <p:cNvPr id="334" name="Group"/>
          <p:cNvGrpSpPr/>
          <p:nvPr/>
        </p:nvGrpSpPr>
        <p:grpSpPr>
          <a:xfrm>
            <a:off x="5724256" y="1338412"/>
            <a:ext cx="719021" cy="717131"/>
            <a:chOff x="19288" y="21178"/>
            <a:chExt cx="719019" cy="717130"/>
          </a:xfrm>
        </p:grpSpPr>
        <p:sp>
          <p:nvSpPr>
            <p:cNvPr id="329" name="Square"/>
            <p:cNvSpPr/>
            <p:nvPr/>
          </p:nvSpPr>
          <p:spPr>
            <a:xfrm>
              <a:off x="20222" y="21178"/>
              <a:ext cx="708842" cy="709413"/>
            </a:xfrm>
            <a:prstGeom prst="rect">
              <a:avLst/>
            </a:prstGeom>
            <a:solidFill>
              <a:srgbClr val="FFFFFF">
                <a:alpha val="418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aphicFrame>
          <p:nvGraphicFramePr>
            <p:cNvPr id="330" name="Table"/>
            <p:cNvGraphicFramePr/>
            <p:nvPr/>
          </p:nvGraphicFramePr>
          <p:xfrm>
            <a:off x="25400" y="25400"/>
            <a:ext cx="712909" cy="712909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233402"/>
                  <a:gridCol w="233402"/>
                  <a:gridCol w="233402"/>
                </a:tblGrid>
                <a:tr h="235352"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>
                            <a:solidFill>
                              <a:srgbClr val="FFFFFF"/>
                            </a:solidFill>
                            <a:latin typeface="ChunkFive-Roman"/>
                            <a:ea typeface="ChunkFive-Roman"/>
                            <a:cs typeface="ChunkFive-Roman"/>
                            <a:sym typeface="ChunkFive-Roman"/>
                          </a:rPr>
                          <a:t>A</a:t>
                        </a:r>
                      </a:p>
                    </a:txBody>
                    <a:tcPr marL="12700" marR="12700" marT="12700" marB="12700" anchor="ctr" anchorCtr="0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>
                            <a:solidFill>
                              <a:srgbClr val="FFFFFF"/>
                            </a:solidFill>
                            <a:latin typeface="ChunkFive-Roman"/>
                            <a:ea typeface="ChunkFive-Roman"/>
                            <a:cs typeface="ChunkFive-Roman"/>
                            <a:sym typeface="ChunkFive-Roman"/>
                          </a:rPr>
                          <a:t>B</a:t>
                        </a:r>
                      </a:p>
                    </a:txBody>
                    <a:tcPr marL="12700" marR="12700" marT="12700" marB="12700" anchor="ctr" anchorCtr="0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>
                            <a:solidFill>
                              <a:srgbClr val="FFFFFF"/>
                            </a:solidFill>
                            <a:latin typeface="ChunkFive-Roman"/>
                            <a:ea typeface="ChunkFive-Roman"/>
                            <a:cs typeface="ChunkFive-Roman"/>
                            <a:sym typeface="ChunkFive-Roman"/>
                          </a:rPr>
                          <a:t>C</a:t>
                        </a:r>
                      </a:p>
                    </a:txBody>
                    <a:tcPr marL="12700" marR="12700" marT="12700" marB="127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</a:tbl>
            </a:graphicData>
          </a:graphic>
        </p:graphicFrame>
        <p:sp>
          <p:nvSpPr>
            <p:cNvPr id="331" name="Line"/>
            <p:cNvSpPr/>
            <p:nvPr/>
          </p:nvSpPr>
          <p:spPr>
            <a:xfrm>
              <a:off x="19288" y="332188"/>
              <a:ext cx="715237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32" name="Line"/>
            <p:cNvSpPr/>
            <p:nvPr/>
          </p:nvSpPr>
          <p:spPr>
            <a:xfrm>
              <a:off x="19288" y="483423"/>
              <a:ext cx="715237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33" name="Line"/>
            <p:cNvSpPr/>
            <p:nvPr/>
          </p:nvSpPr>
          <p:spPr>
            <a:xfrm>
              <a:off x="19288" y="644119"/>
              <a:ext cx="715237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sp>
        <p:nvSpPr>
          <p:cNvPr id="335" name="Each variable is in its own column"/>
          <p:cNvSpPr txBox="1"/>
          <p:nvPr/>
        </p:nvSpPr>
        <p:spPr>
          <a:xfrm>
            <a:off x="3713923" y="1984715"/>
            <a:ext cx="1284056" cy="6185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b="0">
                <a:solidFill>
                  <a:srgbClr val="000000"/>
                </a:solidFill>
              </a:defRPr>
            </a:pPr>
            <a:r>
              <a:t>Each </a:t>
            </a:r>
            <a:r>
              <a:rPr b="1"/>
              <a:t>variable</a:t>
            </a:r>
            <a:r>
              <a:t> is in its own </a:t>
            </a:r>
            <a:r>
              <a:rPr b="1"/>
              <a:t>column</a:t>
            </a:r>
          </a:p>
        </p:txBody>
      </p:sp>
      <p:grpSp>
        <p:nvGrpSpPr>
          <p:cNvPr id="341" name="Group"/>
          <p:cNvGrpSpPr/>
          <p:nvPr/>
        </p:nvGrpSpPr>
        <p:grpSpPr>
          <a:xfrm>
            <a:off x="4160244" y="1333289"/>
            <a:ext cx="718100" cy="754074"/>
            <a:chOff x="119271" y="16056"/>
            <a:chExt cx="718098" cy="754072"/>
          </a:xfrm>
        </p:grpSpPr>
        <p:sp>
          <p:nvSpPr>
            <p:cNvPr id="336" name="Square"/>
            <p:cNvSpPr/>
            <p:nvPr/>
          </p:nvSpPr>
          <p:spPr>
            <a:xfrm>
              <a:off x="119271" y="16056"/>
              <a:ext cx="708991" cy="715502"/>
            </a:xfrm>
            <a:prstGeom prst="rect">
              <a:avLst/>
            </a:prstGeom>
            <a:solidFill>
              <a:srgbClr val="FFFFFF">
                <a:alpha val="418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aphicFrame>
          <p:nvGraphicFramePr>
            <p:cNvPr id="337" name="Table"/>
            <p:cNvGraphicFramePr/>
            <p:nvPr/>
          </p:nvGraphicFramePr>
          <p:xfrm>
            <a:off x="124461" y="25400"/>
            <a:ext cx="712910" cy="712909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233402"/>
                  <a:gridCol w="233402"/>
                  <a:gridCol w="233402"/>
                </a:tblGrid>
                <a:tr h="235352"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>
                            <a:solidFill>
                              <a:srgbClr val="FFFFFF"/>
                            </a:solidFill>
                            <a:latin typeface="ChunkFive-Roman"/>
                            <a:ea typeface="ChunkFive-Roman"/>
                            <a:cs typeface="ChunkFive-Roman"/>
                            <a:sym typeface="ChunkFive-Roman"/>
                          </a:rPr>
                          <a:t>A</a:t>
                        </a:r>
                      </a:p>
                    </a:txBody>
                    <a:tcPr marL="12700" marR="12700" marT="12700" marB="12700" anchor="ctr" anchorCtr="0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>
                            <a:solidFill>
                              <a:srgbClr val="FFFFFF"/>
                            </a:solidFill>
                            <a:latin typeface="ChunkFive-Roman"/>
                            <a:ea typeface="ChunkFive-Roman"/>
                            <a:cs typeface="ChunkFive-Roman"/>
                            <a:sym typeface="ChunkFive-Roman"/>
                          </a:rPr>
                          <a:t>B</a:t>
                        </a:r>
                      </a:p>
                    </a:txBody>
                    <a:tcPr marL="12700" marR="12700" marT="12700" marB="12700" anchor="ctr" anchorCtr="0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>
                            <a:solidFill>
                              <a:srgbClr val="FFFFFF"/>
                            </a:solidFill>
                            <a:latin typeface="ChunkFive-Roman"/>
                            <a:ea typeface="ChunkFive-Roman"/>
                            <a:cs typeface="ChunkFive-Roman"/>
                            <a:sym typeface="ChunkFive-Roman"/>
                          </a:rPr>
                          <a:t>C</a:t>
                        </a:r>
                      </a:p>
                    </a:txBody>
                    <a:tcPr marL="12700" marR="12700" marT="12700" marB="127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</a:tbl>
            </a:graphicData>
          </a:graphic>
        </p:graphicFrame>
        <p:sp>
          <p:nvSpPr>
            <p:cNvPr id="338" name="Line"/>
            <p:cNvSpPr/>
            <p:nvPr/>
          </p:nvSpPr>
          <p:spPr>
            <a:xfrm flipV="1">
              <a:off x="264553" y="240864"/>
              <a:ext cx="1" cy="529265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spcBef>
                  <a:spcPts val="0"/>
                </a:spcBef>
                <a:defRPr b="0" sz="16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9" name="Line"/>
            <p:cNvSpPr/>
            <p:nvPr/>
          </p:nvSpPr>
          <p:spPr>
            <a:xfrm flipV="1">
              <a:off x="477350" y="240864"/>
              <a:ext cx="1" cy="529265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spcBef>
                  <a:spcPts val="0"/>
                </a:spcBef>
                <a:defRPr b="0" sz="16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0" name="Line"/>
            <p:cNvSpPr/>
            <p:nvPr/>
          </p:nvSpPr>
          <p:spPr>
            <a:xfrm flipV="1">
              <a:off x="692453" y="240864"/>
              <a:ext cx="1" cy="529265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spcBef>
                  <a:spcPts val="0"/>
                </a:spcBef>
                <a:defRPr b="0" sz="16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sp>
        <p:nvSpPr>
          <p:cNvPr id="342" name="&amp;"/>
          <p:cNvSpPr txBox="1"/>
          <p:nvPr/>
        </p:nvSpPr>
        <p:spPr>
          <a:xfrm>
            <a:off x="5059835" y="1465024"/>
            <a:ext cx="459662" cy="6095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algn="ctr">
              <a:spcBef>
                <a:spcPts val="0"/>
              </a:spcBef>
              <a:defRPr b="0" sz="38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ChunkFive-Roman"/>
                <a:ea typeface="ChunkFive-Roman"/>
                <a:cs typeface="ChunkFive-Roman"/>
                <a:sym typeface="ChunkFive-Roman"/>
              </a:defRPr>
            </a:lvl1pPr>
          </a:lstStyle>
          <a:p>
            <a:pPr/>
            <a:r>
              <a:t>&amp;</a:t>
            </a:r>
          </a:p>
        </p:txBody>
      </p:sp>
      <p:sp>
        <p:nvSpPr>
          <p:cNvPr id="343" name="A table is tidy if:"/>
          <p:cNvSpPr txBox="1"/>
          <p:nvPr/>
        </p:nvSpPr>
        <p:spPr>
          <a:xfrm>
            <a:off x="3755637" y="1039482"/>
            <a:ext cx="1116557" cy="29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b="0">
                <a:solidFill>
                  <a:srgbClr val="000000"/>
                </a:solidFill>
              </a:defRPr>
            </a:lvl1pPr>
          </a:lstStyle>
          <a:p>
            <a:pPr>
              <a:defRPr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A table is tidy if:</a:t>
            </a:r>
          </a:p>
        </p:txBody>
      </p:sp>
      <p:sp>
        <p:nvSpPr>
          <p:cNvPr id="344" name="Tidy data:"/>
          <p:cNvSpPr txBox="1"/>
          <p:nvPr/>
        </p:nvSpPr>
        <p:spPr>
          <a:xfrm>
            <a:off x="7164828" y="1042237"/>
            <a:ext cx="749577" cy="299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b="0">
                <a:solidFill>
                  <a:srgbClr val="000000"/>
                </a:solidFill>
              </a:defRPr>
            </a:lvl1pPr>
          </a:lstStyle>
          <a:p>
            <a:pPr>
              <a:defRPr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Tidy data:</a:t>
            </a:r>
          </a:p>
        </p:txBody>
      </p:sp>
      <p:sp>
        <p:nvSpPr>
          <p:cNvPr id="345" name="Makes variables easy to access as vectors"/>
          <p:cNvSpPr txBox="1"/>
          <p:nvPr/>
        </p:nvSpPr>
        <p:spPr>
          <a:xfrm>
            <a:off x="7177528" y="2029189"/>
            <a:ext cx="1497702" cy="5455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b="0">
                <a:solidFill>
                  <a:srgbClr val="000000"/>
                </a:solidFill>
              </a:defRPr>
            </a:lvl1pPr>
          </a:lstStyle>
          <a:p>
            <a:pPr/>
            <a:r>
              <a:t>Makes variables easy to access as vectors</a:t>
            </a:r>
          </a:p>
        </p:txBody>
      </p:sp>
      <p:sp>
        <p:nvSpPr>
          <p:cNvPr id="346" name="Preserves cases during vectorized operations"/>
          <p:cNvSpPr txBox="1"/>
          <p:nvPr/>
        </p:nvSpPr>
        <p:spPr>
          <a:xfrm>
            <a:off x="8760745" y="2006024"/>
            <a:ext cx="1742136" cy="634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b="0">
                <a:solidFill>
                  <a:srgbClr val="000000"/>
                </a:solidFill>
              </a:defRPr>
            </a:lvl1pPr>
          </a:lstStyle>
          <a:p>
            <a:pPr/>
            <a:r>
              <a:t>Preserves cases during vectorized operations</a:t>
            </a:r>
          </a:p>
        </p:txBody>
      </p:sp>
      <p:sp>
        <p:nvSpPr>
          <p:cNvPr id="347" name="Rounded Rectangle"/>
          <p:cNvSpPr/>
          <p:nvPr/>
        </p:nvSpPr>
        <p:spPr>
          <a:xfrm>
            <a:off x="3714505" y="9107720"/>
            <a:ext cx="6579507" cy="1244828"/>
          </a:xfrm>
          <a:prstGeom prst="roundRect">
            <a:avLst>
              <a:gd name="adj" fmla="val 323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spcBef>
                <a:spcPts val="0"/>
              </a:spcBef>
              <a:defRPr b="0" sz="10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</p:txBody>
      </p:sp>
      <p:sp>
        <p:nvSpPr>
          <p:cNvPr id="348" name="complete(data, ..., fill = list())…"/>
          <p:cNvSpPr txBox="1"/>
          <p:nvPr/>
        </p:nvSpPr>
        <p:spPr>
          <a:xfrm>
            <a:off x="3746954" y="9315474"/>
            <a:ext cx="3126659" cy="1118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4300" indent="-114300">
              <a:lnSpc>
                <a:spcPct val="90000"/>
              </a:lnSpc>
              <a:spcBef>
                <a:spcPts val="300"/>
              </a:spcBef>
              <a:defRPr b="0" sz="1400">
                <a:solidFill>
                  <a:srgbClr val="000000"/>
                </a:solidFill>
              </a:defRPr>
            </a:pPr>
            <a:r>
              <a:rPr b="1"/>
              <a:t>complete(</a:t>
            </a:r>
            <a:r>
              <a:t>data, ..., fill = list()</a:t>
            </a:r>
            <a:r>
              <a:rPr b="1"/>
              <a:t>)</a:t>
            </a:r>
          </a:p>
          <a:p>
            <a:pPr>
              <a:lnSpc>
                <a:spcPct val="90000"/>
              </a:lnSpc>
              <a:spcBef>
                <a:spcPts val="100"/>
              </a:spcBef>
              <a:defRPr b="0">
                <a:solidFill>
                  <a:srgbClr val="000000"/>
                </a:solidFill>
              </a:defRPr>
            </a:pPr>
            <a:r>
              <a:t>Adds to the data missing combinations of the values of the variables listed in …  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 b="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i="1">
                <a:latin typeface="Source Sans Pro"/>
                <a:ea typeface="Source Sans Pro"/>
                <a:cs typeface="Source Sans Pro"/>
                <a:sym typeface="Source Sans Pro"/>
              </a:rPr>
              <a:t>complete(mtcars, cyl, gear, carb)</a:t>
            </a:r>
          </a:p>
        </p:txBody>
      </p:sp>
      <p:sp>
        <p:nvSpPr>
          <p:cNvPr id="349" name="expand(data, ...)…"/>
          <p:cNvSpPr txBox="1"/>
          <p:nvPr/>
        </p:nvSpPr>
        <p:spPr>
          <a:xfrm>
            <a:off x="6830686" y="9315474"/>
            <a:ext cx="3328452" cy="1115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4300" indent="-114300">
              <a:lnSpc>
                <a:spcPct val="90000"/>
              </a:lnSpc>
              <a:spcBef>
                <a:spcPts val="300"/>
              </a:spcBef>
              <a:defRPr sz="1400">
                <a:solidFill>
                  <a:srgbClr val="000000"/>
                </a:solidFill>
              </a:defRPr>
            </a:pPr>
            <a:r>
              <a:t>expand(</a:t>
            </a:r>
            <a:r>
              <a:rPr b="0"/>
              <a:t>data, ...</a:t>
            </a:r>
            <a:r>
              <a:t>)</a:t>
            </a:r>
          </a:p>
          <a:p>
            <a:pPr>
              <a:lnSpc>
                <a:spcPct val="90000"/>
              </a:lnSpc>
              <a:spcBef>
                <a:spcPts val="100"/>
              </a:spcBef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Create new tibble with all possible combinations of the values of the variables listed in … </a:t>
            </a:r>
            <a:r>
              <a:t> 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 b="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i="1">
                <a:latin typeface="Source Sans Pro"/>
                <a:ea typeface="Source Sans Pro"/>
                <a:cs typeface="Source Sans Pro"/>
                <a:sym typeface="Source Sans Pro"/>
              </a:rPr>
              <a:t>expand(mtcars, cyl, gear, carb)</a:t>
            </a:r>
          </a:p>
        </p:txBody>
      </p:sp>
      <p:sp>
        <p:nvSpPr>
          <p:cNvPr id="350" name="The tibble package provides a new…"/>
          <p:cNvSpPr txBox="1"/>
          <p:nvPr/>
        </p:nvSpPr>
        <p:spPr>
          <a:xfrm>
            <a:off x="202064" y="1020631"/>
            <a:ext cx="3270288" cy="2501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The </a:t>
            </a:r>
            <a:r>
              <a:rPr b="1"/>
              <a:t>tibble</a:t>
            </a:r>
            <a:r>
              <a:t> package provides a new 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S3 class for storing tabular data, the 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tibble. Tibbles inherit the data frame </a:t>
            </a:r>
          </a:p>
          <a:p>
            <a:pPr>
              <a:lnSpc>
                <a:spcPct val="90000"/>
              </a:lnSpc>
              <a:spcBef>
                <a:spcPts val="700"/>
              </a:spcBef>
              <a:defRPr b="0">
                <a:solidFill>
                  <a:srgbClr val="000000"/>
                </a:solidFill>
              </a:defRPr>
            </a:pPr>
            <a:r>
              <a:t>class, but improve three behaviors:</a:t>
            </a:r>
          </a:p>
          <a:p>
            <a:pPr marL="190500" indent="-76200">
              <a:lnSpc>
                <a:spcPct val="90000"/>
              </a:lnSpc>
              <a:spcBef>
                <a:spcPts val="80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rPr b="1"/>
              <a:t>Subsetting</a:t>
            </a:r>
            <a:r>
              <a:t> - [ always returns a new tibble, [[ and $ always return a vector.</a:t>
            </a:r>
          </a:p>
          <a:p>
            <a:pPr marL="190500" indent="-76200">
              <a:lnSpc>
                <a:spcPct val="90000"/>
              </a:lnSpc>
              <a:spcBef>
                <a:spcPts val="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rPr b="1"/>
              <a:t>No partial matching</a:t>
            </a:r>
            <a:r>
              <a:t> - You must use full </a:t>
            </a:r>
          </a:p>
          <a:p>
            <a:pPr indent="114300">
              <a:lnSpc>
                <a:spcPct val="90000"/>
              </a:lnSpc>
              <a:spcBef>
                <a:spcPts val="700"/>
              </a:spcBef>
              <a:defRPr b="0">
                <a:solidFill>
                  <a:srgbClr val="000000"/>
                </a:solidFill>
              </a:defRPr>
            </a:pPr>
            <a:r>
              <a:t>column names when subsetting</a:t>
            </a:r>
          </a:p>
          <a:p>
            <a:pPr marL="190500" indent="-76200">
              <a:lnSpc>
                <a:spcPct val="90000"/>
              </a:lnSpc>
              <a:spcBef>
                <a:spcPts val="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rPr b="1"/>
              <a:t>Display</a:t>
            </a:r>
            <a:r>
              <a:t> - When you print a tibble, R provides a </a:t>
            </a:r>
          </a:p>
          <a:p>
            <a:pPr indent="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concise view of the </a:t>
            </a:r>
          </a:p>
          <a:p>
            <a:pPr indent="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data that fits on </a:t>
            </a:r>
          </a:p>
          <a:p>
            <a:pPr indent="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one screen</a:t>
            </a:r>
          </a:p>
        </p:txBody>
      </p:sp>
      <p:sp>
        <p:nvSpPr>
          <p:cNvPr id="351" name="RStudio® is a trademark of RStudio, Inc.  •  CC BY SA  RStudio •  info@rstudio.com  •  844-448-1212 • rstudio.com •  Learn more at tidyverse.org  •  readr  1.1.0 •  tibble  1.2.12 •  tidyr  0.6.0 •  Updated: 2017-01"/>
          <p:cNvSpPr txBox="1"/>
          <p:nvPr/>
        </p:nvSpPr>
        <p:spPr>
          <a:xfrm>
            <a:off x="1679757" y="10340910"/>
            <a:ext cx="11996481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RStudio® is a trademark of RStudio, Inc.  •  </a:t>
            </a:r>
            <a:r>
              <a:rPr>
                <a:hlinkClick r:id="rId2" invalidUrl="" action="" tgtFrame="" tooltip="" history="1" highlightClick="0" endSnd="0"/>
              </a:rPr>
              <a:t>CC BY SA</a:t>
            </a:r>
            <a:r>
              <a:t>  RStudio •  </a:t>
            </a:r>
            <a:r>
              <a:rPr>
                <a:hlinkClick r:id="rId3" invalidUrl="" action="" tgtFrame="" tooltip="" history="1" highlightClick="0" endSnd="0"/>
              </a:rPr>
              <a:t>info@rstudio.com</a:t>
            </a:r>
            <a:r>
              <a:t>  •  844-448-1212 • </a:t>
            </a:r>
            <a:r>
              <a:rPr>
                <a:hlinkClick r:id="rId4" invalidUrl="" action="" tgtFrame="" tooltip="" history="1" highlightClick="0" endSnd="0"/>
              </a:rPr>
              <a:t>rstudio.com</a:t>
            </a:r>
            <a:r>
              <a:t> •  Learn more at </a:t>
            </a:r>
            <a:r>
              <a:rPr u="sng">
                <a:hlinkClick r:id="rId5" invalidUrl="" action="" tgtFrame="" tooltip="" history="1" highlightClick="0" endSnd="0"/>
              </a:rPr>
              <a:t>tidyverse.org</a:t>
            </a:r>
            <a:r>
              <a:rPr b="1"/>
              <a:t> </a:t>
            </a:r>
            <a:r>
              <a:t> •  readr  1.1.0 •  tibble  1.2.12 •  tidyr  0.6.0 •  Updated: 2017-01</a:t>
            </a:r>
          </a:p>
        </p:txBody>
      </p:sp>
      <p:sp>
        <p:nvSpPr>
          <p:cNvPr id="352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53" name="Line"/>
          <p:cNvSpPr/>
          <p:nvPr/>
        </p:nvSpPr>
        <p:spPr>
          <a:xfrm>
            <a:off x="3713228" y="514058"/>
            <a:ext cx="6453704" cy="1"/>
          </a:xfrm>
          <a:prstGeom prst="line">
            <a:avLst/>
          </a:prstGeom>
          <a:ln w="6350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54" name="Tibbles - an enhanced data frame"/>
          <p:cNvSpPr txBox="1"/>
          <p:nvPr/>
        </p:nvSpPr>
        <p:spPr>
          <a:xfrm>
            <a:off x="269988" y="487680"/>
            <a:ext cx="3037294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Tibbles</a:t>
            </a:r>
            <a:r>
              <a:rPr sz="1200"/>
              <a:t> - an enhanced data frame</a:t>
            </a:r>
          </a:p>
        </p:txBody>
      </p:sp>
      <p:sp>
        <p:nvSpPr>
          <p:cNvPr id="355" name="Split Cells"/>
          <p:cNvSpPr txBox="1"/>
          <p:nvPr/>
        </p:nvSpPr>
        <p:spPr>
          <a:xfrm>
            <a:off x="10572878" y="475729"/>
            <a:ext cx="134747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Split Cells</a:t>
            </a:r>
          </a:p>
        </p:txBody>
      </p:sp>
      <p:sp>
        <p:nvSpPr>
          <p:cNvPr id="356" name="Line"/>
          <p:cNvSpPr/>
          <p:nvPr/>
        </p:nvSpPr>
        <p:spPr>
          <a:xfrm>
            <a:off x="10572878" y="514058"/>
            <a:ext cx="1418519" cy="1"/>
          </a:xfrm>
          <a:prstGeom prst="line">
            <a:avLst/>
          </a:prstGeom>
          <a:ln w="6350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57" name="Control the default appearance with options:…"/>
          <p:cNvSpPr txBox="1"/>
          <p:nvPr/>
        </p:nvSpPr>
        <p:spPr>
          <a:xfrm>
            <a:off x="212181" y="5772480"/>
            <a:ext cx="3178308" cy="12070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228600" indent="-114300">
              <a:lnSpc>
                <a:spcPct val="90000"/>
              </a:lnSpc>
              <a:spcBef>
                <a:spcPts val="30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t>Control the default appearance with options:</a:t>
            </a:r>
          </a:p>
          <a:p>
            <a:pPr lvl="2" marL="152400" indent="190500">
              <a:lnSpc>
                <a:spcPct val="9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options(</a:t>
            </a:r>
            <a:r>
              <a:rPr>
                <a:latin typeface="+mn-lt"/>
                <a:ea typeface="+mn-ea"/>
                <a:cs typeface="+mn-cs"/>
                <a:sym typeface="Source Sans Pro Light"/>
              </a:rPr>
              <a:t>tibble.print_max = n, tibble.print_min = m, tibble.width = Inf</a:t>
            </a:r>
            <a:r>
              <a:rPr b="1"/>
              <a:t>)</a:t>
            </a:r>
            <a:endParaRPr>
              <a:latin typeface="+mn-lt"/>
              <a:ea typeface="+mn-ea"/>
              <a:cs typeface="+mn-cs"/>
              <a:sym typeface="Source Sans Pro Light"/>
            </a:endParaRPr>
          </a:p>
          <a:p>
            <a:pPr marL="228600" indent="-114300">
              <a:lnSpc>
                <a:spcPct val="90000"/>
              </a:lnSpc>
              <a:spcBef>
                <a:spcPts val="60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t>View full data set with </a:t>
            </a:r>
            <a:r>
              <a:rPr b="1"/>
              <a:t>View() </a:t>
            </a:r>
            <a:r>
              <a:t>or</a:t>
            </a:r>
            <a:r>
              <a:rPr>
                <a:latin typeface="+mn-lt"/>
                <a:ea typeface="+mn-ea"/>
                <a:cs typeface="+mn-cs"/>
                <a:sym typeface="Source Sans Pro Light"/>
              </a:rPr>
              <a:t> </a:t>
            </a:r>
            <a:r>
              <a:rPr b="1"/>
              <a:t>glimpse()</a:t>
            </a:r>
            <a:endParaRPr b="1"/>
          </a:p>
          <a:p>
            <a:pPr marL="228600" indent="-114300">
              <a:lnSpc>
                <a:spcPct val="90000"/>
              </a:lnSpc>
              <a:spcBef>
                <a:spcPts val="30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t>Revert to data frame with </a:t>
            </a:r>
            <a:r>
              <a:rPr b="1"/>
              <a:t>as.data.frame()</a:t>
            </a:r>
          </a:p>
        </p:txBody>
      </p:sp>
      <p:sp>
        <p:nvSpPr>
          <p:cNvPr id="358" name="data frame display"/>
          <p:cNvSpPr txBox="1"/>
          <p:nvPr/>
        </p:nvSpPr>
        <p:spPr>
          <a:xfrm>
            <a:off x="2005361" y="5523877"/>
            <a:ext cx="1333879" cy="299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 lvl="1" indent="0" algn="ctr">
              <a:spcBef>
                <a:spcPts val="0"/>
              </a:spcBef>
              <a:defRPr b="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t>data frame display</a:t>
            </a:r>
          </a:p>
        </p:txBody>
      </p:sp>
      <p:sp>
        <p:nvSpPr>
          <p:cNvPr id="359" name="tibble display"/>
          <p:cNvSpPr txBox="1"/>
          <p:nvPr/>
        </p:nvSpPr>
        <p:spPr>
          <a:xfrm>
            <a:off x="2167134" y="4241686"/>
            <a:ext cx="1010333" cy="299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 lvl="1" indent="0" algn="ctr">
              <a:spcBef>
                <a:spcPts val="0"/>
              </a:spcBef>
              <a:defRPr b="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t>tibble </a:t>
            </a:r>
            <a:r>
              <a:t>display</a:t>
            </a:r>
          </a:p>
        </p:txBody>
      </p:sp>
      <p:grpSp>
        <p:nvGrpSpPr>
          <p:cNvPr id="364" name="Group"/>
          <p:cNvGrpSpPr/>
          <p:nvPr/>
        </p:nvGrpSpPr>
        <p:grpSpPr>
          <a:xfrm>
            <a:off x="321327" y="7175797"/>
            <a:ext cx="3082562" cy="1814577"/>
            <a:chOff x="0" y="15753"/>
            <a:chExt cx="3082560" cy="1814575"/>
          </a:xfrm>
        </p:grpSpPr>
        <p:sp>
          <p:nvSpPr>
            <p:cNvPr id="360" name="Rounded Rectangle"/>
            <p:cNvSpPr/>
            <p:nvPr/>
          </p:nvSpPr>
          <p:spPr>
            <a:xfrm>
              <a:off x="65743" y="44823"/>
              <a:ext cx="3016818" cy="1757353"/>
            </a:xfrm>
            <a:prstGeom prst="roundRect">
              <a:avLst>
                <a:gd name="adj" fmla="val 6095"/>
              </a:avLst>
            </a:prstGeom>
            <a:solidFill>
              <a:srgbClr val="FFFFFF"/>
            </a:solidFill>
            <a:ln w="9525" cap="flat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61" name="tibble(…)…"/>
            <p:cNvSpPr txBox="1"/>
            <p:nvPr/>
          </p:nvSpPr>
          <p:spPr>
            <a:xfrm>
              <a:off x="0" y="15753"/>
              <a:ext cx="2665234" cy="18145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t">
              <a:normAutofit fontScale="100000" lnSpcReduction="0"/>
            </a:bodyPr>
            <a:lstStyle/>
            <a:p>
              <a:pPr marL="228600" indent="-114300">
                <a:lnSpc>
                  <a:spcPct val="9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tibble(</a:t>
              </a:r>
              <a:r>
                <a:rPr>
                  <a:latin typeface="+mn-lt"/>
                  <a:ea typeface="+mn-ea"/>
                  <a:cs typeface="+mn-cs"/>
                  <a:sym typeface="Source Sans Pro Light"/>
                </a:rPr>
                <a:t>…</a:t>
              </a:r>
              <a:r>
                <a:rPr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) </a:t>
              </a:r>
              <a:endParaRPr>
                <a:latin typeface="Source Sans Pro Semibold"/>
                <a:ea typeface="Source Sans Pro Semibold"/>
                <a:cs typeface="Source Sans Pro Semibold"/>
                <a:sym typeface="Source Sans Pro Semibold"/>
              </a:endParaRPr>
            </a:p>
            <a:p>
              <a:pPr marL="228600" indent="-114300">
                <a:lnSpc>
                  <a:spcPct val="9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t>Construct by columns.</a:t>
              </a:r>
            </a:p>
            <a:p>
              <a:pPr marL="228600" indent="-114300">
                <a:lnSpc>
                  <a:spcPct val="90000"/>
                </a:lnSpc>
                <a:spcBef>
                  <a:spcPts val="1100"/>
                </a:spcBef>
                <a:defRPr b="0" i="1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</a:defRPr>
              </a:pPr>
              <a:r>
                <a:rPr b="1"/>
                <a:t>tibble</a:t>
              </a:r>
              <a:r>
                <a:t>(x = 1:3, y = c("a", "b", "c"))</a:t>
              </a:r>
            </a:p>
            <a:p>
              <a:pPr marL="228600" indent="-114300">
                <a:lnSpc>
                  <a:spcPct val="9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tribble(</a:t>
              </a:r>
              <a:r>
                <a:rPr>
                  <a:latin typeface="+mn-lt"/>
                  <a:ea typeface="+mn-ea"/>
                  <a:cs typeface="+mn-cs"/>
                  <a:sym typeface="Source Sans Pro Light"/>
                </a:rPr>
                <a:t>…</a:t>
              </a:r>
              <a:r>
                <a:rPr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) </a:t>
              </a:r>
              <a:endParaRPr>
                <a:latin typeface="Source Sans Pro Semibold"/>
                <a:ea typeface="Source Sans Pro Semibold"/>
                <a:cs typeface="Source Sans Pro Semibold"/>
                <a:sym typeface="Source Sans Pro Semibold"/>
              </a:endParaRPr>
            </a:p>
            <a:p>
              <a:pPr marL="228600" indent="-114300">
                <a:lnSpc>
                  <a:spcPct val="9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t>Construct by rows.</a:t>
              </a:r>
            </a:p>
            <a:p>
              <a:pPr marL="228600" indent="-114300">
                <a:lnSpc>
                  <a:spcPct val="90000"/>
                </a:lnSpc>
                <a:spcBef>
                  <a:spcPts val="0"/>
                </a:spcBef>
                <a:defRPr b="0" i="1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</a:defRPr>
              </a:pPr>
              <a:r>
                <a:rPr b="1"/>
                <a:t>tribble</a:t>
              </a:r>
              <a:r>
                <a:t>( ~x,     ~y,</a:t>
              </a:r>
            </a:p>
            <a:p>
              <a:pPr indent="114300">
                <a:lnSpc>
                  <a:spcPct val="80000"/>
                </a:lnSpc>
                <a:spcBef>
                  <a:spcPts val="0"/>
                </a:spcBef>
                <a:defRPr b="0" i="1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</a:defRPr>
              </a:pPr>
              <a:r>
                <a:t>                   1,    "a",</a:t>
              </a:r>
            </a:p>
            <a:p>
              <a:pPr indent="114300">
                <a:lnSpc>
                  <a:spcPct val="80000"/>
                </a:lnSpc>
                <a:spcBef>
                  <a:spcPts val="0"/>
                </a:spcBef>
                <a:defRPr b="0" i="1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</a:defRPr>
              </a:pPr>
              <a:r>
                <a:t>                   2,    "b",</a:t>
              </a:r>
            </a:p>
            <a:p>
              <a:pPr indent="114300">
                <a:lnSpc>
                  <a:spcPct val="80000"/>
                </a:lnSpc>
                <a:spcBef>
                  <a:spcPts val="0"/>
                </a:spcBef>
                <a:defRPr b="0" i="1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</a:defRPr>
              </a:pPr>
              <a:r>
                <a:t>                   3,    "c")</a:t>
              </a:r>
            </a:p>
          </p:txBody>
        </p:sp>
        <p:sp>
          <p:nvSpPr>
            <p:cNvPr id="362" name="A tibble: 3 × 2…"/>
            <p:cNvSpPr/>
            <p:nvPr/>
          </p:nvSpPr>
          <p:spPr>
            <a:xfrm>
              <a:off x="1767262" y="848518"/>
              <a:ext cx="1189359" cy="889655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A6AAA9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900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  <a:latin typeface="Menlo"/>
                  <a:ea typeface="Menlo"/>
                  <a:cs typeface="Menlo"/>
                  <a:sym typeface="Menlo"/>
                </a:defRPr>
              </a:pPr>
              <a:r>
                <a:t>A tibble: 3 × 2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sz="900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  <a:latin typeface="Menlo"/>
                  <a:ea typeface="Menlo"/>
                  <a:cs typeface="Menlo"/>
                  <a:sym typeface="Menlo"/>
                </a:defRPr>
              </a:pPr>
              <a:r>
                <a:t>      x     y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sz="900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  <a:latin typeface="Menlo"/>
                  <a:ea typeface="Menlo"/>
                  <a:cs typeface="Menlo"/>
                  <a:sym typeface="Menlo"/>
                </a:defRPr>
              </a:pPr>
              <a:r>
                <a:t>  &lt;int&gt; &lt;chr&gt;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sz="900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  <a:latin typeface="Menlo"/>
                  <a:ea typeface="Menlo"/>
                  <a:cs typeface="Menlo"/>
                  <a:sym typeface="Menlo"/>
                </a:defRPr>
              </a:pPr>
              <a:r>
                <a:t>1     1     a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sz="900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  <a:latin typeface="Menlo"/>
                  <a:ea typeface="Menlo"/>
                  <a:cs typeface="Menlo"/>
                  <a:sym typeface="Menlo"/>
                </a:defRPr>
              </a:pPr>
              <a:r>
                <a:t>2     2     b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sz="900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  <a:latin typeface="Menlo"/>
                  <a:ea typeface="Menlo"/>
                  <a:cs typeface="Menlo"/>
                  <a:sym typeface="Menlo"/>
                </a:defRPr>
              </a:pPr>
              <a:r>
                <a:t>3     3     c</a:t>
              </a:r>
            </a:p>
          </p:txBody>
        </p:sp>
        <p:sp>
          <p:nvSpPr>
            <p:cNvPr id="363" name="Both…"/>
            <p:cNvSpPr/>
            <p:nvPr/>
          </p:nvSpPr>
          <p:spPr>
            <a:xfrm>
              <a:off x="2303204" y="117375"/>
              <a:ext cx="717154" cy="7743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917" y="0"/>
                  </a:moveTo>
                  <a:cubicBezTo>
                    <a:pt x="1308" y="0"/>
                    <a:pt x="0" y="1212"/>
                    <a:pt x="0" y="2701"/>
                  </a:cubicBezTo>
                  <a:lnTo>
                    <a:pt x="0" y="14016"/>
                  </a:lnTo>
                  <a:cubicBezTo>
                    <a:pt x="0" y="15506"/>
                    <a:pt x="1308" y="16718"/>
                    <a:pt x="2917" y="16718"/>
                  </a:cubicBezTo>
                  <a:lnTo>
                    <a:pt x="8798" y="16718"/>
                  </a:lnTo>
                  <a:lnTo>
                    <a:pt x="10412" y="21600"/>
                  </a:lnTo>
                  <a:lnTo>
                    <a:pt x="12348" y="16718"/>
                  </a:lnTo>
                  <a:lnTo>
                    <a:pt x="18695" y="16718"/>
                  </a:lnTo>
                  <a:cubicBezTo>
                    <a:pt x="20304" y="16718"/>
                    <a:pt x="21600" y="15506"/>
                    <a:pt x="21600" y="14016"/>
                  </a:cubicBezTo>
                  <a:lnTo>
                    <a:pt x="21600" y="2701"/>
                  </a:lnTo>
                  <a:cubicBezTo>
                    <a:pt x="21600" y="1212"/>
                    <a:pt x="20304" y="0"/>
                    <a:pt x="18695" y="0"/>
                  </a:cubicBezTo>
                  <a:lnTo>
                    <a:pt x="2917" y="0"/>
                  </a:lnTo>
                  <a:close/>
                </a:path>
              </a:pathLst>
            </a:custGeom>
            <a:solidFill>
              <a:schemeClr val="accent1">
                <a:hueOff val="47394"/>
                <a:satOff val="-25753"/>
                <a:lumOff val="-7544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sz="1100">
                  <a:solidFill>
                    <a:srgbClr val="FFFFFF"/>
                  </a:solidFill>
                </a:defRPr>
              </a:pPr>
              <a:r>
                <a:t>Both </a:t>
              </a:r>
            </a:p>
            <a:p>
              <a:pPr algn="ctr">
                <a:lnSpc>
                  <a:spcPct val="80000"/>
                </a:lnSpc>
                <a:spcBef>
                  <a:spcPts val="0"/>
                </a:spcBef>
                <a:defRPr sz="1100">
                  <a:solidFill>
                    <a:srgbClr val="FFFFFF"/>
                  </a:solidFill>
                </a:defRPr>
              </a:pPr>
              <a:r>
                <a:t>make this</a:t>
              </a:r>
            </a:p>
            <a:p>
              <a:pPr algn="ctr">
                <a:lnSpc>
                  <a:spcPct val="80000"/>
                </a:lnSpc>
                <a:spcBef>
                  <a:spcPts val="0"/>
                </a:spcBef>
                <a:defRPr sz="1100">
                  <a:solidFill>
                    <a:srgbClr val="FFFFFF"/>
                  </a:solidFill>
                </a:defRPr>
              </a:pPr>
              <a:r>
                <a:t> tibble</a:t>
              </a:r>
            </a:p>
          </p:txBody>
        </p:sp>
      </p:grpSp>
      <p:graphicFrame>
        <p:nvGraphicFramePr>
          <p:cNvPr id="365" name="Table"/>
          <p:cNvGraphicFramePr/>
          <p:nvPr/>
        </p:nvGraphicFramePr>
        <p:xfrm>
          <a:off x="543116" y="3614505"/>
          <a:ext cx="952501" cy="212607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7475"/>
                <a:gridCol w="117475"/>
                <a:gridCol w="117475"/>
                <a:gridCol w="117475"/>
                <a:gridCol w="117475"/>
                <a:gridCol w="117475"/>
                <a:gridCol w="117475"/>
                <a:gridCol w="117475"/>
              </a:tblGrid>
              <a:tr h="115491">
                <a:tc>
                  <a:txBody>
                    <a:bodyPr/>
                    <a:lstStyle/>
                    <a:p>
                      <a:pPr algn="l" defTabSz="4572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
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5491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115491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115491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115491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115491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115491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115491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115491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</a:tr>
              <a:tr h="115491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</a:tr>
              <a:tr h="115491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</a:tr>
              <a:tr h="115491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</a:tr>
              <a:tr h="115491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115491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115491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366" name="Shape"/>
          <p:cNvSpPr/>
          <p:nvPr/>
        </p:nvSpPr>
        <p:spPr>
          <a:xfrm>
            <a:off x="555430" y="2961085"/>
            <a:ext cx="1842414" cy="13325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648"/>
                </a:moveTo>
                <a:lnTo>
                  <a:pt x="16323" y="0"/>
                </a:lnTo>
                <a:lnTo>
                  <a:pt x="21600" y="12388"/>
                </a:lnTo>
                <a:lnTo>
                  <a:pt x="16306" y="21600"/>
                </a:lnTo>
                <a:lnTo>
                  <a:pt x="63" y="18230"/>
                </a:lnTo>
                <a:lnTo>
                  <a:pt x="0" y="10648"/>
                </a:lnTo>
                <a:close/>
              </a:path>
            </a:pathLst>
          </a:custGeom>
          <a:solidFill>
            <a:schemeClr val="accent1">
              <a:hueOff val="47394"/>
              <a:satOff val="-25753"/>
              <a:lumOff val="-7544"/>
              <a:alpha val="254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graphicFrame>
        <p:nvGraphicFramePr>
          <p:cNvPr id="367" name="Table"/>
          <p:cNvGraphicFramePr/>
          <p:nvPr/>
        </p:nvGraphicFramePr>
        <p:xfrm>
          <a:off x="548376" y="3611623"/>
          <a:ext cx="952501" cy="212607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algn="l" defTabSz="4572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b="0" sz="1200">
                          <a:solidFill>
                            <a:srgbClr val="000000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hueOff val="47394"/>
                        <a:satOff val="-25753"/>
                        <a:lumOff val="-754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hueOff val="47394"/>
                        <a:satOff val="-25753"/>
                        <a:lumOff val="-754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hueOff val="47394"/>
                        <a:satOff val="-25753"/>
                        <a:lumOff val="-7544"/>
                      </a:schemeClr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407AAA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407AAA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407AAA"/>
                    </a:solidFill>
                  </a:tcPr>
                </a:tc>
              </a:tr>
            </a:tbl>
          </a:graphicData>
        </a:graphic>
      </p:graphicFrame>
      <p:sp>
        <p:nvSpPr>
          <p:cNvPr id="368" name="Shape"/>
          <p:cNvSpPr/>
          <p:nvPr/>
        </p:nvSpPr>
        <p:spPr>
          <a:xfrm>
            <a:off x="1135397" y="4512981"/>
            <a:ext cx="1163559" cy="10810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669"/>
                </a:moveTo>
                <a:lnTo>
                  <a:pt x="15050" y="0"/>
                </a:lnTo>
                <a:lnTo>
                  <a:pt x="21600" y="11318"/>
                </a:lnTo>
                <a:lnTo>
                  <a:pt x="15088" y="21600"/>
                </a:lnTo>
                <a:lnTo>
                  <a:pt x="100" y="10327"/>
                </a:lnTo>
                <a:lnTo>
                  <a:pt x="0" y="669"/>
                </a:lnTo>
                <a:close/>
              </a:path>
            </a:pathLst>
          </a:custGeom>
          <a:solidFill>
            <a:schemeClr val="accent1">
              <a:hueOff val="47394"/>
              <a:satOff val="-25753"/>
              <a:lumOff val="-7544"/>
              <a:alpha val="254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graphicFrame>
        <p:nvGraphicFramePr>
          <p:cNvPr id="369" name="Table"/>
          <p:cNvGraphicFramePr/>
          <p:nvPr/>
        </p:nvGraphicFramePr>
        <p:xfrm>
          <a:off x="1132196" y="4545829"/>
          <a:ext cx="952501" cy="212607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 sz="3600">
                          <a:solidFill>
                            <a:srgbClr val="000000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3600">
                          <a:solidFill>
                            <a:srgbClr val="000000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3600">
                          <a:solidFill>
                            <a:srgbClr val="000000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407AAA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407AAA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407AAA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407AAA"/>
                    </a:solidFill>
                  </a:tcPr>
                </a:tc>
              </a:tr>
            </a:tbl>
          </a:graphicData>
        </a:graphic>
      </p:graphicFrame>
      <p:sp>
        <p:nvSpPr>
          <p:cNvPr id="370" name="# A tibble: 234 × 6…"/>
          <p:cNvSpPr/>
          <p:nvPr/>
        </p:nvSpPr>
        <p:spPr>
          <a:xfrm>
            <a:off x="1945117" y="2962306"/>
            <a:ext cx="1464339" cy="1330376"/>
          </a:xfrm>
          <a:prstGeom prst="rect">
            <a:avLst/>
          </a:prstGeom>
          <a:solidFill>
            <a:srgbClr val="FFFFFF"/>
          </a:solidFill>
          <a:ln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 A tibble: 234 × 6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manufacturer      model displ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&lt;chr&gt;      &lt;chr&gt; &lt;dbl&gt;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1          audi         a4   1.8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2          audi         a4   1.8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3          audi         a4   2.0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4          audi         a4   2.0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5          audi         a4   2.8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6          audi         a4   2.8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7          audi         a4   3.1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8          audi a4 quattro   1.8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9          audi a4 quattro   1.8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10         audi a4 quattro   2.0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 ... with 224 more rows, and 3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   more variables: year &lt;int&gt;,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   cyl &lt;int&gt;, trans &lt;chr&gt;</a:t>
            </a:r>
          </a:p>
        </p:txBody>
      </p:sp>
      <p:sp>
        <p:nvSpPr>
          <p:cNvPr id="371" name="156 1999   6   auto(l4)…"/>
          <p:cNvSpPr/>
          <p:nvPr/>
        </p:nvSpPr>
        <p:spPr>
          <a:xfrm>
            <a:off x="1945117" y="4513553"/>
            <a:ext cx="1464339" cy="1080690"/>
          </a:xfrm>
          <a:prstGeom prst="rect">
            <a:avLst/>
          </a:prstGeom>
          <a:solidFill>
            <a:srgbClr val="FFFFFF"/>
          </a:solidFill>
          <a:ln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156 1999   6   auto(l4)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157 1999   6   auto(l4)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158 2008   6   auto(l4)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159 2008   8   auto(s4)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160 1999   4 manual(m5)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161 1999   4   auto(l4)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162 2008   4 manual(m5)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163 2008   4 manual(m5)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164 2008   4   auto(l4)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165 2008   4   auto(l4)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166 1999   4   auto(l4)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[ reached getOption("max.print") -- omitted 68 rows ]</a:t>
            </a:r>
          </a:p>
        </p:txBody>
      </p:sp>
      <p:sp>
        <p:nvSpPr>
          <p:cNvPr id="372" name="A large table to display"/>
          <p:cNvSpPr txBox="1"/>
          <p:nvPr/>
        </p:nvSpPr>
        <p:spPr>
          <a:xfrm>
            <a:off x="522845" y="5315018"/>
            <a:ext cx="957008" cy="471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lvl="1" indent="0" algn="ctr">
              <a:lnSpc>
                <a:spcPct val="90000"/>
              </a:lnSpc>
              <a:spcBef>
                <a:spcPts val="0"/>
              </a:spcBef>
              <a:defRPr b="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t>A large table to display</a:t>
            </a:r>
          </a:p>
        </p:txBody>
      </p:sp>
      <p:sp>
        <p:nvSpPr>
          <p:cNvPr id="373" name="as_tibble(x, …) Convert data frame to tibble.…"/>
          <p:cNvSpPr txBox="1"/>
          <p:nvPr/>
        </p:nvSpPr>
        <p:spPr>
          <a:xfrm>
            <a:off x="306399" y="8933499"/>
            <a:ext cx="3133864" cy="9614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>
            <a:normAutofit fontScale="100000" lnSpcReduction="0"/>
          </a:bodyPr>
          <a:lstStyle/>
          <a:p>
            <a:pPr marL="228600" indent="-114300">
              <a:lnSpc>
                <a:spcPct val="9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as_tibble(</a:t>
            </a:r>
            <a:r>
              <a:rPr>
                <a:latin typeface="+mn-lt"/>
                <a:ea typeface="+mn-ea"/>
                <a:cs typeface="+mn-cs"/>
                <a:sym typeface="Source Sans Pro Light"/>
              </a:rPr>
              <a:t>x, …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 </a:t>
            </a:r>
            <a:r>
              <a: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rPr>
              <a:t>Convert data frame to tibble.</a:t>
            </a:r>
            <a:r>
              <a:rPr>
                <a:solidFill>
                  <a:srgbClr val="FF7E79"/>
                </a:solidFill>
              </a:rPr>
              <a:t> </a:t>
            </a:r>
            <a:endParaRPr>
              <a:latin typeface="+mn-lt"/>
              <a:ea typeface="+mn-ea"/>
              <a:cs typeface="+mn-cs"/>
              <a:sym typeface="Source Sans Pro Light"/>
            </a:endParaRPr>
          </a:p>
          <a:p>
            <a:pPr marL="228600" indent="-114300">
              <a:lnSpc>
                <a:spcPct val="9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enframe(</a:t>
            </a:r>
            <a:r>
              <a:rPr>
                <a:latin typeface="+mn-lt"/>
                <a:ea typeface="+mn-ea"/>
                <a:cs typeface="+mn-cs"/>
                <a:sym typeface="Source Sans Pro Light"/>
              </a:rPr>
              <a:t>x, name = "name", value = "value"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 </a:t>
            </a:r>
            <a:r>
              <a: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rPr>
              <a:t>Convert named vector to a tibble</a:t>
            </a:r>
            <a:endParaRPr>
              <a:solidFill>
                <a:srgbClr val="FF7E79"/>
              </a:solidFill>
            </a:endParaRPr>
          </a:p>
          <a:p>
            <a:pPr marL="228600" indent="-114300"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is_tibble(</a:t>
            </a:r>
            <a:r>
              <a:rPr>
                <a:latin typeface="+mn-lt"/>
                <a:ea typeface="+mn-ea"/>
                <a:cs typeface="+mn-cs"/>
                <a:sym typeface="Source Sans Pro Light"/>
              </a:rPr>
              <a:t>x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 </a:t>
            </a:r>
            <a:r>
              <a: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rPr>
              <a:t>Test whether x is a tibble.</a:t>
            </a:r>
          </a:p>
        </p:txBody>
      </p:sp>
      <p:sp>
        <p:nvSpPr>
          <p:cNvPr id="374" name="CONSTRUCT A TIBBLE IN TWO WAYS"/>
          <p:cNvSpPr txBox="1"/>
          <p:nvPr/>
        </p:nvSpPr>
        <p:spPr>
          <a:xfrm>
            <a:off x="289887" y="6959424"/>
            <a:ext cx="2407159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CONSTRUCT A TIBBLE IN TWO WAYS</a:t>
            </a:r>
          </a:p>
        </p:txBody>
      </p:sp>
      <p:sp>
        <p:nvSpPr>
          <p:cNvPr id="375" name="Line"/>
          <p:cNvSpPr/>
          <p:nvPr/>
        </p:nvSpPr>
        <p:spPr>
          <a:xfrm>
            <a:off x="281129" y="6925043"/>
            <a:ext cx="3133604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76" name="Line"/>
          <p:cNvSpPr/>
          <p:nvPr/>
        </p:nvSpPr>
        <p:spPr>
          <a:xfrm>
            <a:off x="3709491" y="6929068"/>
            <a:ext cx="6453704" cy="1"/>
          </a:xfrm>
          <a:prstGeom prst="line">
            <a:avLst/>
          </a:prstGeom>
          <a:ln w="6350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77" name="Expand Tables - quickly create tables with combinations of values"/>
          <p:cNvSpPr txBox="1"/>
          <p:nvPr/>
        </p:nvSpPr>
        <p:spPr>
          <a:xfrm>
            <a:off x="3724388" y="9049739"/>
            <a:ext cx="5157712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Expand Tables</a:t>
            </a:r>
            <a:r>
              <a:rPr sz="1200"/>
              <a:t> - quickly create tables with combinations of values</a:t>
            </a:r>
          </a:p>
        </p:txBody>
      </p:sp>
      <p:sp>
        <p:nvSpPr>
          <p:cNvPr id="378" name="Line"/>
          <p:cNvSpPr/>
          <p:nvPr/>
        </p:nvSpPr>
        <p:spPr>
          <a:xfrm>
            <a:off x="3713228" y="9088068"/>
            <a:ext cx="6453704" cy="1"/>
          </a:xfrm>
          <a:prstGeom prst="line">
            <a:avLst/>
          </a:prstGeom>
          <a:ln w="6350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79" name="Tidy Data with tidyr"/>
          <p:cNvSpPr txBox="1"/>
          <p:nvPr/>
        </p:nvSpPr>
        <p:spPr>
          <a:xfrm>
            <a:off x="3724388" y="475729"/>
            <a:ext cx="2619059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Tidy Data with tidyr</a:t>
            </a:r>
          </a:p>
        </p:txBody>
      </p:sp>
      <p:sp>
        <p:nvSpPr>
          <p:cNvPr id="380" name="Line"/>
          <p:cNvSpPr/>
          <p:nvPr/>
        </p:nvSpPr>
        <p:spPr>
          <a:xfrm>
            <a:off x="279400" y="508000"/>
            <a:ext cx="3136901" cy="0"/>
          </a:xfrm>
          <a:prstGeom prst="line">
            <a:avLst/>
          </a:prstGeom>
          <a:ln w="6350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pic>
        <p:nvPicPr>
          <p:cNvPr id="381" name="tidyr.png" descr="tidyr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2291979" y="195760"/>
            <a:ext cx="1384301" cy="1604360"/>
          </a:xfrm>
          <a:prstGeom prst="rect">
            <a:avLst/>
          </a:prstGeom>
          <a:ln w="12700">
            <a:miter lim="400000"/>
          </a:ln>
        </p:spPr>
      </p:pic>
      <p:pic>
        <p:nvPicPr>
          <p:cNvPr id="382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pic>
        <p:nvPicPr>
          <p:cNvPr id="383" name="tibble.png" descr="tibble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2704385" y="822803"/>
            <a:ext cx="704373" cy="8163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F7DCA7"/>
      </a:accent4>
      <a:accent5>
        <a:srgbClr val="C82506"/>
      </a:accent5>
      <a:accent6>
        <a:srgbClr val="628DB5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200" u="none" kumimoji="0" normalizeH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F7DCA7"/>
      </a:accent4>
      <a:accent5>
        <a:srgbClr val="C82506"/>
      </a:accent5>
      <a:accent6>
        <a:srgbClr val="628DB5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200" u="none" kumimoji="0" normalizeH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