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46634400" cy="46634400"/>
  <p:notesSz cx="6858000" cy="9144000"/>
  <p:defaultTextStyle>
    <a:defPPr>
      <a:defRPr lang="en-US"/>
    </a:defPPr>
    <a:lvl1pPr marL="0" algn="l" defTabSz="4476902" rtl="0" eaLnBrk="1" latinLnBrk="0" hangingPunct="1">
      <a:defRPr sz="8813" kern="1200">
        <a:solidFill>
          <a:schemeClr val="tx1"/>
        </a:solidFill>
        <a:latin typeface="+mn-lt"/>
        <a:ea typeface="+mn-ea"/>
        <a:cs typeface="+mn-cs"/>
      </a:defRPr>
    </a:lvl1pPr>
    <a:lvl2pPr marL="2238451" algn="l" defTabSz="4476902" rtl="0" eaLnBrk="1" latinLnBrk="0" hangingPunct="1">
      <a:defRPr sz="8813" kern="1200">
        <a:solidFill>
          <a:schemeClr val="tx1"/>
        </a:solidFill>
        <a:latin typeface="+mn-lt"/>
        <a:ea typeface="+mn-ea"/>
        <a:cs typeface="+mn-cs"/>
      </a:defRPr>
    </a:lvl2pPr>
    <a:lvl3pPr marL="4476902" algn="l" defTabSz="4476902" rtl="0" eaLnBrk="1" latinLnBrk="0" hangingPunct="1">
      <a:defRPr sz="8813" kern="1200">
        <a:solidFill>
          <a:schemeClr val="tx1"/>
        </a:solidFill>
        <a:latin typeface="+mn-lt"/>
        <a:ea typeface="+mn-ea"/>
        <a:cs typeface="+mn-cs"/>
      </a:defRPr>
    </a:lvl3pPr>
    <a:lvl4pPr marL="6715354" algn="l" defTabSz="4476902" rtl="0" eaLnBrk="1" latinLnBrk="0" hangingPunct="1">
      <a:defRPr sz="8813" kern="1200">
        <a:solidFill>
          <a:schemeClr val="tx1"/>
        </a:solidFill>
        <a:latin typeface="+mn-lt"/>
        <a:ea typeface="+mn-ea"/>
        <a:cs typeface="+mn-cs"/>
      </a:defRPr>
    </a:lvl4pPr>
    <a:lvl5pPr marL="8953805" algn="l" defTabSz="4476902" rtl="0" eaLnBrk="1" latinLnBrk="0" hangingPunct="1">
      <a:defRPr sz="8813" kern="1200">
        <a:solidFill>
          <a:schemeClr val="tx1"/>
        </a:solidFill>
        <a:latin typeface="+mn-lt"/>
        <a:ea typeface="+mn-ea"/>
        <a:cs typeface="+mn-cs"/>
      </a:defRPr>
    </a:lvl5pPr>
    <a:lvl6pPr marL="11192256" algn="l" defTabSz="4476902" rtl="0" eaLnBrk="1" latinLnBrk="0" hangingPunct="1">
      <a:defRPr sz="8813" kern="1200">
        <a:solidFill>
          <a:schemeClr val="tx1"/>
        </a:solidFill>
        <a:latin typeface="+mn-lt"/>
        <a:ea typeface="+mn-ea"/>
        <a:cs typeface="+mn-cs"/>
      </a:defRPr>
    </a:lvl6pPr>
    <a:lvl7pPr marL="13430707" algn="l" defTabSz="4476902" rtl="0" eaLnBrk="1" latinLnBrk="0" hangingPunct="1">
      <a:defRPr sz="8813" kern="1200">
        <a:solidFill>
          <a:schemeClr val="tx1"/>
        </a:solidFill>
        <a:latin typeface="+mn-lt"/>
        <a:ea typeface="+mn-ea"/>
        <a:cs typeface="+mn-cs"/>
      </a:defRPr>
    </a:lvl7pPr>
    <a:lvl8pPr marL="15669158" algn="l" defTabSz="4476902" rtl="0" eaLnBrk="1" latinLnBrk="0" hangingPunct="1">
      <a:defRPr sz="8813" kern="1200">
        <a:solidFill>
          <a:schemeClr val="tx1"/>
        </a:solidFill>
        <a:latin typeface="+mn-lt"/>
        <a:ea typeface="+mn-ea"/>
        <a:cs typeface="+mn-cs"/>
      </a:defRPr>
    </a:lvl8pPr>
    <a:lvl9pPr marL="17907610" algn="l" defTabSz="4476902" rtl="0" eaLnBrk="1" latinLnBrk="0" hangingPunct="1">
      <a:defRPr sz="88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D1C24"/>
    <a:srgbClr val="782887"/>
    <a:srgbClr val="A5D21E"/>
    <a:srgbClr val="39B54A"/>
    <a:srgbClr val="FFB900"/>
    <a:srgbClr val="41C8B9"/>
    <a:srgbClr val="0000D2"/>
    <a:srgbClr val="00AEEF"/>
    <a:srgbClr val="1E7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1" autoAdjust="0"/>
    <p:restoredTop sz="94660"/>
  </p:normalViewPr>
  <p:slideViewPr>
    <p:cSldViewPr snapToGrid="0">
      <p:cViewPr varScale="1">
        <p:scale>
          <a:sx n="17" d="100"/>
          <a:sy n="17" d="100"/>
        </p:scale>
        <p:origin x="25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gnall\Documents\GitHub\DesignCensus2016\03-Pay\us_cleaned_split-PAY-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gnall\Documents\GitHub\DesignCensus2016\03-Pay\us_cleaned_split-PAY-AB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gnall\Documents\GitHub\DesignCensus2016\03-Pay\us_cleaned_split-PAY-AB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gnall\Documents\GitHub\DesignCensus2016\03-Pay\us_cleaned_split-PAY-AB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gnall\Documents\GitHub\DesignCensus2016\03-Pay\us_cleaned_split-PAY-A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gnall\Documents\GitHub\DesignCensus2016\03-Pay\us_cleaned_split-PAY-A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gnall\Documents\GitHub\DesignCensus2016\03-Pay\us_cleaned_split-PAY-A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gnall\Documents\GitHub\DesignCensus2016\03-Pay\us_cleaned_split-PAY-A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gnall\Documents\GitHub\DesignCensus2016\03-Pay\us_cleaned_split-PAY-A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gnall\Documents\GitHub\DesignCensus2016\03-Pay\us_cleaned_split-PAY-AB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gnall\Documents\GitHub\DesignCensus2016\03-Pay\us_cleaned_split-PAY-AB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gnall\Documents\GitHub\DesignCensus2016\03-Pay\us_cleaned_split-PAY-AB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98522121009386E-2"/>
          <c:y val="3.1609390378937008E-2"/>
          <c:w val="0.93939377768208665"/>
          <c:h val="0.93683981299212593"/>
        </c:manualLayout>
      </c:layout>
      <c:bubbleChart>
        <c:varyColors val="0"/>
        <c:ser>
          <c:idx val="5"/>
          <c:order val="5"/>
          <c:tx>
            <c:strRef>
              <c:f>'us_Year-Type-Pay (2)'!$F$93</c:f>
              <c:strCache>
                <c:ptCount val="1"/>
                <c:pt idx="0">
                  <c:v>In-house (employee at a brand/company)</c:v>
                </c:pt>
              </c:strCache>
              <c:extLst xmlns:c15="http://schemas.microsoft.com/office/drawing/2012/chart"/>
            </c:strRef>
          </c:tx>
          <c:spPr>
            <a:solidFill>
              <a:schemeClr val="accent6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(2)'!$G$94:$AA$94</c:f>
              <c:numCache>
                <c:formatCode>"$"#,##0.00</c:formatCode>
                <c:ptCount val="21"/>
                <c:pt idx="0">
                  <c:v>43975.793103448275</c:v>
                </c:pt>
                <c:pt idx="1">
                  <c:v>64611.260563380281</c:v>
                </c:pt>
                <c:pt idx="2">
                  <c:v>61874.90521327014</c:v>
                </c:pt>
                <c:pt idx="3">
                  <c:v>59694.818604651162</c:v>
                </c:pt>
                <c:pt idx="4">
                  <c:v>73855.483412322268</c:v>
                </c:pt>
                <c:pt idx="5">
                  <c:v>78253.676616915429</c:v>
                </c:pt>
                <c:pt idx="6">
                  <c:v>76943.199999999997</c:v>
                </c:pt>
                <c:pt idx="7">
                  <c:v>93674.525862068971</c:v>
                </c:pt>
                <c:pt idx="8">
                  <c:v>111934.81730769231</c:v>
                </c:pt>
                <c:pt idx="9">
                  <c:v>84838.858974358969</c:v>
                </c:pt>
                <c:pt idx="10">
                  <c:v>104799.76470588235</c:v>
                </c:pt>
                <c:pt idx="11">
                  <c:v>105159.56944444444</c:v>
                </c:pt>
                <c:pt idx="12">
                  <c:v>92541.28571428571</c:v>
                </c:pt>
                <c:pt idx="13">
                  <c:v>94361.25</c:v>
                </c:pt>
                <c:pt idx="14">
                  <c:v>91182.742857142861</c:v>
                </c:pt>
                <c:pt idx="15">
                  <c:v>100859.08450704225</c:v>
                </c:pt>
                <c:pt idx="16">
                  <c:v>106121.36842105263</c:v>
                </c:pt>
                <c:pt idx="17">
                  <c:v>85783.942857142858</c:v>
                </c:pt>
                <c:pt idx="18">
                  <c:v>114863.35897435897</c:v>
                </c:pt>
                <c:pt idx="19">
                  <c:v>185692.26086956522</c:v>
                </c:pt>
                <c:pt idx="20">
                  <c:v>111581.13636363637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(2)'!$G$93:$AA$93</c:f>
              <c:numCache>
                <c:formatCode>General</c:formatCode>
                <c:ptCount val="21"/>
                <c:pt idx="0">
                  <c:v>29</c:v>
                </c:pt>
                <c:pt idx="1">
                  <c:v>142</c:v>
                </c:pt>
                <c:pt idx="2">
                  <c:v>211</c:v>
                </c:pt>
                <c:pt idx="3">
                  <c:v>215</c:v>
                </c:pt>
                <c:pt idx="4">
                  <c:v>211</c:v>
                </c:pt>
                <c:pt idx="5">
                  <c:v>201</c:v>
                </c:pt>
                <c:pt idx="6">
                  <c:v>150</c:v>
                </c:pt>
                <c:pt idx="7">
                  <c:v>116</c:v>
                </c:pt>
                <c:pt idx="8">
                  <c:v>104</c:v>
                </c:pt>
                <c:pt idx="9">
                  <c:v>78</c:v>
                </c:pt>
                <c:pt idx="10">
                  <c:v>153</c:v>
                </c:pt>
                <c:pt idx="11">
                  <c:v>72</c:v>
                </c:pt>
                <c:pt idx="12">
                  <c:v>70</c:v>
                </c:pt>
                <c:pt idx="13">
                  <c:v>40</c:v>
                </c:pt>
                <c:pt idx="14">
                  <c:v>35</c:v>
                </c:pt>
                <c:pt idx="15">
                  <c:v>71</c:v>
                </c:pt>
                <c:pt idx="16">
                  <c:v>57</c:v>
                </c:pt>
                <c:pt idx="17">
                  <c:v>35</c:v>
                </c:pt>
                <c:pt idx="18">
                  <c:v>39</c:v>
                </c:pt>
                <c:pt idx="19">
                  <c:v>23</c:v>
                </c:pt>
                <c:pt idx="20">
                  <c:v>44</c:v>
                </c:pt>
              </c:numCache>
              <c:extLst xmlns:c15="http://schemas.microsoft.com/office/drawing/2012/chart"/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55940528"/>
        <c:axId val="155941088"/>
        <c:extLst>
          <c:ext xmlns:c15="http://schemas.microsoft.com/office/drawing/2012/chart" uri="{02D57815-91ED-43cb-92C2-25804820EDAC}">
            <c15:filteredBubbl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'us_Year-Type-Pay (2)'!$F$83</c15:sqref>
                        </c15:formulaRef>
                      </c:ext>
                    </c:extLst>
                    <c:strCache>
                      <c:ptCount val="1"/>
                      <c:pt idx="0">
                        <c:v>Agency (employee at large organization, 11+)</c:v>
                      </c:pt>
                    </c:strCache>
                  </c:strRef>
                </c:tx>
                <c:spPr>
                  <a:solidFill>
                    <a:schemeClr val="accent1">
                      <a:alpha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'us_Year-Type-Pay (2)'!$G$84:$AA$84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41313.428571428572</c:v>
                      </c:pt>
                      <c:pt idx="1">
                        <c:v>44968.066115702481</c:v>
                      </c:pt>
                      <c:pt idx="2">
                        <c:v>56410.497109826589</c:v>
                      </c:pt>
                      <c:pt idx="3">
                        <c:v>65559.766666666663</c:v>
                      </c:pt>
                      <c:pt idx="4">
                        <c:v>62264.98529411765</c:v>
                      </c:pt>
                      <c:pt idx="5">
                        <c:v>60955.109589041094</c:v>
                      </c:pt>
                      <c:pt idx="6">
                        <c:v>68396.045454545456</c:v>
                      </c:pt>
                      <c:pt idx="7">
                        <c:v>71852.5</c:v>
                      </c:pt>
                      <c:pt idx="8">
                        <c:v>76335.135135135133</c:v>
                      </c:pt>
                      <c:pt idx="9">
                        <c:v>95626.63461538461</c:v>
                      </c:pt>
                      <c:pt idx="10">
                        <c:v>86622.752380952385</c:v>
                      </c:pt>
                      <c:pt idx="11">
                        <c:v>103922.82</c:v>
                      </c:pt>
                      <c:pt idx="12">
                        <c:v>93892.857142857145</c:v>
                      </c:pt>
                      <c:pt idx="13">
                        <c:v>94902.631578947374</c:v>
                      </c:pt>
                      <c:pt idx="14">
                        <c:v>97637.807692307688</c:v>
                      </c:pt>
                      <c:pt idx="15">
                        <c:v>99960.636363636368</c:v>
                      </c:pt>
                      <c:pt idx="16">
                        <c:v>97954.192307692312</c:v>
                      </c:pt>
                      <c:pt idx="17">
                        <c:v>110733.33333333333</c:v>
                      </c:pt>
                      <c:pt idx="18">
                        <c:v>212275</c:v>
                      </c:pt>
                      <c:pt idx="19">
                        <c:v>103611.11111111111</c:v>
                      </c:pt>
                      <c:pt idx="20">
                        <c:v>168333.33333333334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'us_Year-Type-Pay (2)'!$G$83:$AA$83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28</c:v>
                      </c:pt>
                      <c:pt idx="1">
                        <c:v>121</c:v>
                      </c:pt>
                      <c:pt idx="2">
                        <c:v>173</c:v>
                      </c:pt>
                      <c:pt idx="3">
                        <c:v>180</c:v>
                      </c:pt>
                      <c:pt idx="4">
                        <c:v>136</c:v>
                      </c:pt>
                      <c:pt idx="5">
                        <c:v>146</c:v>
                      </c:pt>
                      <c:pt idx="6">
                        <c:v>132</c:v>
                      </c:pt>
                      <c:pt idx="7">
                        <c:v>60</c:v>
                      </c:pt>
                      <c:pt idx="8">
                        <c:v>74</c:v>
                      </c:pt>
                      <c:pt idx="9">
                        <c:v>52</c:v>
                      </c:pt>
                      <c:pt idx="10">
                        <c:v>105</c:v>
                      </c:pt>
                      <c:pt idx="11">
                        <c:v>50</c:v>
                      </c:pt>
                      <c:pt idx="12">
                        <c:v>42</c:v>
                      </c:pt>
                      <c:pt idx="13">
                        <c:v>38</c:v>
                      </c:pt>
                      <c:pt idx="14">
                        <c:v>26</c:v>
                      </c:pt>
                      <c:pt idx="15">
                        <c:v>33</c:v>
                      </c:pt>
                      <c:pt idx="16">
                        <c:v>26</c:v>
                      </c:pt>
                      <c:pt idx="17">
                        <c:v>15</c:v>
                      </c:pt>
                      <c:pt idx="18">
                        <c:v>20</c:v>
                      </c:pt>
                      <c:pt idx="19">
                        <c:v>9</c:v>
                      </c:pt>
                      <c:pt idx="20">
                        <c:v>30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(2)'!$F$85</c15:sqref>
                        </c15:formulaRef>
                      </c:ext>
                    </c:extLst>
                    <c:strCache>
                      <c:ptCount val="1"/>
                      <c:pt idx="0">
                        <c:v>Collective (collaborative group of independents)</c:v>
                      </c:pt>
                    </c:strCache>
                  </c:strRef>
                </c:tx>
                <c:spPr>
                  <a:solidFill>
                    <a:schemeClr val="accent2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(2)'!$G$86:$AA$86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48266.666666666664</c:v>
                      </c:pt>
                      <c:pt idx="1">
                        <c:v>25600</c:v>
                      </c:pt>
                      <c:pt idx="2">
                        <c:v>40000</c:v>
                      </c:pt>
                      <c:pt idx="3">
                        <c:v>25700</c:v>
                      </c:pt>
                      <c:pt idx="4">
                        <c:v>45000</c:v>
                      </c:pt>
                      <c:pt idx="5">
                        <c:v>0</c:v>
                      </c:pt>
                      <c:pt idx="6">
                        <c:v>90000</c:v>
                      </c:pt>
                      <c:pt idx="7">
                        <c:v>87500</c:v>
                      </c:pt>
                      <c:pt idx="8">
                        <c:v>90000</c:v>
                      </c:pt>
                      <c:pt idx="9">
                        <c:v>98000</c:v>
                      </c:pt>
                      <c:pt idx="10">
                        <c:v>0</c:v>
                      </c:pt>
                      <c:pt idx="11">
                        <c:v>17000</c:v>
                      </c:pt>
                      <c:pt idx="12">
                        <c:v>0</c:v>
                      </c:pt>
                      <c:pt idx="13">
                        <c:v>78000</c:v>
                      </c:pt>
                      <c:pt idx="14">
                        <c:v>0</c:v>
                      </c:pt>
                      <c:pt idx="15">
                        <c:v>175000</c:v>
                      </c:pt>
                      <c:pt idx="16">
                        <c:v>0</c:v>
                      </c:pt>
                      <c:pt idx="17">
                        <c:v>117500</c:v>
                      </c:pt>
                      <c:pt idx="18">
                        <c:v>139000</c:v>
                      </c:pt>
                      <c:pt idx="19">
                        <c:v>105000</c:v>
                      </c:pt>
                      <c:pt idx="20">
                        <c:v>1000000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(2)'!$G$85:$AA$85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1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(2)'!$F$87</c15:sqref>
                        </c15:formulaRef>
                      </c:ext>
                    </c:extLst>
                    <c:strCache>
                      <c:ptCount val="1"/>
                      <c:pt idx="0">
                        <c:v>College/University</c:v>
                      </c:pt>
                    </c:strCache>
                  </c:strRef>
                </c:tx>
                <c:spPr>
                  <a:solidFill>
                    <a:schemeClr val="accent3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(2)'!$G$88:$AA$88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44047.090909090912</c:v>
                      </c:pt>
                      <c:pt idx="1">
                        <c:v>84022.129032258061</c:v>
                      </c:pt>
                      <c:pt idx="2">
                        <c:v>23846.952380952382</c:v>
                      </c:pt>
                      <c:pt idx="3">
                        <c:v>28403.225806451614</c:v>
                      </c:pt>
                      <c:pt idx="4">
                        <c:v>67016.166666666672</c:v>
                      </c:pt>
                      <c:pt idx="5">
                        <c:v>54605.411764705881</c:v>
                      </c:pt>
                      <c:pt idx="6">
                        <c:v>54450.7</c:v>
                      </c:pt>
                      <c:pt idx="7">
                        <c:v>49721.434782608696</c:v>
                      </c:pt>
                      <c:pt idx="8">
                        <c:v>93790.909090909088</c:v>
                      </c:pt>
                      <c:pt idx="9">
                        <c:v>58285.785714285717</c:v>
                      </c:pt>
                      <c:pt idx="10">
                        <c:v>55476.048780487807</c:v>
                      </c:pt>
                      <c:pt idx="11">
                        <c:v>52364</c:v>
                      </c:pt>
                      <c:pt idx="12">
                        <c:v>60680.130434782608</c:v>
                      </c:pt>
                      <c:pt idx="13">
                        <c:v>64307.666666666664</c:v>
                      </c:pt>
                      <c:pt idx="14">
                        <c:v>167555.55555555556</c:v>
                      </c:pt>
                      <c:pt idx="15">
                        <c:v>109237.72727272728</c:v>
                      </c:pt>
                      <c:pt idx="16">
                        <c:v>64755</c:v>
                      </c:pt>
                      <c:pt idx="17">
                        <c:v>69409.5</c:v>
                      </c:pt>
                      <c:pt idx="18">
                        <c:v>70396.857142857145</c:v>
                      </c:pt>
                      <c:pt idx="19">
                        <c:v>182508.25</c:v>
                      </c:pt>
                      <c:pt idx="20">
                        <c:v>68950.972222222219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(2)'!$G$87:$AA$87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33</c:v>
                      </c:pt>
                      <c:pt idx="1">
                        <c:v>31</c:v>
                      </c:pt>
                      <c:pt idx="2">
                        <c:v>42</c:v>
                      </c:pt>
                      <c:pt idx="3">
                        <c:v>31</c:v>
                      </c:pt>
                      <c:pt idx="4">
                        <c:v>30</c:v>
                      </c:pt>
                      <c:pt idx="5">
                        <c:v>34</c:v>
                      </c:pt>
                      <c:pt idx="6">
                        <c:v>20</c:v>
                      </c:pt>
                      <c:pt idx="7">
                        <c:v>23</c:v>
                      </c:pt>
                      <c:pt idx="8">
                        <c:v>22</c:v>
                      </c:pt>
                      <c:pt idx="9">
                        <c:v>14</c:v>
                      </c:pt>
                      <c:pt idx="10">
                        <c:v>41</c:v>
                      </c:pt>
                      <c:pt idx="11">
                        <c:v>17</c:v>
                      </c:pt>
                      <c:pt idx="12">
                        <c:v>23</c:v>
                      </c:pt>
                      <c:pt idx="13">
                        <c:v>15</c:v>
                      </c:pt>
                      <c:pt idx="14">
                        <c:v>9</c:v>
                      </c:pt>
                      <c:pt idx="15">
                        <c:v>22</c:v>
                      </c:pt>
                      <c:pt idx="16">
                        <c:v>20</c:v>
                      </c:pt>
                      <c:pt idx="17">
                        <c:v>10</c:v>
                      </c:pt>
                      <c:pt idx="18">
                        <c:v>14</c:v>
                      </c:pt>
                      <c:pt idx="19">
                        <c:v>8</c:v>
                      </c:pt>
                      <c:pt idx="20">
                        <c:v>36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(2)'!$F$89</c15:sqref>
                        </c15:formulaRef>
                      </c:ext>
                    </c:extLst>
                    <c:strCache>
                      <c:ptCount val="1"/>
                      <c:pt idx="0">
                        <c:v>Freelance / Self-employed (free agent)</c:v>
                      </c:pt>
                    </c:strCache>
                  </c:strRef>
                </c:tx>
                <c:spPr>
                  <a:solidFill>
                    <a:schemeClr val="accent4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(2)'!$G$90:$AA$90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12141</c:v>
                      </c:pt>
                      <c:pt idx="1">
                        <c:v>23434.590163934427</c:v>
                      </c:pt>
                      <c:pt idx="2">
                        <c:v>43030.515151515152</c:v>
                      </c:pt>
                      <c:pt idx="3">
                        <c:v>52475.75384615385</c:v>
                      </c:pt>
                      <c:pt idx="4">
                        <c:v>38470.491803278688</c:v>
                      </c:pt>
                      <c:pt idx="5">
                        <c:v>45212.853333333333</c:v>
                      </c:pt>
                      <c:pt idx="6">
                        <c:v>54087.755102040814</c:v>
                      </c:pt>
                      <c:pt idx="7">
                        <c:v>107052.27272727272</c:v>
                      </c:pt>
                      <c:pt idx="8">
                        <c:v>59456.466666666667</c:v>
                      </c:pt>
                      <c:pt idx="9">
                        <c:v>107616.53846153847</c:v>
                      </c:pt>
                      <c:pt idx="10">
                        <c:v>67290.144927536225</c:v>
                      </c:pt>
                      <c:pt idx="11">
                        <c:v>80775.161290322576</c:v>
                      </c:pt>
                      <c:pt idx="12">
                        <c:v>104105.95238095238</c:v>
                      </c:pt>
                      <c:pt idx="13">
                        <c:v>77971.428571428565</c:v>
                      </c:pt>
                      <c:pt idx="14">
                        <c:v>57779.444444444445</c:v>
                      </c:pt>
                      <c:pt idx="15">
                        <c:v>85060.344827586203</c:v>
                      </c:pt>
                      <c:pt idx="16">
                        <c:v>94187.5</c:v>
                      </c:pt>
                      <c:pt idx="17">
                        <c:v>166100</c:v>
                      </c:pt>
                      <c:pt idx="18">
                        <c:v>79052.5</c:v>
                      </c:pt>
                      <c:pt idx="19">
                        <c:v>200866.66666666666</c:v>
                      </c:pt>
                      <c:pt idx="20">
                        <c:v>80369.304347826081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(2)'!$G$89:$AA$89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</c:v>
                      </c:pt>
                      <c:pt idx="1">
                        <c:v>61</c:v>
                      </c:pt>
                      <c:pt idx="2">
                        <c:v>66</c:v>
                      </c:pt>
                      <c:pt idx="3">
                        <c:v>65</c:v>
                      </c:pt>
                      <c:pt idx="4">
                        <c:v>61</c:v>
                      </c:pt>
                      <c:pt idx="5">
                        <c:v>75</c:v>
                      </c:pt>
                      <c:pt idx="6">
                        <c:v>49</c:v>
                      </c:pt>
                      <c:pt idx="7">
                        <c:v>44</c:v>
                      </c:pt>
                      <c:pt idx="8">
                        <c:v>45</c:v>
                      </c:pt>
                      <c:pt idx="9">
                        <c:v>26</c:v>
                      </c:pt>
                      <c:pt idx="10">
                        <c:v>69</c:v>
                      </c:pt>
                      <c:pt idx="11">
                        <c:v>31</c:v>
                      </c:pt>
                      <c:pt idx="12">
                        <c:v>42</c:v>
                      </c:pt>
                      <c:pt idx="13">
                        <c:v>28</c:v>
                      </c:pt>
                      <c:pt idx="14">
                        <c:v>27</c:v>
                      </c:pt>
                      <c:pt idx="15">
                        <c:v>58</c:v>
                      </c:pt>
                      <c:pt idx="16">
                        <c:v>40</c:v>
                      </c:pt>
                      <c:pt idx="17">
                        <c:v>20</c:v>
                      </c:pt>
                      <c:pt idx="18">
                        <c:v>22</c:v>
                      </c:pt>
                      <c:pt idx="19">
                        <c:v>15</c:v>
                      </c:pt>
                      <c:pt idx="20">
                        <c:v>46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(2)'!$F$91</c15:sqref>
                        </c15:formulaRef>
                      </c:ext>
                    </c:extLst>
                    <c:strCache>
                      <c:ptCount val="1"/>
                      <c:pt idx="0">
                        <c:v>In-house (at NGO, non-profit, or government)</c:v>
                      </c:pt>
                    </c:strCache>
                  </c:strRef>
                </c:tx>
                <c:spPr>
                  <a:solidFill>
                    <a:schemeClr val="accent5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(2)'!$G$92:$AA$92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16543.333333333332</c:v>
                      </c:pt>
                      <c:pt idx="1">
                        <c:v>38235.135135135133</c:v>
                      </c:pt>
                      <c:pt idx="2">
                        <c:v>95136.153846153844</c:v>
                      </c:pt>
                      <c:pt idx="3">
                        <c:v>41481.870967741932</c:v>
                      </c:pt>
                      <c:pt idx="4">
                        <c:v>47956.232558139534</c:v>
                      </c:pt>
                      <c:pt idx="5">
                        <c:v>50500.857142857145</c:v>
                      </c:pt>
                      <c:pt idx="6">
                        <c:v>99701.578947368427</c:v>
                      </c:pt>
                      <c:pt idx="7">
                        <c:v>118916.48484848485</c:v>
                      </c:pt>
                      <c:pt idx="8">
                        <c:v>56647.407407407409</c:v>
                      </c:pt>
                      <c:pt idx="9">
                        <c:v>98489.76</c:v>
                      </c:pt>
                      <c:pt idx="10">
                        <c:v>99942.34210526316</c:v>
                      </c:pt>
                      <c:pt idx="11">
                        <c:v>53633.333333333336</c:v>
                      </c:pt>
                      <c:pt idx="12">
                        <c:v>65397.043478260872</c:v>
                      </c:pt>
                      <c:pt idx="13">
                        <c:v>57333.333333333336</c:v>
                      </c:pt>
                      <c:pt idx="14">
                        <c:v>159018</c:v>
                      </c:pt>
                      <c:pt idx="15">
                        <c:v>71044.0625</c:v>
                      </c:pt>
                      <c:pt idx="16">
                        <c:v>84329.352941176476</c:v>
                      </c:pt>
                      <c:pt idx="17">
                        <c:v>96770</c:v>
                      </c:pt>
                      <c:pt idx="18">
                        <c:v>78723.28571428571</c:v>
                      </c:pt>
                      <c:pt idx="19">
                        <c:v>76875</c:v>
                      </c:pt>
                      <c:pt idx="20">
                        <c:v>82921.857142857145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(2)'!$G$91:$AA$91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37</c:v>
                      </c:pt>
                      <c:pt idx="2">
                        <c:v>52</c:v>
                      </c:pt>
                      <c:pt idx="3">
                        <c:v>62</c:v>
                      </c:pt>
                      <c:pt idx="4">
                        <c:v>43</c:v>
                      </c:pt>
                      <c:pt idx="5">
                        <c:v>42</c:v>
                      </c:pt>
                      <c:pt idx="6">
                        <c:v>38</c:v>
                      </c:pt>
                      <c:pt idx="7">
                        <c:v>33</c:v>
                      </c:pt>
                      <c:pt idx="8">
                        <c:v>27</c:v>
                      </c:pt>
                      <c:pt idx="9">
                        <c:v>25</c:v>
                      </c:pt>
                      <c:pt idx="10">
                        <c:v>38</c:v>
                      </c:pt>
                      <c:pt idx="11">
                        <c:v>15</c:v>
                      </c:pt>
                      <c:pt idx="12">
                        <c:v>23</c:v>
                      </c:pt>
                      <c:pt idx="13">
                        <c:v>9</c:v>
                      </c:pt>
                      <c:pt idx="14">
                        <c:v>12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10</c:v>
                      </c:pt>
                      <c:pt idx="18">
                        <c:v>7</c:v>
                      </c:pt>
                      <c:pt idx="19">
                        <c:v>4</c:v>
                      </c:pt>
                      <c:pt idx="20">
                        <c:v>14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(2)'!$F$95</c15:sqref>
                        </c15:formulaRef>
                      </c:ext>
                    </c:extLst>
                    <c:strCache>
                      <c:ptCount val="1"/>
                      <c:pt idx="0">
                        <c:v>Partnership (shared ownership)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(2)'!$G$96:$AA$96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35000</c:v>
                      </c:pt>
                      <c:pt idx="1">
                        <c:v>17000</c:v>
                      </c:pt>
                      <c:pt idx="2">
                        <c:v>53306.666666666664</c:v>
                      </c:pt>
                      <c:pt idx="3">
                        <c:v>35471.428571428572</c:v>
                      </c:pt>
                      <c:pt idx="4">
                        <c:v>50600</c:v>
                      </c:pt>
                      <c:pt idx="5">
                        <c:v>67500</c:v>
                      </c:pt>
                      <c:pt idx="6">
                        <c:v>53333.333333333336</c:v>
                      </c:pt>
                      <c:pt idx="7">
                        <c:v>57333.333333333336</c:v>
                      </c:pt>
                      <c:pt idx="8">
                        <c:v>68363.636363636368</c:v>
                      </c:pt>
                      <c:pt idx="9">
                        <c:v>86600</c:v>
                      </c:pt>
                      <c:pt idx="10">
                        <c:v>60461.538461538461</c:v>
                      </c:pt>
                      <c:pt idx="11">
                        <c:v>66000</c:v>
                      </c:pt>
                      <c:pt idx="12">
                        <c:v>72166.666666666672</c:v>
                      </c:pt>
                      <c:pt idx="13">
                        <c:v>79400</c:v>
                      </c:pt>
                      <c:pt idx="14">
                        <c:v>61000</c:v>
                      </c:pt>
                      <c:pt idx="15">
                        <c:v>58200</c:v>
                      </c:pt>
                      <c:pt idx="16">
                        <c:v>96200</c:v>
                      </c:pt>
                      <c:pt idx="17">
                        <c:v>86898.125</c:v>
                      </c:pt>
                      <c:pt idx="18">
                        <c:v>94012</c:v>
                      </c:pt>
                      <c:pt idx="19">
                        <c:v>89000</c:v>
                      </c:pt>
                      <c:pt idx="20">
                        <c:v>127000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(2)'!$G$95:$AA$95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</c:v>
                      </c:pt>
                      <c:pt idx="1">
                        <c:v>2</c:v>
                      </c:pt>
                      <c:pt idx="2">
                        <c:v>6</c:v>
                      </c:pt>
                      <c:pt idx="3">
                        <c:v>7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3</c:v>
                      </c:pt>
                      <c:pt idx="7">
                        <c:v>6</c:v>
                      </c:pt>
                      <c:pt idx="8">
                        <c:v>11</c:v>
                      </c:pt>
                      <c:pt idx="9">
                        <c:v>7</c:v>
                      </c:pt>
                      <c:pt idx="10">
                        <c:v>13</c:v>
                      </c:pt>
                      <c:pt idx="11">
                        <c:v>2</c:v>
                      </c:pt>
                      <c:pt idx="12">
                        <c:v>6</c:v>
                      </c:pt>
                      <c:pt idx="13">
                        <c:v>10</c:v>
                      </c:pt>
                      <c:pt idx="14">
                        <c:v>3</c:v>
                      </c:pt>
                      <c:pt idx="15">
                        <c:v>5</c:v>
                      </c:pt>
                      <c:pt idx="16">
                        <c:v>5</c:v>
                      </c:pt>
                      <c:pt idx="17">
                        <c:v>8</c:v>
                      </c:pt>
                      <c:pt idx="18">
                        <c:v>5</c:v>
                      </c:pt>
                      <c:pt idx="19">
                        <c:v>3</c:v>
                      </c:pt>
                      <c:pt idx="20">
                        <c:v>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(2)'!$F$97</c15:sqref>
                        </c15:formulaRef>
                      </c:ext>
                    </c:extLst>
                    <c:strCache>
                      <c:ptCount val="1"/>
                      <c:pt idx="0">
                        <c:v>Software Company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(2)'!$G$98:$AA$98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82000</c:v>
                      </c:pt>
                      <c:pt idx="1">
                        <c:v>66715.38461538461</c:v>
                      </c:pt>
                      <c:pt idx="2">
                        <c:v>88300</c:v>
                      </c:pt>
                      <c:pt idx="3">
                        <c:v>80662.076923076922</c:v>
                      </c:pt>
                      <c:pt idx="4">
                        <c:v>123136.36363636363</c:v>
                      </c:pt>
                      <c:pt idx="5">
                        <c:v>82000</c:v>
                      </c:pt>
                      <c:pt idx="6">
                        <c:v>97576.923076923078</c:v>
                      </c:pt>
                      <c:pt idx="7">
                        <c:v>108575</c:v>
                      </c:pt>
                      <c:pt idx="8">
                        <c:v>102847.4375</c:v>
                      </c:pt>
                      <c:pt idx="9">
                        <c:v>113192.30769230769</c:v>
                      </c:pt>
                      <c:pt idx="10">
                        <c:v>104641.33333333333</c:v>
                      </c:pt>
                      <c:pt idx="11">
                        <c:v>145000</c:v>
                      </c:pt>
                      <c:pt idx="12">
                        <c:v>138875</c:v>
                      </c:pt>
                      <c:pt idx="13">
                        <c:v>117000</c:v>
                      </c:pt>
                      <c:pt idx="14">
                        <c:v>214000</c:v>
                      </c:pt>
                      <c:pt idx="15">
                        <c:v>198266.66666666666</c:v>
                      </c:pt>
                      <c:pt idx="16">
                        <c:v>115092.66666666667</c:v>
                      </c:pt>
                      <c:pt idx="17">
                        <c:v>100000</c:v>
                      </c:pt>
                      <c:pt idx="18">
                        <c:v>139166.66666666666</c:v>
                      </c:pt>
                      <c:pt idx="19">
                        <c:v>159166.66666666666</c:v>
                      </c:pt>
                      <c:pt idx="20">
                        <c:v>278000.40000000002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(2)'!$G$97:$AA$97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13</c:v>
                      </c:pt>
                      <c:pt idx="2">
                        <c:v>20</c:v>
                      </c:pt>
                      <c:pt idx="3">
                        <c:v>26</c:v>
                      </c:pt>
                      <c:pt idx="4">
                        <c:v>22</c:v>
                      </c:pt>
                      <c:pt idx="5">
                        <c:v>17</c:v>
                      </c:pt>
                      <c:pt idx="6">
                        <c:v>13</c:v>
                      </c:pt>
                      <c:pt idx="7">
                        <c:v>20</c:v>
                      </c:pt>
                      <c:pt idx="8">
                        <c:v>16</c:v>
                      </c:pt>
                      <c:pt idx="9">
                        <c:v>13</c:v>
                      </c:pt>
                      <c:pt idx="10">
                        <c:v>15</c:v>
                      </c:pt>
                      <c:pt idx="11">
                        <c:v>1</c:v>
                      </c:pt>
                      <c:pt idx="12">
                        <c:v>12</c:v>
                      </c:pt>
                      <c:pt idx="13">
                        <c:v>4</c:v>
                      </c:pt>
                      <c:pt idx="14">
                        <c:v>1</c:v>
                      </c:pt>
                      <c:pt idx="15">
                        <c:v>12</c:v>
                      </c:pt>
                      <c:pt idx="16">
                        <c:v>12</c:v>
                      </c:pt>
                      <c:pt idx="17">
                        <c:v>1</c:v>
                      </c:pt>
                      <c:pt idx="18">
                        <c:v>6</c:v>
                      </c:pt>
                      <c:pt idx="19">
                        <c:v>3</c:v>
                      </c:pt>
                      <c:pt idx="20">
                        <c:v>5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(2)'!$F$99</c15:sqref>
                        </c15:formulaRef>
                      </c:ext>
                    </c:extLst>
                    <c:strCache>
                      <c:ptCount val="1"/>
                      <c:pt idx="0">
                        <c:v>Startup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(2)'!$G$100:$AA$100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39250</c:v>
                      </c:pt>
                      <c:pt idx="1">
                        <c:v>43000</c:v>
                      </c:pt>
                      <c:pt idx="2">
                        <c:v>59864.705882352944</c:v>
                      </c:pt>
                      <c:pt idx="3">
                        <c:v>62433.333333333336</c:v>
                      </c:pt>
                      <c:pt idx="4">
                        <c:v>81470.588235294112</c:v>
                      </c:pt>
                      <c:pt idx="5">
                        <c:v>75390.476190476184</c:v>
                      </c:pt>
                      <c:pt idx="6">
                        <c:v>94500</c:v>
                      </c:pt>
                      <c:pt idx="7">
                        <c:v>83750</c:v>
                      </c:pt>
                      <c:pt idx="8">
                        <c:v>81000</c:v>
                      </c:pt>
                      <c:pt idx="9">
                        <c:v>131500</c:v>
                      </c:pt>
                      <c:pt idx="10">
                        <c:v>92933.333333333328</c:v>
                      </c:pt>
                      <c:pt idx="11">
                        <c:v>109250</c:v>
                      </c:pt>
                      <c:pt idx="12">
                        <c:v>111250</c:v>
                      </c:pt>
                      <c:pt idx="13">
                        <c:v>168333.33333333334</c:v>
                      </c:pt>
                      <c:pt idx="14">
                        <c:v>108333.33333333333</c:v>
                      </c:pt>
                      <c:pt idx="15">
                        <c:v>170000</c:v>
                      </c:pt>
                      <c:pt idx="16">
                        <c:v>105000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83450</c:v>
                      </c:pt>
                      <c:pt idx="20">
                        <c:v>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(2)'!$G$99:$AA$99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20</c:v>
                      </c:pt>
                      <c:pt idx="2">
                        <c:v>17</c:v>
                      </c:pt>
                      <c:pt idx="3">
                        <c:v>15</c:v>
                      </c:pt>
                      <c:pt idx="4">
                        <c:v>17</c:v>
                      </c:pt>
                      <c:pt idx="5">
                        <c:v>21</c:v>
                      </c:pt>
                      <c:pt idx="6">
                        <c:v>12</c:v>
                      </c:pt>
                      <c:pt idx="7">
                        <c:v>4</c:v>
                      </c:pt>
                      <c:pt idx="8">
                        <c:v>9</c:v>
                      </c:pt>
                      <c:pt idx="9">
                        <c:v>2</c:v>
                      </c:pt>
                      <c:pt idx="10">
                        <c:v>15</c:v>
                      </c:pt>
                      <c:pt idx="11">
                        <c:v>4</c:v>
                      </c:pt>
                      <c:pt idx="12">
                        <c:v>4</c:v>
                      </c:pt>
                      <c:pt idx="13">
                        <c:v>3</c:v>
                      </c:pt>
                      <c:pt idx="14">
                        <c:v>3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(2)'!$F$101</c15:sqref>
                        </c15:formulaRef>
                      </c:ext>
                    </c:extLst>
                    <c:strCache>
                      <c:ptCount val="1"/>
                      <c:pt idx="0">
                        <c:v>Studio (employee at small organization, 3Ã¢â‚¬â€œ10)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(2)'!$G$102:$AA$102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46533.333333333336</c:v>
                      </c:pt>
                      <c:pt idx="1">
                        <c:v>32631.888888888891</c:v>
                      </c:pt>
                      <c:pt idx="2">
                        <c:v>53319.870129870127</c:v>
                      </c:pt>
                      <c:pt idx="3">
                        <c:v>45272.535211267605</c:v>
                      </c:pt>
                      <c:pt idx="4">
                        <c:v>50966.538461538461</c:v>
                      </c:pt>
                      <c:pt idx="5">
                        <c:v>79760.072463768112</c:v>
                      </c:pt>
                      <c:pt idx="6">
                        <c:v>58361.442307692305</c:v>
                      </c:pt>
                      <c:pt idx="7">
                        <c:v>54968</c:v>
                      </c:pt>
                      <c:pt idx="8">
                        <c:v>101181.37931034483</c:v>
                      </c:pt>
                      <c:pt idx="9">
                        <c:v>223208.33333333334</c:v>
                      </c:pt>
                      <c:pt idx="10">
                        <c:v>59425</c:v>
                      </c:pt>
                      <c:pt idx="11">
                        <c:v>56112.307692307695</c:v>
                      </c:pt>
                      <c:pt idx="12">
                        <c:v>70321.428571428565</c:v>
                      </c:pt>
                      <c:pt idx="13">
                        <c:v>72663.15789473684</c:v>
                      </c:pt>
                      <c:pt idx="14">
                        <c:v>93000</c:v>
                      </c:pt>
                      <c:pt idx="15">
                        <c:v>80466.666666666672</c:v>
                      </c:pt>
                      <c:pt idx="16">
                        <c:v>183785.71428571429</c:v>
                      </c:pt>
                      <c:pt idx="17">
                        <c:v>86633.333333333328</c:v>
                      </c:pt>
                      <c:pt idx="18">
                        <c:v>57500</c:v>
                      </c:pt>
                      <c:pt idx="19">
                        <c:v>215166.66666666666</c:v>
                      </c:pt>
                      <c:pt idx="20">
                        <c:v>88153.846153846156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(2)'!$G$101:$AA$101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54</c:v>
                      </c:pt>
                      <c:pt idx="2">
                        <c:v>77</c:v>
                      </c:pt>
                      <c:pt idx="3">
                        <c:v>71</c:v>
                      </c:pt>
                      <c:pt idx="4">
                        <c:v>52</c:v>
                      </c:pt>
                      <c:pt idx="5">
                        <c:v>69</c:v>
                      </c:pt>
                      <c:pt idx="6">
                        <c:v>52</c:v>
                      </c:pt>
                      <c:pt idx="7">
                        <c:v>25</c:v>
                      </c:pt>
                      <c:pt idx="8">
                        <c:v>29</c:v>
                      </c:pt>
                      <c:pt idx="9">
                        <c:v>12</c:v>
                      </c:pt>
                      <c:pt idx="10">
                        <c:v>30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19</c:v>
                      </c:pt>
                      <c:pt idx="14">
                        <c:v>13</c:v>
                      </c:pt>
                      <c:pt idx="15">
                        <c:v>15</c:v>
                      </c:pt>
                      <c:pt idx="16">
                        <c:v>14</c:v>
                      </c:pt>
                      <c:pt idx="17">
                        <c:v>15</c:v>
                      </c:pt>
                      <c:pt idx="18">
                        <c:v>4</c:v>
                      </c:pt>
                      <c:pt idx="19">
                        <c:v>6</c:v>
                      </c:pt>
                      <c:pt idx="20">
                        <c:v>13</c:v>
                      </c:pt>
                    </c:numCache>
                  </c:numRef>
                </c:bubbleSize>
                <c:bubble3D val="0"/>
              </c15:ser>
            </c15:filteredBubbleSeries>
          </c:ext>
        </c:extLst>
      </c:bubbleChart>
      <c:valAx>
        <c:axId val="155940528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155941088"/>
        <c:crosses val="autoZero"/>
        <c:crossBetween val="midCat"/>
      </c:valAx>
      <c:valAx>
        <c:axId val="155941088"/>
        <c:scaling>
          <c:orientation val="minMax"/>
          <c:max val="150000"/>
          <c:min val="0"/>
        </c:scaling>
        <c:delete val="1"/>
        <c:axPos val="l"/>
        <c:numFmt formatCode="&quot;$&quot;#,\K" sourceLinked="0"/>
        <c:majorTickMark val="none"/>
        <c:minorTickMark val="none"/>
        <c:tickLblPos val="nextTo"/>
        <c:crossAx val="155940528"/>
        <c:crosses val="autoZero"/>
        <c:crossBetween val="midCat"/>
        <c:majorUnit val="1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8692810457519"/>
          <c:y val="0.25898692810457519"/>
          <c:w val="0.48202614379084968"/>
          <c:h val="0.48202614379084968"/>
        </c:manualLayout>
      </c:layout>
      <c:bubbleChart>
        <c:varyColors val="0"/>
        <c:ser>
          <c:idx val="5"/>
          <c:order val="5"/>
          <c:tx>
            <c:strRef>
              <c:f>'us_Year-Type-Pay (2)'!$F$93</c:f>
              <c:strCache>
                <c:ptCount val="1"/>
                <c:pt idx="0">
                  <c:v>In-house (employee at a brand/company)</c:v>
                </c:pt>
              </c:strCache>
              <c:extLst xmlns:c15="http://schemas.microsoft.com/office/drawing/2012/chart"/>
            </c:strRef>
          </c:tx>
          <c:spPr>
            <a:noFill/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(2)'!$G$94:$AA$94</c:f>
              <c:numCache>
                <c:formatCode>"$"#,##0.00</c:formatCode>
                <c:ptCount val="21"/>
                <c:pt idx="0">
                  <c:v>43975.793103448275</c:v>
                </c:pt>
                <c:pt idx="1">
                  <c:v>64611.260563380281</c:v>
                </c:pt>
                <c:pt idx="2">
                  <c:v>61874.90521327014</c:v>
                </c:pt>
                <c:pt idx="3">
                  <c:v>59694.818604651162</c:v>
                </c:pt>
                <c:pt idx="4">
                  <c:v>73855.483412322268</c:v>
                </c:pt>
                <c:pt idx="5">
                  <c:v>78253.676616915429</c:v>
                </c:pt>
                <c:pt idx="6">
                  <c:v>76943.199999999997</c:v>
                </c:pt>
                <c:pt idx="7">
                  <c:v>93674.525862068971</c:v>
                </c:pt>
                <c:pt idx="8">
                  <c:v>111934.81730769231</c:v>
                </c:pt>
                <c:pt idx="9">
                  <c:v>84838.858974358969</c:v>
                </c:pt>
                <c:pt idx="10">
                  <c:v>104799.76470588235</c:v>
                </c:pt>
                <c:pt idx="11">
                  <c:v>105159.56944444444</c:v>
                </c:pt>
                <c:pt idx="12">
                  <c:v>92541.28571428571</c:v>
                </c:pt>
                <c:pt idx="13">
                  <c:v>94361.25</c:v>
                </c:pt>
                <c:pt idx="14">
                  <c:v>91182.742857142861</c:v>
                </c:pt>
                <c:pt idx="15">
                  <c:v>100859.08450704225</c:v>
                </c:pt>
                <c:pt idx="16">
                  <c:v>106121.36842105263</c:v>
                </c:pt>
                <c:pt idx="17">
                  <c:v>85783.942857142858</c:v>
                </c:pt>
                <c:pt idx="18">
                  <c:v>114863.35897435897</c:v>
                </c:pt>
                <c:pt idx="19">
                  <c:v>185692.26086956522</c:v>
                </c:pt>
                <c:pt idx="20">
                  <c:v>111581.13636363637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(2)'!$G$93:$AA$93</c:f>
              <c:numCache>
                <c:formatCode>General</c:formatCode>
                <c:ptCount val="21"/>
                <c:pt idx="0">
                  <c:v>29</c:v>
                </c:pt>
                <c:pt idx="1">
                  <c:v>142</c:v>
                </c:pt>
                <c:pt idx="2">
                  <c:v>211</c:v>
                </c:pt>
                <c:pt idx="3">
                  <c:v>215</c:v>
                </c:pt>
                <c:pt idx="4">
                  <c:v>211</c:v>
                </c:pt>
                <c:pt idx="5">
                  <c:v>201</c:v>
                </c:pt>
                <c:pt idx="6">
                  <c:v>150</c:v>
                </c:pt>
                <c:pt idx="7">
                  <c:v>116</c:v>
                </c:pt>
                <c:pt idx="8">
                  <c:v>104</c:v>
                </c:pt>
                <c:pt idx="9">
                  <c:v>78</c:v>
                </c:pt>
                <c:pt idx="10">
                  <c:v>153</c:v>
                </c:pt>
                <c:pt idx="11">
                  <c:v>72</c:v>
                </c:pt>
                <c:pt idx="12">
                  <c:v>70</c:v>
                </c:pt>
                <c:pt idx="13">
                  <c:v>40</c:v>
                </c:pt>
                <c:pt idx="14">
                  <c:v>35</c:v>
                </c:pt>
                <c:pt idx="15">
                  <c:v>71</c:v>
                </c:pt>
                <c:pt idx="16">
                  <c:v>57</c:v>
                </c:pt>
                <c:pt idx="17">
                  <c:v>35</c:v>
                </c:pt>
                <c:pt idx="18">
                  <c:v>39</c:v>
                </c:pt>
                <c:pt idx="19">
                  <c:v>23</c:v>
                </c:pt>
                <c:pt idx="20">
                  <c:v>44</c:v>
                </c:pt>
              </c:numCache>
              <c:extLst xmlns:c15="http://schemas.microsoft.com/office/drawing/2012/chart"/>
            </c:numRef>
          </c:bubbleSize>
          <c:bubble3D val="0"/>
        </c:ser>
        <c:ser>
          <c:idx val="9"/>
          <c:order val="8"/>
          <c:tx>
            <c:strRef>
              <c:f>'us_Year-Type-Pay (2)'!$F$99</c:f>
              <c:strCache>
                <c:ptCount val="1"/>
                <c:pt idx="0">
                  <c:v>Startup</c:v>
                </c:pt>
              </c:strCache>
              <c:extLst xmlns:c15="http://schemas.microsoft.com/office/drawing/2012/chart"/>
            </c:strRef>
          </c:tx>
          <c:spPr>
            <a:solidFill>
              <a:srgbClr val="A5D21E">
                <a:alpha val="56863"/>
              </a:srgbClr>
            </a:solidFill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(2)'!$G$100:$AA$100</c:f>
              <c:numCache>
                <c:formatCode>"$"#,##0.00</c:formatCode>
                <c:ptCount val="21"/>
                <c:pt idx="0">
                  <c:v>39250</c:v>
                </c:pt>
                <c:pt idx="1">
                  <c:v>43000</c:v>
                </c:pt>
                <c:pt idx="2">
                  <c:v>59864.705882352944</c:v>
                </c:pt>
                <c:pt idx="3">
                  <c:v>62433.333333333336</c:v>
                </c:pt>
                <c:pt idx="4">
                  <c:v>81470.588235294112</c:v>
                </c:pt>
                <c:pt idx="5">
                  <c:v>75390.476190476184</c:v>
                </c:pt>
                <c:pt idx="6">
                  <c:v>94500</c:v>
                </c:pt>
                <c:pt idx="7">
                  <c:v>83750</c:v>
                </c:pt>
                <c:pt idx="8">
                  <c:v>81000</c:v>
                </c:pt>
                <c:pt idx="9">
                  <c:v>131500</c:v>
                </c:pt>
                <c:pt idx="10">
                  <c:v>92933.333333333328</c:v>
                </c:pt>
                <c:pt idx="11">
                  <c:v>109250</c:v>
                </c:pt>
                <c:pt idx="12">
                  <c:v>111250</c:v>
                </c:pt>
                <c:pt idx="13">
                  <c:v>168333.33333333334</c:v>
                </c:pt>
                <c:pt idx="14">
                  <c:v>108333.33333333333</c:v>
                </c:pt>
                <c:pt idx="15">
                  <c:v>170000</c:v>
                </c:pt>
                <c:pt idx="16">
                  <c:v>105000</c:v>
                </c:pt>
                <c:pt idx="17">
                  <c:v>0</c:v>
                </c:pt>
                <c:pt idx="18">
                  <c:v>0</c:v>
                </c:pt>
                <c:pt idx="19">
                  <c:v>83450</c:v>
                </c:pt>
                <c:pt idx="20">
                  <c:v>0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(2)'!$G$99:$AA$99</c:f>
              <c:numCache>
                <c:formatCode>General</c:formatCode>
                <c:ptCount val="21"/>
                <c:pt idx="0">
                  <c:v>4</c:v>
                </c:pt>
                <c:pt idx="1">
                  <c:v>20</c:v>
                </c:pt>
                <c:pt idx="2">
                  <c:v>17</c:v>
                </c:pt>
                <c:pt idx="3">
                  <c:v>15</c:v>
                </c:pt>
                <c:pt idx="4">
                  <c:v>17</c:v>
                </c:pt>
                <c:pt idx="5">
                  <c:v>21</c:v>
                </c:pt>
                <c:pt idx="6">
                  <c:v>12</c:v>
                </c:pt>
                <c:pt idx="7">
                  <c:v>4</c:v>
                </c:pt>
                <c:pt idx="8">
                  <c:v>9</c:v>
                </c:pt>
                <c:pt idx="9">
                  <c:v>2</c:v>
                </c:pt>
                <c:pt idx="10">
                  <c:v>15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0</c:v>
                </c:pt>
              </c:numCache>
              <c:extLst xmlns:c15="http://schemas.microsoft.com/office/drawing/2012/chart"/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58657104"/>
        <c:axId val="158657664"/>
        <c:extLst>
          <c:ext xmlns:c15="http://schemas.microsoft.com/office/drawing/2012/chart" uri="{02D57815-91ED-43cb-92C2-25804820EDAC}">
            <c15:filteredBubbl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'us_Year-Type-Pay (2)'!$F$83</c15:sqref>
                        </c15:formulaRef>
                      </c:ext>
                    </c:extLst>
                    <c:strCache>
                      <c:ptCount val="1"/>
                      <c:pt idx="0">
                        <c:v>Agency (employee at large organization, 11+)</c:v>
                      </c:pt>
                    </c:strCache>
                  </c:strRef>
                </c:tx>
                <c:spPr>
                  <a:solidFill>
                    <a:srgbClr val="41C8B9">
                      <a:alpha val="34118"/>
                    </a:srgbClr>
                  </a:solidFill>
                  <a:ln>
                    <a:noFill/>
                  </a:ln>
                  <a:effectLst/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'us_Year-Type-Pay (2)'!$G$84:$AA$84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41313.428571428572</c:v>
                      </c:pt>
                      <c:pt idx="1">
                        <c:v>44968.066115702481</c:v>
                      </c:pt>
                      <c:pt idx="2">
                        <c:v>56410.497109826589</c:v>
                      </c:pt>
                      <c:pt idx="3">
                        <c:v>65559.766666666663</c:v>
                      </c:pt>
                      <c:pt idx="4">
                        <c:v>62264.98529411765</c:v>
                      </c:pt>
                      <c:pt idx="5">
                        <c:v>60955.109589041094</c:v>
                      </c:pt>
                      <c:pt idx="6">
                        <c:v>68396.045454545456</c:v>
                      </c:pt>
                      <c:pt idx="7">
                        <c:v>71852.5</c:v>
                      </c:pt>
                      <c:pt idx="8">
                        <c:v>76335.135135135133</c:v>
                      </c:pt>
                      <c:pt idx="9">
                        <c:v>95626.63461538461</c:v>
                      </c:pt>
                      <c:pt idx="10">
                        <c:v>86622.752380952385</c:v>
                      </c:pt>
                      <c:pt idx="11">
                        <c:v>103922.82</c:v>
                      </c:pt>
                      <c:pt idx="12">
                        <c:v>93892.857142857145</c:v>
                      </c:pt>
                      <c:pt idx="13">
                        <c:v>94902.631578947374</c:v>
                      </c:pt>
                      <c:pt idx="14">
                        <c:v>97637.807692307688</c:v>
                      </c:pt>
                      <c:pt idx="15">
                        <c:v>99960.636363636368</c:v>
                      </c:pt>
                      <c:pt idx="16">
                        <c:v>97954.192307692312</c:v>
                      </c:pt>
                      <c:pt idx="17">
                        <c:v>110733.33333333333</c:v>
                      </c:pt>
                      <c:pt idx="18">
                        <c:v>212275</c:v>
                      </c:pt>
                      <c:pt idx="19">
                        <c:v>103611.11111111111</c:v>
                      </c:pt>
                      <c:pt idx="20">
                        <c:v>168333.33333333334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'us_Year-Type-Pay (2)'!$G$83:$AA$83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28</c:v>
                      </c:pt>
                      <c:pt idx="1">
                        <c:v>121</c:v>
                      </c:pt>
                      <c:pt idx="2">
                        <c:v>173</c:v>
                      </c:pt>
                      <c:pt idx="3">
                        <c:v>180</c:v>
                      </c:pt>
                      <c:pt idx="4">
                        <c:v>136</c:v>
                      </c:pt>
                      <c:pt idx="5">
                        <c:v>146</c:v>
                      </c:pt>
                      <c:pt idx="6">
                        <c:v>132</c:v>
                      </c:pt>
                      <c:pt idx="7">
                        <c:v>60</c:v>
                      </c:pt>
                      <c:pt idx="8">
                        <c:v>74</c:v>
                      </c:pt>
                      <c:pt idx="9">
                        <c:v>52</c:v>
                      </c:pt>
                      <c:pt idx="10">
                        <c:v>105</c:v>
                      </c:pt>
                      <c:pt idx="11">
                        <c:v>50</c:v>
                      </c:pt>
                      <c:pt idx="12">
                        <c:v>42</c:v>
                      </c:pt>
                      <c:pt idx="13">
                        <c:v>38</c:v>
                      </c:pt>
                      <c:pt idx="14">
                        <c:v>26</c:v>
                      </c:pt>
                      <c:pt idx="15">
                        <c:v>33</c:v>
                      </c:pt>
                      <c:pt idx="16">
                        <c:v>26</c:v>
                      </c:pt>
                      <c:pt idx="17">
                        <c:v>15</c:v>
                      </c:pt>
                      <c:pt idx="18">
                        <c:v>20</c:v>
                      </c:pt>
                      <c:pt idx="19">
                        <c:v>9</c:v>
                      </c:pt>
                      <c:pt idx="20">
                        <c:v>30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(2)'!$F$85</c15:sqref>
                        </c15:formulaRef>
                      </c:ext>
                    </c:extLst>
                    <c:strCache>
                      <c:ptCount val="1"/>
                      <c:pt idx="0">
                        <c:v>Collective (collaborative group of independents)</c:v>
                      </c:pt>
                    </c:strCache>
                  </c:strRef>
                </c:tx>
                <c:spPr>
                  <a:solidFill>
                    <a:schemeClr val="accent2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(2)'!$G$86:$AA$86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48266.666666666664</c:v>
                      </c:pt>
                      <c:pt idx="1">
                        <c:v>25600</c:v>
                      </c:pt>
                      <c:pt idx="2">
                        <c:v>40000</c:v>
                      </c:pt>
                      <c:pt idx="3">
                        <c:v>25700</c:v>
                      </c:pt>
                      <c:pt idx="4">
                        <c:v>45000</c:v>
                      </c:pt>
                      <c:pt idx="5">
                        <c:v>0</c:v>
                      </c:pt>
                      <c:pt idx="6">
                        <c:v>90000</c:v>
                      </c:pt>
                      <c:pt idx="7">
                        <c:v>87500</c:v>
                      </c:pt>
                      <c:pt idx="8">
                        <c:v>90000</c:v>
                      </c:pt>
                      <c:pt idx="9">
                        <c:v>98000</c:v>
                      </c:pt>
                      <c:pt idx="10">
                        <c:v>0</c:v>
                      </c:pt>
                      <c:pt idx="11">
                        <c:v>17000</c:v>
                      </c:pt>
                      <c:pt idx="12">
                        <c:v>0</c:v>
                      </c:pt>
                      <c:pt idx="13">
                        <c:v>78000</c:v>
                      </c:pt>
                      <c:pt idx="14">
                        <c:v>0</c:v>
                      </c:pt>
                      <c:pt idx="15">
                        <c:v>175000</c:v>
                      </c:pt>
                      <c:pt idx="16">
                        <c:v>0</c:v>
                      </c:pt>
                      <c:pt idx="17">
                        <c:v>117500</c:v>
                      </c:pt>
                      <c:pt idx="18">
                        <c:v>139000</c:v>
                      </c:pt>
                      <c:pt idx="19">
                        <c:v>105000</c:v>
                      </c:pt>
                      <c:pt idx="20">
                        <c:v>1000000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(2)'!$G$85:$AA$85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1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(2)'!$F$87</c15:sqref>
                        </c15:formulaRef>
                      </c:ext>
                    </c:extLst>
                    <c:strCache>
                      <c:ptCount val="1"/>
                      <c:pt idx="0">
                        <c:v>College/University</c:v>
                      </c:pt>
                    </c:strCache>
                  </c:strRef>
                </c:tx>
                <c:spPr>
                  <a:solidFill>
                    <a:srgbClr val="FFB900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(2)'!$G$88:$AA$88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44047.090909090912</c:v>
                      </c:pt>
                      <c:pt idx="1">
                        <c:v>84022.129032258061</c:v>
                      </c:pt>
                      <c:pt idx="2">
                        <c:v>23846.952380952382</c:v>
                      </c:pt>
                      <c:pt idx="3">
                        <c:v>28403.225806451614</c:v>
                      </c:pt>
                      <c:pt idx="4">
                        <c:v>67016.166666666672</c:v>
                      </c:pt>
                      <c:pt idx="5">
                        <c:v>54605.411764705881</c:v>
                      </c:pt>
                      <c:pt idx="6">
                        <c:v>54450.7</c:v>
                      </c:pt>
                      <c:pt idx="7">
                        <c:v>49721.434782608696</c:v>
                      </c:pt>
                      <c:pt idx="8">
                        <c:v>93790.909090909088</c:v>
                      </c:pt>
                      <c:pt idx="9">
                        <c:v>58285.785714285717</c:v>
                      </c:pt>
                      <c:pt idx="10">
                        <c:v>55476.048780487807</c:v>
                      </c:pt>
                      <c:pt idx="11">
                        <c:v>52364</c:v>
                      </c:pt>
                      <c:pt idx="12">
                        <c:v>60680.130434782608</c:v>
                      </c:pt>
                      <c:pt idx="13">
                        <c:v>64307.666666666664</c:v>
                      </c:pt>
                      <c:pt idx="14">
                        <c:v>167555.55555555556</c:v>
                      </c:pt>
                      <c:pt idx="15">
                        <c:v>109237.72727272728</c:v>
                      </c:pt>
                      <c:pt idx="16">
                        <c:v>64755</c:v>
                      </c:pt>
                      <c:pt idx="17">
                        <c:v>69409.5</c:v>
                      </c:pt>
                      <c:pt idx="18">
                        <c:v>70396.857142857145</c:v>
                      </c:pt>
                      <c:pt idx="19">
                        <c:v>182508.25</c:v>
                      </c:pt>
                      <c:pt idx="20">
                        <c:v>68950.972222222219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(2)'!$G$87:$AA$87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33</c:v>
                      </c:pt>
                      <c:pt idx="1">
                        <c:v>31</c:v>
                      </c:pt>
                      <c:pt idx="2">
                        <c:v>42</c:v>
                      </c:pt>
                      <c:pt idx="3">
                        <c:v>31</c:v>
                      </c:pt>
                      <c:pt idx="4">
                        <c:v>30</c:v>
                      </c:pt>
                      <c:pt idx="5">
                        <c:v>34</c:v>
                      </c:pt>
                      <c:pt idx="6">
                        <c:v>20</c:v>
                      </c:pt>
                      <c:pt idx="7">
                        <c:v>23</c:v>
                      </c:pt>
                      <c:pt idx="8">
                        <c:v>22</c:v>
                      </c:pt>
                      <c:pt idx="9">
                        <c:v>14</c:v>
                      </c:pt>
                      <c:pt idx="10">
                        <c:v>41</c:v>
                      </c:pt>
                      <c:pt idx="11">
                        <c:v>17</c:v>
                      </c:pt>
                      <c:pt idx="12">
                        <c:v>23</c:v>
                      </c:pt>
                      <c:pt idx="13">
                        <c:v>15</c:v>
                      </c:pt>
                      <c:pt idx="14">
                        <c:v>9</c:v>
                      </c:pt>
                      <c:pt idx="15">
                        <c:v>22</c:v>
                      </c:pt>
                      <c:pt idx="16">
                        <c:v>20</c:v>
                      </c:pt>
                      <c:pt idx="17">
                        <c:v>10</c:v>
                      </c:pt>
                      <c:pt idx="18">
                        <c:v>14</c:v>
                      </c:pt>
                      <c:pt idx="19">
                        <c:v>8</c:v>
                      </c:pt>
                      <c:pt idx="20">
                        <c:v>36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(2)'!$F$89</c15:sqref>
                        </c15:formulaRef>
                      </c:ext>
                    </c:extLst>
                    <c:strCache>
                      <c:ptCount val="1"/>
                      <c:pt idx="0">
                        <c:v>Freelance / Self-employed (free agent)</c:v>
                      </c:pt>
                    </c:strCache>
                  </c:strRef>
                </c:tx>
                <c:spPr>
                  <a:solidFill>
                    <a:srgbClr val="EC008C">
                      <a:alpha val="34118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(2)'!$G$90:$AA$90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12141</c:v>
                      </c:pt>
                      <c:pt idx="1">
                        <c:v>23434.590163934427</c:v>
                      </c:pt>
                      <c:pt idx="2">
                        <c:v>43030.515151515152</c:v>
                      </c:pt>
                      <c:pt idx="3">
                        <c:v>52475.75384615385</c:v>
                      </c:pt>
                      <c:pt idx="4">
                        <c:v>38470.491803278688</c:v>
                      </c:pt>
                      <c:pt idx="5">
                        <c:v>45212.853333333333</c:v>
                      </c:pt>
                      <c:pt idx="6">
                        <c:v>54087.755102040814</c:v>
                      </c:pt>
                      <c:pt idx="7">
                        <c:v>107052.27272727272</c:v>
                      </c:pt>
                      <c:pt idx="8">
                        <c:v>59456.466666666667</c:v>
                      </c:pt>
                      <c:pt idx="9">
                        <c:v>107616.53846153847</c:v>
                      </c:pt>
                      <c:pt idx="10">
                        <c:v>67290.144927536225</c:v>
                      </c:pt>
                      <c:pt idx="11">
                        <c:v>80775.161290322576</c:v>
                      </c:pt>
                      <c:pt idx="12">
                        <c:v>104105.95238095238</c:v>
                      </c:pt>
                      <c:pt idx="13">
                        <c:v>77971.428571428565</c:v>
                      </c:pt>
                      <c:pt idx="14">
                        <c:v>57779.444444444445</c:v>
                      </c:pt>
                      <c:pt idx="15">
                        <c:v>85060.344827586203</c:v>
                      </c:pt>
                      <c:pt idx="16">
                        <c:v>94187.5</c:v>
                      </c:pt>
                      <c:pt idx="17">
                        <c:v>166100</c:v>
                      </c:pt>
                      <c:pt idx="18">
                        <c:v>79052.5</c:v>
                      </c:pt>
                      <c:pt idx="19">
                        <c:v>200866.66666666666</c:v>
                      </c:pt>
                      <c:pt idx="20">
                        <c:v>80369.304347826081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(2)'!$G$89:$AA$89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</c:v>
                      </c:pt>
                      <c:pt idx="1">
                        <c:v>61</c:v>
                      </c:pt>
                      <c:pt idx="2">
                        <c:v>66</c:v>
                      </c:pt>
                      <c:pt idx="3">
                        <c:v>65</c:v>
                      </c:pt>
                      <c:pt idx="4">
                        <c:v>61</c:v>
                      </c:pt>
                      <c:pt idx="5">
                        <c:v>75</c:v>
                      </c:pt>
                      <c:pt idx="6">
                        <c:v>49</c:v>
                      </c:pt>
                      <c:pt idx="7">
                        <c:v>44</c:v>
                      </c:pt>
                      <c:pt idx="8">
                        <c:v>45</c:v>
                      </c:pt>
                      <c:pt idx="9">
                        <c:v>26</c:v>
                      </c:pt>
                      <c:pt idx="10">
                        <c:v>69</c:v>
                      </c:pt>
                      <c:pt idx="11">
                        <c:v>31</c:v>
                      </c:pt>
                      <c:pt idx="12">
                        <c:v>42</c:v>
                      </c:pt>
                      <c:pt idx="13">
                        <c:v>28</c:v>
                      </c:pt>
                      <c:pt idx="14">
                        <c:v>27</c:v>
                      </c:pt>
                      <c:pt idx="15">
                        <c:v>58</c:v>
                      </c:pt>
                      <c:pt idx="16">
                        <c:v>40</c:v>
                      </c:pt>
                      <c:pt idx="17">
                        <c:v>20</c:v>
                      </c:pt>
                      <c:pt idx="18">
                        <c:v>22</c:v>
                      </c:pt>
                      <c:pt idx="19">
                        <c:v>15</c:v>
                      </c:pt>
                      <c:pt idx="20">
                        <c:v>46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(2)'!$F$91</c15:sqref>
                        </c15:formulaRef>
                      </c:ext>
                    </c:extLst>
                    <c:strCache>
                      <c:ptCount val="1"/>
                      <c:pt idx="0">
                        <c:v>In-house (at NGO, non-profit, or government)</c:v>
                      </c:pt>
                    </c:strCache>
                  </c:strRef>
                </c:tx>
                <c:spPr>
                  <a:solidFill>
                    <a:srgbClr val="41C8B9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(2)'!$G$92:$AA$92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16543.333333333332</c:v>
                      </c:pt>
                      <c:pt idx="1">
                        <c:v>38235.135135135133</c:v>
                      </c:pt>
                      <c:pt idx="2">
                        <c:v>95136.153846153844</c:v>
                      </c:pt>
                      <c:pt idx="3">
                        <c:v>41481.870967741932</c:v>
                      </c:pt>
                      <c:pt idx="4">
                        <c:v>47956.232558139534</c:v>
                      </c:pt>
                      <c:pt idx="5">
                        <c:v>50500.857142857145</c:v>
                      </c:pt>
                      <c:pt idx="6">
                        <c:v>99701.578947368427</c:v>
                      </c:pt>
                      <c:pt idx="7">
                        <c:v>118916.48484848485</c:v>
                      </c:pt>
                      <c:pt idx="8">
                        <c:v>56647.407407407409</c:v>
                      </c:pt>
                      <c:pt idx="9">
                        <c:v>98489.76</c:v>
                      </c:pt>
                      <c:pt idx="10">
                        <c:v>99942.34210526316</c:v>
                      </c:pt>
                      <c:pt idx="11">
                        <c:v>53633.333333333336</c:v>
                      </c:pt>
                      <c:pt idx="12">
                        <c:v>65397.043478260872</c:v>
                      </c:pt>
                      <c:pt idx="13">
                        <c:v>57333.333333333336</c:v>
                      </c:pt>
                      <c:pt idx="14">
                        <c:v>159018</c:v>
                      </c:pt>
                      <c:pt idx="15">
                        <c:v>71044.0625</c:v>
                      </c:pt>
                      <c:pt idx="16">
                        <c:v>84329.352941176476</c:v>
                      </c:pt>
                      <c:pt idx="17">
                        <c:v>96770</c:v>
                      </c:pt>
                      <c:pt idx="18">
                        <c:v>78723.28571428571</c:v>
                      </c:pt>
                      <c:pt idx="19">
                        <c:v>76875</c:v>
                      </c:pt>
                      <c:pt idx="20">
                        <c:v>82921.857142857145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(2)'!$G$91:$AA$91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37</c:v>
                      </c:pt>
                      <c:pt idx="2">
                        <c:v>52</c:v>
                      </c:pt>
                      <c:pt idx="3">
                        <c:v>62</c:v>
                      </c:pt>
                      <c:pt idx="4">
                        <c:v>43</c:v>
                      </c:pt>
                      <c:pt idx="5">
                        <c:v>42</c:v>
                      </c:pt>
                      <c:pt idx="6">
                        <c:v>38</c:v>
                      </c:pt>
                      <c:pt idx="7">
                        <c:v>33</c:v>
                      </c:pt>
                      <c:pt idx="8">
                        <c:v>27</c:v>
                      </c:pt>
                      <c:pt idx="9">
                        <c:v>25</c:v>
                      </c:pt>
                      <c:pt idx="10">
                        <c:v>38</c:v>
                      </c:pt>
                      <c:pt idx="11">
                        <c:v>15</c:v>
                      </c:pt>
                      <c:pt idx="12">
                        <c:v>23</c:v>
                      </c:pt>
                      <c:pt idx="13">
                        <c:v>9</c:v>
                      </c:pt>
                      <c:pt idx="14">
                        <c:v>12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10</c:v>
                      </c:pt>
                      <c:pt idx="18">
                        <c:v>7</c:v>
                      </c:pt>
                      <c:pt idx="19">
                        <c:v>4</c:v>
                      </c:pt>
                      <c:pt idx="20">
                        <c:v>14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(2)'!$F$95</c15:sqref>
                        </c15:formulaRef>
                      </c:ext>
                    </c:extLst>
                    <c:strCache>
                      <c:ptCount val="1"/>
                      <c:pt idx="0">
                        <c:v>Partnership (shared ownership)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(2)'!$G$96:$AA$96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35000</c:v>
                      </c:pt>
                      <c:pt idx="1">
                        <c:v>17000</c:v>
                      </c:pt>
                      <c:pt idx="2">
                        <c:v>53306.666666666664</c:v>
                      </c:pt>
                      <c:pt idx="3">
                        <c:v>35471.428571428572</c:v>
                      </c:pt>
                      <c:pt idx="4">
                        <c:v>50600</c:v>
                      </c:pt>
                      <c:pt idx="5">
                        <c:v>67500</c:v>
                      </c:pt>
                      <c:pt idx="6">
                        <c:v>53333.333333333336</c:v>
                      </c:pt>
                      <c:pt idx="7">
                        <c:v>57333.333333333336</c:v>
                      </c:pt>
                      <c:pt idx="8">
                        <c:v>68363.636363636368</c:v>
                      </c:pt>
                      <c:pt idx="9">
                        <c:v>86600</c:v>
                      </c:pt>
                      <c:pt idx="10">
                        <c:v>60461.538461538461</c:v>
                      </c:pt>
                      <c:pt idx="11">
                        <c:v>66000</c:v>
                      </c:pt>
                      <c:pt idx="12">
                        <c:v>72166.666666666672</c:v>
                      </c:pt>
                      <c:pt idx="13">
                        <c:v>79400</c:v>
                      </c:pt>
                      <c:pt idx="14">
                        <c:v>61000</c:v>
                      </c:pt>
                      <c:pt idx="15">
                        <c:v>58200</c:v>
                      </c:pt>
                      <c:pt idx="16">
                        <c:v>96200</c:v>
                      </c:pt>
                      <c:pt idx="17">
                        <c:v>86898.125</c:v>
                      </c:pt>
                      <c:pt idx="18">
                        <c:v>94012</c:v>
                      </c:pt>
                      <c:pt idx="19">
                        <c:v>89000</c:v>
                      </c:pt>
                      <c:pt idx="20">
                        <c:v>127000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(2)'!$G$95:$AA$95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</c:v>
                      </c:pt>
                      <c:pt idx="1">
                        <c:v>2</c:v>
                      </c:pt>
                      <c:pt idx="2">
                        <c:v>6</c:v>
                      </c:pt>
                      <c:pt idx="3">
                        <c:v>7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3</c:v>
                      </c:pt>
                      <c:pt idx="7">
                        <c:v>6</c:v>
                      </c:pt>
                      <c:pt idx="8">
                        <c:v>11</c:v>
                      </c:pt>
                      <c:pt idx="9">
                        <c:v>7</c:v>
                      </c:pt>
                      <c:pt idx="10">
                        <c:v>13</c:v>
                      </c:pt>
                      <c:pt idx="11">
                        <c:v>2</c:v>
                      </c:pt>
                      <c:pt idx="12">
                        <c:v>6</c:v>
                      </c:pt>
                      <c:pt idx="13">
                        <c:v>10</c:v>
                      </c:pt>
                      <c:pt idx="14">
                        <c:v>3</c:v>
                      </c:pt>
                      <c:pt idx="15">
                        <c:v>5</c:v>
                      </c:pt>
                      <c:pt idx="16">
                        <c:v>5</c:v>
                      </c:pt>
                      <c:pt idx="17">
                        <c:v>8</c:v>
                      </c:pt>
                      <c:pt idx="18">
                        <c:v>5</c:v>
                      </c:pt>
                      <c:pt idx="19">
                        <c:v>3</c:v>
                      </c:pt>
                      <c:pt idx="20">
                        <c:v>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(2)'!$F$97</c15:sqref>
                        </c15:formulaRef>
                      </c:ext>
                    </c:extLst>
                    <c:strCache>
                      <c:ptCount val="1"/>
                      <c:pt idx="0">
                        <c:v>Software Company</c:v>
                      </c:pt>
                    </c:strCache>
                  </c:strRef>
                </c:tx>
                <c:spPr>
                  <a:solidFill>
                    <a:srgbClr val="39B54A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(2)'!$G$98:$AA$98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82000</c:v>
                      </c:pt>
                      <c:pt idx="1">
                        <c:v>66715.38461538461</c:v>
                      </c:pt>
                      <c:pt idx="2">
                        <c:v>88300</c:v>
                      </c:pt>
                      <c:pt idx="3">
                        <c:v>80662.076923076922</c:v>
                      </c:pt>
                      <c:pt idx="4">
                        <c:v>123136.36363636363</c:v>
                      </c:pt>
                      <c:pt idx="5">
                        <c:v>82000</c:v>
                      </c:pt>
                      <c:pt idx="6">
                        <c:v>97576.923076923078</c:v>
                      </c:pt>
                      <c:pt idx="7">
                        <c:v>108575</c:v>
                      </c:pt>
                      <c:pt idx="8">
                        <c:v>102847.4375</c:v>
                      </c:pt>
                      <c:pt idx="9">
                        <c:v>113192.30769230769</c:v>
                      </c:pt>
                      <c:pt idx="10">
                        <c:v>104641.33333333333</c:v>
                      </c:pt>
                      <c:pt idx="11">
                        <c:v>145000</c:v>
                      </c:pt>
                      <c:pt idx="12">
                        <c:v>138875</c:v>
                      </c:pt>
                      <c:pt idx="13">
                        <c:v>117000</c:v>
                      </c:pt>
                      <c:pt idx="14">
                        <c:v>214000</c:v>
                      </c:pt>
                      <c:pt idx="15">
                        <c:v>198266.66666666666</c:v>
                      </c:pt>
                      <c:pt idx="16">
                        <c:v>115092.66666666667</c:v>
                      </c:pt>
                      <c:pt idx="17">
                        <c:v>100000</c:v>
                      </c:pt>
                      <c:pt idx="18">
                        <c:v>139166.66666666666</c:v>
                      </c:pt>
                      <c:pt idx="19">
                        <c:v>159166.66666666666</c:v>
                      </c:pt>
                      <c:pt idx="20">
                        <c:v>278000.40000000002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(2)'!$G$97:$AA$97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13</c:v>
                      </c:pt>
                      <c:pt idx="2">
                        <c:v>20</c:v>
                      </c:pt>
                      <c:pt idx="3">
                        <c:v>26</c:v>
                      </c:pt>
                      <c:pt idx="4">
                        <c:v>22</c:v>
                      </c:pt>
                      <c:pt idx="5">
                        <c:v>17</c:v>
                      </c:pt>
                      <c:pt idx="6">
                        <c:v>13</c:v>
                      </c:pt>
                      <c:pt idx="7">
                        <c:v>20</c:v>
                      </c:pt>
                      <c:pt idx="8">
                        <c:v>16</c:v>
                      </c:pt>
                      <c:pt idx="9">
                        <c:v>13</c:v>
                      </c:pt>
                      <c:pt idx="10">
                        <c:v>15</c:v>
                      </c:pt>
                      <c:pt idx="11">
                        <c:v>1</c:v>
                      </c:pt>
                      <c:pt idx="12">
                        <c:v>12</c:v>
                      </c:pt>
                      <c:pt idx="13">
                        <c:v>4</c:v>
                      </c:pt>
                      <c:pt idx="14">
                        <c:v>1</c:v>
                      </c:pt>
                      <c:pt idx="15">
                        <c:v>12</c:v>
                      </c:pt>
                      <c:pt idx="16">
                        <c:v>12</c:v>
                      </c:pt>
                      <c:pt idx="17">
                        <c:v>1</c:v>
                      </c:pt>
                      <c:pt idx="18">
                        <c:v>6</c:v>
                      </c:pt>
                      <c:pt idx="19">
                        <c:v>3</c:v>
                      </c:pt>
                      <c:pt idx="20">
                        <c:v>5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(2)'!$F$101</c15:sqref>
                        </c15:formulaRef>
                      </c:ext>
                    </c:extLst>
                    <c:strCache>
                      <c:ptCount val="1"/>
                      <c:pt idx="0">
                        <c:v>Studio (employee at small organization, 3Ã¢â‚¬â€œ10)</c:v>
                      </c:pt>
                    </c:strCache>
                  </c:strRef>
                </c:tx>
                <c:spPr>
                  <a:solidFill>
                    <a:srgbClr val="0000D2">
                      <a:alpha val="34118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(2)'!$G$102:$AA$102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46533.333333333336</c:v>
                      </c:pt>
                      <c:pt idx="1">
                        <c:v>32631.888888888891</c:v>
                      </c:pt>
                      <c:pt idx="2">
                        <c:v>53319.870129870127</c:v>
                      </c:pt>
                      <c:pt idx="3">
                        <c:v>45272.535211267605</c:v>
                      </c:pt>
                      <c:pt idx="4">
                        <c:v>50966.538461538461</c:v>
                      </c:pt>
                      <c:pt idx="5">
                        <c:v>79760.072463768112</c:v>
                      </c:pt>
                      <c:pt idx="6">
                        <c:v>58361.442307692305</c:v>
                      </c:pt>
                      <c:pt idx="7">
                        <c:v>54968</c:v>
                      </c:pt>
                      <c:pt idx="8">
                        <c:v>101181.37931034483</c:v>
                      </c:pt>
                      <c:pt idx="9">
                        <c:v>223208.33333333334</c:v>
                      </c:pt>
                      <c:pt idx="10">
                        <c:v>59425</c:v>
                      </c:pt>
                      <c:pt idx="11">
                        <c:v>56112.307692307695</c:v>
                      </c:pt>
                      <c:pt idx="12">
                        <c:v>70321.428571428565</c:v>
                      </c:pt>
                      <c:pt idx="13">
                        <c:v>72663.15789473684</c:v>
                      </c:pt>
                      <c:pt idx="14">
                        <c:v>93000</c:v>
                      </c:pt>
                      <c:pt idx="15">
                        <c:v>80466.666666666672</c:v>
                      </c:pt>
                      <c:pt idx="16">
                        <c:v>183785.71428571429</c:v>
                      </c:pt>
                      <c:pt idx="17">
                        <c:v>86633.333333333328</c:v>
                      </c:pt>
                      <c:pt idx="18">
                        <c:v>57500</c:v>
                      </c:pt>
                      <c:pt idx="19">
                        <c:v>215166.66666666666</c:v>
                      </c:pt>
                      <c:pt idx="20">
                        <c:v>88153.846153846156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(2)'!$G$101:$AA$101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54</c:v>
                      </c:pt>
                      <c:pt idx="2">
                        <c:v>77</c:v>
                      </c:pt>
                      <c:pt idx="3">
                        <c:v>71</c:v>
                      </c:pt>
                      <c:pt idx="4">
                        <c:v>52</c:v>
                      </c:pt>
                      <c:pt idx="5">
                        <c:v>69</c:v>
                      </c:pt>
                      <c:pt idx="6">
                        <c:v>52</c:v>
                      </c:pt>
                      <c:pt idx="7">
                        <c:v>25</c:v>
                      </c:pt>
                      <c:pt idx="8">
                        <c:v>29</c:v>
                      </c:pt>
                      <c:pt idx="9">
                        <c:v>12</c:v>
                      </c:pt>
                      <c:pt idx="10">
                        <c:v>30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19</c:v>
                      </c:pt>
                      <c:pt idx="14">
                        <c:v>13</c:v>
                      </c:pt>
                      <c:pt idx="15">
                        <c:v>15</c:v>
                      </c:pt>
                      <c:pt idx="16">
                        <c:v>14</c:v>
                      </c:pt>
                      <c:pt idx="17">
                        <c:v>15</c:v>
                      </c:pt>
                      <c:pt idx="18">
                        <c:v>4</c:v>
                      </c:pt>
                      <c:pt idx="19">
                        <c:v>6</c:v>
                      </c:pt>
                      <c:pt idx="20">
                        <c:v>13</c:v>
                      </c:pt>
                    </c:numCache>
                  </c:numRef>
                </c:bubbleSize>
                <c:bubble3D val="0"/>
              </c15:ser>
            </c15:filteredBubbleSeries>
          </c:ext>
        </c:extLst>
      </c:bubbleChart>
      <c:valAx>
        <c:axId val="158657104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158657664"/>
        <c:crosses val="autoZero"/>
        <c:crossBetween val="midCat"/>
      </c:valAx>
      <c:valAx>
        <c:axId val="158657664"/>
        <c:scaling>
          <c:orientation val="minMax"/>
          <c:max val="150000"/>
          <c:min val="0"/>
        </c:scaling>
        <c:delete val="1"/>
        <c:axPos val="l"/>
        <c:numFmt formatCode="&quot;$&quot;#,\K" sourceLinked="0"/>
        <c:majorTickMark val="none"/>
        <c:minorTickMark val="none"/>
        <c:tickLblPos val="nextTo"/>
        <c:crossAx val="158657104"/>
        <c:crosses val="autoZero"/>
        <c:crossBetween val="midCat"/>
        <c:majorUnit val="1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8692810457519"/>
          <c:y val="0.25898692810457519"/>
          <c:w val="0.48202614379084968"/>
          <c:h val="0.48202614379084968"/>
        </c:manualLayout>
      </c:layout>
      <c:bubbleChart>
        <c:varyColors val="0"/>
        <c:ser>
          <c:idx val="5"/>
          <c:order val="5"/>
          <c:tx>
            <c:strRef>
              <c:f>'us_Year-Type-Pay (2)'!$F$93</c:f>
              <c:strCache>
                <c:ptCount val="1"/>
                <c:pt idx="0">
                  <c:v>In-house (employee at a brand/company)</c:v>
                </c:pt>
              </c:strCache>
              <c:extLst xmlns:c15="http://schemas.microsoft.com/office/drawing/2012/chart"/>
            </c:strRef>
          </c:tx>
          <c:spPr>
            <a:noFill/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(2)'!$G$94:$AA$94</c:f>
              <c:numCache>
                <c:formatCode>"$"#,##0.00</c:formatCode>
                <c:ptCount val="21"/>
                <c:pt idx="0">
                  <c:v>43975.793103448275</c:v>
                </c:pt>
                <c:pt idx="1">
                  <c:v>64611.260563380281</c:v>
                </c:pt>
                <c:pt idx="2">
                  <c:v>61874.90521327014</c:v>
                </c:pt>
                <c:pt idx="3">
                  <c:v>59694.818604651162</c:v>
                </c:pt>
                <c:pt idx="4">
                  <c:v>73855.483412322268</c:v>
                </c:pt>
                <c:pt idx="5">
                  <c:v>78253.676616915429</c:v>
                </c:pt>
                <c:pt idx="6">
                  <c:v>76943.199999999997</c:v>
                </c:pt>
                <c:pt idx="7">
                  <c:v>93674.525862068971</c:v>
                </c:pt>
                <c:pt idx="8">
                  <c:v>111934.81730769231</c:v>
                </c:pt>
                <c:pt idx="9">
                  <c:v>84838.858974358969</c:v>
                </c:pt>
                <c:pt idx="10">
                  <c:v>104799.76470588235</c:v>
                </c:pt>
                <c:pt idx="11">
                  <c:v>105159.56944444444</c:v>
                </c:pt>
                <c:pt idx="12">
                  <c:v>92541.28571428571</c:v>
                </c:pt>
                <c:pt idx="13">
                  <c:v>94361.25</c:v>
                </c:pt>
                <c:pt idx="14">
                  <c:v>91182.742857142861</c:v>
                </c:pt>
                <c:pt idx="15">
                  <c:v>100859.08450704225</c:v>
                </c:pt>
                <c:pt idx="16">
                  <c:v>106121.36842105263</c:v>
                </c:pt>
                <c:pt idx="17">
                  <c:v>85783.942857142858</c:v>
                </c:pt>
                <c:pt idx="18">
                  <c:v>114863.35897435897</c:v>
                </c:pt>
                <c:pt idx="19">
                  <c:v>185692.26086956522</c:v>
                </c:pt>
                <c:pt idx="20">
                  <c:v>111581.13636363637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(2)'!$G$93:$AA$93</c:f>
              <c:numCache>
                <c:formatCode>General</c:formatCode>
                <c:ptCount val="21"/>
                <c:pt idx="0">
                  <c:v>29</c:v>
                </c:pt>
                <c:pt idx="1">
                  <c:v>142</c:v>
                </c:pt>
                <c:pt idx="2">
                  <c:v>211</c:v>
                </c:pt>
                <c:pt idx="3">
                  <c:v>215</c:v>
                </c:pt>
                <c:pt idx="4">
                  <c:v>211</c:v>
                </c:pt>
                <c:pt idx="5">
                  <c:v>201</c:v>
                </c:pt>
                <c:pt idx="6">
                  <c:v>150</c:v>
                </c:pt>
                <c:pt idx="7">
                  <c:v>116</c:v>
                </c:pt>
                <c:pt idx="8">
                  <c:v>104</c:v>
                </c:pt>
                <c:pt idx="9">
                  <c:v>78</c:v>
                </c:pt>
                <c:pt idx="10">
                  <c:v>153</c:v>
                </c:pt>
                <c:pt idx="11">
                  <c:v>72</c:v>
                </c:pt>
                <c:pt idx="12">
                  <c:v>70</c:v>
                </c:pt>
                <c:pt idx="13">
                  <c:v>40</c:v>
                </c:pt>
                <c:pt idx="14">
                  <c:v>35</c:v>
                </c:pt>
                <c:pt idx="15">
                  <c:v>71</c:v>
                </c:pt>
                <c:pt idx="16">
                  <c:v>57</c:v>
                </c:pt>
                <c:pt idx="17">
                  <c:v>35</c:v>
                </c:pt>
                <c:pt idx="18">
                  <c:v>39</c:v>
                </c:pt>
                <c:pt idx="19">
                  <c:v>23</c:v>
                </c:pt>
                <c:pt idx="20">
                  <c:v>44</c:v>
                </c:pt>
              </c:numCache>
              <c:extLst xmlns:c15="http://schemas.microsoft.com/office/drawing/2012/chart"/>
            </c:numRef>
          </c:bubbleSize>
          <c:bubble3D val="0"/>
        </c:ser>
        <c:ser>
          <c:idx val="7"/>
          <c:order val="6"/>
          <c:tx>
            <c:strRef>
              <c:f>'us_Year-Type-Pay (2)'!$F$95</c:f>
              <c:strCache>
                <c:ptCount val="1"/>
                <c:pt idx="0">
                  <c:v>Partnership (shared ownership)</c:v>
                </c:pt>
              </c:strCache>
              <c:extLst xmlns:c15="http://schemas.microsoft.com/office/drawing/2012/chart"/>
            </c:strRef>
          </c:tx>
          <c:spPr>
            <a:solidFill>
              <a:srgbClr val="782887">
                <a:alpha val="56863"/>
              </a:srgbClr>
            </a:solidFill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(2)'!$G$96:$AA$96</c:f>
              <c:numCache>
                <c:formatCode>"$"#,##0.00</c:formatCode>
                <c:ptCount val="21"/>
                <c:pt idx="0">
                  <c:v>35000</c:v>
                </c:pt>
                <c:pt idx="1">
                  <c:v>17000</c:v>
                </c:pt>
                <c:pt idx="2">
                  <c:v>53306.666666666664</c:v>
                </c:pt>
                <c:pt idx="3">
                  <c:v>35471.428571428572</c:v>
                </c:pt>
                <c:pt idx="4">
                  <c:v>50600</c:v>
                </c:pt>
                <c:pt idx="5">
                  <c:v>67500</c:v>
                </c:pt>
                <c:pt idx="6">
                  <c:v>53333.333333333336</c:v>
                </c:pt>
                <c:pt idx="7">
                  <c:v>57333.333333333336</c:v>
                </c:pt>
                <c:pt idx="8">
                  <c:v>68363.636363636368</c:v>
                </c:pt>
                <c:pt idx="9">
                  <c:v>86600</c:v>
                </c:pt>
                <c:pt idx="10">
                  <c:v>60461.538461538461</c:v>
                </c:pt>
                <c:pt idx="11">
                  <c:v>66000</c:v>
                </c:pt>
                <c:pt idx="12">
                  <c:v>72166.666666666672</c:v>
                </c:pt>
                <c:pt idx="13">
                  <c:v>79400</c:v>
                </c:pt>
                <c:pt idx="14">
                  <c:v>61000</c:v>
                </c:pt>
                <c:pt idx="15">
                  <c:v>58200</c:v>
                </c:pt>
                <c:pt idx="16">
                  <c:v>96200</c:v>
                </c:pt>
                <c:pt idx="17">
                  <c:v>86898.125</c:v>
                </c:pt>
                <c:pt idx="18">
                  <c:v>94012</c:v>
                </c:pt>
                <c:pt idx="19">
                  <c:v>89000</c:v>
                </c:pt>
                <c:pt idx="20">
                  <c:v>127000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(2)'!$G$95:$AA$95</c:f>
              <c:numCache>
                <c:formatCode>General</c:formatCode>
                <c:ptCount val="21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7</c:v>
                </c:pt>
                <c:pt idx="4">
                  <c:v>5</c:v>
                </c:pt>
                <c:pt idx="5">
                  <c:v>6</c:v>
                </c:pt>
                <c:pt idx="6">
                  <c:v>3</c:v>
                </c:pt>
                <c:pt idx="7">
                  <c:v>6</c:v>
                </c:pt>
                <c:pt idx="8">
                  <c:v>11</c:v>
                </c:pt>
                <c:pt idx="9">
                  <c:v>7</c:v>
                </c:pt>
                <c:pt idx="10">
                  <c:v>13</c:v>
                </c:pt>
                <c:pt idx="11">
                  <c:v>2</c:v>
                </c:pt>
                <c:pt idx="12">
                  <c:v>6</c:v>
                </c:pt>
                <c:pt idx="13">
                  <c:v>10</c:v>
                </c:pt>
                <c:pt idx="14">
                  <c:v>3</c:v>
                </c:pt>
                <c:pt idx="15">
                  <c:v>5</c:v>
                </c:pt>
                <c:pt idx="16">
                  <c:v>5</c:v>
                </c:pt>
                <c:pt idx="17">
                  <c:v>8</c:v>
                </c:pt>
                <c:pt idx="18">
                  <c:v>5</c:v>
                </c:pt>
                <c:pt idx="19">
                  <c:v>3</c:v>
                </c:pt>
                <c:pt idx="20">
                  <c:v>4</c:v>
                </c:pt>
              </c:numCache>
              <c:extLst xmlns:c15="http://schemas.microsoft.com/office/drawing/2012/chart"/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58828128"/>
        <c:axId val="158828688"/>
        <c:extLst>
          <c:ext xmlns:c15="http://schemas.microsoft.com/office/drawing/2012/chart" uri="{02D57815-91ED-43cb-92C2-25804820EDAC}">
            <c15:filteredBubbl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'us_Year-Type-Pay (2)'!$F$83</c15:sqref>
                        </c15:formulaRef>
                      </c:ext>
                    </c:extLst>
                    <c:strCache>
                      <c:ptCount val="1"/>
                      <c:pt idx="0">
                        <c:v>Agency (employee at large organization, 11+)</c:v>
                      </c:pt>
                    </c:strCache>
                  </c:strRef>
                </c:tx>
                <c:spPr>
                  <a:solidFill>
                    <a:srgbClr val="41C8B9">
                      <a:alpha val="34118"/>
                    </a:srgbClr>
                  </a:solidFill>
                  <a:ln>
                    <a:noFill/>
                  </a:ln>
                  <a:effectLst/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'us_Year-Type-Pay (2)'!$G$84:$AA$84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41313.428571428572</c:v>
                      </c:pt>
                      <c:pt idx="1">
                        <c:v>44968.066115702481</c:v>
                      </c:pt>
                      <c:pt idx="2">
                        <c:v>56410.497109826589</c:v>
                      </c:pt>
                      <c:pt idx="3">
                        <c:v>65559.766666666663</c:v>
                      </c:pt>
                      <c:pt idx="4">
                        <c:v>62264.98529411765</c:v>
                      </c:pt>
                      <c:pt idx="5">
                        <c:v>60955.109589041094</c:v>
                      </c:pt>
                      <c:pt idx="6">
                        <c:v>68396.045454545456</c:v>
                      </c:pt>
                      <c:pt idx="7">
                        <c:v>71852.5</c:v>
                      </c:pt>
                      <c:pt idx="8">
                        <c:v>76335.135135135133</c:v>
                      </c:pt>
                      <c:pt idx="9">
                        <c:v>95626.63461538461</c:v>
                      </c:pt>
                      <c:pt idx="10">
                        <c:v>86622.752380952385</c:v>
                      </c:pt>
                      <c:pt idx="11">
                        <c:v>103922.82</c:v>
                      </c:pt>
                      <c:pt idx="12">
                        <c:v>93892.857142857145</c:v>
                      </c:pt>
                      <c:pt idx="13">
                        <c:v>94902.631578947374</c:v>
                      </c:pt>
                      <c:pt idx="14">
                        <c:v>97637.807692307688</c:v>
                      </c:pt>
                      <c:pt idx="15">
                        <c:v>99960.636363636368</c:v>
                      </c:pt>
                      <c:pt idx="16">
                        <c:v>97954.192307692312</c:v>
                      </c:pt>
                      <c:pt idx="17">
                        <c:v>110733.33333333333</c:v>
                      </c:pt>
                      <c:pt idx="18">
                        <c:v>212275</c:v>
                      </c:pt>
                      <c:pt idx="19">
                        <c:v>103611.11111111111</c:v>
                      </c:pt>
                      <c:pt idx="20">
                        <c:v>168333.33333333334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'us_Year-Type-Pay (2)'!$G$83:$AA$83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28</c:v>
                      </c:pt>
                      <c:pt idx="1">
                        <c:v>121</c:v>
                      </c:pt>
                      <c:pt idx="2">
                        <c:v>173</c:v>
                      </c:pt>
                      <c:pt idx="3">
                        <c:v>180</c:v>
                      </c:pt>
                      <c:pt idx="4">
                        <c:v>136</c:v>
                      </c:pt>
                      <c:pt idx="5">
                        <c:v>146</c:v>
                      </c:pt>
                      <c:pt idx="6">
                        <c:v>132</c:v>
                      </c:pt>
                      <c:pt idx="7">
                        <c:v>60</c:v>
                      </c:pt>
                      <c:pt idx="8">
                        <c:v>74</c:v>
                      </c:pt>
                      <c:pt idx="9">
                        <c:v>52</c:v>
                      </c:pt>
                      <c:pt idx="10">
                        <c:v>105</c:v>
                      </c:pt>
                      <c:pt idx="11">
                        <c:v>50</c:v>
                      </c:pt>
                      <c:pt idx="12">
                        <c:v>42</c:v>
                      </c:pt>
                      <c:pt idx="13">
                        <c:v>38</c:v>
                      </c:pt>
                      <c:pt idx="14">
                        <c:v>26</c:v>
                      </c:pt>
                      <c:pt idx="15">
                        <c:v>33</c:v>
                      </c:pt>
                      <c:pt idx="16">
                        <c:v>26</c:v>
                      </c:pt>
                      <c:pt idx="17">
                        <c:v>15</c:v>
                      </c:pt>
                      <c:pt idx="18">
                        <c:v>20</c:v>
                      </c:pt>
                      <c:pt idx="19">
                        <c:v>9</c:v>
                      </c:pt>
                      <c:pt idx="20">
                        <c:v>30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(2)'!$F$85</c15:sqref>
                        </c15:formulaRef>
                      </c:ext>
                    </c:extLst>
                    <c:strCache>
                      <c:ptCount val="1"/>
                      <c:pt idx="0">
                        <c:v>Collective (collaborative group of independents)</c:v>
                      </c:pt>
                    </c:strCache>
                  </c:strRef>
                </c:tx>
                <c:spPr>
                  <a:solidFill>
                    <a:schemeClr val="accent2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(2)'!$G$86:$AA$86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48266.666666666664</c:v>
                      </c:pt>
                      <c:pt idx="1">
                        <c:v>25600</c:v>
                      </c:pt>
                      <c:pt idx="2">
                        <c:v>40000</c:v>
                      </c:pt>
                      <c:pt idx="3">
                        <c:v>25700</c:v>
                      </c:pt>
                      <c:pt idx="4">
                        <c:v>45000</c:v>
                      </c:pt>
                      <c:pt idx="5">
                        <c:v>0</c:v>
                      </c:pt>
                      <c:pt idx="6">
                        <c:v>90000</c:v>
                      </c:pt>
                      <c:pt idx="7">
                        <c:v>87500</c:v>
                      </c:pt>
                      <c:pt idx="8">
                        <c:v>90000</c:v>
                      </c:pt>
                      <c:pt idx="9">
                        <c:v>98000</c:v>
                      </c:pt>
                      <c:pt idx="10">
                        <c:v>0</c:v>
                      </c:pt>
                      <c:pt idx="11">
                        <c:v>17000</c:v>
                      </c:pt>
                      <c:pt idx="12">
                        <c:v>0</c:v>
                      </c:pt>
                      <c:pt idx="13">
                        <c:v>78000</c:v>
                      </c:pt>
                      <c:pt idx="14">
                        <c:v>0</c:v>
                      </c:pt>
                      <c:pt idx="15">
                        <c:v>175000</c:v>
                      </c:pt>
                      <c:pt idx="16">
                        <c:v>0</c:v>
                      </c:pt>
                      <c:pt idx="17">
                        <c:v>117500</c:v>
                      </c:pt>
                      <c:pt idx="18">
                        <c:v>139000</c:v>
                      </c:pt>
                      <c:pt idx="19">
                        <c:v>105000</c:v>
                      </c:pt>
                      <c:pt idx="20">
                        <c:v>1000000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(2)'!$G$85:$AA$85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1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(2)'!$F$87</c15:sqref>
                        </c15:formulaRef>
                      </c:ext>
                    </c:extLst>
                    <c:strCache>
                      <c:ptCount val="1"/>
                      <c:pt idx="0">
                        <c:v>College/University</c:v>
                      </c:pt>
                    </c:strCache>
                  </c:strRef>
                </c:tx>
                <c:spPr>
                  <a:solidFill>
                    <a:srgbClr val="FFB900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(2)'!$G$88:$AA$88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44047.090909090912</c:v>
                      </c:pt>
                      <c:pt idx="1">
                        <c:v>84022.129032258061</c:v>
                      </c:pt>
                      <c:pt idx="2">
                        <c:v>23846.952380952382</c:v>
                      </c:pt>
                      <c:pt idx="3">
                        <c:v>28403.225806451614</c:v>
                      </c:pt>
                      <c:pt idx="4">
                        <c:v>67016.166666666672</c:v>
                      </c:pt>
                      <c:pt idx="5">
                        <c:v>54605.411764705881</c:v>
                      </c:pt>
                      <c:pt idx="6">
                        <c:v>54450.7</c:v>
                      </c:pt>
                      <c:pt idx="7">
                        <c:v>49721.434782608696</c:v>
                      </c:pt>
                      <c:pt idx="8">
                        <c:v>93790.909090909088</c:v>
                      </c:pt>
                      <c:pt idx="9">
                        <c:v>58285.785714285717</c:v>
                      </c:pt>
                      <c:pt idx="10">
                        <c:v>55476.048780487807</c:v>
                      </c:pt>
                      <c:pt idx="11">
                        <c:v>52364</c:v>
                      </c:pt>
                      <c:pt idx="12">
                        <c:v>60680.130434782608</c:v>
                      </c:pt>
                      <c:pt idx="13">
                        <c:v>64307.666666666664</c:v>
                      </c:pt>
                      <c:pt idx="14">
                        <c:v>167555.55555555556</c:v>
                      </c:pt>
                      <c:pt idx="15">
                        <c:v>109237.72727272728</c:v>
                      </c:pt>
                      <c:pt idx="16">
                        <c:v>64755</c:v>
                      </c:pt>
                      <c:pt idx="17">
                        <c:v>69409.5</c:v>
                      </c:pt>
                      <c:pt idx="18">
                        <c:v>70396.857142857145</c:v>
                      </c:pt>
                      <c:pt idx="19">
                        <c:v>182508.25</c:v>
                      </c:pt>
                      <c:pt idx="20">
                        <c:v>68950.972222222219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(2)'!$G$87:$AA$87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33</c:v>
                      </c:pt>
                      <c:pt idx="1">
                        <c:v>31</c:v>
                      </c:pt>
                      <c:pt idx="2">
                        <c:v>42</c:v>
                      </c:pt>
                      <c:pt idx="3">
                        <c:v>31</c:v>
                      </c:pt>
                      <c:pt idx="4">
                        <c:v>30</c:v>
                      </c:pt>
                      <c:pt idx="5">
                        <c:v>34</c:v>
                      </c:pt>
                      <c:pt idx="6">
                        <c:v>20</c:v>
                      </c:pt>
                      <c:pt idx="7">
                        <c:v>23</c:v>
                      </c:pt>
                      <c:pt idx="8">
                        <c:v>22</c:v>
                      </c:pt>
                      <c:pt idx="9">
                        <c:v>14</c:v>
                      </c:pt>
                      <c:pt idx="10">
                        <c:v>41</c:v>
                      </c:pt>
                      <c:pt idx="11">
                        <c:v>17</c:v>
                      </c:pt>
                      <c:pt idx="12">
                        <c:v>23</c:v>
                      </c:pt>
                      <c:pt idx="13">
                        <c:v>15</c:v>
                      </c:pt>
                      <c:pt idx="14">
                        <c:v>9</c:v>
                      </c:pt>
                      <c:pt idx="15">
                        <c:v>22</c:v>
                      </c:pt>
                      <c:pt idx="16">
                        <c:v>20</c:v>
                      </c:pt>
                      <c:pt idx="17">
                        <c:v>10</c:v>
                      </c:pt>
                      <c:pt idx="18">
                        <c:v>14</c:v>
                      </c:pt>
                      <c:pt idx="19">
                        <c:v>8</c:v>
                      </c:pt>
                      <c:pt idx="20">
                        <c:v>36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(2)'!$F$89</c15:sqref>
                        </c15:formulaRef>
                      </c:ext>
                    </c:extLst>
                    <c:strCache>
                      <c:ptCount val="1"/>
                      <c:pt idx="0">
                        <c:v>Freelance / Self-employed (free agent)</c:v>
                      </c:pt>
                    </c:strCache>
                  </c:strRef>
                </c:tx>
                <c:spPr>
                  <a:solidFill>
                    <a:srgbClr val="EC008C">
                      <a:alpha val="34118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(2)'!$G$90:$AA$90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12141</c:v>
                      </c:pt>
                      <c:pt idx="1">
                        <c:v>23434.590163934427</c:v>
                      </c:pt>
                      <c:pt idx="2">
                        <c:v>43030.515151515152</c:v>
                      </c:pt>
                      <c:pt idx="3">
                        <c:v>52475.75384615385</c:v>
                      </c:pt>
                      <c:pt idx="4">
                        <c:v>38470.491803278688</c:v>
                      </c:pt>
                      <c:pt idx="5">
                        <c:v>45212.853333333333</c:v>
                      </c:pt>
                      <c:pt idx="6">
                        <c:v>54087.755102040814</c:v>
                      </c:pt>
                      <c:pt idx="7">
                        <c:v>107052.27272727272</c:v>
                      </c:pt>
                      <c:pt idx="8">
                        <c:v>59456.466666666667</c:v>
                      </c:pt>
                      <c:pt idx="9">
                        <c:v>107616.53846153847</c:v>
                      </c:pt>
                      <c:pt idx="10">
                        <c:v>67290.144927536225</c:v>
                      </c:pt>
                      <c:pt idx="11">
                        <c:v>80775.161290322576</c:v>
                      </c:pt>
                      <c:pt idx="12">
                        <c:v>104105.95238095238</c:v>
                      </c:pt>
                      <c:pt idx="13">
                        <c:v>77971.428571428565</c:v>
                      </c:pt>
                      <c:pt idx="14">
                        <c:v>57779.444444444445</c:v>
                      </c:pt>
                      <c:pt idx="15">
                        <c:v>85060.344827586203</c:v>
                      </c:pt>
                      <c:pt idx="16">
                        <c:v>94187.5</c:v>
                      </c:pt>
                      <c:pt idx="17">
                        <c:v>166100</c:v>
                      </c:pt>
                      <c:pt idx="18">
                        <c:v>79052.5</c:v>
                      </c:pt>
                      <c:pt idx="19">
                        <c:v>200866.66666666666</c:v>
                      </c:pt>
                      <c:pt idx="20">
                        <c:v>80369.304347826081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(2)'!$G$89:$AA$89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</c:v>
                      </c:pt>
                      <c:pt idx="1">
                        <c:v>61</c:v>
                      </c:pt>
                      <c:pt idx="2">
                        <c:v>66</c:v>
                      </c:pt>
                      <c:pt idx="3">
                        <c:v>65</c:v>
                      </c:pt>
                      <c:pt idx="4">
                        <c:v>61</c:v>
                      </c:pt>
                      <c:pt idx="5">
                        <c:v>75</c:v>
                      </c:pt>
                      <c:pt idx="6">
                        <c:v>49</c:v>
                      </c:pt>
                      <c:pt idx="7">
                        <c:v>44</c:v>
                      </c:pt>
                      <c:pt idx="8">
                        <c:v>45</c:v>
                      </c:pt>
                      <c:pt idx="9">
                        <c:v>26</c:v>
                      </c:pt>
                      <c:pt idx="10">
                        <c:v>69</c:v>
                      </c:pt>
                      <c:pt idx="11">
                        <c:v>31</c:v>
                      </c:pt>
                      <c:pt idx="12">
                        <c:v>42</c:v>
                      </c:pt>
                      <c:pt idx="13">
                        <c:v>28</c:v>
                      </c:pt>
                      <c:pt idx="14">
                        <c:v>27</c:v>
                      </c:pt>
                      <c:pt idx="15">
                        <c:v>58</c:v>
                      </c:pt>
                      <c:pt idx="16">
                        <c:v>40</c:v>
                      </c:pt>
                      <c:pt idx="17">
                        <c:v>20</c:v>
                      </c:pt>
                      <c:pt idx="18">
                        <c:v>22</c:v>
                      </c:pt>
                      <c:pt idx="19">
                        <c:v>15</c:v>
                      </c:pt>
                      <c:pt idx="20">
                        <c:v>46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(2)'!$F$91</c15:sqref>
                        </c15:formulaRef>
                      </c:ext>
                    </c:extLst>
                    <c:strCache>
                      <c:ptCount val="1"/>
                      <c:pt idx="0">
                        <c:v>In-house (at NGO, non-profit, or government)</c:v>
                      </c:pt>
                    </c:strCache>
                  </c:strRef>
                </c:tx>
                <c:spPr>
                  <a:solidFill>
                    <a:srgbClr val="41C8B9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(2)'!$G$92:$AA$92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16543.333333333332</c:v>
                      </c:pt>
                      <c:pt idx="1">
                        <c:v>38235.135135135133</c:v>
                      </c:pt>
                      <c:pt idx="2">
                        <c:v>95136.153846153844</c:v>
                      </c:pt>
                      <c:pt idx="3">
                        <c:v>41481.870967741932</c:v>
                      </c:pt>
                      <c:pt idx="4">
                        <c:v>47956.232558139534</c:v>
                      </c:pt>
                      <c:pt idx="5">
                        <c:v>50500.857142857145</c:v>
                      </c:pt>
                      <c:pt idx="6">
                        <c:v>99701.578947368427</c:v>
                      </c:pt>
                      <c:pt idx="7">
                        <c:v>118916.48484848485</c:v>
                      </c:pt>
                      <c:pt idx="8">
                        <c:v>56647.407407407409</c:v>
                      </c:pt>
                      <c:pt idx="9">
                        <c:v>98489.76</c:v>
                      </c:pt>
                      <c:pt idx="10">
                        <c:v>99942.34210526316</c:v>
                      </c:pt>
                      <c:pt idx="11">
                        <c:v>53633.333333333336</c:v>
                      </c:pt>
                      <c:pt idx="12">
                        <c:v>65397.043478260872</c:v>
                      </c:pt>
                      <c:pt idx="13">
                        <c:v>57333.333333333336</c:v>
                      </c:pt>
                      <c:pt idx="14">
                        <c:v>159018</c:v>
                      </c:pt>
                      <c:pt idx="15">
                        <c:v>71044.0625</c:v>
                      </c:pt>
                      <c:pt idx="16">
                        <c:v>84329.352941176476</c:v>
                      </c:pt>
                      <c:pt idx="17">
                        <c:v>96770</c:v>
                      </c:pt>
                      <c:pt idx="18">
                        <c:v>78723.28571428571</c:v>
                      </c:pt>
                      <c:pt idx="19">
                        <c:v>76875</c:v>
                      </c:pt>
                      <c:pt idx="20">
                        <c:v>82921.857142857145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(2)'!$G$91:$AA$91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37</c:v>
                      </c:pt>
                      <c:pt idx="2">
                        <c:v>52</c:v>
                      </c:pt>
                      <c:pt idx="3">
                        <c:v>62</c:v>
                      </c:pt>
                      <c:pt idx="4">
                        <c:v>43</c:v>
                      </c:pt>
                      <c:pt idx="5">
                        <c:v>42</c:v>
                      </c:pt>
                      <c:pt idx="6">
                        <c:v>38</c:v>
                      </c:pt>
                      <c:pt idx="7">
                        <c:v>33</c:v>
                      </c:pt>
                      <c:pt idx="8">
                        <c:v>27</c:v>
                      </c:pt>
                      <c:pt idx="9">
                        <c:v>25</c:v>
                      </c:pt>
                      <c:pt idx="10">
                        <c:v>38</c:v>
                      </c:pt>
                      <c:pt idx="11">
                        <c:v>15</c:v>
                      </c:pt>
                      <c:pt idx="12">
                        <c:v>23</c:v>
                      </c:pt>
                      <c:pt idx="13">
                        <c:v>9</c:v>
                      </c:pt>
                      <c:pt idx="14">
                        <c:v>12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10</c:v>
                      </c:pt>
                      <c:pt idx="18">
                        <c:v>7</c:v>
                      </c:pt>
                      <c:pt idx="19">
                        <c:v>4</c:v>
                      </c:pt>
                      <c:pt idx="20">
                        <c:v>14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(2)'!$F$97</c15:sqref>
                        </c15:formulaRef>
                      </c:ext>
                    </c:extLst>
                    <c:strCache>
                      <c:ptCount val="1"/>
                      <c:pt idx="0">
                        <c:v>Software Company</c:v>
                      </c:pt>
                    </c:strCache>
                  </c:strRef>
                </c:tx>
                <c:spPr>
                  <a:solidFill>
                    <a:srgbClr val="39B54A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(2)'!$G$98:$AA$98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82000</c:v>
                      </c:pt>
                      <c:pt idx="1">
                        <c:v>66715.38461538461</c:v>
                      </c:pt>
                      <c:pt idx="2">
                        <c:v>88300</c:v>
                      </c:pt>
                      <c:pt idx="3">
                        <c:v>80662.076923076922</c:v>
                      </c:pt>
                      <c:pt idx="4">
                        <c:v>123136.36363636363</c:v>
                      </c:pt>
                      <c:pt idx="5">
                        <c:v>82000</c:v>
                      </c:pt>
                      <c:pt idx="6">
                        <c:v>97576.923076923078</c:v>
                      </c:pt>
                      <c:pt idx="7">
                        <c:v>108575</c:v>
                      </c:pt>
                      <c:pt idx="8">
                        <c:v>102847.4375</c:v>
                      </c:pt>
                      <c:pt idx="9">
                        <c:v>113192.30769230769</c:v>
                      </c:pt>
                      <c:pt idx="10">
                        <c:v>104641.33333333333</c:v>
                      </c:pt>
                      <c:pt idx="11">
                        <c:v>145000</c:v>
                      </c:pt>
                      <c:pt idx="12">
                        <c:v>138875</c:v>
                      </c:pt>
                      <c:pt idx="13">
                        <c:v>117000</c:v>
                      </c:pt>
                      <c:pt idx="14">
                        <c:v>214000</c:v>
                      </c:pt>
                      <c:pt idx="15">
                        <c:v>198266.66666666666</c:v>
                      </c:pt>
                      <c:pt idx="16">
                        <c:v>115092.66666666667</c:v>
                      </c:pt>
                      <c:pt idx="17">
                        <c:v>100000</c:v>
                      </c:pt>
                      <c:pt idx="18">
                        <c:v>139166.66666666666</c:v>
                      </c:pt>
                      <c:pt idx="19">
                        <c:v>159166.66666666666</c:v>
                      </c:pt>
                      <c:pt idx="20">
                        <c:v>278000.40000000002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(2)'!$G$97:$AA$97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13</c:v>
                      </c:pt>
                      <c:pt idx="2">
                        <c:v>20</c:v>
                      </c:pt>
                      <c:pt idx="3">
                        <c:v>26</c:v>
                      </c:pt>
                      <c:pt idx="4">
                        <c:v>22</c:v>
                      </c:pt>
                      <c:pt idx="5">
                        <c:v>17</c:v>
                      </c:pt>
                      <c:pt idx="6">
                        <c:v>13</c:v>
                      </c:pt>
                      <c:pt idx="7">
                        <c:v>20</c:v>
                      </c:pt>
                      <c:pt idx="8">
                        <c:v>16</c:v>
                      </c:pt>
                      <c:pt idx="9">
                        <c:v>13</c:v>
                      </c:pt>
                      <c:pt idx="10">
                        <c:v>15</c:v>
                      </c:pt>
                      <c:pt idx="11">
                        <c:v>1</c:v>
                      </c:pt>
                      <c:pt idx="12">
                        <c:v>12</c:v>
                      </c:pt>
                      <c:pt idx="13">
                        <c:v>4</c:v>
                      </c:pt>
                      <c:pt idx="14">
                        <c:v>1</c:v>
                      </c:pt>
                      <c:pt idx="15">
                        <c:v>12</c:v>
                      </c:pt>
                      <c:pt idx="16">
                        <c:v>12</c:v>
                      </c:pt>
                      <c:pt idx="17">
                        <c:v>1</c:v>
                      </c:pt>
                      <c:pt idx="18">
                        <c:v>6</c:v>
                      </c:pt>
                      <c:pt idx="19">
                        <c:v>3</c:v>
                      </c:pt>
                      <c:pt idx="20">
                        <c:v>5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(2)'!$F$99</c15:sqref>
                        </c15:formulaRef>
                      </c:ext>
                    </c:extLst>
                    <c:strCache>
                      <c:ptCount val="1"/>
                      <c:pt idx="0">
                        <c:v>Startup</c:v>
                      </c:pt>
                    </c:strCache>
                  </c:strRef>
                </c:tx>
                <c:spPr>
                  <a:solidFill>
                    <a:srgbClr val="A5D21E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(2)'!$G$100:$AA$100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39250</c:v>
                      </c:pt>
                      <c:pt idx="1">
                        <c:v>43000</c:v>
                      </c:pt>
                      <c:pt idx="2">
                        <c:v>59864.705882352944</c:v>
                      </c:pt>
                      <c:pt idx="3">
                        <c:v>62433.333333333336</c:v>
                      </c:pt>
                      <c:pt idx="4">
                        <c:v>81470.588235294112</c:v>
                      </c:pt>
                      <c:pt idx="5">
                        <c:v>75390.476190476184</c:v>
                      </c:pt>
                      <c:pt idx="6">
                        <c:v>94500</c:v>
                      </c:pt>
                      <c:pt idx="7">
                        <c:v>83750</c:v>
                      </c:pt>
                      <c:pt idx="8">
                        <c:v>81000</c:v>
                      </c:pt>
                      <c:pt idx="9">
                        <c:v>131500</c:v>
                      </c:pt>
                      <c:pt idx="10">
                        <c:v>92933.333333333328</c:v>
                      </c:pt>
                      <c:pt idx="11">
                        <c:v>109250</c:v>
                      </c:pt>
                      <c:pt idx="12">
                        <c:v>111250</c:v>
                      </c:pt>
                      <c:pt idx="13">
                        <c:v>168333.33333333334</c:v>
                      </c:pt>
                      <c:pt idx="14">
                        <c:v>108333.33333333333</c:v>
                      </c:pt>
                      <c:pt idx="15">
                        <c:v>170000</c:v>
                      </c:pt>
                      <c:pt idx="16">
                        <c:v>105000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83450</c:v>
                      </c:pt>
                      <c:pt idx="20">
                        <c:v>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(2)'!$G$99:$AA$99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20</c:v>
                      </c:pt>
                      <c:pt idx="2">
                        <c:v>17</c:v>
                      </c:pt>
                      <c:pt idx="3">
                        <c:v>15</c:v>
                      </c:pt>
                      <c:pt idx="4">
                        <c:v>17</c:v>
                      </c:pt>
                      <c:pt idx="5">
                        <c:v>21</c:v>
                      </c:pt>
                      <c:pt idx="6">
                        <c:v>12</c:v>
                      </c:pt>
                      <c:pt idx="7">
                        <c:v>4</c:v>
                      </c:pt>
                      <c:pt idx="8">
                        <c:v>9</c:v>
                      </c:pt>
                      <c:pt idx="9">
                        <c:v>2</c:v>
                      </c:pt>
                      <c:pt idx="10">
                        <c:v>15</c:v>
                      </c:pt>
                      <c:pt idx="11">
                        <c:v>4</c:v>
                      </c:pt>
                      <c:pt idx="12">
                        <c:v>4</c:v>
                      </c:pt>
                      <c:pt idx="13">
                        <c:v>3</c:v>
                      </c:pt>
                      <c:pt idx="14">
                        <c:v>3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(2)'!$F$101</c15:sqref>
                        </c15:formulaRef>
                      </c:ext>
                    </c:extLst>
                    <c:strCache>
                      <c:ptCount val="1"/>
                      <c:pt idx="0">
                        <c:v>Studio (employee at small organization, 3Ã¢â‚¬â€œ10)</c:v>
                      </c:pt>
                    </c:strCache>
                  </c:strRef>
                </c:tx>
                <c:spPr>
                  <a:solidFill>
                    <a:srgbClr val="0000D2">
                      <a:alpha val="34118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(2)'!$G$102:$AA$102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46533.333333333336</c:v>
                      </c:pt>
                      <c:pt idx="1">
                        <c:v>32631.888888888891</c:v>
                      </c:pt>
                      <c:pt idx="2">
                        <c:v>53319.870129870127</c:v>
                      </c:pt>
                      <c:pt idx="3">
                        <c:v>45272.535211267605</c:v>
                      </c:pt>
                      <c:pt idx="4">
                        <c:v>50966.538461538461</c:v>
                      </c:pt>
                      <c:pt idx="5">
                        <c:v>79760.072463768112</c:v>
                      </c:pt>
                      <c:pt idx="6">
                        <c:v>58361.442307692305</c:v>
                      </c:pt>
                      <c:pt idx="7">
                        <c:v>54968</c:v>
                      </c:pt>
                      <c:pt idx="8">
                        <c:v>101181.37931034483</c:v>
                      </c:pt>
                      <c:pt idx="9">
                        <c:v>223208.33333333334</c:v>
                      </c:pt>
                      <c:pt idx="10">
                        <c:v>59425</c:v>
                      </c:pt>
                      <c:pt idx="11">
                        <c:v>56112.307692307695</c:v>
                      </c:pt>
                      <c:pt idx="12">
                        <c:v>70321.428571428565</c:v>
                      </c:pt>
                      <c:pt idx="13">
                        <c:v>72663.15789473684</c:v>
                      </c:pt>
                      <c:pt idx="14">
                        <c:v>93000</c:v>
                      </c:pt>
                      <c:pt idx="15">
                        <c:v>80466.666666666672</c:v>
                      </c:pt>
                      <c:pt idx="16">
                        <c:v>183785.71428571429</c:v>
                      </c:pt>
                      <c:pt idx="17">
                        <c:v>86633.333333333328</c:v>
                      </c:pt>
                      <c:pt idx="18">
                        <c:v>57500</c:v>
                      </c:pt>
                      <c:pt idx="19">
                        <c:v>215166.66666666666</c:v>
                      </c:pt>
                      <c:pt idx="20">
                        <c:v>88153.846153846156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(2)'!$G$101:$AA$101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54</c:v>
                      </c:pt>
                      <c:pt idx="2">
                        <c:v>77</c:v>
                      </c:pt>
                      <c:pt idx="3">
                        <c:v>71</c:v>
                      </c:pt>
                      <c:pt idx="4">
                        <c:v>52</c:v>
                      </c:pt>
                      <c:pt idx="5">
                        <c:v>69</c:v>
                      </c:pt>
                      <c:pt idx="6">
                        <c:v>52</c:v>
                      </c:pt>
                      <c:pt idx="7">
                        <c:v>25</c:v>
                      </c:pt>
                      <c:pt idx="8">
                        <c:v>29</c:v>
                      </c:pt>
                      <c:pt idx="9">
                        <c:v>12</c:v>
                      </c:pt>
                      <c:pt idx="10">
                        <c:v>30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19</c:v>
                      </c:pt>
                      <c:pt idx="14">
                        <c:v>13</c:v>
                      </c:pt>
                      <c:pt idx="15">
                        <c:v>15</c:v>
                      </c:pt>
                      <c:pt idx="16">
                        <c:v>14</c:v>
                      </c:pt>
                      <c:pt idx="17">
                        <c:v>15</c:v>
                      </c:pt>
                      <c:pt idx="18">
                        <c:v>4</c:v>
                      </c:pt>
                      <c:pt idx="19">
                        <c:v>6</c:v>
                      </c:pt>
                      <c:pt idx="20">
                        <c:v>13</c:v>
                      </c:pt>
                    </c:numCache>
                  </c:numRef>
                </c:bubbleSize>
                <c:bubble3D val="0"/>
              </c15:ser>
            </c15:filteredBubbleSeries>
          </c:ext>
        </c:extLst>
      </c:bubbleChart>
      <c:valAx>
        <c:axId val="158828128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158828688"/>
        <c:crosses val="autoZero"/>
        <c:crossBetween val="midCat"/>
      </c:valAx>
      <c:valAx>
        <c:axId val="158828688"/>
        <c:scaling>
          <c:orientation val="minMax"/>
          <c:max val="150000"/>
          <c:min val="0"/>
        </c:scaling>
        <c:delete val="1"/>
        <c:axPos val="l"/>
        <c:numFmt formatCode="&quot;$&quot;#,\K" sourceLinked="0"/>
        <c:majorTickMark val="none"/>
        <c:minorTickMark val="none"/>
        <c:tickLblPos val="nextTo"/>
        <c:crossAx val="158828128"/>
        <c:crosses val="autoZero"/>
        <c:crossBetween val="midCat"/>
        <c:majorUnit val="1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8692810457519"/>
          <c:y val="0.25898692810457519"/>
          <c:w val="0.48202614379084968"/>
          <c:h val="0.48202614379084968"/>
        </c:manualLayout>
      </c:layout>
      <c:bubbleChart>
        <c:varyColors val="0"/>
        <c:ser>
          <c:idx val="1"/>
          <c:order val="1"/>
          <c:tx>
            <c:strRef>
              <c:f>'us_Year-Type-Pay (2)'!$F$85</c:f>
              <c:strCache>
                <c:ptCount val="1"/>
                <c:pt idx="0">
                  <c:v>Collective (collaborative group of independents)</c:v>
                </c:pt>
              </c:strCache>
              <c:extLst xmlns:c15="http://schemas.microsoft.com/office/drawing/2012/chart"/>
            </c:strRef>
          </c:tx>
          <c:spPr>
            <a:solidFill>
              <a:srgbClr val="ED1C24">
                <a:alpha val="56863"/>
              </a:srgbClr>
            </a:solidFill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(2)'!$G$86:$AA$86</c:f>
              <c:numCache>
                <c:formatCode>"$"#,##0.00</c:formatCode>
                <c:ptCount val="21"/>
                <c:pt idx="0">
                  <c:v>48266.666666666664</c:v>
                </c:pt>
                <c:pt idx="1">
                  <c:v>25600</c:v>
                </c:pt>
                <c:pt idx="2">
                  <c:v>40000</c:v>
                </c:pt>
                <c:pt idx="3">
                  <c:v>25700</c:v>
                </c:pt>
                <c:pt idx="4">
                  <c:v>45000</c:v>
                </c:pt>
                <c:pt idx="5">
                  <c:v>0</c:v>
                </c:pt>
                <c:pt idx="6">
                  <c:v>90000</c:v>
                </c:pt>
                <c:pt idx="7">
                  <c:v>87500</c:v>
                </c:pt>
                <c:pt idx="8">
                  <c:v>90000</c:v>
                </c:pt>
                <c:pt idx="9">
                  <c:v>98000</c:v>
                </c:pt>
                <c:pt idx="10">
                  <c:v>0</c:v>
                </c:pt>
                <c:pt idx="11">
                  <c:v>17000</c:v>
                </c:pt>
                <c:pt idx="12">
                  <c:v>0</c:v>
                </c:pt>
                <c:pt idx="13">
                  <c:v>78000</c:v>
                </c:pt>
                <c:pt idx="14">
                  <c:v>0</c:v>
                </c:pt>
                <c:pt idx="15">
                  <c:v>175000</c:v>
                </c:pt>
                <c:pt idx="16">
                  <c:v>0</c:v>
                </c:pt>
                <c:pt idx="17">
                  <c:v>117500</c:v>
                </c:pt>
                <c:pt idx="18">
                  <c:v>139000</c:v>
                </c:pt>
                <c:pt idx="19">
                  <c:v>105000</c:v>
                </c:pt>
                <c:pt idx="20">
                  <c:v>1000000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(2)'!$G$85:$AA$85</c:f>
              <c:numCache>
                <c:formatCode>General</c:formatCode>
                <c:ptCount val="21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</c:numCache>
              <c:extLst xmlns:c15="http://schemas.microsoft.com/office/drawing/2012/chart"/>
            </c:numRef>
          </c:bubbleSize>
          <c:bubble3D val="0"/>
        </c:ser>
        <c:ser>
          <c:idx val="5"/>
          <c:order val="5"/>
          <c:tx>
            <c:strRef>
              <c:f>'us_Year-Type-Pay (2)'!$F$93</c:f>
              <c:strCache>
                <c:ptCount val="1"/>
                <c:pt idx="0">
                  <c:v>In-house (employee at a brand/company)</c:v>
                </c:pt>
              </c:strCache>
              <c:extLst xmlns:c15="http://schemas.microsoft.com/office/drawing/2012/chart"/>
            </c:strRef>
          </c:tx>
          <c:spPr>
            <a:noFill/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(2)'!$G$94:$AA$94</c:f>
              <c:numCache>
                <c:formatCode>"$"#,##0.00</c:formatCode>
                <c:ptCount val="21"/>
                <c:pt idx="0">
                  <c:v>43975.793103448275</c:v>
                </c:pt>
                <c:pt idx="1">
                  <c:v>64611.260563380281</c:v>
                </c:pt>
                <c:pt idx="2">
                  <c:v>61874.90521327014</c:v>
                </c:pt>
                <c:pt idx="3">
                  <c:v>59694.818604651162</c:v>
                </c:pt>
                <c:pt idx="4">
                  <c:v>73855.483412322268</c:v>
                </c:pt>
                <c:pt idx="5">
                  <c:v>78253.676616915429</c:v>
                </c:pt>
                <c:pt idx="6">
                  <c:v>76943.199999999997</c:v>
                </c:pt>
                <c:pt idx="7">
                  <c:v>93674.525862068971</c:v>
                </c:pt>
                <c:pt idx="8">
                  <c:v>111934.81730769231</c:v>
                </c:pt>
                <c:pt idx="9">
                  <c:v>84838.858974358969</c:v>
                </c:pt>
                <c:pt idx="10">
                  <c:v>104799.76470588235</c:v>
                </c:pt>
                <c:pt idx="11">
                  <c:v>105159.56944444444</c:v>
                </c:pt>
                <c:pt idx="12">
                  <c:v>92541.28571428571</c:v>
                </c:pt>
                <c:pt idx="13">
                  <c:v>94361.25</c:v>
                </c:pt>
                <c:pt idx="14">
                  <c:v>91182.742857142861</c:v>
                </c:pt>
                <c:pt idx="15">
                  <c:v>100859.08450704225</c:v>
                </c:pt>
                <c:pt idx="16">
                  <c:v>106121.36842105263</c:v>
                </c:pt>
                <c:pt idx="17">
                  <c:v>85783.942857142858</c:v>
                </c:pt>
                <c:pt idx="18">
                  <c:v>114863.35897435897</c:v>
                </c:pt>
                <c:pt idx="19">
                  <c:v>185692.26086956522</c:v>
                </c:pt>
                <c:pt idx="20">
                  <c:v>111581.13636363637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(2)'!$G$93:$AA$93</c:f>
              <c:numCache>
                <c:formatCode>General</c:formatCode>
                <c:ptCount val="21"/>
                <c:pt idx="0">
                  <c:v>29</c:v>
                </c:pt>
                <c:pt idx="1">
                  <c:v>142</c:v>
                </c:pt>
                <c:pt idx="2">
                  <c:v>211</c:v>
                </c:pt>
                <c:pt idx="3">
                  <c:v>215</c:v>
                </c:pt>
                <c:pt idx="4">
                  <c:v>211</c:v>
                </c:pt>
                <c:pt idx="5">
                  <c:v>201</c:v>
                </c:pt>
                <c:pt idx="6">
                  <c:v>150</c:v>
                </c:pt>
                <c:pt idx="7">
                  <c:v>116</c:v>
                </c:pt>
                <c:pt idx="8">
                  <c:v>104</c:v>
                </c:pt>
                <c:pt idx="9">
                  <c:v>78</c:v>
                </c:pt>
                <c:pt idx="10">
                  <c:v>153</c:v>
                </c:pt>
                <c:pt idx="11">
                  <c:v>72</c:v>
                </c:pt>
                <c:pt idx="12">
                  <c:v>70</c:v>
                </c:pt>
                <c:pt idx="13">
                  <c:v>40</c:v>
                </c:pt>
                <c:pt idx="14">
                  <c:v>35</c:v>
                </c:pt>
                <c:pt idx="15">
                  <c:v>71</c:v>
                </c:pt>
                <c:pt idx="16">
                  <c:v>57</c:v>
                </c:pt>
                <c:pt idx="17">
                  <c:v>35</c:v>
                </c:pt>
                <c:pt idx="18">
                  <c:v>39</c:v>
                </c:pt>
                <c:pt idx="19">
                  <c:v>23</c:v>
                </c:pt>
                <c:pt idx="20">
                  <c:v>44</c:v>
                </c:pt>
              </c:numCache>
              <c:extLst xmlns:c15="http://schemas.microsoft.com/office/drawing/2012/chart"/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58485056"/>
        <c:axId val="158485616"/>
        <c:extLst>
          <c:ext xmlns:c15="http://schemas.microsoft.com/office/drawing/2012/chart" uri="{02D57815-91ED-43cb-92C2-25804820EDAC}">
            <c15:filteredBubbl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'us_Year-Type-Pay (2)'!$F$83</c15:sqref>
                        </c15:formulaRef>
                      </c:ext>
                    </c:extLst>
                    <c:strCache>
                      <c:ptCount val="1"/>
                      <c:pt idx="0">
                        <c:v>Agency (employee at large organization, 11+)</c:v>
                      </c:pt>
                    </c:strCache>
                  </c:strRef>
                </c:tx>
                <c:spPr>
                  <a:solidFill>
                    <a:srgbClr val="41C8B9">
                      <a:alpha val="34118"/>
                    </a:srgbClr>
                  </a:solidFill>
                  <a:ln>
                    <a:noFill/>
                  </a:ln>
                  <a:effectLst/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'us_Year-Type-Pay (2)'!$G$84:$AA$84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41313.428571428572</c:v>
                      </c:pt>
                      <c:pt idx="1">
                        <c:v>44968.066115702481</c:v>
                      </c:pt>
                      <c:pt idx="2">
                        <c:v>56410.497109826589</c:v>
                      </c:pt>
                      <c:pt idx="3">
                        <c:v>65559.766666666663</c:v>
                      </c:pt>
                      <c:pt idx="4">
                        <c:v>62264.98529411765</c:v>
                      </c:pt>
                      <c:pt idx="5">
                        <c:v>60955.109589041094</c:v>
                      </c:pt>
                      <c:pt idx="6">
                        <c:v>68396.045454545456</c:v>
                      </c:pt>
                      <c:pt idx="7">
                        <c:v>71852.5</c:v>
                      </c:pt>
                      <c:pt idx="8">
                        <c:v>76335.135135135133</c:v>
                      </c:pt>
                      <c:pt idx="9">
                        <c:v>95626.63461538461</c:v>
                      </c:pt>
                      <c:pt idx="10">
                        <c:v>86622.752380952385</c:v>
                      </c:pt>
                      <c:pt idx="11">
                        <c:v>103922.82</c:v>
                      </c:pt>
                      <c:pt idx="12">
                        <c:v>93892.857142857145</c:v>
                      </c:pt>
                      <c:pt idx="13">
                        <c:v>94902.631578947374</c:v>
                      </c:pt>
                      <c:pt idx="14">
                        <c:v>97637.807692307688</c:v>
                      </c:pt>
                      <c:pt idx="15">
                        <c:v>99960.636363636368</c:v>
                      </c:pt>
                      <c:pt idx="16">
                        <c:v>97954.192307692312</c:v>
                      </c:pt>
                      <c:pt idx="17">
                        <c:v>110733.33333333333</c:v>
                      </c:pt>
                      <c:pt idx="18">
                        <c:v>212275</c:v>
                      </c:pt>
                      <c:pt idx="19">
                        <c:v>103611.11111111111</c:v>
                      </c:pt>
                      <c:pt idx="20">
                        <c:v>168333.33333333334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'us_Year-Type-Pay (2)'!$G$83:$AA$83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28</c:v>
                      </c:pt>
                      <c:pt idx="1">
                        <c:v>121</c:v>
                      </c:pt>
                      <c:pt idx="2">
                        <c:v>173</c:v>
                      </c:pt>
                      <c:pt idx="3">
                        <c:v>180</c:v>
                      </c:pt>
                      <c:pt idx="4">
                        <c:v>136</c:v>
                      </c:pt>
                      <c:pt idx="5">
                        <c:v>146</c:v>
                      </c:pt>
                      <c:pt idx="6">
                        <c:v>132</c:v>
                      </c:pt>
                      <c:pt idx="7">
                        <c:v>60</c:v>
                      </c:pt>
                      <c:pt idx="8">
                        <c:v>74</c:v>
                      </c:pt>
                      <c:pt idx="9">
                        <c:v>52</c:v>
                      </c:pt>
                      <c:pt idx="10">
                        <c:v>105</c:v>
                      </c:pt>
                      <c:pt idx="11">
                        <c:v>50</c:v>
                      </c:pt>
                      <c:pt idx="12">
                        <c:v>42</c:v>
                      </c:pt>
                      <c:pt idx="13">
                        <c:v>38</c:v>
                      </c:pt>
                      <c:pt idx="14">
                        <c:v>26</c:v>
                      </c:pt>
                      <c:pt idx="15">
                        <c:v>33</c:v>
                      </c:pt>
                      <c:pt idx="16">
                        <c:v>26</c:v>
                      </c:pt>
                      <c:pt idx="17">
                        <c:v>15</c:v>
                      </c:pt>
                      <c:pt idx="18">
                        <c:v>20</c:v>
                      </c:pt>
                      <c:pt idx="19">
                        <c:v>9</c:v>
                      </c:pt>
                      <c:pt idx="20">
                        <c:v>30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(2)'!$F$87</c15:sqref>
                        </c15:formulaRef>
                      </c:ext>
                    </c:extLst>
                    <c:strCache>
                      <c:ptCount val="1"/>
                      <c:pt idx="0">
                        <c:v>College/University</c:v>
                      </c:pt>
                    </c:strCache>
                  </c:strRef>
                </c:tx>
                <c:spPr>
                  <a:solidFill>
                    <a:srgbClr val="FFB900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(2)'!$G$88:$AA$88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44047.090909090912</c:v>
                      </c:pt>
                      <c:pt idx="1">
                        <c:v>84022.129032258061</c:v>
                      </c:pt>
                      <c:pt idx="2">
                        <c:v>23846.952380952382</c:v>
                      </c:pt>
                      <c:pt idx="3">
                        <c:v>28403.225806451614</c:v>
                      </c:pt>
                      <c:pt idx="4">
                        <c:v>67016.166666666672</c:v>
                      </c:pt>
                      <c:pt idx="5">
                        <c:v>54605.411764705881</c:v>
                      </c:pt>
                      <c:pt idx="6">
                        <c:v>54450.7</c:v>
                      </c:pt>
                      <c:pt idx="7">
                        <c:v>49721.434782608696</c:v>
                      </c:pt>
                      <c:pt idx="8">
                        <c:v>93790.909090909088</c:v>
                      </c:pt>
                      <c:pt idx="9">
                        <c:v>58285.785714285717</c:v>
                      </c:pt>
                      <c:pt idx="10">
                        <c:v>55476.048780487807</c:v>
                      </c:pt>
                      <c:pt idx="11">
                        <c:v>52364</c:v>
                      </c:pt>
                      <c:pt idx="12">
                        <c:v>60680.130434782608</c:v>
                      </c:pt>
                      <c:pt idx="13">
                        <c:v>64307.666666666664</c:v>
                      </c:pt>
                      <c:pt idx="14">
                        <c:v>167555.55555555556</c:v>
                      </c:pt>
                      <c:pt idx="15">
                        <c:v>109237.72727272728</c:v>
                      </c:pt>
                      <c:pt idx="16">
                        <c:v>64755</c:v>
                      </c:pt>
                      <c:pt idx="17">
                        <c:v>69409.5</c:v>
                      </c:pt>
                      <c:pt idx="18">
                        <c:v>70396.857142857145</c:v>
                      </c:pt>
                      <c:pt idx="19">
                        <c:v>182508.25</c:v>
                      </c:pt>
                      <c:pt idx="20">
                        <c:v>68950.972222222219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(2)'!$G$87:$AA$87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33</c:v>
                      </c:pt>
                      <c:pt idx="1">
                        <c:v>31</c:v>
                      </c:pt>
                      <c:pt idx="2">
                        <c:v>42</c:v>
                      </c:pt>
                      <c:pt idx="3">
                        <c:v>31</c:v>
                      </c:pt>
                      <c:pt idx="4">
                        <c:v>30</c:v>
                      </c:pt>
                      <c:pt idx="5">
                        <c:v>34</c:v>
                      </c:pt>
                      <c:pt idx="6">
                        <c:v>20</c:v>
                      </c:pt>
                      <c:pt idx="7">
                        <c:v>23</c:v>
                      </c:pt>
                      <c:pt idx="8">
                        <c:v>22</c:v>
                      </c:pt>
                      <c:pt idx="9">
                        <c:v>14</c:v>
                      </c:pt>
                      <c:pt idx="10">
                        <c:v>41</c:v>
                      </c:pt>
                      <c:pt idx="11">
                        <c:v>17</c:v>
                      </c:pt>
                      <c:pt idx="12">
                        <c:v>23</c:v>
                      </c:pt>
                      <c:pt idx="13">
                        <c:v>15</c:v>
                      </c:pt>
                      <c:pt idx="14">
                        <c:v>9</c:v>
                      </c:pt>
                      <c:pt idx="15">
                        <c:v>22</c:v>
                      </c:pt>
                      <c:pt idx="16">
                        <c:v>20</c:v>
                      </c:pt>
                      <c:pt idx="17">
                        <c:v>10</c:v>
                      </c:pt>
                      <c:pt idx="18">
                        <c:v>14</c:v>
                      </c:pt>
                      <c:pt idx="19">
                        <c:v>8</c:v>
                      </c:pt>
                      <c:pt idx="20">
                        <c:v>36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(2)'!$F$89</c15:sqref>
                        </c15:formulaRef>
                      </c:ext>
                    </c:extLst>
                    <c:strCache>
                      <c:ptCount val="1"/>
                      <c:pt idx="0">
                        <c:v>Freelance / Self-employed (free agent)</c:v>
                      </c:pt>
                    </c:strCache>
                  </c:strRef>
                </c:tx>
                <c:spPr>
                  <a:solidFill>
                    <a:srgbClr val="EC008C">
                      <a:alpha val="34118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(2)'!$G$90:$AA$90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12141</c:v>
                      </c:pt>
                      <c:pt idx="1">
                        <c:v>23434.590163934427</c:v>
                      </c:pt>
                      <c:pt idx="2">
                        <c:v>43030.515151515152</c:v>
                      </c:pt>
                      <c:pt idx="3">
                        <c:v>52475.75384615385</c:v>
                      </c:pt>
                      <c:pt idx="4">
                        <c:v>38470.491803278688</c:v>
                      </c:pt>
                      <c:pt idx="5">
                        <c:v>45212.853333333333</c:v>
                      </c:pt>
                      <c:pt idx="6">
                        <c:v>54087.755102040814</c:v>
                      </c:pt>
                      <c:pt idx="7">
                        <c:v>107052.27272727272</c:v>
                      </c:pt>
                      <c:pt idx="8">
                        <c:v>59456.466666666667</c:v>
                      </c:pt>
                      <c:pt idx="9">
                        <c:v>107616.53846153847</c:v>
                      </c:pt>
                      <c:pt idx="10">
                        <c:v>67290.144927536225</c:v>
                      </c:pt>
                      <c:pt idx="11">
                        <c:v>80775.161290322576</c:v>
                      </c:pt>
                      <c:pt idx="12">
                        <c:v>104105.95238095238</c:v>
                      </c:pt>
                      <c:pt idx="13">
                        <c:v>77971.428571428565</c:v>
                      </c:pt>
                      <c:pt idx="14">
                        <c:v>57779.444444444445</c:v>
                      </c:pt>
                      <c:pt idx="15">
                        <c:v>85060.344827586203</c:v>
                      </c:pt>
                      <c:pt idx="16">
                        <c:v>94187.5</c:v>
                      </c:pt>
                      <c:pt idx="17">
                        <c:v>166100</c:v>
                      </c:pt>
                      <c:pt idx="18">
                        <c:v>79052.5</c:v>
                      </c:pt>
                      <c:pt idx="19">
                        <c:v>200866.66666666666</c:v>
                      </c:pt>
                      <c:pt idx="20">
                        <c:v>80369.304347826081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(2)'!$G$89:$AA$89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</c:v>
                      </c:pt>
                      <c:pt idx="1">
                        <c:v>61</c:v>
                      </c:pt>
                      <c:pt idx="2">
                        <c:v>66</c:v>
                      </c:pt>
                      <c:pt idx="3">
                        <c:v>65</c:v>
                      </c:pt>
                      <c:pt idx="4">
                        <c:v>61</c:v>
                      </c:pt>
                      <c:pt idx="5">
                        <c:v>75</c:v>
                      </c:pt>
                      <c:pt idx="6">
                        <c:v>49</c:v>
                      </c:pt>
                      <c:pt idx="7">
                        <c:v>44</c:v>
                      </c:pt>
                      <c:pt idx="8">
                        <c:v>45</c:v>
                      </c:pt>
                      <c:pt idx="9">
                        <c:v>26</c:v>
                      </c:pt>
                      <c:pt idx="10">
                        <c:v>69</c:v>
                      </c:pt>
                      <c:pt idx="11">
                        <c:v>31</c:v>
                      </c:pt>
                      <c:pt idx="12">
                        <c:v>42</c:v>
                      </c:pt>
                      <c:pt idx="13">
                        <c:v>28</c:v>
                      </c:pt>
                      <c:pt idx="14">
                        <c:v>27</c:v>
                      </c:pt>
                      <c:pt idx="15">
                        <c:v>58</c:v>
                      </c:pt>
                      <c:pt idx="16">
                        <c:v>40</c:v>
                      </c:pt>
                      <c:pt idx="17">
                        <c:v>20</c:v>
                      </c:pt>
                      <c:pt idx="18">
                        <c:v>22</c:v>
                      </c:pt>
                      <c:pt idx="19">
                        <c:v>15</c:v>
                      </c:pt>
                      <c:pt idx="20">
                        <c:v>46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(2)'!$F$91</c15:sqref>
                        </c15:formulaRef>
                      </c:ext>
                    </c:extLst>
                    <c:strCache>
                      <c:ptCount val="1"/>
                      <c:pt idx="0">
                        <c:v>In-house (at NGO, non-profit, or government)</c:v>
                      </c:pt>
                    </c:strCache>
                  </c:strRef>
                </c:tx>
                <c:spPr>
                  <a:solidFill>
                    <a:srgbClr val="41C8B9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(2)'!$G$92:$AA$92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16543.333333333332</c:v>
                      </c:pt>
                      <c:pt idx="1">
                        <c:v>38235.135135135133</c:v>
                      </c:pt>
                      <c:pt idx="2">
                        <c:v>95136.153846153844</c:v>
                      </c:pt>
                      <c:pt idx="3">
                        <c:v>41481.870967741932</c:v>
                      </c:pt>
                      <c:pt idx="4">
                        <c:v>47956.232558139534</c:v>
                      </c:pt>
                      <c:pt idx="5">
                        <c:v>50500.857142857145</c:v>
                      </c:pt>
                      <c:pt idx="6">
                        <c:v>99701.578947368427</c:v>
                      </c:pt>
                      <c:pt idx="7">
                        <c:v>118916.48484848485</c:v>
                      </c:pt>
                      <c:pt idx="8">
                        <c:v>56647.407407407409</c:v>
                      </c:pt>
                      <c:pt idx="9">
                        <c:v>98489.76</c:v>
                      </c:pt>
                      <c:pt idx="10">
                        <c:v>99942.34210526316</c:v>
                      </c:pt>
                      <c:pt idx="11">
                        <c:v>53633.333333333336</c:v>
                      </c:pt>
                      <c:pt idx="12">
                        <c:v>65397.043478260872</c:v>
                      </c:pt>
                      <c:pt idx="13">
                        <c:v>57333.333333333336</c:v>
                      </c:pt>
                      <c:pt idx="14">
                        <c:v>159018</c:v>
                      </c:pt>
                      <c:pt idx="15">
                        <c:v>71044.0625</c:v>
                      </c:pt>
                      <c:pt idx="16">
                        <c:v>84329.352941176476</c:v>
                      </c:pt>
                      <c:pt idx="17">
                        <c:v>96770</c:v>
                      </c:pt>
                      <c:pt idx="18">
                        <c:v>78723.28571428571</c:v>
                      </c:pt>
                      <c:pt idx="19">
                        <c:v>76875</c:v>
                      </c:pt>
                      <c:pt idx="20">
                        <c:v>82921.857142857145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(2)'!$G$91:$AA$91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37</c:v>
                      </c:pt>
                      <c:pt idx="2">
                        <c:v>52</c:v>
                      </c:pt>
                      <c:pt idx="3">
                        <c:v>62</c:v>
                      </c:pt>
                      <c:pt idx="4">
                        <c:v>43</c:v>
                      </c:pt>
                      <c:pt idx="5">
                        <c:v>42</c:v>
                      </c:pt>
                      <c:pt idx="6">
                        <c:v>38</c:v>
                      </c:pt>
                      <c:pt idx="7">
                        <c:v>33</c:v>
                      </c:pt>
                      <c:pt idx="8">
                        <c:v>27</c:v>
                      </c:pt>
                      <c:pt idx="9">
                        <c:v>25</c:v>
                      </c:pt>
                      <c:pt idx="10">
                        <c:v>38</c:v>
                      </c:pt>
                      <c:pt idx="11">
                        <c:v>15</c:v>
                      </c:pt>
                      <c:pt idx="12">
                        <c:v>23</c:v>
                      </c:pt>
                      <c:pt idx="13">
                        <c:v>9</c:v>
                      </c:pt>
                      <c:pt idx="14">
                        <c:v>12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10</c:v>
                      </c:pt>
                      <c:pt idx="18">
                        <c:v>7</c:v>
                      </c:pt>
                      <c:pt idx="19">
                        <c:v>4</c:v>
                      </c:pt>
                      <c:pt idx="20">
                        <c:v>14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(2)'!$F$95</c15:sqref>
                        </c15:formulaRef>
                      </c:ext>
                    </c:extLst>
                    <c:strCache>
                      <c:ptCount val="1"/>
                      <c:pt idx="0">
                        <c:v>Partnership (shared ownership)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(2)'!$G$96:$AA$96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35000</c:v>
                      </c:pt>
                      <c:pt idx="1">
                        <c:v>17000</c:v>
                      </c:pt>
                      <c:pt idx="2">
                        <c:v>53306.666666666664</c:v>
                      </c:pt>
                      <c:pt idx="3">
                        <c:v>35471.428571428572</c:v>
                      </c:pt>
                      <c:pt idx="4">
                        <c:v>50600</c:v>
                      </c:pt>
                      <c:pt idx="5">
                        <c:v>67500</c:v>
                      </c:pt>
                      <c:pt idx="6">
                        <c:v>53333.333333333336</c:v>
                      </c:pt>
                      <c:pt idx="7">
                        <c:v>57333.333333333336</c:v>
                      </c:pt>
                      <c:pt idx="8">
                        <c:v>68363.636363636368</c:v>
                      </c:pt>
                      <c:pt idx="9">
                        <c:v>86600</c:v>
                      </c:pt>
                      <c:pt idx="10">
                        <c:v>60461.538461538461</c:v>
                      </c:pt>
                      <c:pt idx="11">
                        <c:v>66000</c:v>
                      </c:pt>
                      <c:pt idx="12">
                        <c:v>72166.666666666672</c:v>
                      </c:pt>
                      <c:pt idx="13">
                        <c:v>79400</c:v>
                      </c:pt>
                      <c:pt idx="14">
                        <c:v>61000</c:v>
                      </c:pt>
                      <c:pt idx="15">
                        <c:v>58200</c:v>
                      </c:pt>
                      <c:pt idx="16">
                        <c:v>96200</c:v>
                      </c:pt>
                      <c:pt idx="17">
                        <c:v>86898.125</c:v>
                      </c:pt>
                      <c:pt idx="18">
                        <c:v>94012</c:v>
                      </c:pt>
                      <c:pt idx="19">
                        <c:v>89000</c:v>
                      </c:pt>
                      <c:pt idx="20">
                        <c:v>127000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(2)'!$G$95:$AA$95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</c:v>
                      </c:pt>
                      <c:pt idx="1">
                        <c:v>2</c:v>
                      </c:pt>
                      <c:pt idx="2">
                        <c:v>6</c:v>
                      </c:pt>
                      <c:pt idx="3">
                        <c:v>7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3</c:v>
                      </c:pt>
                      <c:pt idx="7">
                        <c:v>6</c:v>
                      </c:pt>
                      <c:pt idx="8">
                        <c:v>11</c:v>
                      </c:pt>
                      <c:pt idx="9">
                        <c:v>7</c:v>
                      </c:pt>
                      <c:pt idx="10">
                        <c:v>13</c:v>
                      </c:pt>
                      <c:pt idx="11">
                        <c:v>2</c:v>
                      </c:pt>
                      <c:pt idx="12">
                        <c:v>6</c:v>
                      </c:pt>
                      <c:pt idx="13">
                        <c:v>10</c:v>
                      </c:pt>
                      <c:pt idx="14">
                        <c:v>3</c:v>
                      </c:pt>
                      <c:pt idx="15">
                        <c:v>5</c:v>
                      </c:pt>
                      <c:pt idx="16">
                        <c:v>5</c:v>
                      </c:pt>
                      <c:pt idx="17">
                        <c:v>8</c:v>
                      </c:pt>
                      <c:pt idx="18">
                        <c:v>5</c:v>
                      </c:pt>
                      <c:pt idx="19">
                        <c:v>3</c:v>
                      </c:pt>
                      <c:pt idx="20">
                        <c:v>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(2)'!$F$97</c15:sqref>
                        </c15:formulaRef>
                      </c:ext>
                    </c:extLst>
                    <c:strCache>
                      <c:ptCount val="1"/>
                      <c:pt idx="0">
                        <c:v>Software Company</c:v>
                      </c:pt>
                    </c:strCache>
                  </c:strRef>
                </c:tx>
                <c:spPr>
                  <a:solidFill>
                    <a:srgbClr val="39B54A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(2)'!$G$98:$AA$98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82000</c:v>
                      </c:pt>
                      <c:pt idx="1">
                        <c:v>66715.38461538461</c:v>
                      </c:pt>
                      <c:pt idx="2">
                        <c:v>88300</c:v>
                      </c:pt>
                      <c:pt idx="3">
                        <c:v>80662.076923076922</c:v>
                      </c:pt>
                      <c:pt idx="4">
                        <c:v>123136.36363636363</c:v>
                      </c:pt>
                      <c:pt idx="5">
                        <c:v>82000</c:v>
                      </c:pt>
                      <c:pt idx="6">
                        <c:v>97576.923076923078</c:v>
                      </c:pt>
                      <c:pt idx="7">
                        <c:v>108575</c:v>
                      </c:pt>
                      <c:pt idx="8">
                        <c:v>102847.4375</c:v>
                      </c:pt>
                      <c:pt idx="9">
                        <c:v>113192.30769230769</c:v>
                      </c:pt>
                      <c:pt idx="10">
                        <c:v>104641.33333333333</c:v>
                      </c:pt>
                      <c:pt idx="11">
                        <c:v>145000</c:v>
                      </c:pt>
                      <c:pt idx="12">
                        <c:v>138875</c:v>
                      </c:pt>
                      <c:pt idx="13">
                        <c:v>117000</c:v>
                      </c:pt>
                      <c:pt idx="14">
                        <c:v>214000</c:v>
                      </c:pt>
                      <c:pt idx="15">
                        <c:v>198266.66666666666</c:v>
                      </c:pt>
                      <c:pt idx="16">
                        <c:v>115092.66666666667</c:v>
                      </c:pt>
                      <c:pt idx="17">
                        <c:v>100000</c:v>
                      </c:pt>
                      <c:pt idx="18">
                        <c:v>139166.66666666666</c:v>
                      </c:pt>
                      <c:pt idx="19">
                        <c:v>159166.66666666666</c:v>
                      </c:pt>
                      <c:pt idx="20">
                        <c:v>278000.40000000002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(2)'!$G$97:$AA$97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13</c:v>
                      </c:pt>
                      <c:pt idx="2">
                        <c:v>20</c:v>
                      </c:pt>
                      <c:pt idx="3">
                        <c:v>26</c:v>
                      </c:pt>
                      <c:pt idx="4">
                        <c:v>22</c:v>
                      </c:pt>
                      <c:pt idx="5">
                        <c:v>17</c:v>
                      </c:pt>
                      <c:pt idx="6">
                        <c:v>13</c:v>
                      </c:pt>
                      <c:pt idx="7">
                        <c:v>20</c:v>
                      </c:pt>
                      <c:pt idx="8">
                        <c:v>16</c:v>
                      </c:pt>
                      <c:pt idx="9">
                        <c:v>13</c:v>
                      </c:pt>
                      <c:pt idx="10">
                        <c:v>15</c:v>
                      </c:pt>
                      <c:pt idx="11">
                        <c:v>1</c:v>
                      </c:pt>
                      <c:pt idx="12">
                        <c:v>12</c:v>
                      </c:pt>
                      <c:pt idx="13">
                        <c:v>4</c:v>
                      </c:pt>
                      <c:pt idx="14">
                        <c:v>1</c:v>
                      </c:pt>
                      <c:pt idx="15">
                        <c:v>12</c:v>
                      </c:pt>
                      <c:pt idx="16">
                        <c:v>12</c:v>
                      </c:pt>
                      <c:pt idx="17">
                        <c:v>1</c:v>
                      </c:pt>
                      <c:pt idx="18">
                        <c:v>6</c:v>
                      </c:pt>
                      <c:pt idx="19">
                        <c:v>3</c:v>
                      </c:pt>
                      <c:pt idx="20">
                        <c:v>5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(2)'!$F$99</c15:sqref>
                        </c15:formulaRef>
                      </c:ext>
                    </c:extLst>
                    <c:strCache>
                      <c:ptCount val="1"/>
                      <c:pt idx="0">
                        <c:v>Startup</c:v>
                      </c:pt>
                    </c:strCache>
                  </c:strRef>
                </c:tx>
                <c:spPr>
                  <a:solidFill>
                    <a:srgbClr val="A5D21E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(2)'!$G$100:$AA$100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39250</c:v>
                      </c:pt>
                      <c:pt idx="1">
                        <c:v>43000</c:v>
                      </c:pt>
                      <c:pt idx="2">
                        <c:v>59864.705882352944</c:v>
                      </c:pt>
                      <c:pt idx="3">
                        <c:v>62433.333333333336</c:v>
                      </c:pt>
                      <c:pt idx="4">
                        <c:v>81470.588235294112</c:v>
                      </c:pt>
                      <c:pt idx="5">
                        <c:v>75390.476190476184</c:v>
                      </c:pt>
                      <c:pt idx="6">
                        <c:v>94500</c:v>
                      </c:pt>
                      <c:pt idx="7">
                        <c:v>83750</c:v>
                      </c:pt>
                      <c:pt idx="8">
                        <c:v>81000</c:v>
                      </c:pt>
                      <c:pt idx="9">
                        <c:v>131500</c:v>
                      </c:pt>
                      <c:pt idx="10">
                        <c:v>92933.333333333328</c:v>
                      </c:pt>
                      <c:pt idx="11">
                        <c:v>109250</c:v>
                      </c:pt>
                      <c:pt idx="12">
                        <c:v>111250</c:v>
                      </c:pt>
                      <c:pt idx="13">
                        <c:v>168333.33333333334</c:v>
                      </c:pt>
                      <c:pt idx="14">
                        <c:v>108333.33333333333</c:v>
                      </c:pt>
                      <c:pt idx="15">
                        <c:v>170000</c:v>
                      </c:pt>
                      <c:pt idx="16">
                        <c:v>105000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83450</c:v>
                      </c:pt>
                      <c:pt idx="20">
                        <c:v>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(2)'!$G$99:$AA$99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20</c:v>
                      </c:pt>
                      <c:pt idx="2">
                        <c:v>17</c:v>
                      </c:pt>
                      <c:pt idx="3">
                        <c:v>15</c:v>
                      </c:pt>
                      <c:pt idx="4">
                        <c:v>17</c:v>
                      </c:pt>
                      <c:pt idx="5">
                        <c:v>21</c:v>
                      </c:pt>
                      <c:pt idx="6">
                        <c:v>12</c:v>
                      </c:pt>
                      <c:pt idx="7">
                        <c:v>4</c:v>
                      </c:pt>
                      <c:pt idx="8">
                        <c:v>9</c:v>
                      </c:pt>
                      <c:pt idx="9">
                        <c:v>2</c:v>
                      </c:pt>
                      <c:pt idx="10">
                        <c:v>15</c:v>
                      </c:pt>
                      <c:pt idx="11">
                        <c:v>4</c:v>
                      </c:pt>
                      <c:pt idx="12">
                        <c:v>4</c:v>
                      </c:pt>
                      <c:pt idx="13">
                        <c:v>3</c:v>
                      </c:pt>
                      <c:pt idx="14">
                        <c:v>3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(2)'!$F$101</c15:sqref>
                        </c15:formulaRef>
                      </c:ext>
                    </c:extLst>
                    <c:strCache>
                      <c:ptCount val="1"/>
                      <c:pt idx="0">
                        <c:v>Studio (employee at small organization, 3Ã¢â‚¬â€œ10)</c:v>
                      </c:pt>
                    </c:strCache>
                  </c:strRef>
                </c:tx>
                <c:spPr>
                  <a:solidFill>
                    <a:srgbClr val="0000D2">
                      <a:alpha val="34118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(2)'!$G$102:$AA$102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46533.333333333336</c:v>
                      </c:pt>
                      <c:pt idx="1">
                        <c:v>32631.888888888891</c:v>
                      </c:pt>
                      <c:pt idx="2">
                        <c:v>53319.870129870127</c:v>
                      </c:pt>
                      <c:pt idx="3">
                        <c:v>45272.535211267605</c:v>
                      </c:pt>
                      <c:pt idx="4">
                        <c:v>50966.538461538461</c:v>
                      </c:pt>
                      <c:pt idx="5">
                        <c:v>79760.072463768112</c:v>
                      </c:pt>
                      <c:pt idx="6">
                        <c:v>58361.442307692305</c:v>
                      </c:pt>
                      <c:pt idx="7">
                        <c:v>54968</c:v>
                      </c:pt>
                      <c:pt idx="8">
                        <c:v>101181.37931034483</c:v>
                      </c:pt>
                      <c:pt idx="9">
                        <c:v>223208.33333333334</c:v>
                      </c:pt>
                      <c:pt idx="10">
                        <c:v>59425</c:v>
                      </c:pt>
                      <c:pt idx="11">
                        <c:v>56112.307692307695</c:v>
                      </c:pt>
                      <c:pt idx="12">
                        <c:v>70321.428571428565</c:v>
                      </c:pt>
                      <c:pt idx="13">
                        <c:v>72663.15789473684</c:v>
                      </c:pt>
                      <c:pt idx="14">
                        <c:v>93000</c:v>
                      </c:pt>
                      <c:pt idx="15">
                        <c:v>80466.666666666672</c:v>
                      </c:pt>
                      <c:pt idx="16">
                        <c:v>183785.71428571429</c:v>
                      </c:pt>
                      <c:pt idx="17">
                        <c:v>86633.333333333328</c:v>
                      </c:pt>
                      <c:pt idx="18">
                        <c:v>57500</c:v>
                      </c:pt>
                      <c:pt idx="19">
                        <c:v>215166.66666666666</c:v>
                      </c:pt>
                      <c:pt idx="20">
                        <c:v>88153.846153846156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(2)'!$G$101:$AA$101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54</c:v>
                      </c:pt>
                      <c:pt idx="2">
                        <c:v>77</c:v>
                      </c:pt>
                      <c:pt idx="3">
                        <c:v>71</c:v>
                      </c:pt>
                      <c:pt idx="4">
                        <c:v>52</c:v>
                      </c:pt>
                      <c:pt idx="5">
                        <c:v>69</c:v>
                      </c:pt>
                      <c:pt idx="6">
                        <c:v>52</c:v>
                      </c:pt>
                      <c:pt idx="7">
                        <c:v>25</c:v>
                      </c:pt>
                      <c:pt idx="8">
                        <c:v>29</c:v>
                      </c:pt>
                      <c:pt idx="9">
                        <c:v>12</c:v>
                      </c:pt>
                      <c:pt idx="10">
                        <c:v>30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19</c:v>
                      </c:pt>
                      <c:pt idx="14">
                        <c:v>13</c:v>
                      </c:pt>
                      <c:pt idx="15">
                        <c:v>15</c:v>
                      </c:pt>
                      <c:pt idx="16">
                        <c:v>14</c:v>
                      </c:pt>
                      <c:pt idx="17">
                        <c:v>15</c:v>
                      </c:pt>
                      <c:pt idx="18">
                        <c:v>4</c:v>
                      </c:pt>
                      <c:pt idx="19">
                        <c:v>6</c:v>
                      </c:pt>
                      <c:pt idx="20">
                        <c:v>13</c:v>
                      </c:pt>
                    </c:numCache>
                  </c:numRef>
                </c:bubbleSize>
                <c:bubble3D val="0"/>
              </c15:ser>
            </c15:filteredBubbleSeries>
          </c:ext>
        </c:extLst>
      </c:bubbleChart>
      <c:valAx>
        <c:axId val="158485056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158485616"/>
        <c:crosses val="autoZero"/>
        <c:crossBetween val="midCat"/>
      </c:valAx>
      <c:valAx>
        <c:axId val="158485616"/>
        <c:scaling>
          <c:orientation val="minMax"/>
          <c:max val="150000"/>
          <c:min val="0"/>
        </c:scaling>
        <c:delete val="1"/>
        <c:axPos val="l"/>
        <c:numFmt formatCode="&quot;$&quot;#,\K" sourceLinked="0"/>
        <c:majorTickMark val="none"/>
        <c:minorTickMark val="none"/>
        <c:tickLblPos val="nextTo"/>
        <c:crossAx val="158485056"/>
        <c:crosses val="autoZero"/>
        <c:crossBetween val="midCat"/>
        <c:majorUnit val="1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211328976034856E-2"/>
          <c:y val="0.25898692810457519"/>
          <c:w val="0.91557734204793029"/>
          <c:h val="0.48202614379084968"/>
        </c:manualLayout>
      </c:layout>
      <c:bubbleChart>
        <c:varyColors val="0"/>
        <c:ser>
          <c:idx val="0"/>
          <c:order val="0"/>
          <c:tx>
            <c:strRef>
              <c:f>'us_Year-Type-Pay (2)'!$F$81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rgbClr val="000000">
                <a:alpha val="45098"/>
              </a:srgbClr>
            </a:solidFill>
            <a:ln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'us_Year-Type-Pay (2)'!$G$82:$AA$82</c:f>
              <c:numCache>
                <c:formatCode>"$"#,##0.00</c:formatCode>
                <c:ptCount val="21"/>
                <c:pt idx="0">
                  <c:v>31536.532934131737</c:v>
                </c:pt>
                <c:pt idx="1">
                  <c:v>47475.748514851482</c:v>
                </c:pt>
                <c:pt idx="2">
                  <c:v>57626.221732745958</c:v>
                </c:pt>
                <c:pt idx="3">
                  <c:v>55498.701601164481</c:v>
                </c:pt>
                <c:pt idx="4">
                  <c:v>64351.972742759797</c:v>
                </c:pt>
                <c:pt idx="5">
                  <c:v>66609.640065146581</c:v>
                </c:pt>
                <c:pt idx="6">
                  <c:v>71635.560924369755</c:v>
                </c:pt>
                <c:pt idx="7">
                  <c:v>87889.916167664676</c:v>
                </c:pt>
                <c:pt idx="8">
                  <c:v>87380.179411764708</c:v>
                </c:pt>
                <c:pt idx="9">
                  <c:v>99058.656521739133</c:v>
                </c:pt>
                <c:pt idx="10">
                  <c:v>86063.215767634858</c:v>
                </c:pt>
                <c:pt idx="11">
                  <c:v>89687.478260869568</c:v>
                </c:pt>
                <c:pt idx="12">
                  <c:v>89506.78571428571</c:v>
                </c:pt>
                <c:pt idx="13">
                  <c:v>85012.886904761908</c:v>
                </c:pt>
                <c:pt idx="14">
                  <c:v>97963.100775193801</c:v>
                </c:pt>
                <c:pt idx="15">
                  <c:v>98980.21610169491</c:v>
                </c:pt>
                <c:pt idx="16">
                  <c:v>102264.44559585492</c:v>
                </c:pt>
                <c:pt idx="17">
                  <c:v>103435.19658119658</c:v>
                </c:pt>
                <c:pt idx="18">
                  <c:v>116084.0756302521</c:v>
                </c:pt>
                <c:pt idx="19">
                  <c:v>165285.17333333334</c:v>
                </c:pt>
                <c:pt idx="20">
                  <c:v>108733.93908629441</c:v>
                </c:pt>
              </c:numCache>
            </c:numRef>
          </c:yVal>
          <c:bubbleSize>
            <c:numRef>
              <c:f>'us_Year-Type-Pay (2)'!$G$81:$AA$81</c:f>
              <c:numCache>
                <c:formatCode>General</c:formatCode>
                <c:ptCount val="21"/>
                <c:pt idx="0">
                  <c:v>167</c:v>
                </c:pt>
                <c:pt idx="1">
                  <c:v>505</c:v>
                </c:pt>
                <c:pt idx="2">
                  <c:v>681</c:v>
                </c:pt>
                <c:pt idx="3">
                  <c:v>687</c:v>
                </c:pt>
                <c:pt idx="4">
                  <c:v>587</c:v>
                </c:pt>
                <c:pt idx="5">
                  <c:v>614</c:v>
                </c:pt>
                <c:pt idx="6">
                  <c:v>476</c:v>
                </c:pt>
                <c:pt idx="7">
                  <c:v>334</c:v>
                </c:pt>
                <c:pt idx="8">
                  <c:v>340</c:v>
                </c:pt>
                <c:pt idx="9">
                  <c:v>230</c:v>
                </c:pt>
                <c:pt idx="10">
                  <c:v>482</c:v>
                </c:pt>
                <c:pt idx="11">
                  <c:v>207</c:v>
                </c:pt>
                <c:pt idx="12">
                  <c:v>238</c:v>
                </c:pt>
                <c:pt idx="13">
                  <c:v>168</c:v>
                </c:pt>
                <c:pt idx="14">
                  <c:v>129</c:v>
                </c:pt>
                <c:pt idx="15">
                  <c:v>236</c:v>
                </c:pt>
                <c:pt idx="16">
                  <c:v>193</c:v>
                </c:pt>
                <c:pt idx="17">
                  <c:v>117</c:v>
                </c:pt>
                <c:pt idx="18">
                  <c:v>119</c:v>
                </c:pt>
                <c:pt idx="19">
                  <c:v>75</c:v>
                </c:pt>
                <c:pt idx="20">
                  <c:v>197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55944448"/>
        <c:axId val="155945568"/>
      </c:bubbleChart>
      <c:valAx>
        <c:axId val="155944448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155945568"/>
        <c:crosses val="autoZero"/>
        <c:crossBetween val="midCat"/>
      </c:valAx>
      <c:valAx>
        <c:axId val="155945568"/>
        <c:scaling>
          <c:orientation val="minMax"/>
          <c:max val="150000"/>
          <c:min val="0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55944448"/>
        <c:crosses val="autoZero"/>
        <c:crossBetween val="midCat"/>
        <c:majorUnit val="1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8692810457519"/>
          <c:y val="0.25898692810457519"/>
          <c:w val="0.48202614379084968"/>
          <c:h val="0.48202614379084968"/>
        </c:manualLayout>
      </c:layout>
      <c:bubbleChart>
        <c:varyColors val="0"/>
        <c:ser>
          <c:idx val="5"/>
          <c:order val="5"/>
          <c:tx>
            <c:strRef>
              <c:f>'us_Year-Type-Pay (2)'!$F$93</c:f>
              <c:strCache>
                <c:ptCount val="1"/>
                <c:pt idx="0">
                  <c:v>In-house (employee at a brand/company)</c:v>
                </c:pt>
              </c:strCache>
              <c:extLst xmlns:c15="http://schemas.microsoft.com/office/drawing/2012/chart"/>
            </c:strRef>
          </c:tx>
          <c:spPr>
            <a:solidFill>
              <a:srgbClr val="1E7B80">
                <a:alpha val="34118"/>
              </a:srgbClr>
            </a:solidFill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(2)'!$G$94:$AA$94</c:f>
              <c:numCache>
                <c:formatCode>"$"#,##0.00</c:formatCode>
                <c:ptCount val="21"/>
                <c:pt idx="0">
                  <c:v>43975.793103448275</c:v>
                </c:pt>
                <c:pt idx="1">
                  <c:v>64611.260563380281</c:v>
                </c:pt>
                <c:pt idx="2">
                  <c:v>61874.90521327014</c:v>
                </c:pt>
                <c:pt idx="3">
                  <c:v>59694.818604651162</c:v>
                </c:pt>
                <c:pt idx="4">
                  <c:v>73855.483412322268</c:v>
                </c:pt>
                <c:pt idx="5">
                  <c:v>78253.676616915429</c:v>
                </c:pt>
                <c:pt idx="6">
                  <c:v>76943.199999999997</c:v>
                </c:pt>
                <c:pt idx="7">
                  <c:v>93674.525862068971</c:v>
                </c:pt>
                <c:pt idx="8">
                  <c:v>111934.81730769231</c:v>
                </c:pt>
                <c:pt idx="9">
                  <c:v>84838.858974358969</c:v>
                </c:pt>
                <c:pt idx="10">
                  <c:v>104799.76470588235</c:v>
                </c:pt>
                <c:pt idx="11">
                  <c:v>105159.56944444444</c:v>
                </c:pt>
                <c:pt idx="12">
                  <c:v>92541.28571428571</c:v>
                </c:pt>
                <c:pt idx="13">
                  <c:v>94361.25</c:v>
                </c:pt>
                <c:pt idx="14">
                  <c:v>91182.742857142861</c:v>
                </c:pt>
                <c:pt idx="15">
                  <c:v>100859.08450704225</c:v>
                </c:pt>
                <c:pt idx="16">
                  <c:v>106121.36842105263</c:v>
                </c:pt>
                <c:pt idx="17">
                  <c:v>85783.942857142858</c:v>
                </c:pt>
                <c:pt idx="18">
                  <c:v>114863.35897435897</c:v>
                </c:pt>
                <c:pt idx="19">
                  <c:v>185692.26086956522</c:v>
                </c:pt>
                <c:pt idx="20">
                  <c:v>111581.13636363637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(2)'!$G$93:$AA$93</c:f>
              <c:numCache>
                <c:formatCode>General</c:formatCode>
                <c:ptCount val="21"/>
                <c:pt idx="0">
                  <c:v>29</c:v>
                </c:pt>
                <c:pt idx="1">
                  <c:v>142</c:v>
                </c:pt>
                <c:pt idx="2">
                  <c:v>211</c:v>
                </c:pt>
                <c:pt idx="3">
                  <c:v>215</c:v>
                </c:pt>
                <c:pt idx="4">
                  <c:v>211</c:v>
                </c:pt>
                <c:pt idx="5">
                  <c:v>201</c:v>
                </c:pt>
                <c:pt idx="6">
                  <c:v>150</c:v>
                </c:pt>
                <c:pt idx="7">
                  <c:v>116</c:v>
                </c:pt>
                <c:pt idx="8">
                  <c:v>104</c:v>
                </c:pt>
                <c:pt idx="9">
                  <c:v>78</c:v>
                </c:pt>
                <c:pt idx="10">
                  <c:v>153</c:v>
                </c:pt>
                <c:pt idx="11">
                  <c:v>72</c:v>
                </c:pt>
                <c:pt idx="12">
                  <c:v>70</c:v>
                </c:pt>
                <c:pt idx="13">
                  <c:v>40</c:v>
                </c:pt>
                <c:pt idx="14">
                  <c:v>35</c:v>
                </c:pt>
                <c:pt idx="15">
                  <c:v>71</c:v>
                </c:pt>
                <c:pt idx="16">
                  <c:v>57</c:v>
                </c:pt>
                <c:pt idx="17">
                  <c:v>35</c:v>
                </c:pt>
                <c:pt idx="18">
                  <c:v>39</c:v>
                </c:pt>
                <c:pt idx="19">
                  <c:v>23</c:v>
                </c:pt>
                <c:pt idx="20">
                  <c:v>44</c:v>
                </c:pt>
              </c:numCache>
              <c:extLst xmlns:c15="http://schemas.microsoft.com/office/drawing/2012/chart"/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56657792"/>
        <c:axId val="156658352"/>
        <c:extLst>
          <c:ext xmlns:c15="http://schemas.microsoft.com/office/drawing/2012/chart" uri="{02D57815-91ED-43cb-92C2-25804820EDAC}">
            <c15:filteredBubbl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'us_Year-Type-Pay (2)'!$F$83</c15:sqref>
                        </c15:formulaRef>
                      </c:ext>
                    </c:extLst>
                    <c:strCache>
                      <c:ptCount val="1"/>
                      <c:pt idx="0">
                        <c:v>Agency (employee at large organization, 11+)</c:v>
                      </c:pt>
                    </c:strCache>
                  </c:strRef>
                </c:tx>
                <c:spPr>
                  <a:solidFill>
                    <a:schemeClr val="accent1">
                      <a:alpha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'us_Year-Type-Pay (2)'!$G$84:$AA$84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41313.428571428572</c:v>
                      </c:pt>
                      <c:pt idx="1">
                        <c:v>44968.066115702481</c:v>
                      </c:pt>
                      <c:pt idx="2">
                        <c:v>56410.497109826589</c:v>
                      </c:pt>
                      <c:pt idx="3">
                        <c:v>65559.766666666663</c:v>
                      </c:pt>
                      <c:pt idx="4">
                        <c:v>62264.98529411765</c:v>
                      </c:pt>
                      <c:pt idx="5">
                        <c:v>60955.109589041094</c:v>
                      </c:pt>
                      <c:pt idx="6">
                        <c:v>68396.045454545456</c:v>
                      </c:pt>
                      <c:pt idx="7">
                        <c:v>71852.5</c:v>
                      </c:pt>
                      <c:pt idx="8">
                        <c:v>76335.135135135133</c:v>
                      </c:pt>
                      <c:pt idx="9">
                        <c:v>95626.63461538461</c:v>
                      </c:pt>
                      <c:pt idx="10">
                        <c:v>86622.752380952385</c:v>
                      </c:pt>
                      <c:pt idx="11">
                        <c:v>103922.82</c:v>
                      </c:pt>
                      <c:pt idx="12">
                        <c:v>93892.857142857145</c:v>
                      </c:pt>
                      <c:pt idx="13">
                        <c:v>94902.631578947374</c:v>
                      </c:pt>
                      <c:pt idx="14">
                        <c:v>97637.807692307688</c:v>
                      </c:pt>
                      <c:pt idx="15">
                        <c:v>99960.636363636368</c:v>
                      </c:pt>
                      <c:pt idx="16">
                        <c:v>97954.192307692312</c:v>
                      </c:pt>
                      <c:pt idx="17">
                        <c:v>110733.33333333333</c:v>
                      </c:pt>
                      <c:pt idx="18">
                        <c:v>212275</c:v>
                      </c:pt>
                      <c:pt idx="19">
                        <c:v>103611.11111111111</c:v>
                      </c:pt>
                      <c:pt idx="20">
                        <c:v>168333.33333333334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'us_Year-Type-Pay (2)'!$G$83:$AA$83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28</c:v>
                      </c:pt>
                      <c:pt idx="1">
                        <c:v>121</c:v>
                      </c:pt>
                      <c:pt idx="2">
                        <c:v>173</c:v>
                      </c:pt>
                      <c:pt idx="3">
                        <c:v>180</c:v>
                      </c:pt>
                      <c:pt idx="4">
                        <c:v>136</c:v>
                      </c:pt>
                      <c:pt idx="5">
                        <c:v>146</c:v>
                      </c:pt>
                      <c:pt idx="6">
                        <c:v>132</c:v>
                      </c:pt>
                      <c:pt idx="7">
                        <c:v>60</c:v>
                      </c:pt>
                      <c:pt idx="8">
                        <c:v>74</c:v>
                      </c:pt>
                      <c:pt idx="9">
                        <c:v>52</c:v>
                      </c:pt>
                      <c:pt idx="10">
                        <c:v>105</c:v>
                      </c:pt>
                      <c:pt idx="11">
                        <c:v>50</c:v>
                      </c:pt>
                      <c:pt idx="12">
                        <c:v>42</c:v>
                      </c:pt>
                      <c:pt idx="13">
                        <c:v>38</c:v>
                      </c:pt>
                      <c:pt idx="14">
                        <c:v>26</c:v>
                      </c:pt>
                      <c:pt idx="15">
                        <c:v>33</c:v>
                      </c:pt>
                      <c:pt idx="16">
                        <c:v>26</c:v>
                      </c:pt>
                      <c:pt idx="17">
                        <c:v>15</c:v>
                      </c:pt>
                      <c:pt idx="18">
                        <c:v>20</c:v>
                      </c:pt>
                      <c:pt idx="19">
                        <c:v>9</c:v>
                      </c:pt>
                      <c:pt idx="20">
                        <c:v>30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(2)'!$F$85</c15:sqref>
                        </c15:formulaRef>
                      </c:ext>
                    </c:extLst>
                    <c:strCache>
                      <c:ptCount val="1"/>
                      <c:pt idx="0">
                        <c:v>Collective (collaborative group of independents)</c:v>
                      </c:pt>
                    </c:strCache>
                  </c:strRef>
                </c:tx>
                <c:spPr>
                  <a:solidFill>
                    <a:schemeClr val="accent2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(2)'!$G$86:$AA$86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48266.666666666664</c:v>
                      </c:pt>
                      <c:pt idx="1">
                        <c:v>25600</c:v>
                      </c:pt>
                      <c:pt idx="2">
                        <c:v>40000</c:v>
                      </c:pt>
                      <c:pt idx="3">
                        <c:v>25700</c:v>
                      </c:pt>
                      <c:pt idx="4">
                        <c:v>45000</c:v>
                      </c:pt>
                      <c:pt idx="5">
                        <c:v>0</c:v>
                      </c:pt>
                      <c:pt idx="6">
                        <c:v>90000</c:v>
                      </c:pt>
                      <c:pt idx="7">
                        <c:v>87500</c:v>
                      </c:pt>
                      <c:pt idx="8">
                        <c:v>90000</c:v>
                      </c:pt>
                      <c:pt idx="9">
                        <c:v>98000</c:v>
                      </c:pt>
                      <c:pt idx="10">
                        <c:v>0</c:v>
                      </c:pt>
                      <c:pt idx="11">
                        <c:v>17000</c:v>
                      </c:pt>
                      <c:pt idx="12">
                        <c:v>0</c:v>
                      </c:pt>
                      <c:pt idx="13">
                        <c:v>78000</c:v>
                      </c:pt>
                      <c:pt idx="14">
                        <c:v>0</c:v>
                      </c:pt>
                      <c:pt idx="15">
                        <c:v>175000</c:v>
                      </c:pt>
                      <c:pt idx="16">
                        <c:v>0</c:v>
                      </c:pt>
                      <c:pt idx="17">
                        <c:v>117500</c:v>
                      </c:pt>
                      <c:pt idx="18">
                        <c:v>139000</c:v>
                      </c:pt>
                      <c:pt idx="19">
                        <c:v>105000</c:v>
                      </c:pt>
                      <c:pt idx="20">
                        <c:v>1000000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(2)'!$G$85:$AA$85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1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(2)'!$F$87</c15:sqref>
                        </c15:formulaRef>
                      </c:ext>
                    </c:extLst>
                    <c:strCache>
                      <c:ptCount val="1"/>
                      <c:pt idx="0">
                        <c:v>College/University</c:v>
                      </c:pt>
                    </c:strCache>
                  </c:strRef>
                </c:tx>
                <c:spPr>
                  <a:solidFill>
                    <a:schemeClr val="accent3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(2)'!$G$88:$AA$88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44047.090909090912</c:v>
                      </c:pt>
                      <c:pt idx="1">
                        <c:v>84022.129032258061</c:v>
                      </c:pt>
                      <c:pt idx="2">
                        <c:v>23846.952380952382</c:v>
                      </c:pt>
                      <c:pt idx="3">
                        <c:v>28403.225806451614</c:v>
                      </c:pt>
                      <c:pt idx="4">
                        <c:v>67016.166666666672</c:v>
                      </c:pt>
                      <c:pt idx="5">
                        <c:v>54605.411764705881</c:v>
                      </c:pt>
                      <c:pt idx="6">
                        <c:v>54450.7</c:v>
                      </c:pt>
                      <c:pt idx="7">
                        <c:v>49721.434782608696</c:v>
                      </c:pt>
                      <c:pt idx="8">
                        <c:v>93790.909090909088</c:v>
                      </c:pt>
                      <c:pt idx="9">
                        <c:v>58285.785714285717</c:v>
                      </c:pt>
                      <c:pt idx="10">
                        <c:v>55476.048780487807</c:v>
                      </c:pt>
                      <c:pt idx="11">
                        <c:v>52364</c:v>
                      </c:pt>
                      <c:pt idx="12">
                        <c:v>60680.130434782608</c:v>
                      </c:pt>
                      <c:pt idx="13">
                        <c:v>64307.666666666664</c:v>
                      </c:pt>
                      <c:pt idx="14">
                        <c:v>167555.55555555556</c:v>
                      </c:pt>
                      <c:pt idx="15">
                        <c:v>109237.72727272728</c:v>
                      </c:pt>
                      <c:pt idx="16">
                        <c:v>64755</c:v>
                      </c:pt>
                      <c:pt idx="17">
                        <c:v>69409.5</c:v>
                      </c:pt>
                      <c:pt idx="18">
                        <c:v>70396.857142857145</c:v>
                      </c:pt>
                      <c:pt idx="19">
                        <c:v>182508.25</c:v>
                      </c:pt>
                      <c:pt idx="20">
                        <c:v>68950.972222222219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(2)'!$G$87:$AA$87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33</c:v>
                      </c:pt>
                      <c:pt idx="1">
                        <c:v>31</c:v>
                      </c:pt>
                      <c:pt idx="2">
                        <c:v>42</c:v>
                      </c:pt>
                      <c:pt idx="3">
                        <c:v>31</c:v>
                      </c:pt>
                      <c:pt idx="4">
                        <c:v>30</c:v>
                      </c:pt>
                      <c:pt idx="5">
                        <c:v>34</c:v>
                      </c:pt>
                      <c:pt idx="6">
                        <c:v>20</c:v>
                      </c:pt>
                      <c:pt idx="7">
                        <c:v>23</c:v>
                      </c:pt>
                      <c:pt idx="8">
                        <c:v>22</c:v>
                      </c:pt>
                      <c:pt idx="9">
                        <c:v>14</c:v>
                      </c:pt>
                      <c:pt idx="10">
                        <c:v>41</c:v>
                      </c:pt>
                      <c:pt idx="11">
                        <c:v>17</c:v>
                      </c:pt>
                      <c:pt idx="12">
                        <c:v>23</c:v>
                      </c:pt>
                      <c:pt idx="13">
                        <c:v>15</c:v>
                      </c:pt>
                      <c:pt idx="14">
                        <c:v>9</c:v>
                      </c:pt>
                      <c:pt idx="15">
                        <c:v>22</c:v>
                      </c:pt>
                      <c:pt idx="16">
                        <c:v>20</c:v>
                      </c:pt>
                      <c:pt idx="17">
                        <c:v>10</c:v>
                      </c:pt>
                      <c:pt idx="18">
                        <c:v>14</c:v>
                      </c:pt>
                      <c:pt idx="19">
                        <c:v>8</c:v>
                      </c:pt>
                      <c:pt idx="20">
                        <c:v>36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(2)'!$F$89</c15:sqref>
                        </c15:formulaRef>
                      </c:ext>
                    </c:extLst>
                    <c:strCache>
                      <c:ptCount val="1"/>
                      <c:pt idx="0">
                        <c:v>Freelance / Self-employed (free agent)</c:v>
                      </c:pt>
                    </c:strCache>
                  </c:strRef>
                </c:tx>
                <c:spPr>
                  <a:solidFill>
                    <a:schemeClr val="accent4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(2)'!$G$90:$AA$90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12141</c:v>
                      </c:pt>
                      <c:pt idx="1">
                        <c:v>23434.590163934427</c:v>
                      </c:pt>
                      <c:pt idx="2">
                        <c:v>43030.515151515152</c:v>
                      </c:pt>
                      <c:pt idx="3">
                        <c:v>52475.75384615385</c:v>
                      </c:pt>
                      <c:pt idx="4">
                        <c:v>38470.491803278688</c:v>
                      </c:pt>
                      <c:pt idx="5">
                        <c:v>45212.853333333333</c:v>
                      </c:pt>
                      <c:pt idx="6">
                        <c:v>54087.755102040814</c:v>
                      </c:pt>
                      <c:pt idx="7">
                        <c:v>107052.27272727272</c:v>
                      </c:pt>
                      <c:pt idx="8">
                        <c:v>59456.466666666667</c:v>
                      </c:pt>
                      <c:pt idx="9">
                        <c:v>107616.53846153847</c:v>
                      </c:pt>
                      <c:pt idx="10">
                        <c:v>67290.144927536225</c:v>
                      </c:pt>
                      <c:pt idx="11">
                        <c:v>80775.161290322576</c:v>
                      </c:pt>
                      <c:pt idx="12">
                        <c:v>104105.95238095238</c:v>
                      </c:pt>
                      <c:pt idx="13">
                        <c:v>77971.428571428565</c:v>
                      </c:pt>
                      <c:pt idx="14">
                        <c:v>57779.444444444445</c:v>
                      </c:pt>
                      <c:pt idx="15">
                        <c:v>85060.344827586203</c:v>
                      </c:pt>
                      <c:pt idx="16">
                        <c:v>94187.5</c:v>
                      </c:pt>
                      <c:pt idx="17">
                        <c:v>166100</c:v>
                      </c:pt>
                      <c:pt idx="18">
                        <c:v>79052.5</c:v>
                      </c:pt>
                      <c:pt idx="19">
                        <c:v>200866.66666666666</c:v>
                      </c:pt>
                      <c:pt idx="20">
                        <c:v>80369.304347826081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(2)'!$G$89:$AA$89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</c:v>
                      </c:pt>
                      <c:pt idx="1">
                        <c:v>61</c:v>
                      </c:pt>
                      <c:pt idx="2">
                        <c:v>66</c:v>
                      </c:pt>
                      <c:pt idx="3">
                        <c:v>65</c:v>
                      </c:pt>
                      <c:pt idx="4">
                        <c:v>61</c:v>
                      </c:pt>
                      <c:pt idx="5">
                        <c:v>75</c:v>
                      </c:pt>
                      <c:pt idx="6">
                        <c:v>49</c:v>
                      </c:pt>
                      <c:pt idx="7">
                        <c:v>44</c:v>
                      </c:pt>
                      <c:pt idx="8">
                        <c:v>45</c:v>
                      </c:pt>
                      <c:pt idx="9">
                        <c:v>26</c:v>
                      </c:pt>
                      <c:pt idx="10">
                        <c:v>69</c:v>
                      </c:pt>
                      <c:pt idx="11">
                        <c:v>31</c:v>
                      </c:pt>
                      <c:pt idx="12">
                        <c:v>42</c:v>
                      </c:pt>
                      <c:pt idx="13">
                        <c:v>28</c:v>
                      </c:pt>
                      <c:pt idx="14">
                        <c:v>27</c:v>
                      </c:pt>
                      <c:pt idx="15">
                        <c:v>58</c:v>
                      </c:pt>
                      <c:pt idx="16">
                        <c:v>40</c:v>
                      </c:pt>
                      <c:pt idx="17">
                        <c:v>20</c:v>
                      </c:pt>
                      <c:pt idx="18">
                        <c:v>22</c:v>
                      </c:pt>
                      <c:pt idx="19">
                        <c:v>15</c:v>
                      </c:pt>
                      <c:pt idx="20">
                        <c:v>46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(2)'!$F$91</c15:sqref>
                        </c15:formulaRef>
                      </c:ext>
                    </c:extLst>
                    <c:strCache>
                      <c:ptCount val="1"/>
                      <c:pt idx="0">
                        <c:v>In-house (at NGO, non-profit, or government)</c:v>
                      </c:pt>
                    </c:strCache>
                  </c:strRef>
                </c:tx>
                <c:spPr>
                  <a:solidFill>
                    <a:schemeClr val="accent5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(2)'!$G$92:$AA$92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16543.333333333332</c:v>
                      </c:pt>
                      <c:pt idx="1">
                        <c:v>38235.135135135133</c:v>
                      </c:pt>
                      <c:pt idx="2">
                        <c:v>95136.153846153844</c:v>
                      </c:pt>
                      <c:pt idx="3">
                        <c:v>41481.870967741932</c:v>
                      </c:pt>
                      <c:pt idx="4">
                        <c:v>47956.232558139534</c:v>
                      </c:pt>
                      <c:pt idx="5">
                        <c:v>50500.857142857145</c:v>
                      </c:pt>
                      <c:pt idx="6">
                        <c:v>99701.578947368427</c:v>
                      </c:pt>
                      <c:pt idx="7">
                        <c:v>118916.48484848485</c:v>
                      </c:pt>
                      <c:pt idx="8">
                        <c:v>56647.407407407409</c:v>
                      </c:pt>
                      <c:pt idx="9">
                        <c:v>98489.76</c:v>
                      </c:pt>
                      <c:pt idx="10">
                        <c:v>99942.34210526316</c:v>
                      </c:pt>
                      <c:pt idx="11">
                        <c:v>53633.333333333336</c:v>
                      </c:pt>
                      <c:pt idx="12">
                        <c:v>65397.043478260872</c:v>
                      </c:pt>
                      <c:pt idx="13">
                        <c:v>57333.333333333336</c:v>
                      </c:pt>
                      <c:pt idx="14">
                        <c:v>159018</c:v>
                      </c:pt>
                      <c:pt idx="15">
                        <c:v>71044.0625</c:v>
                      </c:pt>
                      <c:pt idx="16">
                        <c:v>84329.352941176476</c:v>
                      </c:pt>
                      <c:pt idx="17">
                        <c:v>96770</c:v>
                      </c:pt>
                      <c:pt idx="18">
                        <c:v>78723.28571428571</c:v>
                      </c:pt>
                      <c:pt idx="19">
                        <c:v>76875</c:v>
                      </c:pt>
                      <c:pt idx="20">
                        <c:v>82921.857142857145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(2)'!$G$91:$AA$91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37</c:v>
                      </c:pt>
                      <c:pt idx="2">
                        <c:v>52</c:v>
                      </c:pt>
                      <c:pt idx="3">
                        <c:v>62</c:v>
                      </c:pt>
                      <c:pt idx="4">
                        <c:v>43</c:v>
                      </c:pt>
                      <c:pt idx="5">
                        <c:v>42</c:v>
                      </c:pt>
                      <c:pt idx="6">
                        <c:v>38</c:v>
                      </c:pt>
                      <c:pt idx="7">
                        <c:v>33</c:v>
                      </c:pt>
                      <c:pt idx="8">
                        <c:v>27</c:v>
                      </c:pt>
                      <c:pt idx="9">
                        <c:v>25</c:v>
                      </c:pt>
                      <c:pt idx="10">
                        <c:v>38</c:v>
                      </c:pt>
                      <c:pt idx="11">
                        <c:v>15</c:v>
                      </c:pt>
                      <c:pt idx="12">
                        <c:v>23</c:v>
                      </c:pt>
                      <c:pt idx="13">
                        <c:v>9</c:v>
                      </c:pt>
                      <c:pt idx="14">
                        <c:v>12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10</c:v>
                      </c:pt>
                      <c:pt idx="18">
                        <c:v>7</c:v>
                      </c:pt>
                      <c:pt idx="19">
                        <c:v>4</c:v>
                      </c:pt>
                      <c:pt idx="20">
                        <c:v>14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(2)'!$F$95</c15:sqref>
                        </c15:formulaRef>
                      </c:ext>
                    </c:extLst>
                    <c:strCache>
                      <c:ptCount val="1"/>
                      <c:pt idx="0">
                        <c:v>Partnership (shared ownership)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(2)'!$G$96:$AA$96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35000</c:v>
                      </c:pt>
                      <c:pt idx="1">
                        <c:v>17000</c:v>
                      </c:pt>
                      <c:pt idx="2">
                        <c:v>53306.666666666664</c:v>
                      </c:pt>
                      <c:pt idx="3">
                        <c:v>35471.428571428572</c:v>
                      </c:pt>
                      <c:pt idx="4">
                        <c:v>50600</c:v>
                      </c:pt>
                      <c:pt idx="5">
                        <c:v>67500</c:v>
                      </c:pt>
                      <c:pt idx="6">
                        <c:v>53333.333333333336</c:v>
                      </c:pt>
                      <c:pt idx="7">
                        <c:v>57333.333333333336</c:v>
                      </c:pt>
                      <c:pt idx="8">
                        <c:v>68363.636363636368</c:v>
                      </c:pt>
                      <c:pt idx="9">
                        <c:v>86600</c:v>
                      </c:pt>
                      <c:pt idx="10">
                        <c:v>60461.538461538461</c:v>
                      </c:pt>
                      <c:pt idx="11">
                        <c:v>66000</c:v>
                      </c:pt>
                      <c:pt idx="12">
                        <c:v>72166.666666666672</c:v>
                      </c:pt>
                      <c:pt idx="13">
                        <c:v>79400</c:v>
                      </c:pt>
                      <c:pt idx="14">
                        <c:v>61000</c:v>
                      </c:pt>
                      <c:pt idx="15">
                        <c:v>58200</c:v>
                      </c:pt>
                      <c:pt idx="16">
                        <c:v>96200</c:v>
                      </c:pt>
                      <c:pt idx="17">
                        <c:v>86898.125</c:v>
                      </c:pt>
                      <c:pt idx="18">
                        <c:v>94012</c:v>
                      </c:pt>
                      <c:pt idx="19">
                        <c:v>89000</c:v>
                      </c:pt>
                      <c:pt idx="20">
                        <c:v>127000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(2)'!$G$95:$AA$95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</c:v>
                      </c:pt>
                      <c:pt idx="1">
                        <c:v>2</c:v>
                      </c:pt>
                      <c:pt idx="2">
                        <c:v>6</c:v>
                      </c:pt>
                      <c:pt idx="3">
                        <c:v>7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3</c:v>
                      </c:pt>
                      <c:pt idx="7">
                        <c:v>6</c:v>
                      </c:pt>
                      <c:pt idx="8">
                        <c:v>11</c:v>
                      </c:pt>
                      <c:pt idx="9">
                        <c:v>7</c:v>
                      </c:pt>
                      <c:pt idx="10">
                        <c:v>13</c:v>
                      </c:pt>
                      <c:pt idx="11">
                        <c:v>2</c:v>
                      </c:pt>
                      <c:pt idx="12">
                        <c:v>6</c:v>
                      </c:pt>
                      <c:pt idx="13">
                        <c:v>10</c:v>
                      </c:pt>
                      <c:pt idx="14">
                        <c:v>3</c:v>
                      </c:pt>
                      <c:pt idx="15">
                        <c:v>5</c:v>
                      </c:pt>
                      <c:pt idx="16">
                        <c:v>5</c:v>
                      </c:pt>
                      <c:pt idx="17">
                        <c:v>8</c:v>
                      </c:pt>
                      <c:pt idx="18">
                        <c:v>5</c:v>
                      </c:pt>
                      <c:pt idx="19">
                        <c:v>3</c:v>
                      </c:pt>
                      <c:pt idx="20">
                        <c:v>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(2)'!$F$97</c15:sqref>
                        </c15:formulaRef>
                      </c:ext>
                    </c:extLst>
                    <c:strCache>
                      <c:ptCount val="1"/>
                      <c:pt idx="0">
                        <c:v>Software Company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(2)'!$G$98:$AA$98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82000</c:v>
                      </c:pt>
                      <c:pt idx="1">
                        <c:v>66715.38461538461</c:v>
                      </c:pt>
                      <c:pt idx="2">
                        <c:v>88300</c:v>
                      </c:pt>
                      <c:pt idx="3">
                        <c:v>80662.076923076922</c:v>
                      </c:pt>
                      <c:pt idx="4">
                        <c:v>123136.36363636363</c:v>
                      </c:pt>
                      <c:pt idx="5">
                        <c:v>82000</c:v>
                      </c:pt>
                      <c:pt idx="6">
                        <c:v>97576.923076923078</c:v>
                      </c:pt>
                      <c:pt idx="7">
                        <c:v>108575</c:v>
                      </c:pt>
                      <c:pt idx="8">
                        <c:v>102847.4375</c:v>
                      </c:pt>
                      <c:pt idx="9">
                        <c:v>113192.30769230769</c:v>
                      </c:pt>
                      <c:pt idx="10">
                        <c:v>104641.33333333333</c:v>
                      </c:pt>
                      <c:pt idx="11">
                        <c:v>145000</c:v>
                      </c:pt>
                      <c:pt idx="12">
                        <c:v>138875</c:v>
                      </c:pt>
                      <c:pt idx="13">
                        <c:v>117000</c:v>
                      </c:pt>
                      <c:pt idx="14">
                        <c:v>214000</c:v>
                      </c:pt>
                      <c:pt idx="15">
                        <c:v>198266.66666666666</c:v>
                      </c:pt>
                      <c:pt idx="16">
                        <c:v>115092.66666666667</c:v>
                      </c:pt>
                      <c:pt idx="17">
                        <c:v>100000</c:v>
                      </c:pt>
                      <c:pt idx="18">
                        <c:v>139166.66666666666</c:v>
                      </c:pt>
                      <c:pt idx="19">
                        <c:v>159166.66666666666</c:v>
                      </c:pt>
                      <c:pt idx="20">
                        <c:v>278000.40000000002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(2)'!$G$97:$AA$97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13</c:v>
                      </c:pt>
                      <c:pt idx="2">
                        <c:v>20</c:v>
                      </c:pt>
                      <c:pt idx="3">
                        <c:v>26</c:v>
                      </c:pt>
                      <c:pt idx="4">
                        <c:v>22</c:v>
                      </c:pt>
                      <c:pt idx="5">
                        <c:v>17</c:v>
                      </c:pt>
                      <c:pt idx="6">
                        <c:v>13</c:v>
                      </c:pt>
                      <c:pt idx="7">
                        <c:v>20</c:v>
                      </c:pt>
                      <c:pt idx="8">
                        <c:v>16</c:v>
                      </c:pt>
                      <c:pt idx="9">
                        <c:v>13</c:v>
                      </c:pt>
                      <c:pt idx="10">
                        <c:v>15</c:v>
                      </c:pt>
                      <c:pt idx="11">
                        <c:v>1</c:v>
                      </c:pt>
                      <c:pt idx="12">
                        <c:v>12</c:v>
                      </c:pt>
                      <c:pt idx="13">
                        <c:v>4</c:v>
                      </c:pt>
                      <c:pt idx="14">
                        <c:v>1</c:v>
                      </c:pt>
                      <c:pt idx="15">
                        <c:v>12</c:v>
                      </c:pt>
                      <c:pt idx="16">
                        <c:v>12</c:v>
                      </c:pt>
                      <c:pt idx="17">
                        <c:v>1</c:v>
                      </c:pt>
                      <c:pt idx="18">
                        <c:v>6</c:v>
                      </c:pt>
                      <c:pt idx="19">
                        <c:v>3</c:v>
                      </c:pt>
                      <c:pt idx="20">
                        <c:v>5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(2)'!$F$99</c15:sqref>
                        </c15:formulaRef>
                      </c:ext>
                    </c:extLst>
                    <c:strCache>
                      <c:ptCount val="1"/>
                      <c:pt idx="0">
                        <c:v>Startup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(2)'!$G$100:$AA$100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39250</c:v>
                      </c:pt>
                      <c:pt idx="1">
                        <c:v>43000</c:v>
                      </c:pt>
                      <c:pt idx="2">
                        <c:v>59864.705882352944</c:v>
                      </c:pt>
                      <c:pt idx="3">
                        <c:v>62433.333333333336</c:v>
                      </c:pt>
                      <c:pt idx="4">
                        <c:v>81470.588235294112</c:v>
                      </c:pt>
                      <c:pt idx="5">
                        <c:v>75390.476190476184</c:v>
                      </c:pt>
                      <c:pt idx="6">
                        <c:v>94500</c:v>
                      </c:pt>
                      <c:pt idx="7">
                        <c:v>83750</c:v>
                      </c:pt>
                      <c:pt idx="8">
                        <c:v>81000</c:v>
                      </c:pt>
                      <c:pt idx="9">
                        <c:v>131500</c:v>
                      </c:pt>
                      <c:pt idx="10">
                        <c:v>92933.333333333328</c:v>
                      </c:pt>
                      <c:pt idx="11">
                        <c:v>109250</c:v>
                      </c:pt>
                      <c:pt idx="12">
                        <c:v>111250</c:v>
                      </c:pt>
                      <c:pt idx="13">
                        <c:v>168333.33333333334</c:v>
                      </c:pt>
                      <c:pt idx="14">
                        <c:v>108333.33333333333</c:v>
                      </c:pt>
                      <c:pt idx="15">
                        <c:v>170000</c:v>
                      </c:pt>
                      <c:pt idx="16">
                        <c:v>105000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83450</c:v>
                      </c:pt>
                      <c:pt idx="20">
                        <c:v>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(2)'!$G$99:$AA$99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20</c:v>
                      </c:pt>
                      <c:pt idx="2">
                        <c:v>17</c:v>
                      </c:pt>
                      <c:pt idx="3">
                        <c:v>15</c:v>
                      </c:pt>
                      <c:pt idx="4">
                        <c:v>17</c:v>
                      </c:pt>
                      <c:pt idx="5">
                        <c:v>21</c:v>
                      </c:pt>
                      <c:pt idx="6">
                        <c:v>12</c:v>
                      </c:pt>
                      <c:pt idx="7">
                        <c:v>4</c:v>
                      </c:pt>
                      <c:pt idx="8">
                        <c:v>9</c:v>
                      </c:pt>
                      <c:pt idx="9">
                        <c:v>2</c:v>
                      </c:pt>
                      <c:pt idx="10">
                        <c:v>15</c:v>
                      </c:pt>
                      <c:pt idx="11">
                        <c:v>4</c:v>
                      </c:pt>
                      <c:pt idx="12">
                        <c:v>4</c:v>
                      </c:pt>
                      <c:pt idx="13">
                        <c:v>3</c:v>
                      </c:pt>
                      <c:pt idx="14">
                        <c:v>3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(2)'!$F$101</c15:sqref>
                        </c15:formulaRef>
                      </c:ext>
                    </c:extLst>
                    <c:strCache>
                      <c:ptCount val="1"/>
                      <c:pt idx="0">
                        <c:v>Studio (employee at small organization, 3Ã¢â‚¬â€œ10)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(2)'!$G$102:$AA$102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46533.333333333336</c:v>
                      </c:pt>
                      <c:pt idx="1">
                        <c:v>32631.888888888891</c:v>
                      </c:pt>
                      <c:pt idx="2">
                        <c:v>53319.870129870127</c:v>
                      </c:pt>
                      <c:pt idx="3">
                        <c:v>45272.535211267605</c:v>
                      </c:pt>
                      <c:pt idx="4">
                        <c:v>50966.538461538461</c:v>
                      </c:pt>
                      <c:pt idx="5">
                        <c:v>79760.072463768112</c:v>
                      </c:pt>
                      <c:pt idx="6">
                        <c:v>58361.442307692305</c:v>
                      </c:pt>
                      <c:pt idx="7">
                        <c:v>54968</c:v>
                      </c:pt>
                      <c:pt idx="8">
                        <c:v>101181.37931034483</c:v>
                      </c:pt>
                      <c:pt idx="9">
                        <c:v>223208.33333333334</c:v>
                      </c:pt>
                      <c:pt idx="10">
                        <c:v>59425</c:v>
                      </c:pt>
                      <c:pt idx="11">
                        <c:v>56112.307692307695</c:v>
                      </c:pt>
                      <c:pt idx="12">
                        <c:v>70321.428571428565</c:v>
                      </c:pt>
                      <c:pt idx="13">
                        <c:v>72663.15789473684</c:v>
                      </c:pt>
                      <c:pt idx="14">
                        <c:v>93000</c:v>
                      </c:pt>
                      <c:pt idx="15">
                        <c:v>80466.666666666672</c:v>
                      </c:pt>
                      <c:pt idx="16">
                        <c:v>183785.71428571429</c:v>
                      </c:pt>
                      <c:pt idx="17">
                        <c:v>86633.333333333328</c:v>
                      </c:pt>
                      <c:pt idx="18">
                        <c:v>57500</c:v>
                      </c:pt>
                      <c:pt idx="19">
                        <c:v>215166.66666666666</c:v>
                      </c:pt>
                      <c:pt idx="20">
                        <c:v>88153.846153846156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(2)'!$G$101:$AA$101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54</c:v>
                      </c:pt>
                      <c:pt idx="2">
                        <c:v>77</c:v>
                      </c:pt>
                      <c:pt idx="3">
                        <c:v>71</c:v>
                      </c:pt>
                      <c:pt idx="4">
                        <c:v>52</c:v>
                      </c:pt>
                      <c:pt idx="5">
                        <c:v>69</c:v>
                      </c:pt>
                      <c:pt idx="6">
                        <c:v>52</c:v>
                      </c:pt>
                      <c:pt idx="7">
                        <c:v>25</c:v>
                      </c:pt>
                      <c:pt idx="8">
                        <c:v>29</c:v>
                      </c:pt>
                      <c:pt idx="9">
                        <c:v>12</c:v>
                      </c:pt>
                      <c:pt idx="10">
                        <c:v>30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19</c:v>
                      </c:pt>
                      <c:pt idx="14">
                        <c:v>13</c:v>
                      </c:pt>
                      <c:pt idx="15">
                        <c:v>15</c:v>
                      </c:pt>
                      <c:pt idx="16">
                        <c:v>14</c:v>
                      </c:pt>
                      <c:pt idx="17">
                        <c:v>15</c:v>
                      </c:pt>
                      <c:pt idx="18">
                        <c:v>4</c:v>
                      </c:pt>
                      <c:pt idx="19">
                        <c:v>6</c:v>
                      </c:pt>
                      <c:pt idx="20">
                        <c:v>13</c:v>
                      </c:pt>
                    </c:numCache>
                  </c:numRef>
                </c:bubbleSize>
                <c:bubble3D val="0"/>
              </c15:ser>
            </c15:filteredBubbleSeries>
          </c:ext>
        </c:extLst>
      </c:bubbleChart>
      <c:valAx>
        <c:axId val="156657792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156658352"/>
        <c:crosses val="autoZero"/>
        <c:crossBetween val="midCat"/>
      </c:valAx>
      <c:valAx>
        <c:axId val="156658352"/>
        <c:scaling>
          <c:orientation val="minMax"/>
          <c:max val="150000"/>
          <c:min val="0"/>
        </c:scaling>
        <c:delete val="1"/>
        <c:axPos val="l"/>
        <c:numFmt formatCode="&quot;$&quot;#,\K" sourceLinked="0"/>
        <c:majorTickMark val="none"/>
        <c:minorTickMark val="none"/>
        <c:tickLblPos val="nextTo"/>
        <c:crossAx val="156657792"/>
        <c:crosses val="autoZero"/>
        <c:crossBetween val="midCat"/>
        <c:majorUnit val="1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8692810457519"/>
          <c:y val="0.25898692810457519"/>
          <c:w val="0.48202614379084968"/>
          <c:h val="0.48202614379084968"/>
        </c:manualLayout>
      </c:layout>
      <c:bubbleChart>
        <c:varyColors val="0"/>
        <c:ser>
          <c:idx val="0"/>
          <c:order val="0"/>
          <c:tx>
            <c:strRef>
              <c:f>'us_Year-Type-Pay (2)'!$F$83</c:f>
              <c:strCache>
                <c:ptCount val="1"/>
                <c:pt idx="0">
                  <c:v>Agency (employee at large organization, 11+)</c:v>
                </c:pt>
              </c:strCache>
              <c:extLst xmlns:c15="http://schemas.microsoft.com/office/drawing/2012/chart"/>
            </c:strRef>
          </c:tx>
          <c:spPr>
            <a:solidFill>
              <a:srgbClr val="00AEEF">
                <a:alpha val="34118"/>
              </a:srgbClr>
            </a:solidFill>
            <a:ln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(2)'!$G$84:$AA$84</c:f>
              <c:numCache>
                <c:formatCode>"$"#,##0.00</c:formatCode>
                <c:ptCount val="21"/>
                <c:pt idx="0">
                  <c:v>41313.428571428572</c:v>
                </c:pt>
                <c:pt idx="1">
                  <c:v>44968.066115702481</c:v>
                </c:pt>
                <c:pt idx="2">
                  <c:v>56410.497109826589</c:v>
                </c:pt>
                <c:pt idx="3">
                  <c:v>65559.766666666663</c:v>
                </c:pt>
                <c:pt idx="4">
                  <c:v>62264.98529411765</c:v>
                </c:pt>
                <c:pt idx="5">
                  <c:v>60955.109589041094</c:v>
                </c:pt>
                <c:pt idx="6">
                  <c:v>68396.045454545456</c:v>
                </c:pt>
                <c:pt idx="7">
                  <c:v>71852.5</c:v>
                </c:pt>
                <c:pt idx="8">
                  <c:v>76335.135135135133</c:v>
                </c:pt>
                <c:pt idx="9">
                  <c:v>95626.63461538461</c:v>
                </c:pt>
                <c:pt idx="10">
                  <c:v>86622.752380952385</c:v>
                </c:pt>
                <c:pt idx="11">
                  <c:v>103922.82</c:v>
                </c:pt>
                <c:pt idx="12">
                  <c:v>93892.857142857145</c:v>
                </c:pt>
                <c:pt idx="13">
                  <c:v>94902.631578947374</c:v>
                </c:pt>
                <c:pt idx="14">
                  <c:v>97637.807692307688</c:v>
                </c:pt>
                <c:pt idx="15">
                  <c:v>99960.636363636368</c:v>
                </c:pt>
                <c:pt idx="16">
                  <c:v>97954.192307692312</c:v>
                </c:pt>
                <c:pt idx="17">
                  <c:v>110733.33333333333</c:v>
                </c:pt>
                <c:pt idx="18">
                  <c:v>212275</c:v>
                </c:pt>
                <c:pt idx="19">
                  <c:v>103611.11111111111</c:v>
                </c:pt>
                <c:pt idx="20">
                  <c:v>168333.33333333334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(2)'!$G$83:$AA$83</c:f>
              <c:numCache>
                <c:formatCode>General</c:formatCode>
                <c:ptCount val="21"/>
                <c:pt idx="0">
                  <c:v>28</c:v>
                </c:pt>
                <c:pt idx="1">
                  <c:v>121</c:v>
                </c:pt>
                <c:pt idx="2">
                  <c:v>173</c:v>
                </c:pt>
                <c:pt idx="3">
                  <c:v>180</c:v>
                </c:pt>
                <c:pt idx="4">
                  <c:v>136</c:v>
                </c:pt>
                <c:pt idx="5">
                  <c:v>146</c:v>
                </c:pt>
                <c:pt idx="6">
                  <c:v>132</c:v>
                </c:pt>
                <c:pt idx="7">
                  <c:v>60</c:v>
                </c:pt>
                <c:pt idx="8">
                  <c:v>74</c:v>
                </c:pt>
                <c:pt idx="9">
                  <c:v>52</c:v>
                </c:pt>
                <c:pt idx="10">
                  <c:v>105</c:v>
                </c:pt>
                <c:pt idx="11">
                  <c:v>50</c:v>
                </c:pt>
                <c:pt idx="12">
                  <c:v>42</c:v>
                </c:pt>
                <c:pt idx="13">
                  <c:v>38</c:v>
                </c:pt>
                <c:pt idx="14">
                  <c:v>26</c:v>
                </c:pt>
                <c:pt idx="15">
                  <c:v>33</c:v>
                </c:pt>
                <c:pt idx="16">
                  <c:v>26</c:v>
                </c:pt>
                <c:pt idx="17">
                  <c:v>15</c:v>
                </c:pt>
                <c:pt idx="18">
                  <c:v>20</c:v>
                </c:pt>
                <c:pt idx="19">
                  <c:v>9</c:v>
                </c:pt>
                <c:pt idx="20">
                  <c:v>30</c:v>
                </c:pt>
              </c:numCache>
              <c:extLst xmlns:c15="http://schemas.microsoft.com/office/drawing/2012/chart"/>
            </c:numRef>
          </c:bubbleSize>
          <c:bubble3D val="0"/>
        </c:ser>
        <c:ser>
          <c:idx val="5"/>
          <c:order val="5"/>
          <c:tx>
            <c:strRef>
              <c:f>'us_Year-Type-Pay (2)'!$F$93</c:f>
              <c:strCache>
                <c:ptCount val="1"/>
                <c:pt idx="0">
                  <c:v>In-house (employee at a brand/company)</c:v>
                </c:pt>
              </c:strCache>
              <c:extLst xmlns:c15="http://schemas.microsoft.com/office/drawing/2012/chart"/>
            </c:strRef>
          </c:tx>
          <c:spPr>
            <a:noFill/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(2)'!$G$94:$AA$94</c:f>
              <c:numCache>
                <c:formatCode>"$"#,##0.00</c:formatCode>
                <c:ptCount val="21"/>
                <c:pt idx="0">
                  <c:v>43975.793103448275</c:v>
                </c:pt>
                <c:pt idx="1">
                  <c:v>64611.260563380281</c:v>
                </c:pt>
                <c:pt idx="2">
                  <c:v>61874.90521327014</c:v>
                </c:pt>
                <c:pt idx="3">
                  <c:v>59694.818604651162</c:v>
                </c:pt>
                <c:pt idx="4">
                  <c:v>73855.483412322268</c:v>
                </c:pt>
                <c:pt idx="5">
                  <c:v>78253.676616915429</c:v>
                </c:pt>
                <c:pt idx="6">
                  <c:v>76943.199999999997</c:v>
                </c:pt>
                <c:pt idx="7">
                  <c:v>93674.525862068971</c:v>
                </c:pt>
                <c:pt idx="8">
                  <c:v>111934.81730769231</c:v>
                </c:pt>
                <c:pt idx="9">
                  <c:v>84838.858974358969</c:v>
                </c:pt>
                <c:pt idx="10">
                  <c:v>104799.76470588235</c:v>
                </c:pt>
                <c:pt idx="11">
                  <c:v>105159.56944444444</c:v>
                </c:pt>
                <c:pt idx="12">
                  <c:v>92541.28571428571</c:v>
                </c:pt>
                <c:pt idx="13">
                  <c:v>94361.25</c:v>
                </c:pt>
                <c:pt idx="14">
                  <c:v>91182.742857142861</c:v>
                </c:pt>
                <c:pt idx="15">
                  <c:v>100859.08450704225</c:v>
                </c:pt>
                <c:pt idx="16">
                  <c:v>106121.36842105263</c:v>
                </c:pt>
                <c:pt idx="17">
                  <c:v>85783.942857142858</c:v>
                </c:pt>
                <c:pt idx="18">
                  <c:v>114863.35897435897</c:v>
                </c:pt>
                <c:pt idx="19">
                  <c:v>185692.26086956522</c:v>
                </c:pt>
                <c:pt idx="20">
                  <c:v>111581.13636363637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(2)'!$G$93:$AA$93</c:f>
              <c:numCache>
                <c:formatCode>General</c:formatCode>
                <c:ptCount val="21"/>
                <c:pt idx="0">
                  <c:v>29</c:v>
                </c:pt>
                <c:pt idx="1">
                  <c:v>142</c:v>
                </c:pt>
                <c:pt idx="2">
                  <c:v>211</c:v>
                </c:pt>
                <c:pt idx="3">
                  <c:v>215</c:v>
                </c:pt>
                <c:pt idx="4">
                  <c:v>211</c:v>
                </c:pt>
                <c:pt idx="5">
                  <c:v>201</c:v>
                </c:pt>
                <c:pt idx="6">
                  <c:v>150</c:v>
                </c:pt>
                <c:pt idx="7">
                  <c:v>116</c:v>
                </c:pt>
                <c:pt idx="8">
                  <c:v>104</c:v>
                </c:pt>
                <c:pt idx="9">
                  <c:v>78</c:v>
                </c:pt>
                <c:pt idx="10">
                  <c:v>153</c:v>
                </c:pt>
                <c:pt idx="11">
                  <c:v>72</c:v>
                </c:pt>
                <c:pt idx="12">
                  <c:v>70</c:v>
                </c:pt>
                <c:pt idx="13">
                  <c:v>40</c:v>
                </c:pt>
                <c:pt idx="14">
                  <c:v>35</c:v>
                </c:pt>
                <c:pt idx="15">
                  <c:v>71</c:v>
                </c:pt>
                <c:pt idx="16">
                  <c:v>57</c:v>
                </c:pt>
                <c:pt idx="17">
                  <c:v>35</c:v>
                </c:pt>
                <c:pt idx="18">
                  <c:v>39</c:v>
                </c:pt>
                <c:pt idx="19">
                  <c:v>23</c:v>
                </c:pt>
                <c:pt idx="20">
                  <c:v>44</c:v>
                </c:pt>
              </c:numCache>
              <c:extLst xmlns:c15="http://schemas.microsoft.com/office/drawing/2012/chart"/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57461504"/>
        <c:axId val="157462064"/>
        <c:extLst>
          <c:ext xmlns:c15="http://schemas.microsoft.com/office/drawing/2012/chart" uri="{02D57815-91ED-43cb-92C2-25804820EDAC}">
            <c15:filteredBubbl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'us_Year-Type-Pay (2)'!$F$85</c15:sqref>
                        </c15:formulaRef>
                      </c:ext>
                    </c:extLst>
                    <c:strCache>
                      <c:ptCount val="1"/>
                      <c:pt idx="0">
                        <c:v>Collective (collaborative group of independents)</c:v>
                      </c:pt>
                    </c:strCache>
                  </c:strRef>
                </c:tx>
                <c:spPr>
                  <a:solidFill>
                    <a:schemeClr val="accent2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'us_Year-Type-Pay (2)'!$G$86:$AA$86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48266.666666666664</c:v>
                      </c:pt>
                      <c:pt idx="1">
                        <c:v>25600</c:v>
                      </c:pt>
                      <c:pt idx="2">
                        <c:v>40000</c:v>
                      </c:pt>
                      <c:pt idx="3">
                        <c:v>25700</c:v>
                      </c:pt>
                      <c:pt idx="4">
                        <c:v>45000</c:v>
                      </c:pt>
                      <c:pt idx="5">
                        <c:v>0</c:v>
                      </c:pt>
                      <c:pt idx="6">
                        <c:v>90000</c:v>
                      </c:pt>
                      <c:pt idx="7">
                        <c:v>87500</c:v>
                      </c:pt>
                      <c:pt idx="8">
                        <c:v>90000</c:v>
                      </c:pt>
                      <c:pt idx="9">
                        <c:v>98000</c:v>
                      </c:pt>
                      <c:pt idx="10">
                        <c:v>0</c:v>
                      </c:pt>
                      <c:pt idx="11">
                        <c:v>17000</c:v>
                      </c:pt>
                      <c:pt idx="12">
                        <c:v>0</c:v>
                      </c:pt>
                      <c:pt idx="13">
                        <c:v>78000</c:v>
                      </c:pt>
                      <c:pt idx="14">
                        <c:v>0</c:v>
                      </c:pt>
                      <c:pt idx="15">
                        <c:v>175000</c:v>
                      </c:pt>
                      <c:pt idx="16">
                        <c:v>0</c:v>
                      </c:pt>
                      <c:pt idx="17">
                        <c:v>117500</c:v>
                      </c:pt>
                      <c:pt idx="18">
                        <c:v>139000</c:v>
                      </c:pt>
                      <c:pt idx="19">
                        <c:v>105000</c:v>
                      </c:pt>
                      <c:pt idx="20">
                        <c:v>1000000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'us_Year-Type-Pay (2)'!$G$85:$AA$85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1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(2)'!$F$87</c15:sqref>
                        </c15:formulaRef>
                      </c:ext>
                    </c:extLst>
                    <c:strCache>
                      <c:ptCount val="1"/>
                      <c:pt idx="0">
                        <c:v>College/University</c:v>
                      </c:pt>
                    </c:strCache>
                  </c:strRef>
                </c:tx>
                <c:spPr>
                  <a:solidFill>
                    <a:schemeClr val="accent3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(2)'!$G$88:$AA$88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44047.090909090912</c:v>
                      </c:pt>
                      <c:pt idx="1">
                        <c:v>84022.129032258061</c:v>
                      </c:pt>
                      <c:pt idx="2">
                        <c:v>23846.952380952382</c:v>
                      </c:pt>
                      <c:pt idx="3">
                        <c:v>28403.225806451614</c:v>
                      </c:pt>
                      <c:pt idx="4">
                        <c:v>67016.166666666672</c:v>
                      </c:pt>
                      <c:pt idx="5">
                        <c:v>54605.411764705881</c:v>
                      </c:pt>
                      <c:pt idx="6">
                        <c:v>54450.7</c:v>
                      </c:pt>
                      <c:pt idx="7">
                        <c:v>49721.434782608696</c:v>
                      </c:pt>
                      <c:pt idx="8">
                        <c:v>93790.909090909088</c:v>
                      </c:pt>
                      <c:pt idx="9">
                        <c:v>58285.785714285717</c:v>
                      </c:pt>
                      <c:pt idx="10">
                        <c:v>55476.048780487807</c:v>
                      </c:pt>
                      <c:pt idx="11">
                        <c:v>52364</c:v>
                      </c:pt>
                      <c:pt idx="12">
                        <c:v>60680.130434782608</c:v>
                      </c:pt>
                      <c:pt idx="13">
                        <c:v>64307.666666666664</c:v>
                      </c:pt>
                      <c:pt idx="14">
                        <c:v>167555.55555555556</c:v>
                      </c:pt>
                      <c:pt idx="15">
                        <c:v>109237.72727272728</c:v>
                      </c:pt>
                      <c:pt idx="16">
                        <c:v>64755</c:v>
                      </c:pt>
                      <c:pt idx="17">
                        <c:v>69409.5</c:v>
                      </c:pt>
                      <c:pt idx="18">
                        <c:v>70396.857142857145</c:v>
                      </c:pt>
                      <c:pt idx="19">
                        <c:v>182508.25</c:v>
                      </c:pt>
                      <c:pt idx="20">
                        <c:v>68950.972222222219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(2)'!$G$87:$AA$87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33</c:v>
                      </c:pt>
                      <c:pt idx="1">
                        <c:v>31</c:v>
                      </c:pt>
                      <c:pt idx="2">
                        <c:v>42</c:v>
                      </c:pt>
                      <c:pt idx="3">
                        <c:v>31</c:v>
                      </c:pt>
                      <c:pt idx="4">
                        <c:v>30</c:v>
                      </c:pt>
                      <c:pt idx="5">
                        <c:v>34</c:v>
                      </c:pt>
                      <c:pt idx="6">
                        <c:v>20</c:v>
                      </c:pt>
                      <c:pt idx="7">
                        <c:v>23</c:v>
                      </c:pt>
                      <c:pt idx="8">
                        <c:v>22</c:v>
                      </c:pt>
                      <c:pt idx="9">
                        <c:v>14</c:v>
                      </c:pt>
                      <c:pt idx="10">
                        <c:v>41</c:v>
                      </c:pt>
                      <c:pt idx="11">
                        <c:v>17</c:v>
                      </c:pt>
                      <c:pt idx="12">
                        <c:v>23</c:v>
                      </c:pt>
                      <c:pt idx="13">
                        <c:v>15</c:v>
                      </c:pt>
                      <c:pt idx="14">
                        <c:v>9</c:v>
                      </c:pt>
                      <c:pt idx="15">
                        <c:v>22</c:v>
                      </c:pt>
                      <c:pt idx="16">
                        <c:v>20</c:v>
                      </c:pt>
                      <c:pt idx="17">
                        <c:v>10</c:v>
                      </c:pt>
                      <c:pt idx="18">
                        <c:v>14</c:v>
                      </c:pt>
                      <c:pt idx="19">
                        <c:v>8</c:v>
                      </c:pt>
                      <c:pt idx="20">
                        <c:v>36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(2)'!$F$89</c15:sqref>
                        </c15:formulaRef>
                      </c:ext>
                    </c:extLst>
                    <c:strCache>
                      <c:ptCount val="1"/>
                      <c:pt idx="0">
                        <c:v>Freelance / Self-employed (free agent)</c:v>
                      </c:pt>
                    </c:strCache>
                  </c:strRef>
                </c:tx>
                <c:spPr>
                  <a:solidFill>
                    <a:schemeClr val="accent4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(2)'!$G$90:$AA$90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12141</c:v>
                      </c:pt>
                      <c:pt idx="1">
                        <c:v>23434.590163934427</c:v>
                      </c:pt>
                      <c:pt idx="2">
                        <c:v>43030.515151515152</c:v>
                      </c:pt>
                      <c:pt idx="3">
                        <c:v>52475.75384615385</c:v>
                      </c:pt>
                      <c:pt idx="4">
                        <c:v>38470.491803278688</c:v>
                      </c:pt>
                      <c:pt idx="5">
                        <c:v>45212.853333333333</c:v>
                      </c:pt>
                      <c:pt idx="6">
                        <c:v>54087.755102040814</c:v>
                      </c:pt>
                      <c:pt idx="7">
                        <c:v>107052.27272727272</c:v>
                      </c:pt>
                      <c:pt idx="8">
                        <c:v>59456.466666666667</c:v>
                      </c:pt>
                      <c:pt idx="9">
                        <c:v>107616.53846153847</c:v>
                      </c:pt>
                      <c:pt idx="10">
                        <c:v>67290.144927536225</c:v>
                      </c:pt>
                      <c:pt idx="11">
                        <c:v>80775.161290322576</c:v>
                      </c:pt>
                      <c:pt idx="12">
                        <c:v>104105.95238095238</c:v>
                      </c:pt>
                      <c:pt idx="13">
                        <c:v>77971.428571428565</c:v>
                      </c:pt>
                      <c:pt idx="14">
                        <c:v>57779.444444444445</c:v>
                      </c:pt>
                      <c:pt idx="15">
                        <c:v>85060.344827586203</c:v>
                      </c:pt>
                      <c:pt idx="16">
                        <c:v>94187.5</c:v>
                      </c:pt>
                      <c:pt idx="17">
                        <c:v>166100</c:v>
                      </c:pt>
                      <c:pt idx="18">
                        <c:v>79052.5</c:v>
                      </c:pt>
                      <c:pt idx="19">
                        <c:v>200866.66666666666</c:v>
                      </c:pt>
                      <c:pt idx="20">
                        <c:v>80369.304347826081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(2)'!$G$89:$AA$89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</c:v>
                      </c:pt>
                      <c:pt idx="1">
                        <c:v>61</c:v>
                      </c:pt>
                      <c:pt idx="2">
                        <c:v>66</c:v>
                      </c:pt>
                      <c:pt idx="3">
                        <c:v>65</c:v>
                      </c:pt>
                      <c:pt idx="4">
                        <c:v>61</c:v>
                      </c:pt>
                      <c:pt idx="5">
                        <c:v>75</c:v>
                      </c:pt>
                      <c:pt idx="6">
                        <c:v>49</c:v>
                      </c:pt>
                      <c:pt idx="7">
                        <c:v>44</c:v>
                      </c:pt>
                      <c:pt idx="8">
                        <c:v>45</c:v>
                      </c:pt>
                      <c:pt idx="9">
                        <c:v>26</c:v>
                      </c:pt>
                      <c:pt idx="10">
                        <c:v>69</c:v>
                      </c:pt>
                      <c:pt idx="11">
                        <c:v>31</c:v>
                      </c:pt>
                      <c:pt idx="12">
                        <c:v>42</c:v>
                      </c:pt>
                      <c:pt idx="13">
                        <c:v>28</c:v>
                      </c:pt>
                      <c:pt idx="14">
                        <c:v>27</c:v>
                      </c:pt>
                      <c:pt idx="15">
                        <c:v>58</c:v>
                      </c:pt>
                      <c:pt idx="16">
                        <c:v>40</c:v>
                      </c:pt>
                      <c:pt idx="17">
                        <c:v>20</c:v>
                      </c:pt>
                      <c:pt idx="18">
                        <c:v>22</c:v>
                      </c:pt>
                      <c:pt idx="19">
                        <c:v>15</c:v>
                      </c:pt>
                      <c:pt idx="20">
                        <c:v>46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(2)'!$F$91</c15:sqref>
                        </c15:formulaRef>
                      </c:ext>
                    </c:extLst>
                    <c:strCache>
                      <c:ptCount val="1"/>
                      <c:pt idx="0">
                        <c:v>In-house (at NGO, non-profit, or government)</c:v>
                      </c:pt>
                    </c:strCache>
                  </c:strRef>
                </c:tx>
                <c:spPr>
                  <a:solidFill>
                    <a:schemeClr val="accent5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(2)'!$G$92:$AA$92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16543.333333333332</c:v>
                      </c:pt>
                      <c:pt idx="1">
                        <c:v>38235.135135135133</c:v>
                      </c:pt>
                      <c:pt idx="2">
                        <c:v>95136.153846153844</c:v>
                      </c:pt>
                      <c:pt idx="3">
                        <c:v>41481.870967741932</c:v>
                      </c:pt>
                      <c:pt idx="4">
                        <c:v>47956.232558139534</c:v>
                      </c:pt>
                      <c:pt idx="5">
                        <c:v>50500.857142857145</c:v>
                      </c:pt>
                      <c:pt idx="6">
                        <c:v>99701.578947368427</c:v>
                      </c:pt>
                      <c:pt idx="7">
                        <c:v>118916.48484848485</c:v>
                      </c:pt>
                      <c:pt idx="8">
                        <c:v>56647.407407407409</c:v>
                      </c:pt>
                      <c:pt idx="9">
                        <c:v>98489.76</c:v>
                      </c:pt>
                      <c:pt idx="10">
                        <c:v>99942.34210526316</c:v>
                      </c:pt>
                      <c:pt idx="11">
                        <c:v>53633.333333333336</c:v>
                      </c:pt>
                      <c:pt idx="12">
                        <c:v>65397.043478260872</c:v>
                      </c:pt>
                      <c:pt idx="13">
                        <c:v>57333.333333333336</c:v>
                      </c:pt>
                      <c:pt idx="14">
                        <c:v>159018</c:v>
                      </c:pt>
                      <c:pt idx="15">
                        <c:v>71044.0625</c:v>
                      </c:pt>
                      <c:pt idx="16">
                        <c:v>84329.352941176476</c:v>
                      </c:pt>
                      <c:pt idx="17">
                        <c:v>96770</c:v>
                      </c:pt>
                      <c:pt idx="18">
                        <c:v>78723.28571428571</c:v>
                      </c:pt>
                      <c:pt idx="19">
                        <c:v>76875</c:v>
                      </c:pt>
                      <c:pt idx="20">
                        <c:v>82921.857142857145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(2)'!$G$91:$AA$91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37</c:v>
                      </c:pt>
                      <c:pt idx="2">
                        <c:v>52</c:v>
                      </c:pt>
                      <c:pt idx="3">
                        <c:v>62</c:v>
                      </c:pt>
                      <c:pt idx="4">
                        <c:v>43</c:v>
                      </c:pt>
                      <c:pt idx="5">
                        <c:v>42</c:v>
                      </c:pt>
                      <c:pt idx="6">
                        <c:v>38</c:v>
                      </c:pt>
                      <c:pt idx="7">
                        <c:v>33</c:v>
                      </c:pt>
                      <c:pt idx="8">
                        <c:v>27</c:v>
                      </c:pt>
                      <c:pt idx="9">
                        <c:v>25</c:v>
                      </c:pt>
                      <c:pt idx="10">
                        <c:v>38</c:v>
                      </c:pt>
                      <c:pt idx="11">
                        <c:v>15</c:v>
                      </c:pt>
                      <c:pt idx="12">
                        <c:v>23</c:v>
                      </c:pt>
                      <c:pt idx="13">
                        <c:v>9</c:v>
                      </c:pt>
                      <c:pt idx="14">
                        <c:v>12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10</c:v>
                      </c:pt>
                      <c:pt idx="18">
                        <c:v>7</c:v>
                      </c:pt>
                      <c:pt idx="19">
                        <c:v>4</c:v>
                      </c:pt>
                      <c:pt idx="20">
                        <c:v>14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(2)'!$F$95</c15:sqref>
                        </c15:formulaRef>
                      </c:ext>
                    </c:extLst>
                    <c:strCache>
                      <c:ptCount val="1"/>
                      <c:pt idx="0">
                        <c:v>Partnership (shared ownership)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(2)'!$G$96:$AA$96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35000</c:v>
                      </c:pt>
                      <c:pt idx="1">
                        <c:v>17000</c:v>
                      </c:pt>
                      <c:pt idx="2">
                        <c:v>53306.666666666664</c:v>
                      </c:pt>
                      <c:pt idx="3">
                        <c:v>35471.428571428572</c:v>
                      </c:pt>
                      <c:pt idx="4">
                        <c:v>50600</c:v>
                      </c:pt>
                      <c:pt idx="5">
                        <c:v>67500</c:v>
                      </c:pt>
                      <c:pt idx="6">
                        <c:v>53333.333333333336</c:v>
                      </c:pt>
                      <c:pt idx="7">
                        <c:v>57333.333333333336</c:v>
                      </c:pt>
                      <c:pt idx="8">
                        <c:v>68363.636363636368</c:v>
                      </c:pt>
                      <c:pt idx="9">
                        <c:v>86600</c:v>
                      </c:pt>
                      <c:pt idx="10">
                        <c:v>60461.538461538461</c:v>
                      </c:pt>
                      <c:pt idx="11">
                        <c:v>66000</c:v>
                      </c:pt>
                      <c:pt idx="12">
                        <c:v>72166.666666666672</c:v>
                      </c:pt>
                      <c:pt idx="13">
                        <c:v>79400</c:v>
                      </c:pt>
                      <c:pt idx="14">
                        <c:v>61000</c:v>
                      </c:pt>
                      <c:pt idx="15">
                        <c:v>58200</c:v>
                      </c:pt>
                      <c:pt idx="16">
                        <c:v>96200</c:v>
                      </c:pt>
                      <c:pt idx="17">
                        <c:v>86898.125</c:v>
                      </c:pt>
                      <c:pt idx="18">
                        <c:v>94012</c:v>
                      </c:pt>
                      <c:pt idx="19">
                        <c:v>89000</c:v>
                      </c:pt>
                      <c:pt idx="20">
                        <c:v>127000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(2)'!$G$95:$AA$95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</c:v>
                      </c:pt>
                      <c:pt idx="1">
                        <c:v>2</c:v>
                      </c:pt>
                      <c:pt idx="2">
                        <c:v>6</c:v>
                      </c:pt>
                      <c:pt idx="3">
                        <c:v>7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3</c:v>
                      </c:pt>
                      <c:pt idx="7">
                        <c:v>6</c:v>
                      </c:pt>
                      <c:pt idx="8">
                        <c:v>11</c:v>
                      </c:pt>
                      <c:pt idx="9">
                        <c:v>7</c:v>
                      </c:pt>
                      <c:pt idx="10">
                        <c:v>13</c:v>
                      </c:pt>
                      <c:pt idx="11">
                        <c:v>2</c:v>
                      </c:pt>
                      <c:pt idx="12">
                        <c:v>6</c:v>
                      </c:pt>
                      <c:pt idx="13">
                        <c:v>10</c:v>
                      </c:pt>
                      <c:pt idx="14">
                        <c:v>3</c:v>
                      </c:pt>
                      <c:pt idx="15">
                        <c:v>5</c:v>
                      </c:pt>
                      <c:pt idx="16">
                        <c:v>5</c:v>
                      </c:pt>
                      <c:pt idx="17">
                        <c:v>8</c:v>
                      </c:pt>
                      <c:pt idx="18">
                        <c:v>5</c:v>
                      </c:pt>
                      <c:pt idx="19">
                        <c:v>3</c:v>
                      </c:pt>
                      <c:pt idx="20">
                        <c:v>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(2)'!$F$97</c15:sqref>
                        </c15:formulaRef>
                      </c:ext>
                    </c:extLst>
                    <c:strCache>
                      <c:ptCount val="1"/>
                      <c:pt idx="0">
                        <c:v>Software Company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(2)'!$G$98:$AA$98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82000</c:v>
                      </c:pt>
                      <c:pt idx="1">
                        <c:v>66715.38461538461</c:v>
                      </c:pt>
                      <c:pt idx="2">
                        <c:v>88300</c:v>
                      </c:pt>
                      <c:pt idx="3">
                        <c:v>80662.076923076922</c:v>
                      </c:pt>
                      <c:pt idx="4">
                        <c:v>123136.36363636363</c:v>
                      </c:pt>
                      <c:pt idx="5">
                        <c:v>82000</c:v>
                      </c:pt>
                      <c:pt idx="6">
                        <c:v>97576.923076923078</c:v>
                      </c:pt>
                      <c:pt idx="7">
                        <c:v>108575</c:v>
                      </c:pt>
                      <c:pt idx="8">
                        <c:v>102847.4375</c:v>
                      </c:pt>
                      <c:pt idx="9">
                        <c:v>113192.30769230769</c:v>
                      </c:pt>
                      <c:pt idx="10">
                        <c:v>104641.33333333333</c:v>
                      </c:pt>
                      <c:pt idx="11">
                        <c:v>145000</c:v>
                      </c:pt>
                      <c:pt idx="12">
                        <c:v>138875</c:v>
                      </c:pt>
                      <c:pt idx="13">
                        <c:v>117000</c:v>
                      </c:pt>
                      <c:pt idx="14">
                        <c:v>214000</c:v>
                      </c:pt>
                      <c:pt idx="15">
                        <c:v>198266.66666666666</c:v>
                      </c:pt>
                      <c:pt idx="16">
                        <c:v>115092.66666666667</c:v>
                      </c:pt>
                      <c:pt idx="17">
                        <c:v>100000</c:v>
                      </c:pt>
                      <c:pt idx="18">
                        <c:v>139166.66666666666</c:v>
                      </c:pt>
                      <c:pt idx="19">
                        <c:v>159166.66666666666</c:v>
                      </c:pt>
                      <c:pt idx="20">
                        <c:v>278000.40000000002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(2)'!$G$97:$AA$97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13</c:v>
                      </c:pt>
                      <c:pt idx="2">
                        <c:v>20</c:v>
                      </c:pt>
                      <c:pt idx="3">
                        <c:v>26</c:v>
                      </c:pt>
                      <c:pt idx="4">
                        <c:v>22</c:v>
                      </c:pt>
                      <c:pt idx="5">
                        <c:v>17</c:v>
                      </c:pt>
                      <c:pt idx="6">
                        <c:v>13</c:v>
                      </c:pt>
                      <c:pt idx="7">
                        <c:v>20</c:v>
                      </c:pt>
                      <c:pt idx="8">
                        <c:v>16</c:v>
                      </c:pt>
                      <c:pt idx="9">
                        <c:v>13</c:v>
                      </c:pt>
                      <c:pt idx="10">
                        <c:v>15</c:v>
                      </c:pt>
                      <c:pt idx="11">
                        <c:v>1</c:v>
                      </c:pt>
                      <c:pt idx="12">
                        <c:v>12</c:v>
                      </c:pt>
                      <c:pt idx="13">
                        <c:v>4</c:v>
                      </c:pt>
                      <c:pt idx="14">
                        <c:v>1</c:v>
                      </c:pt>
                      <c:pt idx="15">
                        <c:v>12</c:v>
                      </c:pt>
                      <c:pt idx="16">
                        <c:v>12</c:v>
                      </c:pt>
                      <c:pt idx="17">
                        <c:v>1</c:v>
                      </c:pt>
                      <c:pt idx="18">
                        <c:v>6</c:v>
                      </c:pt>
                      <c:pt idx="19">
                        <c:v>3</c:v>
                      </c:pt>
                      <c:pt idx="20">
                        <c:v>5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(2)'!$F$99</c15:sqref>
                        </c15:formulaRef>
                      </c:ext>
                    </c:extLst>
                    <c:strCache>
                      <c:ptCount val="1"/>
                      <c:pt idx="0">
                        <c:v>Startup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(2)'!$G$100:$AA$100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39250</c:v>
                      </c:pt>
                      <c:pt idx="1">
                        <c:v>43000</c:v>
                      </c:pt>
                      <c:pt idx="2">
                        <c:v>59864.705882352944</c:v>
                      </c:pt>
                      <c:pt idx="3">
                        <c:v>62433.333333333336</c:v>
                      </c:pt>
                      <c:pt idx="4">
                        <c:v>81470.588235294112</c:v>
                      </c:pt>
                      <c:pt idx="5">
                        <c:v>75390.476190476184</c:v>
                      </c:pt>
                      <c:pt idx="6">
                        <c:v>94500</c:v>
                      </c:pt>
                      <c:pt idx="7">
                        <c:v>83750</c:v>
                      </c:pt>
                      <c:pt idx="8">
                        <c:v>81000</c:v>
                      </c:pt>
                      <c:pt idx="9">
                        <c:v>131500</c:v>
                      </c:pt>
                      <c:pt idx="10">
                        <c:v>92933.333333333328</c:v>
                      </c:pt>
                      <c:pt idx="11">
                        <c:v>109250</c:v>
                      </c:pt>
                      <c:pt idx="12">
                        <c:v>111250</c:v>
                      </c:pt>
                      <c:pt idx="13">
                        <c:v>168333.33333333334</c:v>
                      </c:pt>
                      <c:pt idx="14">
                        <c:v>108333.33333333333</c:v>
                      </c:pt>
                      <c:pt idx="15">
                        <c:v>170000</c:v>
                      </c:pt>
                      <c:pt idx="16">
                        <c:v>105000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83450</c:v>
                      </c:pt>
                      <c:pt idx="20">
                        <c:v>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(2)'!$G$99:$AA$99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20</c:v>
                      </c:pt>
                      <c:pt idx="2">
                        <c:v>17</c:v>
                      </c:pt>
                      <c:pt idx="3">
                        <c:v>15</c:v>
                      </c:pt>
                      <c:pt idx="4">
                        <c:v>17</c:v>
                      </c:pt>
                      <c:pt idx="5">
                        <c:v>21</c:v>
                      </c:pt>
                      <c:pt idx="6">
                        <c:v>12</c:v>
                      </c:pt>
                      <c:pt idx="7">
                        <c:v>4</c:v>
                      </c:pt>
                      <c:pt idx="8">
                        <c:v>9</c:v>
                      </c:pt>
                      <c:pt idx="9">
                        <c:v>2</c:v>
                      </c:pt>
                      <c:pt idx="10">
                        <c:v>15</c:v>
                      </c:pt>
                      <c:pt idx="11">
                        <c:v>4</c:v>
                      </c:pt>
                      <c:pt idx="12">
                        <c:v>4</c:v>
                      </c:pt>
                      <c:pt idx="13">
                        <c:v>3</c:v>
                      </c:pt>
                      <c:pt idx="14">
                        <c:v>3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(2)'!$F$101</c15:sqref>
                        </c15:formulaRef>
                      </c:ext>
                    </c:extLst>
                    <c:strCache>
                      <c:ptCount val="1"/>
                      <c:pt idx="0">
                        <c:v>Studio (employee at small organization, 3Ã¢â‚¬â€œ10)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(2)'!$G$102:$AA$102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46533.333333333336</c:v>
                      </c:pt>
                      <c:pt idx="1">
                        <c:v>32631.888888888891</c:v>
                      </c:pt>
                      <c:pt idx="2">
                        <c:v>53319.870129870127</c:v>
                      </c:pt>
                      <c:pt idx="3">
                        <c:v>45272.535211267605</c:v>
                      </c:pt>
                      <c:pt idx="4">
                        <c:v>50966.538461538461</c:v>
                      </c:pt>
                      <c:pt idx="5">
                        <c:v>79760.072463768112</c:v>
                      </c:pt>
                      <c:pt idx="6">
                        <c:v>58361.442307692305</c:v>
                      </c:pt>
                      <c:pt idx="7">
                        <c:v>54968</c:v>
                      </c:pt>
                      <c:pt idx="8">
                        <c:v>101181.37931034483</c:v>
                      </c:pt>
                      <c:pt idx="9">
                        <c:v>223208.33333333334</c:v>
                      </c:pt>
                      <c:pt idx="10">
                        <c:v>59425</c:v>
                      </c:pt>
                      <c:pt idx="11">
                        <c:v>56112.307692307695</c:v>
                      </c:pt>
                      <c:pt idx="12">
                        <c:v>70321.428571428565</c:v>
                      </c:pt>
                      <c:pt idx="13">
                        <c:v>72663.15789473684</c:v>
                      </c:pt>
                      <c:pt idx="14">
                        <c:v>93000</c:v>
                      </c:pt>
                      <c:pt idx="15">
                        <c:v>80466.666666666672</c:v>
                      </c:pt>
                      <c:pt idx="16">
                        <c:v>183785.71428571429</c:v>
                      </c:pt>
                      <c:pt idx="17">
                        <c:v>86633.333333333328</c:v>
                      </c:pt>
                      <c:pt idx="18">
                        <c:v>57500</c:v>
                      </c:pt>
                      <c:pt idx="19">
                        <c:v>215166.66666666666</c:v>
                      </c:pt>
                      <c:pt idx="20">
                        <c:v>88153.846153846156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(2)'!$G$101:$AA$101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54</c:v>
                      </c:pt>
                      <c:pt idx="2">
                        <c:v>77</c:v>
                      </c:pt>
                      <c:pt idx="3">
                        <c:v>71</c:v>
                      </c:pt>
                      <c:pt idx="4">
                        <c:v>52</c:v>
                      </c:pt>
                      <c:pt idx="5">
                        <c:v>69</c:v>
                      </c:pt>
                      <c:pt idx="6">
                        <c:v>52</c:v>
                      </c:pt>
                      <c:pt idx="7">
                        <c:v>25</c:v>
                      </c:pt>
                      <c:pt idx="8">
                        <c:v>29</c:v>
                      </c:pt>
                      <c:pt idx="9">
                        <c:v>12</c:v>
                      </c:pt>
                      <c:pt idx="10">
                        <c:v>30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19</c:v>
                      </c:pt>
                      <c:pt idx="14">
                        <c:v>13</c:v>
                      </c:pt>
                      <c:pt idx="15">
                        <c:v>15</c:v>
                      </c:pt>
                      <c:pt idx="16">
                        <c:v>14</c:v>
                      </c:pt>
                      <c:pt idx="17">
                        <c:v>15</c:v>
                      </c:pt>
                      <c:pt idx="18">
                        <c:v>4</c:v>
                      </c:pt>
                      <c:pt idx="19">
                        <c:v>6</c:v>
                      </c:pt>
                      <c:pt idx="20">
                        <c:v>13</c:v>
                      </c:pt>
                    </c:numCache>
                  </c:numRef>
                </c:bubbleSize>
                <c:bubble3D val="0"/>
              </c15:ser>
            </c15:filteredBubbleSeries>
          </c:ext>
        </c:extLst>
      </c:bubbleChart>
      <c:valAx>
        <c:axId val="157461504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157462064"/>
        <c:crosses val="autoZero"/>
        <c:crossBetween val="midCat"/>
      </c:valAx>
      <c:valAx>
        <c:axId val="157462064"/>
        <c:scaling>
          <c:orientation val="minMax"/>
          <c:max val="150000"/>
          <c:min val="0"/>
        </c:scaling>
        <c:delete val="1"/>
        <c:axPos val="l"/>
        <c:numFmt formatCode="&quot;$&quot;#,\K" sourceLinked="0"/>
        <c:majorTickMark val="none"/>
        <c:minorTickMark val="none"/>
        <c:tickLblPos val="nextTo"/>
        <c:crossAx val="157461504"/>
        <c:crosses val="autoZero"/>
        <c:crossBetween val="midCat"/>
        <c:majorUnit val="1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8692810457519"/>
          <c:y val="0.25898692810457519"/>
          <c:w val="0.48202614379084968"/>
          <c:h val="0.48202614379084968"/>
        </c:manualLayout>
      </c:layout>
      <c:bubbleChart>
        <c:varyColors val="0"/>
        <c:ser>
          <c:idx val="3"/>
          <c:order val="3"/>
          <c:tx>
            <c:strRef>
              <c:f>'us_Year-Type-Pay (2)'!$F$89</c:f>
              <c:strCache>
                <c:ptCount val="1"/>
                <c:pt idx="0">
                  <c:v>Freelance / Self-employed (free agent)</c:v>
                </c:pt>
              </c:strCache>
              <c:extLst xmlns:c15="http://schemas.microsoft.com/office/drawing/2012/chart"/>
            </c:strRef>
          </c:tx>
          <c:spPr>
            <a:solidFill>
              <a:srgbClr val="EC008C">
                <a:alpha val="34118"/>
              </a:srgbClr>
            </a:solidFill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(2)'!$G$90:$AA$90</c:f>
              <c:numCache>
                <c:formatCode>"$"#,##0.00</c:formatCode>
                <c:ptCount val="21"/>
                <c:pt idx="0">
                  <c:v>12141</c:v>
                </c:pt>
                <c:pt idx="1">
                  <c:v>23434.590163934427</c:v>
                </c:pt>
                <c:pt idx="2">
                  <c:v>43030.515151515152</c:v>
                </c:pt>
                <c:pt idx="3">
                  <c:v>52475.75384615385</c:v>
                </c:pt>
                <c:pt idx="4">
                  <c:v>38470.491803278688</c:v>
                </c:pt>
                <c:pt idx="5">
                  <c:v>45212.853333333333</c:v>
                </c:pt>
                <c:pt idx="6">
                  <c:v>54087.755102040814</c:v>
                </c:pt>
                <c:pt idx="7">
                  <c:v>107052.27272727272</c:v>
                </c:pt>
                <c:pt idx="8">
                  <c:v>59456.466666666667</c:v>
                </c:pt>
                <c:pt idx="9">
                  <c:v>107616.53846153847</c:v>
                </c:pt>
                <c:pt idx="10">
                  <c:v>67290.144927536225</c:v>
                </c:pt>
                <c:pt idx="11">
                  <c:v>80775.161290322576</c:v>
                </c:pt>
                <c:pt idx="12">
                  <c:v>104105.95238095238</c:v>
                </c:pt>
                <c:pt idx="13">
                  <c:v>77971.428571428565</c:v>
                </c:pt>
                <c:pt idx="14">
                  <c:v>57779.444444444445</c:v>
                </c:pt>
                <c:pt idx="15">
                  <c:v>85060.344827586203</c:v>
                </c:pt>
                <c:pt idx="16">
                  <c:v>94187.5</c:v>
                </c:pt>
                <c:pt idx="17">
                  <c:v>166100</c:v>
                </c:pt>
                <c:pt idx="18">
                  <c:v>79052.5</c:v>
                </c:pt>
                <c:pt idx="19">
                  <c:v>200866.66666666666</c:v>
                </c:pt>
                <c:pt idx="20">
                  <c:v>80369.304347826081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(2)'!$G$89:$AA$89</c:f>
              <c:numCache>
                <c:formatCode>General</c:formatCode>
                <c:ptCount val="21"/>
                <c:pt idx="0">
                  <c:v>11</c:v>
                </c:pt>
                <c:pt idx="1">
                  <c:v>61</c:v>
                </c:pt>
                <c:pt idx="2">
                  <c:v>66</c:v>
                </c:pt>
                <c:pt idx="3">
                  <c:v>65</c:v>
                </c:pt>
                <c:pt idx="4">
                  <c:v>61</c:v>
                </c:pt>
                <c:pt idx="5">
                  <c:v>75</c:v>
                </c:pt>
                <c:pt idx="6">
                  <c:v>49</c:v>
                </c:pt>
                <c:pt idx="7">
                  <c:v>44</c:v>
                </c:pt>
                <c:pt idx="8">
                  <c:v>45</c:v>
                </c:pt>
                <c:pt idx="9">
                  <c:v>26</c:v>
                </c:pt>
                <c:pt idx="10">
                  <c:v>69</c:v>
                </c:pt>
                <c:pt idx="11">
                  <c:v>31</c:v>
                </c:pt>
                <c:pt idx="12">
                  <c:v>42</c:v>
                </c:pt>
                <c:pt idx="13">
                  <c:v>28</c:v>
                </c:pt>
                <c:pt idx="14">
                  <c:v>27</c:v>
                </c:pt>
                <c:pt idx="15">
                  <c:v>58</c:v>
                </c:pt>
                <c:pt idx="16">
                  <c:v>40</c:v>
                </c:pt>
                <c:pt idx="17">
                  <c:v>20</c:v>
                </c:pt>
                <c:pt idx="18">
                  <c:v>22</c:v>
                </c:pt>
                <c:pt idx="19">
                  <c:v>15</c:v>
                </c:pt>
                <c:pt idx="20">
                  <c:v>46</c:v>
                </c:pt>
              </c:numCache>
              <c:extLst xmlns:c15="http://schemas.microsoft.com/office/drawing/2012/chart"/>
            </c:numRef>
          </c:bubbleSize>
          <c:bubble3D val="0"/>
        </c:ser>
        <c:ser>
          <c:idx val="5"/>
          <c:order val="5"/>
          <c:tx>
            <c:strRef>
              <c:f>'us_Year-Type-Pay (2)'!$F$93</c:f>
              <c:strCache>
                <c:ptCount val="1"/>
                <c:pt idx="0">
                  <c:v>In-house (employee at a brand/company)</c:v>
                </c:pt>
              </c:strCache>
              <c:extLst xmlns:c15="http://schemas.microsoft.com/office/drawing/2012/chart"/>
            </c:strRef>
          </c:tx>
          <c:spPr>
            <a:noFill/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(2)'!$G$94:$AA$94</c:f>
              <c:numCache>
                <c:formatCode>"$"#,##0.00</c:formatCode>
                <c:ptCount val="21"/>
                <c:pt idx="0">
                  <c:v>43975.793103448275</c:v>
                </c:pt>
                <c:pt idx="1">
                  <c:v>64611.260563380281</c:v>
                </c:pt>
                <c:pt idx="2">
                  <c:v>61874.90521327014</c:v>
                </c:pt>
                <c:pt idx="3">
                  <c:v>59694.818604651162</c:v>
                </c:pt>
                <c:pt idx="4">
                  <c:v>73855.483412322268</c:v>
                </c:pt>
                <c:pt idx="5">
                  <c:v>78253.676616915429</c:v>
                </c:pt>
                <c:pt idx="6">
                  <c:v>76943.199999999997</c:v>
                </c:pt>
                <c:pt idx="7">
                  <c:v>93674.525862068971</c:v>
                </c:pt>
                <c:pt idx="8">
                  <c:v>111934.81730769231</c:v>
                </c:pt>
                <c:pt idx="9">
                  <c:v>84838.858974358969</c:v>
                </c:pt>
                <c:pt idx="10">
                  <c:v>104799.76470588235</c:v>
                </c:pt>
                <c:pt idx="11">
                  <c:v>105159.56944444444</c:v>
                </c:pt>
                <c:pt idx="12">
                  <c:v>92541.28571428571</c:v>
                </c:pt>
                <c:pt idx="13">
                  <c:v>94361.25</c:v>
                </c:pt>
                <c:pt idx="14">
                  <c:v>91182.742857142861</c:v>
                </c:pt>
                <c:pt idx="15">
                  <c:v>100859.08450704225</c:v>
                </c:pt>
                <c:pt idx="16">
                  <c:v>106121.36842105263</c:v>
                </c:pt>
                <c:pt idx="17">
                  <c:v>85783.942857142858</c:v>
                </c:pt>
                <c:pt idx="18">
                  <c:v>114863.35897435897</c:v>
                </c:pt>
                <c:pt idx="19">
                  <c:v>185692.26086956522</c:v>
                </c:pt>
                <c:pt idx="20">
                  <c:v>111581.13636363637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(2)'!$G$93:$AA$93</c:f>
              <c:numCache>
                <c:formatCode>General</c:formatCode>
                <c:ptCount val="21"/>
                <c:pt idx="0">
                  <c:v>29</c:v>
                </c:pt>
                <c:pt idx="1">
                  <c:v>142</c:v>
                </c:pt>
                <c:pt idx="2">
                  <c:v>211</c:v>
                </c:pt>
                <c:pt idx="3">
                  <c:v>215</c:v>
                </c:pt>
                <c:pt idx="4">
                  <c:v>211</c:v>
                </c:pt>
                <c:pt idx="5">
                  <c:v>201</c:v>
                </c:pt>
                <c:pt idx="6">
                  <c:v>150</c:v>
                </c:pt>
                <c:pt idx="7">
                  <c:v>116</c:v>
                </c:pt>
                <c:pt idx="8">
                  <c:v>104</c:v>
                </c:pt>
                <c:pt idx="9">
                  <c:v>78</c:v>
                </c:pt>
                <c:pt idx="10">
                  <c:v>153</c:v>
                </c:pt>
                <c:pt idx="11">
                  <c:v>72</c:v>
                </c:pt>
                <c:pt idx="12">
                  <c:v>70</c:v>
                </c:pt>
                <c:pt idx="13">
                  <c:v>40</c:v>
                </c:pt>
                <c:pt idx="14">
                  <c:v>35</c:v>
                </c:pt>
                <c:pt idx="15">
                  <c:v>71</c:v>
                </c:pt>
                <c:pt idx="16">
                  <c:v>57</c:v>
                </c:pt>
                <c:pt idx="17">
                  <c:v>35</c:v>
                </c:pt>
                <c:pt idx="18">
                  <c:v>39</c:v>
                </c:pt>
                <c:pt idx="19">
                  <c:v>23</c:v>
                </c:pt>
                <c:pt idx="20">
                  <c:v>44</c:v>
                </c:pt>
              </c:numCache>
              <c:extLst xmlns:c15="http://schemas.microsoft.com/office/drawing/2012/chart"/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57280944"/>
        <c:axId val="157281504"/>
        <c:extLst>
          <c:ext xmlns:c15="http://schemas.microsoft.com/office/drawing/2012/chart" uri="{02D57815-91ED-43cb-92C2-25804820EDAC}">
            <c15:filteredBubbl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'us_Year-Type-Pay (2)'!$F$83</c15:sqref>
                        </c15:formulaRef>
                      </c:ext>
                    </c:extLst>
                    <c:strCache>
                      <c:ptCount val="1"/>
                      <c:pt idx="0">
                        <c:v>Agency (employee at large organization, 11+)</c:v>
                      </c:pt>
                    </c:strCache>
                  </c:strRef>
                </c:tx>
                <c:spPr>
                  <a:solidFill>
                    <a:srgbClr val="41C8B9">
                      <a:alpha val="34118"/>
                    </a:srgbClr>
                  </a:solidFill>
                  <a:ln>
                    <a:noFill/>
                  </a:ln>
                  <a:effectLst/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'us_Year-Type-Pay (2)'!$G$84:$AA$84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41313.428571428572</c:v>
                      </c:pt>
                      <c:pt idx="1">
                        <c:v>44968.066115702481</c:v>
                      </c:pt>
                      <c:pt idx="2">
                        <c:v>56410.497109826589</c:v>
                      </c:pt>
                      <c:pt idx="3">
                        <c:v>65559.766666666663</c:v>
                      </c:pt>
                      <c:pt idx="4">
                        <c:v>62264.98529411765</c:v>
                      </c:pt>
                      <c:pt idx="5">
                        <c:v>60955.109589041094</c:v>
                      </c:pt>
                      <c:pt idx="6">
                        <c:v>68396.045454545456</c:v>
                      </c:pt>
                      <c:pt idx="7">
                        <c:v>71852.5</c:v>
                      </c:pt>
                      <c:pt idx="8">
                        <c:v>76335.135135135133</c:v>
                      </c:pt>
                      <c:pt idx="9">
                        <c:v>95626.63461538461</c:v>
                      </c:pt>
                      <c:pt idx="10">
                        <c:v>86622.752380952385</c:v>
                      </c:pt>
                      <c:pt idx="11">
                        <c:v>103922.82</c:v>
                      </c:pt>
                      <c:pt idx="12">
                        <c:v>93892.857142857145</c:v>
                      </c:pt>
                      <c:pt idx="13">
                        <c:v>94902.631578947374</c:v>
                      </c:pt>
                      <c:pt idx="14">
                        <c:v>97637.807692307688</c:v>
                      </c:pt>
                      <c:pt idx="15">
                        <c:v>99960.636363636368</c:v>
                      </c:pt>
                      <c:pt idx="16">
                        <c:v>97954.192307692312</c:v>
                      </c:pt>
                      <c:pt idx="17">
                        <c:v>110733.33333333333</c:v>
                      </c:pt>
                      <c:pt idx="18">
                        <c:v>212275</c:v>
                      </c:pt>
                      <c:pt idx="19">
                        <c:v>103611.11111111111</c:v>
                      </c:pt>
                      <c:pt idx="20">
                        <c:v>168333.33333333334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'us_Year-Type-Pay (2)'!$G$83:$AA$83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28</c:v>
                      </c:pt>
                      <c:pt idx="1">
                        <c:v>121</c:v>
                      </c:pt>
                      <c:pt idx="2">
                        <c:v>173</c:v>
                      </c:pt>
                      <c:pt idx="3">
                        <c:v>180</c:v>
                      </c:pt>
                      <c:pt idx="4">
                        <c:v>136</c:v>
                      </c:pt>
                      <c:pt idx="5">
                        <c:v>146</c:v>
                      </c:pt>
                      <c:pt idx="6">
                        <c:v>132</c:v>
                      </c:pt>
                      <c:pt idx="7">
                        <c:v>60</c:v>
                      </c:pt>
                      <c:pt idx="8">
                        <c:v>74</c:v>
                      </c:pt>
                      <c:pt idx="9">
                        <c:v>52</c:v>
                      </c:pt>
                      <c:pt idx="10">
                        <c:v>105</c:v>
                      </c:pt>
                      <c:pt idx="11">
                        <c:v>50</c:v>
                      </c:pt>
                      <c:pt idx="12">
                        <c:v>42</c:v>
                      </c:pt>
                      <c:pt idx="13">
                        <c:v>38</c:v>
                      </c:pt>
                      <c:pt idx="14">
                        <c:v>26</c:v>
                      </c:pt>
                      <c:pt idx="15">
                        <c:v>33</c:v>
                      </c:pt>
                      <c:pt idx="16">
                        <c:v>26</c:v>
                      </c:pt>
                      <c:pt idx="17">
                        <c:v>15</c:v>
                      </c:pt>
                      <c:pt idx="18">
                        <c:v>20</c:v>
                      </c:pt>
                      <c:pt idx="19">
                        <c:v>9</c:v>
                      </c:pt>
                      <c:pt idx="20">
                        <c:v>30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(2)'!$F$85</c15:sqref>
                        </c15:formulaRef>
                      </c:ext>
                    </c:extLst>
                    <c:strCache>
                      <c:ptCount val="1"/>
                      <c:pt idx="0">
                        <c:v>Collective (collaborative group of independents)</c:v>
                      </c:pt>
                    </c:strCache>
                  </c:strRef>
                </c:tx>
                <c:spPr>
                  <a:solidFill>
                    <a:schemeClr val="accent2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(2)'!$G$86:$AA$86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48266.666666666664</c:v>
                      </c:pt>
                      <c:pt idx="1">
                        <c:v>25600</c:v>
                      </c:pt>
                      <c:pt idx="2">
                        <c:v>40000</c:v>
                      </c:pt>
                      <c:pt idx="3">
                        <c:v>25700</c:v>
                      </c:pt>
                      <c:pt idx="4">
                        <c:v>45000</c:v>
                      </c:pt>
                      <c:pt idx="5">
                        <c:v>0</c:v>
                      </c:pt>
                      <c:pt idx="6">
                        <c:v>90000</c:v>
                      </c:pt>
                      <c:pt idx="7">
                        <c:v>87500</c:v>
                      </c:pt>
                      <c:pt idx="8">
                        <c:v>90000</c:v>
                      </c:pt>
                      <c:pt idx="9">
                        <c:v>98000</c:v>
                      </c:pt>
                      <c:pt idx="10">
                        <c:v>0</c:v>
                      </c:pt>
                      <c:pt idx="11">
                        <c:v>17000</c:v>
                      </c:pt>
                      <c:pt idx="12">
                        <c:v>0</c:v>
                      </c:pt>
                      <c:pt idx="13">
                        <c:v>78000</c:v>
                      </c:pt>
                      <c:pt idx="14">
                        <c:v>0</c:v>
                      </c:pt>
                      <c:pt idx="15">
                        <c:v>175000</c:v>
                      </c:pt>
                      <c:pt idx="16">
                        <c:v>0</c:v>
                      </c:pt>
                      <c:pt idx="17">
                        <c:v>117500</c:v>
                      </c:pt>
                      <c:pt idx="18">
                        <c:v>139000</c:v>
                      </c:pt>
                      <c:pt idx="19">
                        <c:v>105000</c:v>
                      </c:pt>
                      <c:pt idx="20">
                        <c:v>1000000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(2)'!$G$85:$AA$85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1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(2)'!$F$87</c15:sqref>
                        </c15:formulaRef>
                      </c:ext>
                    </c:extLst>
                    <c:strCache>
                      <c:ptCount val="1"/>
                      <c:pt idx="0">
                        <c:v>College/University</c:v>
                      </c:pt>
                    </c:strCache>
                  </c:strRef>
                </c:tx>
                <c:spPr>
                  <a:solidFill>
                    <a:schemeClr val="accent3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(2)'!$G$88:$AA$88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44047.090909090912</c:v>
                      </c:pt>
                      <c:pt idx="1">
                        <c:v>84022.129032258061</c:v>
                      </c:pt>
                      <c:pt idx="2">
                        <c:v>23846.952380952382</c:v>
                      </c:pt>
                      <c:pt idx="3">
                        <c:v>28403.225806451614</c:v>
                      </c:pt>
                      <c:pt idx="4">
                        <c:v>67016.166666666672</c:v>
                      </c:pt>
                      <c:pt idx="5">
                        <c:v>54605.411764705881</c:v>
                      </c:pt>
                      <c:pt idx="6">
                        <c:v>54450.7</c:v>
                      </c:pt>
                      <c:pt idx="7">
                        <c:v>49721.434782608696</c:v>
                      </c:pt>
                      <c:pt idx="8">
                        <c:v>93790.909090909088</c:v>
                      </c:pt>
                      <c:pt idx="9">
                        <c:v>58285.785714285717</c:v>
                      </c:pt>
                      <c:pt idx="10">
                        <c:v>55476.048780487807</c:v>
                      </c:pt>
                      <c:pt idx="11">
                        <c:v>52364</c:v>
                      </c:pt>
                      <c:pt idx="12">
                        <c:v>60680.130434782608</c:v>
                      </c:pt>
                      <c:pt idx="13">
                        <c:v>64307.666666666664</c:v>
                      </c:pt>
                      <c:pt idx="14">
                        <c:v>167555.55555555556</c:v>
                      </c:pt>
                      <c:pt idx="15">
                        <c:v>109237.72727272728</c:v>
                      </c:pt>
                      <c:pt idx="16">
                        <c:v>64755</c:v>
                      </c:pt>
                      <c:pt idx="17">
                        <c:v>69409.5</c:v>
                      </c:pt>
                      <c:pt idx="18">
                        <c:v>70396.857142857145</c:v>
                      </c:pt>
                      <c:pt idx="19">
                        <c:v>182508.25</c:v>
                      </c:pt>
                      <c:pt idx="20">
                        <c:v>68950.972222222219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(2)'!$G$87:$AA$87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33</c:v>
                      </c:pt>
                      <c:pt idx="1">
                        <c:v>31</c:v>
                      </c:pt>
                      <c:pt idx="2">
                        <c:v>42</c:v>
                      </c:pt>
                      <c:pt idx="3">
                        <c:v>31</c:v>
                      </c:pt>
                      <c:pt idx="4">
                        <c:v>30</c:v>
                      </c:pt>
                      <c:pt idx="5">
                        <c:v>34</c:v>
                      </c:pt>
                      <c:pt idx="6">
                        <c:v>20</c:v>
                      </c:pt>
                      <c:pt idx="7">
                        <c:v>23</c:v>
                      </c:pt>
                      <c:pt idx="8">
                        <c:v>22</c:v>
                      </c:pt>
                      <c:pt idx="9">
                        <c:v>14</c:v>
                      </c:pt>
                      <c:pt idx="10">
                        <c:v>41</c:v>
                      </c:pt>
                      <c:pt idx="11">
                        <c:v>17</c:v>
                      </c:pt>
                      <c:pt idx="12">
                        <c:v>23</c:v>
                      </c:pt>
                      <c:pt idx="13">
                        <c:v>15</c:v>
                      </c:pt>
                      <c:pt idx="14">
                        <c:v>9</c:v>
                      </c:pt>
                      <c:pt idx="15">
                        <c:v>22</c:v>
                      </c:pt>
                      <c:pt idx="16">
                        <c:v>20</c:v>
                      </c:pt>
                      <c:pt idx="17">
                        <c:v>10</c:v>
                      </c:pt>
                      <c:pt idx="18">
                        <c:v>14</c:v>
                      </c:pt>
                      <c:pt idx="19">
                        <c:v>8</c:v>
                      </c:pt>
                      <c:pt idx="20">
                        <c:v>36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(2)'!$F$91</c15:sqref>
                        </c15:formulaRef>
                      </c:ext>
                    </c:extLst>
                    <c:strCache>
                      <c:ptCount val="1"/>
                      <c:pt idx="0">
                        <c:v>In-house (at NGO, non-profit, or government)</c:v>
                      </c:pt>
                    </c:strCache>
                  </c:strRef>
                </c:tx>
                <c:spPr>
                  <a:solidFill>
                    <a:schemeClr val="accent5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(2)'!$G$92:$AA$92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16543.333333333332</c:v>
                      </c:pt>
                      <c:pt idx="1">
                        <c:v>38235.135135135133</c:v>
                      </c:pt>
                      <c:pt idx="2">
                        <c:v>95136.153846153844</c:v>
                      </c:pt>
                      <c:pt idx="3">
                        <c:v>41481.870967741932</c:v>
                      </c:pt>
                      <c:pt idx="4">
                        <c:v>47956.232558139534</c:v>
                      </c:pt>
                      <c:pt idx="5">
                        <c:v>50500.857142857145</c:v>
                      </c:pt>
                      <c:pt idx="6">
                        <c:v>99701.578947368427</c:v>
                      </c:pt>
                      <c:pt idx="7">
                        <c:v>118916.48484848485</c:v>
                      </c:pt>
                      <c:pt idx="8">
                        <c:v>56647.407407407409</c:v>
                      </c:pt>
                      <c:pt idx="9">
                        <c:v>98489.76</c:v>
                      </c:pt>
                      <c:pt idx="10">
                        <c:v>99942.34210526316</c:v>
                      </c:pt>
                      <c:pt idx="11">
                        <c:v>53633.333333333336</c:v>
                      </c:pt>
                      <c:pt idx="12">
                        <c:v>65397.043478260872</c:v>
                      </c:pt>
                      <c:pt idx="13">
                        <c:v>57333.333333333336</c:v>
                      </c:pt>
                      <c:pt idx="14">
                        <c:v>159018</c:v>
                      </c:pt>
                      <c:pt idx="15">
                        <c:v>71044.0625</c:v>
                      </c:pt>
                      <c:pt idx="16">
                        <c:v>84329.352941176476</c:v>
                      </c:pt>
                      <c:pt idx="17">
                        <c:v>96770</c:v>
                      </c:pt>
                      <c:pt idx="18">
                        <c:v>78723.28571428571</c:v>
                      </c:pt>
                      <c:pt idx="19">
                        <c:v>76875</c:v>
                      </c:pt>
                      <c:pt idx="20">
                        <c:v>82921.857142857145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(2)'!$G$91:$AA$91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37</c:v>
                      </c:pt>
                      <c:pt idx="2">
                        <c:v>52</c:v>
                      </c:pt>
                      <c:pt idx="3">
                        <c:v>62</c:v>
                      </c:pt>
                      <c:pt idx="4">
                        <c:v>43</c:v>
                      </c:pt>
                      <c:pt idx="5">
                        <c:v>42</c:v>
                      </c:pt>
                      <c:pt idx="6">
                        <c:v>38</c:v>
                      </c:pt>
                      <c:pt idx="7">
                        <c:v>33</c:v>
                      </c:pt>
                      <c:pt idx="8">
                        <c:v>27</c:v>
                      </c:pt>
                      <c:pt idx="9">
                        <c:v>25</c:v>
                      </c:pt>
                      <c:pt idx="10">
                        <c:v>38</c:v>
                      </c:pt>
                      <c:pt idx="11">
                        <c:v>15</c:v>
                      </c:pt>
                      <c:pt idx="12">
                        <c:v>23</c:v>
                      </c:pt>
                      <c:pt idx="13">
                        <c:v>9</c:v>
                      </c:pt>
                      <c:pt idx="14">
                        <c:v>12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10</c:v>
                      </c:pt>
                      <c:pt idx="18">
                        <c:v>7</c:v>
                      </c:pt>
                      <c:pt idx="19">
                        <c:v>4</c:v>
                      </c:pt>
                      <c:pt idx="20">
                        <c:v>14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(2)'!$F$95</c15:sqref>
                        </c15:formulaRef>
                      </c:ext>
                    </c:extLst>
                    <c:strCache>
                      <c:ptCount val="1"/>
                      <c:pt idx="0">
                        <c:v>Partnership (shared ownership)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(2)'!$G$96:$AA$96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35000</c:v>
                      </c:pt>
                      <c:pt idx="1">
                        <c:v>17000</c:v>
                      </c:pt>
                      <c:pt idx="2">
                        <c:v>53306.666666666664</c:v>
                      </c:pt>
                      <c:pt idx="3">
                        <c:v>35471.428571428572</c:v>
                      </c:pt>
                      <c:pt idx="4">
                        <c:v>50600</c:v>
                      </c:pt>
                      <c:pt idx="5">
                        <c:v>67500</c:v>
                      </c:pt>
                      <c:pt idx="6">
                        <c:v>53333.333333333336</c:v>
                      </c:pt>
                      <c:pt idx="7">
                        <c:v>57333.333333333336</c:v>
                      </c:pt>
                      <c:pt idx="8">
                        <c:v>68363.636363636368</c:v>
                      </c:pt>
                      <c:pt idx="9">
                        <c:v>86600</c:v>
                      </c:pt>
                      <c:pt idx="10">
                        <c:v>60461.538461538461</c:v>
                      </c:pt>
                      <c:pt idx="11">
                        <c:v>66000</c:v>
                      </c:pt>
                      <c:pt idx="12">
                        <c:v>72166.666666666672</c:v>
                      </c:pt>
                      <c:pt idx="13">
                        <c:v>79400</c:v>
                      </c:pt>
                      <c:pt idx="14">
                        <c:v>61000</c:v>
                      </c:pt>
                      <c:pt idx="15">
                        <c:v>58200</c:v>
                      </c:pt>
                      <c:pt idx="16">
                        <c:v>96200</c:v>
                      </c:pt>
                      <c:pt idx="17">
                        <c:v>86898.125</c:v>
                      </c:pt>
                      <c:pt idx="18">
                        <c:v>94012</c:v>
                      </c:pt>
                      <c:pt idx="19">
                        <c:v>89000</c:v>
                      </c:pt>
                      <c:pt idx="20">
                        <c:v>127000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(2)'!$G$95:$AA$95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</c:v>
                      </c:pt>
                      <c:pt idx="1">
                        <c:v>2</c:v>
                      </c:pt>
                      <c:pt idx="2">
                        <c:v>6</c:v>
                      </c:pt>
                      <c:pt idx="3">
                        <c:v>7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3</c:v>
                      </c:pt>
                      <c:pt idx="7">
                        <c:v>6</c:v>
                      </c:pt>
                      <c:pt idx="8">
                        <c:v>11</c:v>
                      </c:pt>
                      <c:pt idx="9">
                        <c:v>7</c:v>
                      </c:pt>
                      <c:pt idx="10">
                        <c:v>13</c:v>
                      </c:pt>
                      <c:pt idx="11">
                        <c:v>2</c:v>
                      </c:pt>
                      <c:pt idx="12">
                        <c:v>6</c:v>
                      </c:pt>
                      <c:pt idx="13">
                        <c:v>10</c:v>
                      </c:pt>
                      <c:pt idx="14">
                        <c:v>3</c:v>
                      </c:pt>
                      <c:pt idx="15">
                        <c:v>5</c:v>
                      </c:pt>
                      <c:pt idx="16">
                        <c:v>5</c:v>
                      </c:pt>
                      <c:pt idx="17">
                        <c:v>8</c:v>
                      </c:pt>
                      <c:pt idx="18">
                        <c:v>5</c:v>
                      </c:pt>
                      <c:pt idx="19">
                        <c:v>3</c:v>
                      </c:pt>
                      <c:pt idx="20">
                        <c:v>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(2)'!$F$97</c15:sqref>
                        </c15:formulaRef>
                      </c:ext>
                    </c:extLst>
                    <c:strCache>
                      <c:ptCount val="1"/>
                      <c:pt idx="0">
                        <c:v>Software Company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(2)'!$G$98:$AA$98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82000</c:v>
                      </c:pt>
                      <c:pt idx="1">
                        <c:v>66715.38461538461</c:v>
                      </c:pt>
                      <c:pt idx="2">
                        <c:v>88300</c:v>
                      </c:pt>
                      <c:pt idx="3">
                        <c:v>80662.076923076922</c:v>
                      </c:pt>
                      <c:pt idx="4">
                        <c:v>123136.36363636363</c:v>
                      </c:pt>
                      <c:pt idx="5">
                        <c:v>82000</c:v>
                      </c:pt>
                      <c:pt idx="6">
                        <c:v>97576.923076923078</c:v>
                      </c:pt>
                      <c:pt idx="7">
                        <c:v>108575</c:v>
                      </c:pt>
                      <c:pt idx="8">
                        <c:v>102847.4375</c:v>
                      </c:pt>
                      <c:pt idx="9">
                        <c:v>113192.30769230769</c:v>
                      </c:pt>
                      <c:pt idx="10">
                        <c:v>104641.33333333333</c:v>
                      </c:pt>
                      <c:pt idx="11">
                        <c:v>145000</c:v>
                      </c:pt>
                      <c:pt idx="12">
                        <c:v>138875</c:v>
                      </c:pt>
                      <c:pt idx="13">
                        <c:v>117000</c:v>
                      </c:pt>
                      <c:pt idx="14">
                        <c:v>214000</c:v>
                      </c:pt>
                      <c:pt idx="15">
                        <c:v>198266.66666666666</c:v>
                      </c:pt>
                      <c:pt idx="16">
                        <c:v>115092.66666666667</c:v>
                      </c:pt>
                      <c:pt idx="17">
                        <c:v>100000</c:v>
                      </c:pt>
                      <c:pt idx="18">
                        <c:v>139166.66666666666</c:v>
                      </c:pt>
                      <c:pt idx="19">
                        <c:v>159166.66666666666</c:v>
                      </c:pt>
                      <c:pt idx="20">
                        <c:v>278000.40000000002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(2)'!$G$97:$AA$97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13</c:v>
                      </c:pt>
                      <c:pt idx="2">
                        <c:v>20</c:v>
                      </c:pt>
                      <c:pt idx="3">
                        <c:v>26</c:v>
                      </c:pt>
                      <c:pt idx="4">
                        <c:v>22</c:v>
                      </c:pt>
                      <c:pt idx="5">
                        <c:v>17</c:v>
                      </c:pt>
                      <c:pt idx="6">
                        <c:v>13</c:v>
                      </c:pt>
                      <c:pt idx="7">
                        <c:v>20</c:v>
                      </c:pt>
                      <c:pt idx="8">
                        <c:v>16</c:v>
                      </c:pt>
                      <c:pt idx="9">
                        <c:v>13</c:v>
                      </c:pt>
                      <c:pt idx="10">
                        <c:v>15</c:v>
                      </c:pt>
                      <c:pt idx="11">
                        <c:v>1</c:v>
                      </c:pt>
                      <c:pt idx="12">
                        <c:v>12</c:v>
                      </c:pt>
                      <c:pt idx="13">
                        <c:v>4</c:v>
                      </c:pt>
                      <c:pt idx="14">
                        <c:v>1</c:v>
                      </c:pt>
                      <c:pt idx="15">
                        <c:v>12</c:v>
                      </c:pt>
                      <c:pt idx="16">
                        <c:v>12</c:v>
                      </c:pt>
                      <c:pt idx="17">
                        <c:v>1</c:v>
                      </c:pt>
                      <c:pt idx="18">
                        <c:v>6</c:v>
                      </c:pt>
                      <c:pt idx="19">
                        <c:v>3</c:v>
                      </c:pt>
                      <c:pt idx="20">
                        <c:v>5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(2)'!$F$99</c15:sqref>
                        </c15:formulaRef>
                      </c:ext>
                    </c:extLst>
                    <c:strCache>
                      <c:ptCount val="1"/>
                      <c:pt idx="0">
                        <c:v>Startup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(2)'!$G$100:$AA$100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39250</c:v>
                      </c:pt>
                      <c:pt idx="1">
                        <c:v>43000</c:v>
                      </c:pt>
                      <c:pt idx="2">
                        <c:v>59864.705882352944</c:v>
                      </c:pt>
                      <c:pt idx="3">
                        <c:v>62433.333333333336</c:v>
                      </c:pt>
                      <c:pt idx="4">
                        <c:v>81470.588235294112</c:v>
                      </c:pt>
                      <c:pt idx="5">
                        <c:v>75390.476190476184</c:v>
                      </c:pt>
                      <c:pt idx="6">
                        <c:v>94500</c:v>
                      </c:pt>
                      <c:pt idx="7">
                        <c:v>83750</c:v>
                      </c:pt>
                      <c:pt idx="8">
                        <c:v>81000</c:v>
                      </c:pt>
                      <c:pt idx="9">
                        <c:v>131500</c:v>
                      </c:pt>
                      <c:pt idx="10">
                        <c:v>92933.333333333328</c:v>
                      </c:pt>
                      <c:pt idx="11">
                        <c:v>109250</c:v>
                      </c:pt>
                      <c:pt idx="12">
                        <c:v>111250</c:v>
                      </c:pt>
                      <c:pt idx="13">
                        <c:v>168333.33333333334</c:v>
                      </c:pt>
                      <c:pt idx="14">
                        <c:v>108333.33333333333</c:v>
                      </c:pt>
                      <c:pt idx="15">
                        <c:v>170000</c:v>
                      </c:pt>
                      <c:pt idx="16">
                        <c:v>105000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83450</c:v>
                      </c:pt>
                      <c:pt idx="20">
                        <c:v>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(2)'!$G$99:$AA$99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20</c:v>
                      </c:pt>
                      <c:pt idx="2">
                        <c:v>17</c:v>
                      </c:pt>
                      <c:pt idx="3">
                        <c:v>15</c:v>
                      </c:pt>
                      <c:pt idx="4">
                        <c:v>17</c:v>
                      </c:pt>
                      <c:pt idx="5">
                        <c:v>21</c:v>
                      </c:pt>
                      <c:pt idx="6">
                        <c:v>12</c:v>
                      </c:pt>
                      <c:pt idx="7">
                        <c:v>4</c:v>
                      </c:pt>
                      <c:pt idx="8">
                        <c:v>9</c:v>
                      </c:pt>
                      <c:pt idx="9">
                        <c:v>2</c:v>
                      </c:pt>
                      <c:pt idx="10">
                        <c:v>15</c:v>
                      </c:pt>
                      <c:pt idx="11">
                        <c:v>4</c:v>
                      </c:pt>
                      <c:pt idx="12">
                        <c:v>4</c:v>
                      </c:pt>
                      <c:pt idx="13">
                        <c:v>3</c:v>
                      </c:pt>
                      <c:pt idx="14">
                        <c:v>3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(2)'!$F$101</c15:sqref>
                        </c15:formulaRef>
                      </c:ext>
                    </c:extLst>
                    <c:strCache>
                      <c:ptCount val="1"/>
                      <c:pt idx="0">
                        <c:v>Studio (employee at small organization, 3Ã¢â‚¬â€œ10)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(2)'!$G$102:$AA$102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46533.333333333336</c:v>
                      </c:pt>
                      <c:pt idx="1">
                        <c:v>32631.888888888891</c:v>
                      </c:pt>
                      <c:pt idx="2">
                        <c:v>53319.870129870127</c:v>
                      </c:pt>
                      <c:pt idx="3">
                        <c:v>45272.535211267605</c:v>
                      </c:pt>
                      <c:pt idx="4">
                        <c:v>50966.538461538461</c:v>
                      </c:pt>
                      <c:pt idx="5">
                        <c:v>79760.072463768112</c:v>
                      </c:pt>
                      <c:pt idx="6">
                        <c:v>58361.442307692305</c:v>
                      </c:pt>
                      <c:pt idx="7">
                        <c:v>54968</c:v>
                      </c:pt>
                      <c:pt idx="8">
                        <c:v>101181.37931034483</c:v>
                      </c:pt>
                      <c:pt idx="9">
                        <c:v>223208.33333333334</c:v>
                      </c:pt>
                      <c:pt idx="10">
                        <c:v>59425</c:v>
                      </c:pt>
                      <c:pt idx="11">
                        <c:v>56112.307692307695</c:v>
                      </c:pt>
                      <c:pt idx="12">
                        <c:v>70321.428571428565</c:v>
                      </c:pt>
                      <c:pt idx="13">
                        <c:v>72663.15789473684</c:v>
                      </c:pt>
                      <c:pt idx="14">
                        <c:v>93000</c:v>
                      </c:pt>
                      <c:pt idx="15">
                        <c:v>80466.666666666672</c:v>
                      </c:pt>
                      <c:pt idx="16">
                        <c:v>183785.71428571429</c:v>
                      </c:pt>
                      <c:pt idx="17">
                        <c:v>86633.333333333328</c:v>
                      </c:pt>
                      <c:pt idx="18">
                        <c:v>57500</c:v>
                      </c:pt>
                      <c:pt idx="19">
                        <c:v>215166.66666666666</c:v>
                      </c:pt>
                      <c:pt idx="20">
                        <c:v>88153.846153846156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(2)'!$G$101:$AA$101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54</c:v>
                      </c:pt>
                      <c:pt idx="2">
                        <c:v>77</c:v>
                      </c:pt>
                      <c:pt idx="3">
                        <c:v>71</c:v>
                      </c:pt>
                      <c:pt idx="4">
                        <c:v>52</c:v>
                      </c:pt>
                      <c:pt idx="5">
                        <c:v>69</c:v>
                      </c:pt>
                      <c:pt idx="6">
                        <c:v>52</c:v>
                      </c:pt>
                      <c:pt idx="7">
                        <c:v>25</c:v>
                      </c:pt>
                      <c:pt idx="8">
                        <c:v>29</c:v>
                      </c:pt>
                      <c:pt idx="9">
                        <c:v>12</c:v>
                      </c:pt>
                      <c:pt idx="10">
                        <c:v>30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19</c:v>
                      </c:pt>
                      <c:pt idx="14">
                        <c:v>13</c:v>
                      </c:pt>
                      <c:pt idx="15">
                        <c:v>15</c:v>
                      </c:pt>
                      <c:pt idx="16">
                        <c:v>14</c:v>
                      </c:pt>
                      <c:pt idx="17">
                        <c:v>15</c:v>
                      </c:pt>
                      <c:pt idx="18">
                        <c:v>4</c:v>
                      </c:pt>
                      <c:pt idx="19">
                        <c:v>6</c:v>
                      </c:pt>
                      <c:pt idx="20">
                        <c:v>13</c:v>
                      </c:pt>
                    </c:numCache>
                  </c:numRef>
                </c:bubbleSize>
                <c:bubble3D val="0"/>
              </c15:ser>
            </c15:filteredBubbleSeries>
          </c:ext>
        </c:extLst>
      </c:bubbleChart>
      <c:valAx>
        <c:axId val="157280944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157281504"/>
        <c:crosses val="autoZero"/>
        <c:crossBetween val="midCat"/>
      </c:valAx>
      <c:valAx>
        <c:axId val="157281504"/>
        <c:scaling>
          <c:orientation val="minMax"/>
          <c:max val="150000"/>
          <c:min val="0"/>
        </c:scaling>
        <c:delete val="1"/>
        <c:axPos val="l"/>
        <c:numFmt formatCode="&quot;$&quot;#,\K" sourceLinked="0"/>
        <c:majorTickMark val="none"/>
        <c:minorTickMark val="none"/>
        <c:tickLblPos val="nextTo"/>
        <c:crossAx val="157280944"/>
        <c:crosses val="autoZero"/>
        <c:crossBetween val="midCat"/>
        <c:majorUnit val="1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8692810457519"/>
          <c:y val="0.25898692810457519"/>
          <c:w val="0.48202614379084968"/>
          <c:h val="0.48202614379084968"/>
        </c:manualLayout>
      </c:layout>
      <c:bubbleChart>
        <c:varyColors val="0"/>
        <c:ser>
          <c:idx val="5"/>
          <c:order val="5"/>
          <c:tx>
            <c:strRef>
              <c:f>'us_Year-Type-Pay (2)'!$F$93</c:f>
              <c:strCache>
                <c:ptCount val="1"/>
                <c:pt idx="0">
                  <c:v>In-house (employee at a brand/company)</c:v>
                </c:pt>
              </c:strCache>
              <c:extLst xmlns:c15="http://schemas.microsoft.com/office/drawing/2012/chart"/>
            </c:strRef>
          </c:tx>
          <c:spPr>
            <a:noFill/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(2)'!$G$94:$AA$94</c:f>
              <c:numCache>
                <c:formatCode>"$"#,##0.00</c:formatCode>
                <c:ptCount val="21"/>
                <c:pt idx="0">
                  <c:v>43975.793103448275</c:v>
                </c:pt>
                <c:pt idx="1">
                  <c:v>64611.260563380281</c:v>
                </c:pt>
                <c:pt idx="2">
                  <c:v>61874.90521327014</c:v>
                </c:pt>
                <c:pt idx="3">
                  <c:v>59694.818604651162</c:v>
                </c:pt>
                <c:pt idx="4">
                  <c:v>73855.483412322268</c:v>
                </c:pt>
                <c:pt idx="5">
                  <c:v>78253.676616915429</c:v>
                </c:pt>
                <c:pt idx="6">
                  <c:v>76943.199999999997</c:v>
                </c:pt>
                <c:pt idx="7">
                  <c:v>93674.525862068971</c:v>
                </c:pt>
                <c:pt idx="8">
                  <c:v>111934.81730769231</c:v>
                </c:pt>
                <c:pt idx="9">
                  <c:v>84838.858974358969</c:v>
                </c:pt>
                <c:pt idx="10">
                  <c:v>104799.76470588235</c:v>
                </c:pt>
                <c:pt idx="11">
                  <c:v>105159.56944444444</c:v>
                </c:pt>
                <c:pt idx="12">
                  <c:v>92541.28571428571</c:v>
                </c:pt>
                <c:pt idx="13">
                  <c:v>94361.25</c:v>
                </c:pt>
                <c:pt idx="14">
                  <c:v>91182.742857142861</c:v>
                </c:pt>
                <c:pt idx="15">
                  <c:v>100859.08450704225</c:v>
                </c:pt>
                <c:pt idx="16">
                  <c:v>106121.36842105263</c:v>
                </c:pt>
                <c:pt idx="17">
                  <c:v>85783.942857142858</c:v>
                </c:pt>
                <c:pt idx="18">
                  <c:v>114863.35897435897</c:v>
                </c:pt>
                <c:pt idx="19">
                  <c:v>185692.26086956522</c:v>
                </c:pt>
                <c:pt idx="20">
                  <c:v>111581.13636363637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(2)'!$G$93:$AA$93</c:f>
              <c:numCache>
                <c:formatCode>General</c:formatCode>
                <c:ptCount val="21"/>
                <c:pt idx="0">
                  <c:v>29</c:v>
                </c:pt>
                <c:pt idx="1">
                  <c:v>142</c:v>
                </c:pt>
                <c:pt idx="2">
                  <c:v>211</c:v>
                </c:pt>
                <c:pt idx="3">
                  <c:v>215</c:v>
                </c:pt>
                <c:pt idx="4">
                  <c:v>211</c:v>
                </c:pt>
                <c:pt idx="5">
                  <c:v>201</c:v>
                </c:pt>
                <c:pt idx="6">
                  <c:v>150</c:v>
                </c:pt>
                <c:pt idx="7">
                  <c:v>116</c:v>
                </c:pt>
                <c:pt idx="8">
                  <c:v>104</c:v>
                </c:pt>
                <c:pt idx="9">
                  <c:v>78</c:v>
                </c:pt>
                <c:pt idx="10">
                  <c:v>153</c:v>
                </c:pt>
                <c:pt idx="11">
                  <c:v>72</c:v>
                </c:pt>
                <c:pt idx="12">
                  <c:v>70</c:v>
                </c:pt>
                <c:pt idx="13">
                  <c:v>40</c:v>
                </c:pt>
                <c:pt idx="14">
                  <c:v>35</c:v>
                </c:pt>
                <c:pt idx="15">
                  <c:v>71</c:v>
                </c:pt>
                <c:pt idx="16">
                  <c:v>57</c:v>
                </c:pt>
                <c:pt idx="17">
                  <c:v>35</c:v>
                </c:pt>
                <c:pt idx="18">
                  <c:v>39</c:v>
                </c:pt>
                <c:pt idx="19">
                  <c:v>23</c:v>
                </c:pt>
                <c:pt idx="20">
                  <c:v>44</c:v>
                </c:pt>
              </c:numCache>
              <c:extLst xmlns:c15="http://schemas.microsoft.com/office/drawing/2012/chart"/>
            </c:numRef>
          </c:bubbleSize>
          <c:bubble3D val="0"/>
        </c:ser>
        <c:ser>
          <c:idx val="10"/>
          <c:order val="9"/>
          <c:tx>
            <c:strRef>
              <c:f>'us_Year-Type-Pay (2)'!$F$101</c:f>
              <c:strCache>
                <c:ptCount val="1"/>
                <c:pt idx="0">
                  <c:v>Studio (employee at small organization, 3Ã¢â‚¬â€œ10)</c:v>
                </c:pt>
              </c:strCache>
              <c:extLst xmlns:c15="http://schemas.microsoft.com/office/drawing/2012/chart"/>
            </c:strRef>
          </c:tx>
          <c:spPr>
            <a:solidFill>
              <a:srgbClr val="0000D2">
                <a:alpha val="34118"/>
              </a:srgbClr>
            </a:solidFill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(2)'!$G$102:$AA$102</c:f>
              <c:numCache>
                <c:formatCode>"$"#,##0.00</c:formatCode>
                <c:ptCount val="21"/>
                <c:pt idx="0">
                  <c:v>46533.333333333336</c:v>
                </c:pt>
                <c:pt idx="1">
                  <c:v>32631.888888888891</c:v>
                </c:pt>
                <c:pt idx="2">
                  <c:v>53319.870129870127</c:v>
                </c:pt>
                <c:pt idx="3">
                  <c:v>45272.535211267605</c:v>
                </c:pt>
                <c:pt idx="4">
                  <c:v>50966.538461538461</c:v>
                </c:pt>
                <c:pt idx="5">
                  <c:v>79760.072463768112</c:v>
                </c:pt>
                <c:pt idx="6">
                  <c:v>58361.442307692305</c:v>
                </c:pt>
                <c:pt idx="7">
                  <c:v>54968</c:v>
                </c:pt>
                <c:pt idx="8">
                  <c:v>101181.37931034483</c:v>
                </c:pt>
                <c:pt idx="9">
                  <c:v>223208.33333333334</c:v>
                </c:pt>
                <c:pt idx="10">
                  <c:v>59425</c:v>
                </c:pt>
                <c:pt idx="11">
                  <c:v>56112.307692307695</c:v>
                </c:pt>
                <c:pt idx="12">
                  <c:v>70321.428571428565</c:v>
                </c:pt>
                <c:pt idx="13">
                  <c:v>72663.15789473684</c:v>
                </c:pt>
                <c:pt idx="14">
                  <c:v>93000</c:v>
                </c:pt>
                <c:pt idx="15">
                  <c:v>80466.666666666672</c:v>
                </c:pt>
                <c:pt idx="16">
                  <c:v>183785.71428571429</c:v>
                </c:pt>
                <c:pt idx="17">
                  <c:v>86633.333333333328</c:v>
                </c:pt>
                <c:pt idx="18">
                  <c:v>57500</c:v>
                </c:pt>
                <c:pt idx="19">
                  <c:v>215166.66666666666</c:v>
                </c:pt>
                <c:pt idx="20">
                  <c:v>88153.846153846156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(2)'!$G$101:$AA$101</c:f>
              <c:numCache>
                <c:formatCode>General</c:formatCode>
                <c:ptCount val="21"/>
                <c:pt idx="0">
                  <c:v>6</c:v>
                </c:pt>
                <c:pt idx="1">
                  <c:v>54</c:v>
                </c:pt>
                <c:pt idx="2">
                  <c:v>77</c:v>
                </c:pt>
                <c:pt idx="3">
                  <c:v>71</c:v>
                </c:pt>
                <c:pt idx="4">
                  <c:v>52</c:v>
                </c:pt>
                <c:pt idx="5">
                  <c:v>69</c:v>
                </c:pt>
                <c:pt idx="6">
                  <c:v>52</c:v>
                </c:pt>
                <c:pt idx="7">
                  <c:v>25</c:v>
                </c:pt>
                <c:pt idx="8">
                  <c:v>29</c:v>
                </c:pt>
                <c:pt idx="9">
                  <c:v>12</c:v>
                </c:pt>
                <c:pt idx="10">
                  <c:v>30</c:v>
                </c:pt>
                <c:pt idx="11">
                  <c:v>13</c:v>
                </c:pt>
                <c:pt idx="12">
                  <c:v>14</c:v>
                </c:pt>
                <c:pt idx="13">
                  <c:v>19</c:v>
                </c:pt>
                <c:pt idx="14">
                  <c:v>13</c:v>
                </c:pt>
                <c:pt idx="15">
                  <c:v>15</c:v>
                </c:pt>
                <c:pt idx="16">
                  <c:v>14</c:v>
                </c:pt>
                <c:pt idx="17">
                  <c:v>15</c:v>
                </c:pt>
                <c:pt idx="18">
                  <c:v>4</c:v>
                </c:pt>
                <c:pt idx="19">
                  <c:v>6</c:v>
                </c:pt>
                <c:pt idx="20">
                  <c:v>13</c:v>
                </c:pt>
              </c:numCache>
              <c:extLst xmlns:c15="http://schemas.microsoft.com/office/drawing/2012/chart"/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57824768"/>
        <c:axId val="157825328"/>
        <c:extLst>
          <c:ext xmlns:c15="http://schemas.microsoft.com/office/drawing/2012/chart" uri="{02D57815-91ED-43cb-92C2-25804820EDAC}">
            <c15:filteredBubbl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'us_Year-Type-Pay (2)'!$F$83</c15:sqref>
                        </c15:formulaRef>
                      </c:ext>
                    </c:extLst>
                    <c:strCache>
                      <c:ptCount val="1"/>
                      <c:pt idx="0">
                        <c:v>Agency (employee at large organization, 11+)</c:v>
                      </c:pt>
                    </c:strCache>
                  </c:strRef>
                </c:tx>
                <c:spPr>
                  <a:solidFill>
                    <a:srgbClr val="41C8B9">
                      <a:alpha val="34118"/>
                    </a:srgbClr>
                  </a:solidFill>
                  <a:ln>
                    <a:noFill/>
                  </a:ln>
                  <a:effectLst/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'us_Year-Type-Pay (2)'!$G$84:$AA$84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41313.428571428572</c:v>
                      </c:pt>
                      <c:pt idx="1">
                        <c:v>44968.066115702481</c:v>
                      </c:pt>
                      <c:pt idx="2">
                        <c:v>56410.497109826589</c:v>
                      </c:pt>
                      <c:pt idx="3">
                        <c:v>65559.766666666663</c:v>
                      </c:pt>
                      <c:pt idx="4">
                        <c:v>62264.98529411765</c:v>
                      </c:pt>
                      <c:pt idx="5">
                        <c:v>60955.109589041094</c:v>
                      </c:pt>
                      <c:pt idx="6">
                        <c:v>68396.045454545456</c:v>
                      </c:pt>
                      <c:pt idx="7">
                        <c:v>71852.5</c:v>
                      </c:pt>
                      <c:pt idx="8">
                        <c:v>76335.135135135133</c:v>
                      </c:pt>
                      <c:pt idx="9">
                        <c:v>95626.63461538461</c:v>
                      </c:pt>
                      <c:pt idx="10">
                        <c:v>86622.752380952385</c:v>
                      </c:pt>
                      <c:pt idx="11">
                        <c:v>103922.82</c:v>
                      </c:pt>
                      <c:pt idx="12">
                        <c:v>93892.857142857145</c:v>
                      </c:pt>
                      <c:pt idx="13">
                        <c:v>94902.631578947374</c:v>
                      </c:pt>
                      <c:pt idx="14">
                        <c:v>97637.807692307688</c:v>
                      </c:pt>
                      <c:pt idx="15">
                        <c:v>99960.636363636368</c:v>
                      </c:pt>
                      <c:pt idx="16">
                        <c:v>97954.192307692312</c:v>
                      </c:pt>
                      <c:pt idx="17">
                        <c:v>110733.33333333333</c:v>
                      </c:pt>
                      <c:pt idx="18">
                        <c:v>212275</c:v>
                      </c:pt>
                      <c:pt idx="19">
                        <c:v>103611.11111111111</c:v>
                      </c:pt>
                      <c:pt idx="20">
                        <c:v>168333.33333333334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'us_Year-Type-Pay (2)'!$G$83:$AA$83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28</c:v>
                      </c:pt>
                      <c:pt idx="1">
                        <c:v>121</c:v>
                      </c:pt>
                      <c:pt idx="2">
                        <c:v>173</c:v>
                      </c:pt>
                      <c:pt idx="3">
                        <c:v>180</c:v>
                      </c:pt>
                      <c:pt idx="4">
                        <c:v>136</c:v>
                      </c:pt>
                      <c:pt idx="5">
                        <c:v>146</c:v>
                      </c:pt>
                      <c:pt idx="6">
                        <c:v>132</c:v>
                      </c:pt>
                      <c:pt idx="7">
                        <c:v>60</c:v>
                      </c:pt>
                      <c:pt idx="8">
                        <c:v>74</c:v>
                      </c:pt>
                      <c:pt idx="9">
                        <c:v>52</c:v>
                      </c:pt>
                      <c:pt idx="10">
                        <c:v>105</c:v>
                      </c:pt>
                      <c:pt idx="11">
                        <c:v>50</c:v>
                      </c:pt>
                      <c:pt idx="12">
                        <c:v>42</c:v>
                      </c:pt>
                      <c:pt idx="13">
                        <c:v>38</c:v>
                      </c:pt>
                      <c:pt idx="14">
                        <c:v>26</c:v>
                      </c:pt>
                      <c:pt idx="15">
                        <c:v>33</c:v>
                      </c:pt>
                      <c:pt idx="16">
                        <c:v>26</c:v>
                      </c:pt>
                      <c:pt idx="17">
                        <c:v>15</c:v>
                      </c:pt>
                      <c:pt idx="18">
                        <c:v>20</c:v>
                      </c:pt>
                      <c:pt idx="19">
                        <c:v>9</c:v>
                      </c:pt>
                      <c:pt idx="20">
                        <c:v>30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(2)'!$F$85</c15:sqref>
                        </c15:formulaRef>
                      </c:ext>
                    </c:extLst>
                    <c:strCache>
                      <c:ptCount val="1"/>
                      <c:pt idx="0">
                        <c:v>Collective (collaborative group of independents)</c:v>
                      </c:pt>
                    </c:strCache>
                  </c:strRef>
                </c:tx>
                <c:spPr>
                  <a:solidFill>
                    <a:schemeClr val="accent2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(2)'!$G$86:$AA$86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48266.666666666664</c:v>
                      </c:pt>
                      <c:pt idx="1">
                        <c:v>25600</c:v>
                      </c:pt>
                      <c:pt idx="2">
                        <c:v>40000</c:v>
                      </c:pt>
                      <c:pt idx="3">
                        <c:v>25700</c:v>
                      </c:pt>
                      <c:pt idx="4">
                        <c:v>45000</c:v>
                      </c:pt>
                      <c:pt idx="5">
                        <c:v>0</c:v>
                      </c:pt>
                      <c:pt idx="6">
                        <c:v>90000</c:v>
                      </c:pt>
                      <c:pt idx="7">
                        <c:v>87500</c:v>
                      </c:pt>
                      <c:pt idx="8">
                        <c:v>90000</c:v>
                      </c:pt>
                      <c:pt idx="9">
                        <c:v>98000</c:v>
                      </c:pt>
                      <c:pt idx="10">
                        <c:v>0</c:v>
                      </c:pt>
                      <c:pt idx="11">
                        <c:v>17000</c:v>
                      </c:pt>
                      <c:pt idx="12">
                        <c:v>0</c:v>
                      </c:pt>
                      <c:pt idx="13">
                        <c:v>78000</c:v>
                      </c:pt>
                      <c:pt idx="14">
                        <c:v>0</c:v>
                      </c:pt>
                      <c:pt idx="15">
                        <c:v>175000</c:v>
                      </c:pt>
                      <c:pt idx="16">
                        <c:v>0</c:v>
                      </c:pt>
                      <c:pt idx="17">
                        <c:v>117500</c:v>
                      </c:pt>
                      <c:pt idx="18">
                        <c:v>139000</c:v>
                      </c:pt>
                      <c:pt idx="19">
                        <c:v>105000</c:v>
                      </c:pt>
                      <c:pt idx="20">
                        <c:v>1000000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(2)'!$G$85:$AA$85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1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(2)'!$F$87</c15:sqref>
                        </c15:formulaRef>
                      </c:ext>
                    </c:extLst>
                    <c:strCache>
                      <c:ptCount val="1"/>
                      <c:pt idx="0">
                        <c:v>College/University</c:v>
                      </c:pt>
                    </c:strCache>
                  </c:strRef>
                </c:tx>
                <c:spPr>
                  <a:solidFill>
                    <a:schemeClr val="accent3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(2)'!$G$88:$AA$88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44047.090909090912</c:v>
                      </c:pt>
                      <c:pt idx="1">
                        <c:v>84022.129032258061</c:v>
                      </c:pt>
                      <c:pt idx="2">
                        <c:v>23846.952380952382</c:v>
                      </c:pt>
                      <c:pt idx="3">
                        <c:v>28403.225806451614</c:v>
                      </c:pt>
                      <c:pt idx="4">
                        <c:v>67016.166666666672</c:v>
                      </c:pt>
                      <c:pt idx="5">
                        <c:v>54605.411764705881</c:v>
                      </c:pt>
                      <c:pt idx="6">
                        <c:v>54450.7</c:v>
                      </c:pt>
                      <c:pt idx="7">
                        <c:v>49721.434782608696</c:v>
                      </c:pt>
                      <c:pt idx="8">
                        <c:v>93790.909090909088</c:v>
                      </c:pt>
                      <c:pt idx="9">
                        <c:v>58285.785714285717</c:v>
                      </c:pt>
                      <c:pt idx="10">
                        <c:v>55476.048780487807</c:v>
                      </c:pt>
                      <c:pt idx="11">
                        <c:v>52364</c:v>
                      </c:pt>
                      <c:pt idx="12">
                        <c:v>60680.130434782608</c:v>
                      </c:pt>
                      <c:pt idx="13">
                        <c:v>64307.666666666664</c:v>
                      </c:pt>
                      <c:pt idx="14">
                        <c:v>167555.55555555556</c:v>
                      </c:pt>
                      <c:pt idx="15">
                        <c:v>109237.72727272728</c:v>
                      </c:pt>
                      <c:pt idx="16">
                        <c:v>64755</c:v>
                      </c:pt>
                      <c:pt idx="17">
                        <c:v>69409.5</c:v>
                      </c:pt>
                      <c:pt idx="18">
                        <c:v>70396.857142857145</c:v>
                      </c:pt>
                      <c:pt idx="19">
                        <c:v>182508.25</c:v>
                      </c:pt>
                      <c:pt idx="20">
                        <c:v>68950.972222222219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(2)'!$G$87:$AA$87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33</c:v>
                      </c:pt>
                      <c:pt idx="1">
                        <c:v>31</c:v>
                      </c:pt>
                      <c:pt idx="2">
                        <c:v>42</c:v>
                      </c:pt>
                      <c:pt idx="3">
                        <c:v>31</c:v>
                      </c:pt>
                      <c:pt idx="4">
                        <c:v>30</c:v>
                      </c:pt>
                      <c:pt idx="5">
                        <c:v>34</c:v>
                      </c:pt>
                      <c:pt idx="6">
                        <c:v>20</c:v>
                      </c:pt>
                      <c:pt idx="7">
                        <c:v>23</c:v>
                      </c:pt>
                      <c:pt idx="8">
                        <c:v>22</c:v>
                      </c:pt>
                      <c:pt idx="9">
                        <c:v>14</c:v>
                      </c:pt>
                      <c:pt idx="10">
                        <c:v>41</c:v>
                      </c:pt>
                      <c:pt idx="11">
                        <c:v>17</c:v>
                      </c:pt>
                      <c:pt idx="12">
                        <c:v>23</c:v>
                      </c:pt>
                      <c:pt idx="13">
                        <c:v>15</c:v>
                      </c:pt>
                      <c:pt idx="14">
                        <c:v>9</c:v>
                      </c:pt>
                      <c:pt idx="15">
                        <c:v>22</c:v>
                      </c:pt>
                      <c:pt idx="16">
                        <c:v>20</c:v>
                      </c:pt>
                      <c:pt idx="17">
                        <c:v>10</c:v>
                      </c:pt>
                      <c:pt idx="18">
                        <c:v>14</c:v>
                      </c:pt>
                      <c:pt idx="19">
                        <c:v>8</c:v>
                      </c:pt>
                      <c:pt idx="20">
                        <c:v>36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(2)'!$F$89</c15:sqref>
                        </c15:formulaRef>
                      </c:ext>
                    </c:extLst>
                    <c:strCache>
                      <c:ptCount val="1"/>
                      <c:pt idx="0">
                        <c:v>Freelance / Self-employed (free agent)</c:v>
                      </c:pt>
                    </c:strCache>
                  </c:strRef>
                </c:tx>
                <c:spPr>
                  <a:solidFill>
                    <a:srgbClr val="EC008C">
                      <a:alpha val="34118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(2)'!$G$90:$AA$90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12141</c:v>
                      </c:pt>
                      <c:pt idx="1">
                        <c:v>23434.590163934427</c:v>
                      </c:pt>
                      <c:pt idx="2">
                        <c:v>43030.515151515152</c:v>
                      </c:pt>
                      <c:pt idx="3">
                        <c:v>52475.75384615385</c:v>
                      </c:pt>
                      <c:pt idx="4">
                        <c:v>38470.491803278688</c:v>
                      </c:pt>
                      <c:pt idx="5">
                        <c:v>45212.853333333333</c:v>
                      </c:pt>
                      <c:pt idx="6">
                        <c:v>54087.755102040814</c:v>
                      </c:pt>
                      <c:pt idx="7">
                        <c:v>107052.27272727272</c:v>
                      </c:pt>
                      <c:pt idx="8">
                        <c:v>59456.466666666667</c:v>
                      </c:pt>
                      <c:pt idx="9">
                        <c:v>107616.53846153847</c:v>
                      </c:pt>
                      <c:pt idx="10">
                        <c:v>67290.144927536225</c:v>
                      </c:pt>
                      <c:pt idx="11">
                        <c:v>80775.161290322576</c:v>
                      </c:pt>
                      <c:pt idx="12">
                        <c:v>104105.95238095238</c:v>
                      </c:pt>
                      <c:pt idx="13">
                        <c:v>77971.428571428565</c:v>
                      </c:pt>
                      <c:pt idx="14">
                        <c:v>57779.444444444445</c:v>
                      </c:pt>
                      <c:pt idx="15">
                        <c:v>85060.344827586203</c:v>
                      </c:pt>
                      <c:pt idx="16">
                        <c:v>94187.5</c:v>
                      </c:pt>
                      <c:pt idx="17">
                        <c:v>166100</c:v>
                      </c:pt>
                      <c:pt idx="18">
                        <c:v>79052.5</c:v>
                      </c:pt>
                      <c:pt idx="19">
                        <c:v>200866.66666666666</c:v>
                      </c:pt>
                      <c:pt idx="20">
                        <c:v>80369.304347826081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(2)'!$G$89:$AA$89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</c:v>
                      </c:pt>
                      <c:pt idx="1">
                        <c:v>61</c:v>
                      </c:pt>
                      <c:pt idx="2">
                        <c:v>66</c:v>
                      </c:pt>
                      <c:pt idx="3">
                        <c:v>65</c:v>
                      </c:pt>
                      <c:pt idx="4">
                        <c:v>61</c:v>
                      </c:pt>
                      <c:pt idx="5">
                        <c:v>75</c:v>
                      </c:pt>
                      <c:pt idx="6">
                        <c:v>49</c:v>
                      </c:pt>
                      <c:pt idx="7">
                        <c:v>44</c:v>
                      </c:pt>
                      <c:pt idx="8">
                        <c:v>45</c:v>
                      </c:pt>
                      <c:pt idx="9">
                        <c:v>26</c:v>
                      </c:pt>
                      <c:pt idx="10">
                        <c:v>69</c:v>
                      </c:pt>
                      <c:pt idx="11">
                        <c:v>31</c:v>
                      </c:pt>
                      <c:pt idx="12">
                        <c:v>42</c:v>
                      </c:pt>
                      <c:pt idx="13">
                        <c:v>28</c:v>
                      </c:pt>
                      <c:pt idx="14">
                        <c:v>27</c:v>
                      </c:pt>
                      <c:pt idx="15">
                        <c:v>58</c:v>
                      </c:pt>
                      <c:pt idx="16">
                        <c:v>40</c:v>
                      </c:pt>
                      <c:pt idx="17">
                        <c:v>20</c:v>
                      </c:pt>
                      <c:pt idx="18">
                        <c:v>22</c:v>
                      </c:pt>
                      <c:pt idx="19">
                        <c:v>15</c:v>
                      </c:pt>
                      <c:pt idx="20">
                        <c:v>46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(2)'!$F$91</c15:sqref>
                        </c15:formulaRef>
                      </c:ext>
                    </c:extLst>
                    <c:strCache>
                      <c:ptCount val="1"/>
                      <c:pt idx="0">
                        <c:v>In-house (at NGO, non-profit, or government)</c:v>
                      </c:pt>
                    </c:strCache>
                  </c:strRef>
                </c:tx>
                <c:spPr>
                  <a:solidFill>
                    <a:schemeClr val="accent5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(2)'!$G$92:$AA$92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16543.333333333332</c:v>
                      </c:pt>
                      <c:pt idx="1">
                        <c:v>38235.135135135133</c:v>
                      </c:pt>
                      <c:pt idx="2">
                        <c:v>95136.153846153844</c:v>
                      </c:pt>
                      <c:pt idx="3">
                        <c:v>41481.870967741932</c:v>
                      </c:pt>
                      <c:pt idx="4">
                        <c:v>47956.232558139534</c:v>
                      </c:pt>
                      <c:pt idx="5">
                        <c:v>50500.857142857145</c:v>
                      </c:pt>
                      <c:pt idx="6">
                        <c:v>99701.578947368427</c:v>
                      </c:pt>
                      <c:pt idx="7">
                        <c:v>118916.48484848485</c:v>
                      </c:pt>
                      <c:pt idx="8">
                        <c:v>56647.407407407409</c:v>
                      </c:pt>
                      <c:pt idx="9">
                        <c:v>98489.76</c:v>
                      </c:pt>
                      <c:pt idx="10">
                        <c:v>99942.34210526316</c:v>
                      </c:pt>
                      <c:pt idx="11">
                        <c:v>53633.333333333336</c:v>
                      </c:pt>
                      <c:pt idx="12">
                        <c:v>65397.043478260872</c:v>
                      </c:pt>
                      <c:pt idx="13">
                        <c:v>57333.333333333336</c:v>
                      </c:pt>
                      <c:pt idx="14">
                        <c:v>159018</c:v>
                      </c:pt>
                      <c:pt idx="15">
                        <c:v>71044.0625</c:v>
                      </c:pt>
                      <c:pt idx="16">
                        <c:v>84329.352941176476</c:v>
                      </c:pt>
                      <c:pt idx="17">
                        <c:v>96770</c:v>
                      </c:pt>
                      <c:pt idx="18">
                        <c:v>78723.28571428571</c:v>
                      </c:pt>
                      <c:pt idx="19">
                        <c:v>76875</c:v>
                      </c:pt>
                      <c:pt idx="20">
                        <c:v>82921.857142857145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(2)'!$G$91:$AA$91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37</c:v>
                      </c:pt>
                      <c:pt idx="2">
                        <c:v>52</c:v>
                      </c:pt>
                      <c:pt idx="3">
                        <c:v>62</c:v>
                      </c:pt>
                      <c:pt idx="4">
                        <c:v>43</c:v>
                      </c:pt>
                      <c:pt idx="5">
                        <c:v>42</c:v>
                      </c:pt>
                      <c:pt idx="6">
                        <c:v>38</c:v>
                      </c:pt>
                      <c:pt idx="7">
                        <c:v>33</c:v>
                      </c:pt>
                      <c:pt idx="8">
                        <c:v>27</c:v>
                      </c:pt>
                      <c:pt idx="9">
                        <c:v>25</c:v>
                      </c:pt>
                      <c:pt idx="10">
                        <c:v>38</c:v>
                      </c:pt>
                      <c:pt idx="11">
                        <c:v>15</c:v>
                      </c:pt>
                      <c:pt idx="12">
                        <c:v>23</c:v>
                      </c:pt>
                      <c:pt idx="13">
                        <c:v>9</c:v>
                      </c:pt>
                      <c:pt idx="14">
                        <c:v>12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10</c:v>
                      </c:pt>
                      <c:pt idx="18">
                        <c:v>7</c:v>
                      </c:pt>
                      <c:pt idx="19">
                        <c:v>4</c:v>
                      </c:pt>
                      <c:pt idx="20">
                        <c:v>14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(2)'!$F$95</c15:sqref>
                        </c15:formulaRef>
                      </c:ext>
                    </c:extLst>
                    <c:strCache>
                      <c:ptCount val="1"/>
                      <c:pt idx="0">
                        <c:v>Partnership (shared ownership)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(2)'!$G$96:$AA$96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35000</c:v>
                      </c:pt>
                      <c:pt idx="1">
                        <c:v>17000</c:v>
                      </c:pt>
                      <c:pt idx="2">
                        <c:v>53306.666666666664</c:v>
                      </c:pt>
                      <c:pt idx="3">
                        <c:v>35471.428571428572</c:v>
                      </c:pt>
                      <c:pt idx="4">
                        <c:v>50600</c:v>
                      </c:pt>
                      <c:pt idx="5">
                        <c:v>67500</c:v>
                      </c:pt>
                      <c:pt idx="6">
                        <c:v>53333.333333333336</c:v>
                      </c:pt>
                      <c:pt idx="7">
                        <c:v>57333.333333333336</c:v>
                      </c:pt>
                      <c:pt idx="8">
                        <c:v>68363.636363636368</c:v>
                      </c:pt>
                      <c:pt idx="9">
                        <c:v>86600</c:v>
                      </c:pt>
                      <c:pt idx="10">
                        <c:v>60461.538461538461</c:v>
                      </c:pt>
                      <c:pt idx="11">
                        <c:v>66000</c:v>
                      </c:pt>
                      <c:pt idx="12">
                        <c:v>72166.666666666672</c:v>
                      </c:pt>
                      <c:pt idx="13">
                        <c:v>79400</c:v>
                      </c:pt>
                      <c:pt idx="14">
                        <c:v>61000</c:v>
                      </c:pt>
                      <c:pt idx="15">
                        <c:v>58200</c:v>
                      </c:pt>
                      <c:pt idx="16">
                        <c:v>96200</c:v>
                      </c:pt>
                      <c:pt idx="17">
                        <c:v>86898.125</c:v>
                      </c:pt>
                      <c:pt idx="18">
                        <c:v>94012</c:v>
                      </c:pt>
                      <c:pt idx="19">
                        <c:v>89000</c:v>
                      </c:pt>
                      <c:pt idx="20">
                        <c:v>127000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(2)'!$G$95:$AA$95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</c:v>
                      </c:pt>
                      <c:pt idx="1">
                        <c:v>2</c:v>
                      </c:pt>
                      <c:pt idx="2">
                        <c:v>6</c:v>
                      </c:pt>
                      <c:pt idx="3">
                        <c:v>7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3</c:v>
                      </c:pt>
                      <c:pt idx="7">
                        <c:v>6</c:v>
                      </c:pt>
                      <c:pt idx="8">
                        <c:v>11</c:v>
                      </c:pt>
                      <c:pt idx="9">
                        <c:v>7</c:v>
                      </c:pt>
                      <c:pt idx="10">
                        <c:v>13</c:v>
                      </c:pt>
                      <c:pt idx="11">
                        <c:v>2</c:v>
                      </c:pt>
                      <c:pt idx="12">
                        <c:v>6</c:v>
                      </c:pt>
                      <c:pt idx="13">
                        <c:v>10</c:v>
                      </c:pt>
                      <c:pt idx="14">
                        <c:v>3</c:v>
                      </c:pt>
                      <c:pt idx="15">
                        <c:v>5</c:v>
                      </c:pt>
                      <c:pt idx="16">
                        <c:v>5</c:v>
                      </c:pt>
                      <c:pt idx="17">
                        <c:v>8</c:v>
                      </c:pt>
                      <c:pt idx="18">
                        <c:v>5</c:v>
                      </c:pt>
                      <c:pt idx="19">
                        <c:v>3</c:v>
                      </c:pt>
                      <c:pt idx="20">
                        <c:v>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(2)'!$F$97</c15:sqref>
                        </c15:formulaRef>
                      </c:ext>
                    </c:extLst>
                    <c:strCache>
                      <c:ptCount val="1"/>
                      <c:pt idx="0">
                        <c:v>Software Company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(2)'!$G$98:$AA$98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82000</c:v>
                      </c:pt>
                      <c:pt idx="1">
                        <c:v>66715.38461538461</c:v>
                      </c:pt>
                      <c:pt idx="2">
                        <c:v>88300</c:v>
                      </c:pt>
                      <c:pt idx="3">
                        <c:v>80662.076923076922</c:v>
                      </c:pt>
                      <c:pt idx="4">
                        <c:v>123136.36363636363</c:v>
                      </c:pt>
                      <c:pt idx="5">
                        <c:v>82000</c:v>
                      </c:pt>
                      <c:pt idx="6">
                        <c:v>97576.923076923078</c:v>
                      </c:pt>
                      <c:pt idx="7">
                        <c:v>108575</c:v>
                      </c:pt>
                      <c:pt idx="8">
                        <c:v>102847.4375</c:v>
                      </c:pt>
                      <c:pt idx="9">
                        <c:v>113192.30769230769</c:v>
                      </c:pt>
                      <c:pt idx="10">
                        <c:v>104641.33333333333</c:v>
                      </c:pt>
                      <c:pt idx="11">
                        <c:v>145000</c:v>
                      </c:pt>
                      <c:pt idx="12">
                        <c:v>138875</c:v>
                      </c:pt>
                      <c:pt idx="13">
                        <c:v>117000</c:v>
                      </c:pt>
                      <c:pt idx="14">
                        <c:v>214000</c:v>
                      </c:pt>
                      <c:pt idx="15">
                        <c:v>198266.66666666666</c:v>
                      </c:pt>
                      <c:pt idx="16">
                        <c:v>115092.66666666667</c:v>
                      </c:pt>
                      <c:pt idx="17">
                        <c:v>100000</c:v>
                      </c:pt>
                      <c:pt idx="18">
                        <c:v>139166.66666666666</c:v>
                      </c:pt>
                      <c:pt idx="19">
                        <c:v>159166.66666666666</c:v>
                      </c:pt>
                      <c:pt idx="20">
                        <c:v>278000.40000000002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(2)'!$G$97:$AA$97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13</c:v>
                      </c:pt>
                      <c:pt idx="2">
                        <c:v>20</c:v>
                      </c:pt>
                      <c:pt idx="3">
                        <c:v>26</c:v>
                      </c:pt>
                      <c:pt idx="4">
                        <c:v>22</c:v>
                      </c:pt>
                      <c:pt idx="5">
                        <c:v>17</c:v>
                      </c:pt>
                      <c:pt idx="6">
                        <c:v>13</c:v>
                      </c:pt>
                      <c:pt idx="7">
                        <c:v>20</c:v>
                      </c:pt>
                      <c:pt idx="8">
                        <c:v>16</c:v>
                      </c:pt>
                      <c:pt idx="9">
                        <c:v>13</c:v>
                      </c:pt>
                      <c:pt idx="10">
                        <c:v>15</c:v>
                      </c:pt>
                      <c:pt idx="11">
                        <c:v>1</c:v>
                      </c:pt>
                      <c:pt idx="12">
                        <c:v>12</c:v>
                      </c:pt>
                      <c:pt idx="13">
                        <c:v>4</c:v>
                      </c:pt>
                      <c:pt idx="14">
                        <c:v>1</c:v>
                      </c:pt>
                      <c:pt idx="15">
                        <c:v>12</c:v>
                      </c:pt>
                      <c:pt idx="16">
                        <c:v>12</c:v>
                      </c:pt>
                      <c:pt idx="17">
                        <c:v>1</c:v>
                      </c:pt>
                      <c:pt idx="18">
                        <c:v>6</c:v>
                      </c:pt>
                      <c:pt idx="19">
                        <c:v>3</c:v>
                      </c:pt>
                      <c:pt idx="20">
                        <c:v>5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(2)'!$F$99</c15:sqref>
                        </c15:formulaRef>
                      </c:ext>
                    </c:extLst>
                    <c:strCache>
                      <c:ptCount val="1"/>
                      <c:pt idx="0">
                        <c:v>Startup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(2)'!$G$100:$AA$100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39250</c:v>
                      </c:pt>
                      <c:pt idx="1">
                        <c:v>43000</c:v>
                      </c:pt>
                      <c:pt idx="2">
                        <c:v>59864.705882352944</c:v>
                      </c:pt>
                      <c:pt idx="3">
                        <c:v>62433.333333333336</c:v>
                      </c:pt>
                      <c:pt idx="4">
                        <c:v>81470.588235294112</c:v>
                      </c:pt>
                      <c:pt idx="5">
                        <c:v>75390.476190476184</c:v>
                      </c:pt>
                      <c:pt idx="6">
                        <c:v>94500</c:v>
                      </c:pt>
                      <c:pt idx="7">
                        <c:v>83750</c:v>
                      </c:pt>
                      <c:pt idx="8">
                        <c:v>81000</c:v>
                      </c:pt>
                      <c:pt idx="9">
                        <c:v>131500</c:v>
                      </c:pt>
                      <c:pt idx="10">
                        <c:v>92933.333333333328</c:v>
                      </c:pt>
                      <c:pt idx="11">
                        <c:v>109250</c:v>
                      </c:pt>
                      <c:pt idx="12">
                        <c:v>111250</c:v>
                      </c:pt>
                      <c:pt idx="13">
                        <c:v>168333.33333333334</c:v>
                      </c:pt>
                      <c:pt idx="14">
                        <c:v>108333.33333333333</c:v>
                      </c:pt>
                      <c:pt idx="15">
                        <c:v>170000</c:v>
                      </c:pt>
                      <c:pt idx="16">
                        <c:v>105000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83450</c:v>
                      </c:pt>
                      <c:pt idx="20">
                        <c:v>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(2)'!$G$99:$AA$99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20</c:v>
                      </c:pt>
                      <c:pt idx="2">
                        <c:v>17</c:v>
                      </c:pt>
                      <c:pt idx="3">
                        <c:v>15</c:v>
                      </c:pt>
                      <c:pt idx="4">
                        <c:v>17</c:v>
                      </c:pt>
                      <c:pt idx="5">
                        <c:v>21</c:v>
                      </c:pt>
                      <c:pt idx="6">
                        <c:v>12</c:v>
                      </c:pt>
                      <c:pt idx="7">
                        <c:v>4</c:v>
                      </c:pt>
                      <c:pt idx="8">
                        <c:v>9</c:v>
                      </c:pt>
                      <c:pt idx="9">
                        <c:v>2</c:v>
                      </c:pt>
                      <c:pt idx="10">
                        <c:v>15</c:v>
                      </c:pt>
                      <c:pt idx="11">
                        <c:v>4</c:v>
                      </c:pt>
                      <c:pt idx="12">
                        <c:v>4</c:v>
                      </c:pt>
                      <c:pt idx="13">
                        <c:v>3</c:v>
                      </c:pt>
                      <c:pt idx="14">
                        <c:v>3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0</c:v>
                      </c:pt>
                    </c:numCache>
                  </c:numRef>
                </c:bubbleSize>
                <c:bubble3D val="0"/>
              </c15:ser>
            </c15:filteredBubbleSeries>
          </c:ext>
        </c:extLst>
      </c:bubbleChart>
      <c:valAx>
        <c:axId val="157824768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157825328"/>
        <c:crosses val="autoZero"/>
        <c:crossBetween val="midCat"/>
      </c:valAx>
      <c:valAx>
        <c:axId val="157825328"/>
        <c:scaling>
          <c:orientation val="minMax"/>
          <c:max val="150000"/>
          <c:min val="0"/>
        </c:scaling>
        <c:delete val="1"/>
        <c:axPos val="l"/>
        <c:numFmt formatCode="&quot;$&quot;#,\K" sourceLinked="0"/>
        <c:majorTickMark val="none"/>
        <c:minorTickMark val="none"/>
        <c:tickLblPos val="nextTo"/>
        <c:crossAx val="157824768"/>
        <c:crosses val="autoZero"/>
        <c:crossBetween val="midCat"/>
        <c:majorUnit val="1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8692810457519"/>
          <c:y val="0.25898692810457519"/>
          <c:w val="0.48202614379084968"/>
          <c:h val="0.48202614379084968"/>
        </c:manualLayout>
      </c:layout>
      <c:bubbleChart>
        <c:varyColors val="0"/>
        <c:ser>
          <c:idx val="4"/>
          <c:order val="4"/>
          <c:tx>
            <c:strRef>
              <c:f>'us_Year-Type-Pay (2)'!$F$91</c:f>
              <c:strCache>
                <c:ptCount val="1"/>
                <c:pt idx="0">
                  <c:v>In-house (at NGO, non-profit, or government)</c:v>
                </c:pt>
              </c:strCache>
              <c:extLst xmlns:c15="http://schemas.microsoft.com/office/drawing/2012/chart"/>
            </c:strRef>
          </c:tx>
          <c:spPr>
            <a:solidFill>
              <a:srgbClr val="41C8B9">
                <a:alpha val="56863"/>
              </a:srgbClr>
            </a:solidFill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(2)'!$G$92:$AA$92</c:f>
              <c:numCache>
                <c:formatCode>"$"#,##0.00</c:formatCode>
                <c:ptCount val="21"/>
                <c:pt idx="0">
                  <c:v>16543.333333333332</c:v>
                </c:pt>
                <c:pt idx="1">
                  <c:v>38235.135135135133</c:v>
                </c:pt>
                <c:pt idx="2">
                  <c:v>95136.153846153844</c:v>
                </c:pt>
                <c:pt idx="3">
                  <c:v>41481.870967741932</c:v>
                </c:pt>
                <c:pt idx="4">
                  <c:v>47956.232558139534</c:v>
                </c:pt>
                <c:pt idx="5">
                  <c:v>50500.857142857145</c:v>
                </c:pt>
                <c:pt idx="6">
                  <c:v>99701.578947368427</c:v>
                </c:pt>
                <c:pt idx="7">
                  <c:v>118916.48484848485</c:v>
                </c:pt>
                <c:pt idx="8">
                  <c:v>56647.407407407409</c:v>
                </c:pt>
                <c:pt idx="9">
                  <c:v>98489.76</c:v>
                </c:pt>
                <c:pt idx="10">
                  <c:v>99942.34210526316</c:v>
                </c:pt>
                <c:pt idx="11">
                  <c:v>53633.333333333336</c:v>
                </c:pt>
                <c:pt idx="12">
                  <c:v>65397.043478260872</c:v>
                </c:pt>
                <c:pt idx="13">
                  <c:v>57333.333333333336</c:v>
                </c:pt>
                <c:pt idx="14">
                  <c:v>159018</c:v>
                </c:pt>
                <c:pt idx="15">
                  <c:v>71044.0625</c:v>
                </c:pt>
                <c:pt idx="16">
                  <c:v>84329.352941176476</c:v>
                </c:pt>
                <c:pt idx="17">
                  <c:v>96770</c:v>
                </c:pt>
                <c:pt idx="18">
                  <c:v>78723.28571428571</c:v>
                </c:pt>
                <c:pt idx="19">
                  <c:v>76875</c:v>
                </c:pt>
                <c:pt idx="20">
                  <c:v>82921.857142857145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(2)'!$G$91:$AA$91</c:f>
              <c:numCache>
                <c:formatCode>General</c:formatCode>
                <c:ptCount val="21"/>
                <c:pt idx="0">
                  <c:v>6</c:v>
                </c:pt>
                <c:pt idx="1">
                  <c:v>37</c:v>
                </c:pt>
                <c:pt idx="2">
                  <c:v>52</c:v>
                </c:pt>
                <c:pt idx="3">
                  <c:v>62</c:v>
                </c:pt>
                <c:pt idx="4">
                  <c:v>43</c:v>
                </c:pt>
                <c:pt idx="5">
                  <c:v>42</c:v>
                </c:pt>
                <c:pt idx="6">
                  <c:v>38</c:v>
                </c:pt>
                <c:pt idx="7">
                  <c:v>33</c:v>
                </c:pt>
                <c:pt idx="8">
                  <c:v>27</c:v>
                </c:pt>
                <c:pt idx="9">
                  <c:v>25</c:v>
                </c:pt>
                <c:pt idx="10">
                  <c:v>38</c:v>
                </c:pt>
                <c:pt idx="11">
                  <c:v>15</c:v>
                </c:pt>
                <c:pt idx="12">
                  <c:v>23</c:v>
                </c:pt>
                <c:pt idx="13">
                  <c:v>9</c:v>
                </c:pt>
                <c:pt idx="14">
                  <c:v>12</c:v>
                </c:pt>
                <c:pt idx="15">
                  <c:v>16</c:v>
                </c:pt>
                <c:pt idx="16">
                  <c:v>17</c:v>
                </c:pt>
                <c:pt idx="17">
                  <c:v>10</c:v>
                </c:pt>
                <c:pt idx="18">
                  <c:v>7</c:v>
                </c:pt>
                <c:pt idx="19">
                  <c:v>4</c:v>
                </c:pt>
                <c:pt idx="20">
                  <c:v>14</c:v>
                </c:pt>
              </c:numCache>
              <c:extLst xmlns:c15="http://schemas.microsoft.com/office/drawing/2012/chart"/>
            </c:numRef>
          </c:bubbleSize>
          <c:bubble3D val="0"/>
        </c:ser>
        <c:ser>
          <c:idx val="5"/>
          <c:order val="5"/>
          <c:tx>
            <c:strRef>
              <c:f>'us_Year-Type-Pay (2)'!$F$93</c:f>
              <c:strCache>
                <c:ptCount val="1"/>
                <c:pt idx="0">
                  <c:v>In-house (employee at a brand/company)</c:v>
                </c:pt>
              </c:strCache>
              <c:extLst xmlns:c15="http://schemas.microsoft.com/office/drawing/2012/chart"/>
            </c:strRef>
          </c:tx>
          <c:spPr>
            <a:noFill/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(2)'!$G$94:$AA$94</c:f>
              <c:numCache>
                <c:formatCode>"$"#,##0.00</c:formatCode>
                <c:ptCount val="21"/>
                <c:pt idx="0">
                  <c:v>43975.793103448275</c:v>
                </c:pt>
                <c:pt idx="1">
                  <c:v>64611.260563380281</c:v>
                </c:pt>
                <c:pt idx="2">
                  <c:v>61874.90521327014</c:v>
                </c:pt>
                <c:pt idx="3">
                  <c:v>59694.818604651162</c:v>
                </c:pt>
                <c:pt idx="4">
                  <c:v>73855.483412322268</c:v>
                </c:pt>
                <c:pt idx="5">
                  <c:v>78253.676616915429</c:v>
                </c:pt>
                <c:pt idx="6">
                  <c:v>76943.199999999997</c:v>
                </c:pt>
                <c:pt idx="7">
                  <c:v>93674.525862068971</c:v>
                </c:pt>
                <c:pt idx="8">
                  <c:v>111934.81730769231</c:v>
                </c:pt>
                <c:pt idx="9">
                  <c:v>84838.858974358969</c:v>
                </c:pt>
                <c:pt idx="10">
                  <c:v>104799.76470588235</c:v>
                </c:pt>
                <c:pt idx="11">
                  <c:v>105159.56944444444</c:v>
                </c:pt>
                <c:pt idx="12">
                  <c:v>92541.28571428571</c:v>
                </c:pt>
                <c:pt idx="13">
                  <c:v>94361.25</c:v>
                </c:pt>
                <c:pt idx="14">
                  <c:v>91182.742857142861</c:v>
                </c:pt>
                <c:pt idx="15">
                  <c:v>100859.08450704225</c:v>
                </c:pt>
                <c:pt idx="16">
                  <c:v>106121.36842105263</c:v>
                </c:pt>
                <c:pt idx="17">
                  <c:v>85783.942857142858</c:v>
                </c:pt>
                <c:pt idx="18">
                  <c:v>114863.35897435897</c:v>
                </c:pt>
                <c:pt idx="19">
                  <c:v>185692.26086956522</c:v>
                </c:pt>
                <c:pt idx="20">
                  <c:v>111581.13636363637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(2)'!$G$93:$AA$93</c:f>
              <c:numCache>
                <c:formatCode>General</c:formatCode>
                <c:ptCount val="21"/>
                <c:pt idx="0">
                  <c:v>29</c:v>
                </c:pt>
                <c:pt idx="1">
                  <c:v>142</c:v>
                </c:pt>
                <c:pt idx="2">
                  <c:v>211</c:v>
                </c:pt>
                <c:pt idx="3">
                  <c:v>215</c:v>
                </c:pt>
                <c:pt idx="4">
                  <c:v>211</c:v>
                </c:pt>
                <c:pt idx="5">
                  <c:v>201</c:v>
                </c:pt>
                <c:pt idx="6">
                  <c:v>150</c:v>
                </c:pt>
                <c:pt idx="7">
                  <c:v>116</c:v>
                </c:pt>
                <c:pt idx="8">
                  <c:v>104</c:v>
                </c:pt>
                <c:pt idx="9">
                  <c:v>78</c:v>
                </c:pt>
                <c:pt idx="10">
                  <c:v>153</c:v>
                </c:pt>
                <c:pt idx="11">
                  <c:v>72</c:v>
                </c:pt>
                <c:pt idx="12">
                  <c:v>70</c:v>
                </c:pt>
                <c:pt idx="13">
                  <c:v>40</c:v>
                </c:pt>
                <c:pt idx="14">
                  <c:v>35</c:v>
                </c:pt>
                <c:pt idx="15">
                  <c:v>71</c:v>
                </c:pt>
                <c:pt idx="16">
                  <c:v>57</c:v>
                </c:pt>
                <c:pt idx="17">
                  <c:v>35</c:v>
                </c:pt>
                <c:pt idx="18">
                  <c:v>39</c:v>
                </c:pt>
                <c:pt idx="19">
                  <c:v>23</c:v>
                </c:pt>
                <c:pt idx="20">
                  <c:v>44</c:v>
                </c:pt>
              </c:numCache>
              <c:extLst xmlns:c15="http://schemas.microsoft.com/office/drawing/2012/chart"/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57992800"/>
        <c:axId val="157993360"/>
        <c:extLst>
          <c:ext xmlns:c15="http://schemas.microsoft.com/office/drawing/2012/chart" uri="{02D57815-91ED-43cb-92C2-25804820EDAC}">
            <c15:filteredBubbl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'us_Year-Type-Pay (2)'!$F$83</c15:sqref>
                        </c15:formulaRef>
                      </c:ext>
                    </c:extLst>
                    <c:strCache>
                      <c:ptCount val="1"/>
                      <c:pt idx="0">
                        <c:v>Agency (employee at large organization, 11+)</c:v>
                      </c:pt>
                    </c:strCache>
                  </c:strRef>
                </c:tx>
                <c:spPr>
                  <a:solidFill>
                    <a:srgbClr val="41C8B9">
                      <a:alpha val="34118"/>
                    </a:srgbClr>
                  </a:solidFill>
                  <a:ln>
                    <a:noFill/>
                  </a:ln>
                  <a:effectLst/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'us_Year-Type-Pay (2)'!$G$84:$AA$84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41313.428571428572</c:v>
                      </c:pt>
                      <c:pt idx="1">
                        <c:v>44968.066115702481</c:v>
                      </c:pt>
                      <c:pt idx="2">
                        <c:v>56410.497109826589</c:v>
                      </c:pt>
                      <c:pt idx="3">
                        <c:v>65559.766666666663</c:v>
                      </c:pt>
                      <c:pt idx="4">
                        <c:v>62264.98529411765</c:v>
                      </c:pt>
                      <c:pt idx="5">
                        <c:v>60955.109589041094</c:v>
                      </c:pt>
                      <c:pt idx="6">
                        <c:v>68396.045454545456</c:v>
                      </c:pt>
                      <c:pt idx="7">
                        <c:v>71852.5</c:v>
                      </c:pt>
                      <c:pt idx="8">
                        <c:v>76335.135135135133</c:v>
                      </c:pt>
                      <c:pt idx="9">
                        <c:v>95626.63461538461</c:v>
                      </c:pt>
                      <c:pt idx="10">
                        <c:v>86622.752380952385</c:v>
                      </c:pt>
                      <c:pt idx="11">
                        <c:v>103922.82</c:v>
                      </c:pt>
                      <c:pt idx="12">
                        <c:v>93892.857142857145</c:v>
                      </c:pt>
                      <c:pt idx="13">
                        <c:v>94902.631578947374</c:v>
                      </c:pt>
                      <c:pt idx="14">
                        <c:v>97637.807692307688</c:v>
                      </c:pt>
                      <c:pt idx="15">
                        <c:v>99960.636363636368</c:v>
                      </c:pt>
                      <c:pt idx="16">
                        <c:v>97954.192307692312</c:v>
                      </c:pt>
                      <c:pt idx="17">
                        <c:v>110733.33333333333</c:v>
                      </c:pt>
                      <c:pt idx="18">
                        <c:v>212275</c:v>
                      </c:pt>
                      <c:pt idx="19">
                        <c:v>103611.11111111111</c:v>
                      </c:pt>
                      <c:pt idx="20">
                        <c:v>168333.33333333334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'us_Year-Type-Pay (2)'!$G$83:$AA$83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28</c:v>
                      </c:pt>
                      <c:pt idx="1">
                        <c:v>121</c:v>
                      </c:pt>
                      <c:pt idx="2">
                        <c:v>173</c:v>
                      </c:pt>
                      <c:pt idx="3">
                        <c:v>180</c:v>
                      </c:pt>
                      <c:pt idx="4">
                        <c:v>136</c:v>
                      </c:pt>
                      <c:pt idx="5">
                        <c:v>146</c:v>
                      </c:pt>
                      <c:pt idx="6">
                        <c:v>132</c:v>
                      </c:pt>
                      <c:pt idx="7">
                        <c:v>60</c:v>
                      </c:pt>
                      <c:pt idx="8">
                        <c:v>74</c:v>
                      </c:pt>
                      <c:pt idx="9">
                        <c:v>52</c:v>
                      </c:pt>
                      <c:pt idx="10">
                        <c:v>105</c:v>
                      </c:pt>
                      <c:pt idx="11">
                        <c:v>50</c:v>
                      </c:pt>
                      <c:pt idx="12">
                        <c:v>42</c:v>
                      </c:pt>
                      <c:pt idx="13">
                        <c:v>38</c:v>
                      </c:pt>
                      <c:pt idx="14">
                        <c:v>26</c:v>
                      </c:pt>
                      <c:pt idx="15">
                        <c:v>33</c:v>
                      </c:pt>
                      <c:pt idx="16">
                        <c:v>26</c:v>
                      </c:pt>
                      <c:pt idx="17">
                        <c:v>15</c:v>
                      </c:pt>
                      <c:pt idx="18">
                        <c:v>20</c:v>
                      </c:pt>
                      <c:pt idx="19">
                        <c:v>9</c:v>
                      </c:pt>
                      <c:pt idx="20">
                        <c:v>30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(2)'!$F$85</c15:sqref>
                        </c15:formulaRef>
                      </c:ext>
                    </c:extLst>
                    <c:strCache>
                      <c:ptCount val="1"/>
                      <c:pt idx="0">
                        <c:v>Collective (collaborative group of independents)</c:v>
                      </c:pt>
                    </c:strCache>
                  </c:strRef>
                </c:tx>
                <c:spPr>
                  <a:solidFill>
                    <a:schemeClr val="accent2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(2)'!$G$86:$AA$86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48266.666666666664</c:v>
                      </c:pt>
                      <c:pt idx="1">
                        <c:v>25600</c:v>
                      </c:pt>
                      <c:pt idx="2">
                        <c:v>40000</c:v>
                      </c:pt>
                      <c:pt idx="3">
                        <c:v>25700</c:v>
                      </c:pt>
                      <c:pt idx="4">
                        <c:v>45000</c:v>
                      </c:pt>
                      <c:pt idx="5">
                        <c:v>0</c:v>
                      </c:pt>
                      <c:pt idx="6">
                        <c:v>90000</c:v>
                      </c:pt>
                      <c:pt idx="7">
                        <c:v>87500</c:v>
                      </c:pt>
                      <c:pt idx="8">
                        <c:v>90000</c:v>
                      </c:pt>
                      <c:pt idx="9">
                        <c:v>98000</c:v>
                      </c:pt>
                      <c:pt idx="10">
                        <c:v>0</c:v>
                      </c:pt>
                      <c:pt idx="11">
                        <c:v>17000</c:v>
                      </c:pt>
                      <c:pt idx="12">
                        <c:v>0</c:v>
                      </c:pt>
                      <c:pt idx="13">
                        <c:v>78000</c:v>
                      </c:pt>
                      <c:pt idx="14">
                        <c:v>0</c:v>
                      </c:pt>
                      <c:pt idx="15">
                        <c:v>175000</c:v>
                      </c:pt>
                      <c:pt idx="16">
                        <c:v>0</c:v>
                      </c:pt>
                      <c:pt idx="17">
                        <c:v>117500</c:v>
                      </c:pt>
                      <c:pt idx="18">
                        <c:v>139000</c:v>
                      </c:pt>
                      <c:pt idx="19">
                        <c:v>105000</c:v>
                      </c:pt>
                      <c:pt idx="20">
                        <c:v>1000000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(2)'!$G$85:$AA$85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1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(2)'!$F$87</c15:sqref>
                        </c15:formulaRef>
                      </c:ext>
                    </c:extLst>
                    <c:strCache>
                      <c:ptCount val="1"/>
                      <c:pt idx="0">
                        <c:v>College/University</c:v>
                      </c:pt>
                    </c:strCache>
                  </c:strRef>
                </c:tx>
                <c:spPr>
                  <a:solidFill>
                    <a:schemeClr val="accent3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(2)'!$G$88:$AA$88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44047.090909090912</c:v>
                      </c:pt>
                      <c:pt idx="1">
                        <c:v>84022.129032258061</c:v>
                      </c:pt>
                      <c:pt idx="2">
                        <c:v>23846.952380952382</c:v>
                      </c:pt>
                      <c:pt idx="3">
                        <c:v>28403.225806451614</c:v>
                      </c:pt>
                      <c:pt idx="4">
                        <c:v>67016.166666666672</c:v>
                      </c:pt>
                      <c:pt idx="5">
                        <c:v>54605.411764705881</c:v>
                      </c:pt>
                      <c:pt idx="6">
                        <c:v>54450.7</c:v>
                      </c:pt>
                      <c:pt idx="7">
                        <c:v>49721.434782608696</c:v>
                      </c:pt>
                      <c:pt idx="8">
                        <c:v>93790.909090909088</c:v>
                      </c:pt>
                      <c:pt idx="9">
                        <c:v>58285.785714285717</c:v>
                      </c:pt>
                      <c:pt idx="10">
                        <c:v>55476.048780487807</c:v>
                      </c:pt>
                      <c:pt idx="11">
                        <c:v>52364</c:v>
                      </c:pt>
                      <c:pt idx="12">
                        <c:v>60680.130434782608</c:v>
                      </c:pt>
                      <c:pt idx="13">
                        <c:v>64307.666666666664</c:v>
                      </c:pt>
                      <c:pt idx="14">
                        <c:v>167555.55555555556</c:v>
                      </c:pt>
                      <c:pt idx="15">
                        <c:v>109237.72727272728</c:v>
                      </c:pt>
                      <c:pt idx="16">
                        <c:v>64755</c:v>
                      </c:pt>
                      <c:pt idx="17">
                        <c:v>69409.5</c:v>
                      </c:pt>
                      <c:pt idx="18">
                        <c:v>70396.857142857145</c:v>
                      </c:pt>
                      <c:pt idx="19">
                        <c:v>182508.25</c:v>
                      </c:pt>
                      <c:pt idx="20">
                        <c:v>68950.972222222219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(2)'!$G$87:$AA$87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33</c:v>
                      </c:pt>
                      <c:pt idx="1">
                        <c:v>31</c:v>
                      </c:pt>
                      <c:pt idx="2">
                        <c:v>42</c:v>
                      </c:pt>
                      <c:pt idx="3">
                        <c:v>31</c:v>
                      </c:pt>
                      <c:pt idx="4">
                        <c:v>30</c:v>
                      </c:pt>
                      <c:pt idx="5">
                        <c:v>34</c:v>
                      </c:pt>
                      <c:pt idx="6">
                        <c:v>20</c:v>
                      </c:pt>
                      <c:pt idx="7">
                        <c:v>23</c:v>
                      </c:pt>
                      <c:pt idx="8">
                        <c:v>22</c:v>
                      </c:pt>
                      <c:pt idx="9">
                        <c:v>14</c:v>
                      </c:pt>
                      <c:pt idx="10">
                        <c:v>41</c:v>
                      </c:pt>
                      <c:pt idx="11">
                        <c:v>17</c:v>
                      </c:pt>
                      <c:pt idx="12">
                        <c:v>23</c:v>
                      </c:pt>
                      <c:pt idx="13">
                        <c:v>15</c:v>
                      </c:pt>
                      <c:pt idx="14">
                        <c:v>9</c:v>
                      </c:pt>
                      <c:pt idx="15">
                        <c:v>22</c:v>
                      </c:pt>
                      <c:pt idx="16">
                        <c:v>20</c:v>
                      </c:pt>
                      <c:pt idx="17">
                        <c:v>10</c:v>
                      </c:pt>
                      <c:pt idx="18">
                        <c:v>14</c:v>
                      </c:pt>
                      <c:pt idx="19">
                        <c:v>8</c:v>
                      </c:pt>
                      <c:pt idx="20">
                        <c:v>36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(2)'!$F$89</c15:sqref>
                        </c15:formulaRef>
                      </c:ext>
                    </c:extLst>
                    <c:strCache>
                      <c:ptCount val="1"/>
                      <c:pt idx="0">
                        <c:v>Freelance / Self-employed (free agent)</c:v>
                      </c:pt>
                    </c:strCache>
                  </c:strRef>
                </c:tx>
                <c:spPr>
                  <a:solidFill>
                    <a:srgbClr val="EC008C">
                      <a:alpha val="34118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(2)'!$G$90:$AA$90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12141</c:v>
                      </c:pt>
                      <c:pt idx="1">
                        <c:v>23434.590163934427</c:v>
                      </c:pt>
                      <c:pt idx="2">
                        <c:v>43030.515151515152</c:v>
                      </c:pt>
                      <c:pt idx="3">
                        <c:v>52475.75384615385</c:v>
                      </c:pt>
                      <c:pt idx="4">
                        <c:v>38470.491803278688</c:v>
                      </c:pt>
                      <c:pt idx="5">
                        <c:v>45212.853333333333</c:v>
                      </c:pt>
                      <c:pt idx="6">
                        <c:v>54087.755102040814</c:v>
                      </c:pt>
                      <c:pt idx="7">
                        <c:v>107052.27272727272</c:v>
                      </c:pt>
                      <c:pt idx="8">
                        <c:v>59456.466666666667</c:v>
                      </c:pt>
                      <c:pt idx="9">
                        <c:v>107616.53846153847</c:v>
                      </c:pt>
                      <c:pt idx="10">
                        <c:v>67290.144927536225</c:v>
                      </c:pt>
                      <c:pt idx="11">
                        <c:v>80775.161290322576</c:v>
                      </c:pt>
                      <c:pt idx="12">
                        <c:v>104105.95238095238</c:v>
                      </c:pt>
                      <c:pt idx="13">
                        <c:v>77971.428571428565</c:v>
                      </c:pt>
                      <c:pt idx="14">
                        <c:v>57779.444444444445</c:v>
                      </c:pt>
                      <c:pt idx="15">
                        <c:v>85060.344827586203</c:v>
                      </c:pt>
                      <c:pt idx="16">
                        <c:v>94187.5</c:v>
                      </c:pt>
                      <c:pt idx="17">
                        <c:v>166100</c:v>
                      </c:pt>
                      <c:pt idx="18">
                        <c:v>79052.5</c:v>
                      </c:pt>
                      <c:pt idx="19">
                        <c:v>200866.66666666666</c:v>
                      </c:pt>
                      <c:pt idx="20">
                        <c:v>80369.304347826081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(2)'!$G$89:$AA$89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</c:v>
                      </c:pt>
                      <c:pt idx="1">
                        <c:v>61</c:v>
                      </c:pt>
                      <c:pt idx="2">
                        <c:v>66</c:v>
                      </c:pt>
                      <c:pt idx="3">
                        <c:v>65</c:v>
                      </c:pt>
                      <c:pt idx="4">
                        <c:v>61</c:v>
                      </c:pt>
                      <c:pt idx="5">
                        <c:v>75</c:v>
                      </c:pt>
                      <c:pt idx="6">
                        <c:v>49</c:v>
                      </c:pt>
                      <c:pt idx="7">
                        <c:v>44</c:v>
                      </c:pt>
                      <c:pt idx="8">
                        <c:v>45</c:v>
                      </c:pt>
                      <c:pt idx="9">
                        <c:v>26</c:v>
                      </c:pt>
                      <c:pt idx="10">
                        <c:v>69</c:v>
                      </c:pt>
                      <c:pt idx="11">
                        <c:v>31</c:v>
                      </c:pt>
                      <c:pt idx="12">
                        <c:v>42</c:v>
                      </c:pt>
                      <c:pt idx="13">
                        <c:v>28</c:v>
                      </c:pt>
                      <c:pt idx="14">
                        <c:v>27</c:v>
                      </c:pt>
                      <c:pt idx="15">
                        <c:v>58</c:v>
                      </c:pt>
                      <c:pt idx="16">
                        <c:v>40</c:v>
                      </c:pt>
                      <c:pt idx="17">
                        <c:v>20</c:v>
                      </c:pt>
                      <c:pt idx="18">
                        <c:v>22</c:v>
                      </c:pt>
                      <c:pt idx="19">
                        <c:v>15</c:v>
                      </c:pt>
                      <c:pt idx="20">
                        <c:v>46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(2)'!$F$95</c15:sqref>
                        </c15:formulaRef>
                      </c:ext>
                    </c:extLst>
                    <c:strCache>
                      <c:ptCount val="1"/>
                      <c:pt idx="0">
                        <c:v>Partnership (shared ownership)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(2)'!$G$96:$AA$96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35000</c:v>
                      </c:pt>
                      <c:pt idx="1">
                        <c:v>17000</c:v>
                      </c:pt>
                      <c:pt idx="2">
                        <c:v>53306.666666666664</c:v>
                      </c:pt>
                      <c:pt idx="3">
                        <c:v>35471.428571428572</c:v>
                      </c:pt>
                      <c:pt idx="4">
                        <c:v>50600</c:v>
                      </c:pt>
                      <c:pt idx="5">
                        <c:v>67500</c:v>
                      </c:pt>
                      <c:pt idx="6">
                        <c:v>53333.333333333336</c:v>
                      </c:pt>
                      <c:pt idx="7">
                        <c:v>57333.333333333336</c:v>
                      </c:pt>
                      <c:pt idx="8">
                        <c:v>68363.636363636368</c:v>
                      </c:pt>
                      <c:pt idx="9">
                        <c:v>86600</c:v>
                      </c:pt>
                      <c:pt idx="10">
                        <c:v>60461.538461538461</c:v>
                      </c:pt>
                      <c:pt idx="11">
                        <c:v>66000</c:v>
                      </c:pt>
                      <c:pt idx="12">
                        <c:v>72166.666666666672</c:v>
                      </c:pt>
                      <c:pt idx="13">
                        <c:v>79400</c:v>
                      </c:pt>
                      <c:pt idx="14">
                        <c:v>61000</c:v>
                      </c:pt>
                      <c:pt idx="15">
                        <c:v>58200</c:v>
                      </c:pt>
                      <c:pt idx="16">
                        <c:v>96200</c:v>
                      </c:pt>
                      <c:pt idx="17">
                        <c:v>86898.125</c:v>
                      </c:pt>
                      <c:pt idx="18">
                        <c:v>94012</c:v>
                      </c:pt>
                      <c:pt idx="19">
                        <c:v>89000</c:v>
                      </c:pt>
                      <c:pt idx="20">
                        <c:v>127000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(2)'!$G$95:$AA$95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</c:v>
                      </c:pt>
                      <c:pt idx="1">
                        <c:v>2</c:v>
                      </c:pt>
                      <c:pt idx="2">
                        <c:v>6</c:v>
                      </c:pt>
                      <c:pt idx="3">
                        <c:v>7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3</c:v>
                      </c:pt>
                      <c:pt idx="7">
                        <c:v>6</c:v>
                      </c:pt>
                      <c:pt idx="8">
                        <c:v>11</c:v>
                      </c:pt>
                      <c:pt idx="9">
                        <c:v>7</c:v>
                      </c:pt>
                      <c:pt idx="10">
                        <c:v>13</c:v>
                      </c:pt>
                      <c:pt idx="11">
                        <c:v>2</c:v>
                      </c:pt>
                      <c:pt idx="12">
                        <c:v>6</c:v>
                      </c:pt>
                      <c:pt idx="13">
                        <c:v>10</c:v>
                      </c:pt>
                      <c:pt idx="14">
                        <c:v>3</c:v>
                      </c:pt>
                      <c:pt idx="15">
                        <c:v>5</c:v>
                      </c:pt>
                      <c:pt idx="16">
                        <c:v>5</c:v>
                      </c:pt>
                      <c:pt idx="17">
                        <c:v>8</c:v>
                      </c:pt>
                      <c:pt idx="18">
                        <c:v>5</c:v>
                      </c:pt>
                      <c:pt idx="19">
                        <c:v>3</c:v>
                      </c:pt>
                      <c:pt idx="20">
                        <c:v>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(2)'!$F$97</c15:sqref>
                        </c15:formulaRef>
                      </c:ext>
                    </c:extLst>
                    <c:strCache>
                      <c:ptCount val="1"/>
                      <c:pt idx="0">
                        <c:v>Software Company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(2)'!$G$98:$AA$98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82000</c:v>
                      </c:pt>
                      <c:pt idx="1">
                        <c:v>66715.38461538461</c:v>
                      </c:pt>
                      <c:pt idx="2">
                        <c:v>88300</c:v>
                      </c:pt>
                      <c:pt idx="3">
                        <c:v>80662.076923076922</c:v>
                      </c:pt>
                      <c:pt idx="4">
                        <c:v>123136.36363636363</c:v>
                      </c:pt>
                      <c:pt idx="5">
                        <c:v>82000</c:v>
                      </c:pt>
                      <c:pt idx="6">
                        <c:v>97576.923076923078</c:v>
                      </c:pt>
                      <c:pt idx="7">
                        <c:v>108575</c:v>
                      </c:pt>
                      <c:pt idx="8">
                        <c:v>102847.4375</c:v>
                      </c:pt>
                      <c:pt idx="9">
                        <c:v>113192.30769230769</c:v>
                      </c:pt>
                      <c:pt idx="10">
                        <c:v>104641.33333333333</c:v>
                      </c:pt>
                      <c:pt idx="11">
                        <c:v>145000</c:v>
                      </c:pt>
                      <c:pt idx="12">
                        <c:v>138875</c:v>
                      </c:pt>
                      <c:pt idx="13">
                        <c:v>117000</c:v>
                      </c:pt>
                      <c:pt idx="14">
                        <c:v>214000</c:v>
                      </c:pt>
                      <c:pt idx="15">
                        <c:v>198266.66666666666</c:v>
                      </c:pt>
                      <c:pt idx="16">
                        <c:v>115092.66666666667</c:v>
                      </c:pt>
                      <c:pt idx="17">
                        <c:v>100000</c:v>
                      </c:pt>
                      <c:pt idx="18">
                        <c:v>139166.66666666666</c:v>
                      </c:pt>
                      <c:pt idx="19">
                        <c:v>159166.66666666666</c:v>
                      </c:pt>
                      <c:pt idx="20">
                        <c:v>278000.40000000002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(2)'!$G$97:$AA$97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13</c:v>
                      </c:pt>
                      <c:pt idx="2">
                        <c:v>20</c:v>
                      </c:pt>
                      <c:pt idx="3">
                        <c:v>26</c:v>
                      </c:pt>
                      <c:pt idx="4">
                        <c:v>22</c:v>
                      </c:pt>
                      <c:pt idx="5">
                        <c:v>17</c:v>
                      </c:pt>
                      <c:pt idx="6">
                        <c:v>13</c:v>
                      </c:pt>
                      <c:pt idx="7">
                        <c:v>20</c:v>
                      </c:pt>
                      <c:pt idx="8">
                        <c:v>16</c:v>
                      </c:pt>
                      <c:pt idx="9">
                        <c:v>13</c:v>
                      </c:pt>
                      <c:pt idx="10">
                        <c:v>15</c:v>
                      </c:pt>
                      <c:pt idx="11">
                        <c:v>1</c:v>
                      </c:pt>
                      <c:pt idx="12">
                        <c:v>12</c:v>
                      </c:pt>
                      <c:pt idx="13">
                        <c:v>4</c:v>
                      </c:pt>
                      <c:pt idx="14">
                        <c:v>1</c:v>
                      </c:pt>
                      <c:pt idx="15">
                        <c:v>12</c:v>
                      </c:pt>
                      <c:pt idx="16">
                        <c:v>12</c:v>
                      </c:pt>
                      <c:pt idx="17">
                        <c:v>1</c:v>
                      </c:pt>
                      <c:pt idx="18">
                        <c:v>6</c:v>
                      </c:pt>
                      <c:pt idx="19">
                        <c:v>3</c:v>
                      </c:pt>
                      <c:pt idx="20">
                        <c:v>5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(2)'!$F$99</c15:sqref>
                        </c15:formulaRef>
                      </c:ext>
                    </c:extLst>
                    <c:strCache>
                      <c:ptCount val="1"/>
                      <c:pt idx="0">
                        <c:v>Startup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(2)'!$G$100:$AA$100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39250</c:v>
                      </c:pt>
                      <c:pt idx="1">
                        <c:v>43000</c:v>
                      </c:pt>
                      <c:pt idx="2">
                        <c:v>59864.705882352944</c:v>
                      </c:pt>
                      <c:pt idx="3">
                        <c:v>62433.333333333336</c:v>
                      </c:pt>
                      <c:pt idx="4">
                        <c:v>81470.588235294112</c:v>
                      </c:pt>
                      <c:pt idx="5">
                        <c:v>75390.476190476184</c:v>
                      </c:pt>
                      <c:pt idx="6">
                        <c:v>94500</c:v>
                      </c:pt>
                      <c:pt idx="7">
                        <c:v>83750</c:v>
                      </c:pt>
                      <c:pt idx="8">
                        <c:v>81000</c:v>
                      </c:pt>
                      <c:pt idx="9">
                        <c:v>131500</c:v>
                      </c:pt>
                      <c:pt idx="10">
                        <c:v>92933.333333333328</c:v>
                      </c:pt>
                      <c:pt idx="11">
                        <c:v>109250</c:v>
                      </c:pt>
                      <c:pt idx="12">
                        <c:v>111250</c:v>
                      </c:pt>
                      <c:pt idx="13">
                        <c:v>168333.33333333334</c:v>
                      </c:pt>
                      <c:pt idx="14">
                        <c:v>108333.33333333333</c:v>
                      </c:pt>
                      <c:pt idx="15">
                        <c:v>170000</c:v>
                      </c:pt>
                      <c:pt idx="16">
                        <c:v>105000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83450</c:v>
                      </c:pt>
                      <c:pt idx="20">
                        <c:v>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(2)'!$G$99:$AA$99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20</c:v>
                      </c:pt>
                      <c:pt idx="2">
                        <c:v>17</c:v>
                      </c:pt>
                      <c:pt idx="3">
                        <c:v>15</c:v>
                      </c:pt>
                      <c:pt idx="4">
                        <c:v>17</c:v>
                      </c:pt>
                      <c:pt idx="5">
                        <c:v>21</c:v>
                      </c:pt>
                      <c:pt idx="6">
                        <c:v>12</c:v>
                      </c:pt>
                      <c:pt idx="7">
                        <c:v>4</c:v>
                      </c:pt>
                      <c:pt idx="8">
                        <c:v>9</c:v>
                      </c:pt>
                      <c:pt idx="9">
                        <c:v>2</c:v>
                      </c:pt>
                      <c:pt idx="10">
                        <c:v>15</c:v>
                      </c:pt>
                      <c:pt idx="11">
                        <c:v>4</c:v>
                      </c:pt>
                      <c:pt idx="12">
                        <c:v>4</c:v>
                      </c:pt>
                      <c:pt idx="13">
                        <c:v>3</c:v>
                      </c:pt>
                      <c:pt idx="14">
                        <c:v>3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(2)'!$F$101</c15:sqref>
                        </c15:formulaRef>
                      </c:ext>
                    </c:extLst>
                    <c:strCache>
                      <c:ptCount val="1"/>
                      <c:pt idx="0">
                        <c:v>Studio (employee at small organization, 3Ã¢â‚¬â€œ10)</c:v>
                      </c:pt>
                    </c:strCache>
                  </c:strRef>
                </c:tx>
                <c:spPr>
                  <a:solidFill>
                    <a:srgbClr val="0000D2">
                      <a:alpha val="34118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(2)'!$G$102:$AA$102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46533.333333333336</c:v>
                      </c:pt>
                      <c:pt idx="1">
                        <c:v>32631.888888888891</c:v>
                      </c:pt>
                      <c:pt idx="2">
                        <c:v>53319.870129870127</c:v>
                      </c:pt>
                      <c:pt idx="3">
                        <c:v>45272.535211267605</c:v>
                      </c:pt>
                      <c:pt idx="4">
                        <c:v>50966.538461538461</c:v>
                      </c:pt>
                      <c:pt idx="5">
                        <c:v>79760.072463768112</c:v>
                      </c:pt>
                      <c:pt idx="6">
                        <c:v>58361.442307692305</c:v>
                      </c:pt>
                      <c:pt idx="7">
                        <c:v>54968</c:v>
                      </c:pt>
                      <c:pt idx="8">
                        <c:v>101181.37931034483</c:v>
                      </c:pt>
                      <c:pt idx="9">
                        <c:v>223208.33333333334</c:v>
                      </c:pt>
                      <c:pt idx="10">
                        <c:v>59425</c:v>
                      </c:pt>
                      <c:pt idx="11">
                        <c:v>56112.307692307695</c:v>
                      </c:pt>
                      <c:pt idx="12">
                        <c:v>70321.428571428565</c:v>
                      </c:pt>
                      <c:pt idx="13">
                        <c:v>72663.15789473684</c:v>
                      </c:pt>
                      <c:pt idx="14">
                        <c:v>93000</c:v>
                      </c:pt>
                      <c:pt idx="15">
                        <c:v>80466.666666666672</c:v>
                      </c:pt>
                      <c:pt idx="16">
                        <c:v>183785.71428571429</c:v>
                      </c:pt>
                      <c:pt idx="17">
                        <c:v>86633.333333333328</c:v>
                      </c:pt>
                      <c:pt idx="18">
                        <c:v>57500</c:v>
                      </c:pt>
                      <c:pt idx="19">
                        <c:v>215166.66666666666</c:v>
                      </c:pt>
                      <c:pt idx="20">
                        <c:v>88153.846153846156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(2)'!$G$101:$AA$101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54</c:v>
                      </c:pt>
                      <c:pt idx="2">
                        <c:v>77</c:v>
                      </c:pt>
                      <c:pt idx="3">
                        <c:v>71</c:v>
                      </c:pt>
                      <c:pt idx="4">
                        <c:v>52</c:v>
                      </c:pt>
                      <c:pt idx="5">
                        <c:v>69</c:v>
                      </c:pt>
                      <c:pt idx="6">
                        <c:v>52</c:v>
                      </c:pt>
                      <c:pt idx="7">
                        <c:v>25</c:v>
                      </c:pt>
                      <c:pt idx="8">
                        <c:v>29</c:v>
                      </c:pt>
                      <c:pt idx="9">
                        <c:v>12</c:v>
                      </c:pt>
                      <c:pt idx="10">
                        <c:v>30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19</c:v>
                      </c:pt>
                      <c:pt idx="14">
                        <c:v>13</c:v>
                      </c:pt>
                      <c:pt idx="15">
                        <c:v>15</c:v>
                      </c:pt>
                      <c:pt idx="16">
                        <c:v>14</c:v>
                      </c:pt>
                      <c:pt idx="17">
                        <c:v>15</c:v>
                      </c:pt>
                      <c:pt idx="18">
                        <c:v>4</c:v>
                      </c:pt>
                      <c:pt idx="19">
                        <c:v>6</c:v>
                      </c:pt>
                      <c:pt idx="20">
                        <c:v>13</c:v>
                      </c:pt>
                    </c:numCache>
                  </c:numRef>
                </c:bubbleSize>
                <c:bubble3D val="0"/>
              </c15:ser>
            </c15:filteredBubbleSeries>
          </c:ext>
        </c:extLst>
      </c:bubbleChart>
      <c:valAx>
        <c:axId val="157992800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157993360"/>
        <c:crosses val="autoZero"/>
        <c:crossBetween val="midCat"/>
      </c:valAx>
      <c:valAx>
        <c:axId val="157993360"/>
        <c:scaling>
          <c:orientation val="minMax"/>
          <c:max val="150000"/>
          <c:min val="0"/>
        </c:scaling>
        <c:delete val="1"/>
        <c:axPos val="l"/>
        <c:numFmt formatCode="&quot;$&quot;#,\K" sourceLinked="0"/>
        <c:majorTickMark val="none"/>
        <c:minorTickMark val="none"/>
        <c:tickLblPos val="nextTo"/>
        <c:crossAx val="157992800"/>
        <c:crosses val="autoZero"/>
        <c:crossBetween val="midCat"/>
        <c:majorUnit val="1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8692810457519"/>
          <c:y val="0.25898692810457519"/>
          <c:w val="0.48202614379084968"/>
          <c:h val="0.48202614379084968"/>
        </c:manualLayout>
      </c:layout>
      <c:bubbleChart>
        <c:varyColors val="0"/>
        <c:ser>
          <c:idx val="2"/>
          <c:order val="2"/>
          <c:tx>
            <c:strRef>
              <c:f>'us_Year-Type-Pay (2)'!$F$87</c:f>
              <c:strCache>
                <c:ptCount val="1"/>
                <c:pt idx="0">
                  <c:v>College/University</c:v>
                </c:pt>
              </c:strCache>
              <c:extLst xmlns:c15="http://schemas.microsoft.com/office/drawing/2012/chart"/>
            </c:strRef>
          </c:tx>
          <c:spPr>
            <a:solidFill>
              <a:srgbClr val="FFB900">
                <a:alpha val="56863"/>
              </a:srgbClr>
            </a:solidFill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(2)'!$G$88:$AA$88</c:f>
              <c:numCache>
                <c:formatCode>"$"#,##0.00</c:formatCode>
                <c:ptCount val="21"/>
                <c:pt idx="0">
                  <c:v>44047.090909090912</c:v>
                </c:pt>
                <c:pt idx="1">
                  <c:v>84022.129032258061</c:v>
                </c:pt>
                <c:pt idx="2">
                  <c:v>23846.952380952382</c:v>
                </c:pt>
                <c:pt idx="3">
                  <c:v>28403.225806451614</c:v>
                </c:pt>
                <c:pt idx="4">
                  <c:v>67016.166666666672</c:v>
                </c:pt>
                <c:pt idx="5">
                  <c:v>54605.411764705881</c:v>
                </c:pt>
                <c:pt idx="6">
                  <c:v>54450.7</c:v>
                </c:pt>
                <c:pt idx="7">
                  <c:v>49721.434782608696</c:v>
                </c:pt>
                <c:pt idx="8">
                  <c:v>93790.909090909088</c:v>
                </c:pt>
                <c:pt idx="9">
                  <c:v>58285.785714285717</c:v>
                </c:pt>
                <c:pt idx="10">
                  <c:v>55476.048780487807</c:v>
                </c:pt>
                <c:pt idx="11">
                  <c:v>52364</c:v>
                </c:pt>
                <c:pt idx="12">
                  <c:v>60680.130434782608</c:v>
                </c:pt>
                <c:pt idx="13">
                  <c:v>64307.666666666664</c:v>
                </c:pt>
                <c:pt idx="14">
                  <c:v>167555.55555555556</c:v>
                </c:pt>
                <c:pt idx="15">
                  <c:v>109237.72727272728</c:v>
                </c:pt>
                <c:pt idx="16">
                  <c:v>64755</c:v>
                </c:pt>
                <c:pt idx="17">
                  <c:v>69409.5</c:v>
                </c:pt>
                <c:pt idx="18">
                  <c:v>70396.857142857145</c:v>
                </c:pt>
                <c:pt idx="19">
                  <c:v>182508.25</c:v>
                </c:pt>
                <c:pt idx="20">
                  <c:v>68950.972222222219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(2)'!$G$87:$AA$87</c:f>
              <c:numCache>
                <c:formatCode>General</c:formatCode>
                <c:ptCount val="21"/>
                <c:pt idx="0">
                  <c:v>33</c:v>
                </c:pt>
                <c:pt idx="1">
                  <c:v>31</c:v>
                </c:pt>
                <c:pt idx="2">
                  <c:v>42</c:v>
                </c:pt>
                <c:pt idx="3">
                  <c:v>31</c:v>
                </c:pt>
                <c:pt idx="4">
                  <c:v>30</c:v>
                </c:pt>
                <c:pt idx="5">
                  <c:v>34</c:v>
                </c:pt>
                <c:pt idx="6">
                  <c:v>20</c:v>
                </c:pt>
                <c:pt idx="7">
                  <c:v>23</c:v>
                </c:pt>
                <c:pt idx="8">
                  <c:v>22</c:v>
                </c:pt>
                <c:pt idx="9">
                  <c:v>14</c:v>
                </c:pt>
                <c:pt idx="10">
                  <c:v>41</c:v>
                </c:pt>
                <c:pt idx="11">
                  <c:v>17</c:v>
                </c:pt>
                <c:pt idx="12">
                  <c:v>23</c:v>
                </c:pt>
                <c:pt idx="13">
                  <c:v>15</c:v>
                </c:pt>
                <c:pt idx="14">
                  <c:v>9</c:v>
                </c:pt>
                <c:pt idx="15">
                  <c:v>22</c:v>
                </c:pt>
                <c:pt idx="16">
                  <c:v>20</c:v>
                </c:pt>
                <c:pt idx="17">
                  <c:v>10</c:v>
                </c:pt>
                <c:pt idx="18">
                  <c:v>14</c:v>
                </c:pt>
                <c:pt idx="19">
                  <c:v>8</c:v>
                </c:pt>
                <c:pt idx="20">
                  <c:v>36</c:v>
                </c:pt>
              </c:numCache>
              <c:extLst xmlns:c15="http://schemas.microsoft.com/office/drawing/2012/chart"/>
            </c:numRef>
          </c:bubbleSize>
          <c:bubble3D val="0"/>
        </c:ser>
        <c:ser>
          <c:idx val="5"/>
          <c:order val="5"/>
          <c:tx>
            <c:strRef>
              <c:f>'us_Year-Type-Pay (2)'!$F$93</c:f>
              <c:strCache>
                <c:ptCount val="1"/>
                <c:pt idx="0">
                  <c:v>In-house (employee at a brand/company)</c:v>
                </c:pt>
              </c:strCache>
              <c:extLst xmlns:c15="http://schemas.microsoft.com/office/drawing/2012/chart"/>
            </c:strRef>
          </c:tx>
          <c:spPr>
            <a:noFill/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(2)'!$G$94:$AA$94</c:f>
              <c:numCache>
                <c:formatCode>"$"#,##0.00</c:formatCode>
                <c:ptCount val="21"/>
                <c:pt idx="0">
                  <c:v>43975.793103448275</c:v>
                </c:pt>
                <c:pt idx="1">
                  <c:v>64611.260563380281</c:v>
                </c:pt>
                <c:pt idx="2">
                  <c:v>61874.90521327014</c:v>
                </c:pt>
                <c:pt idx="3">
                  <c:v>59694.818604651162</c:v>
                </c:pt>
                <c:pt idx="4">
                  <c:v>73855.483412322268</c:v>
                </c:pt>
                <c:pt idx="5">
                  <c:v>78253.676616915429</c:v>
                </c:pt>
                <c:pt idx="6">
                  <c:v>76943.199999999997</c:v>
                </c:pt>
                <c:pt idx="7">
                  <c:v>93674.525862068971</c:v>
                </c:pt>
                <c:pt idx="8">
                  <c:v>111934.81730769231</c:v>
                </c:pt>
                <c:pt idx="9">
                  <c:v>84838.858974358969</c:v>
                </c:pt>
                <c:pt idx="10">
                  <c:v>104799.76470588235</c:v>
                </c:pt>
                <c:pt idx="11">
                  <c:v>105159.56944444444</c:v>
                </c:pt>
                <c:pt idx="12">
                  <c:v>92541.28571428571</c:v>
                </c:pt>
                <c:pt idx="13">
                  <c:v>94361.25</c:v>
                </c:pt>
                <c:pt idx="14">
                  <c:v>91182.742857142861</c:v>
                </c:pt>
                <c:pt idx="15">
                  <c:v>100859.08450704225</c:v>
                </c:pt>
                <c:pt idx="16">
                  <c:v>106121.36842105263</c:v>
                </c:pt>
                <c:pt idx="17">
                  <c:v>85783.942857142858</c:v>
                </c:pt>
                <c:pt idx="18">
                  <c:v>114863.35897435897</c:v>
                </c:pt>
                <c:pt idx="19">
                  <c:v>185692.26086956522</c:v>
                </c:pt>
                <c:pt idx="20">
                  <c:v>111581.13636363637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(2)'!$G$93:$AA$93</c:f>
              <c:numCache>
                <c:formatCode>General</c:formatCode>
                <c:ptCount val="21"/>
                <c:pt idx="0">
                  <c:v>29</c:v>
                </c:pt>
                <c:pt idx="1">
                  <c:v>142</c:v>
                </c:pt>
                <c:pt idx="2">
                  <c:v>211</c:v>
                </c:pt>
                <c:pt idx="3">
                  <c:v>215</c:v>
                </c:pt>
                <c:pt idx="4">
                  <c:v>211</c:v>
                </c:pt>
                <c:pt idx="5">
                  <c:v>201</c:v>
                </c:pt>
                <c:pt idx="6">
                  <c:v>150</c:v>
                </c:pt>
                <c:pt idx="7">
                  <c:v>116</c:v>
                </c:pt>
                <c:pt idx="8">
                  <c:v>104</c:v>
                </c:pt>
                <c:pt idx="9">
                  <c:v>78</c:v>
                </c:pt>
                <c:pt idx="10">
                  <c:v>153</c:v>
                </c:pt>
                <c:pt idx="11">
                  <c:v>72</c:v>
                </c:pt>
                <c:pt idx="12">
                  <c:v>70</c:v>
                </c:pt>
                <c:pt idx="13">
                  <c:v>40</c:v>
                </c:pt>
                <c:pt idx="14">
                  <c:v>35</c:v>
                </c:pt>
                <c:pt idx="15">
                  <c:v>71</c:v>
                </c:pt>
                <c:pt idx="16">
                  <c:v>57</c:v>
                </c:pt>
                <c:pt idx="17">
                  <c:v>35</c:v>
                </c:pt>
                <c:pt idx="18">
                  <c:v>39</c:v>
                </c:pt>
                <c:pt idx="19">
                  <c:v>23</c:v>
                </c:pt>
                <c:pt idx="20">
                  <c:v>44</c:v>
                </c:pt>
              </c:numCache>
              <c:extLst xmlns:c15="http://schemas.microsoft.com/office/drawing/2012/chart"/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57693712"/>
        <c:axId val="157694272"/>
        <c:extLst>
          <c:ext xmlns:c15="http://schemas.microsoft.com/office/drawing/2012/chart" uri="{02D57815-91ED-43cb-92C2-25804820EDAC}">
            <c15:filteredBubbl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'us_Year-Type-Pay (2)'!$F$83</c15:sqref>
                        </c15:formulaRef>
                      </c:ext>
                    </c:extLst>
                    <c:strCache>
                      <c:ptCount val="1"/>
                      <c:pt idx="0">
                        <c:v>Agency (employee at large organization, 11+)</c:v>
                      </c:pt>
                    </c:strCache>
                  </c:strRef>
                </c:tx>
                <c:spPr>
                  <a:solidFill>
                    <a:srgbClr val="41C8B9">
                      <a:alpha val="34118"/>
                    </a:srgbClr>
                  </a:solidFill>
                  <a:ln>
                    <a:noFill/>
                  </a:ln>
                  <a:effectLst/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'us_Year-Type-Pay (2)'!$G$84:$AA$84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41313.428571428572</c:v>
                      </c:pt>
                      <c:pt idx="1">
                        <c:v>44968.066115702481</c:v>
                      </c:pt>
                      <c:pt idx="2">
                        <c:v>56410.497109826589</c:v>
                      </c:pt>
                      <c:pt idx="3">
                        <c:v>65559.766666666663</c:v>
                      </c:pt>
                      <c:pt idx="4">
                        <c:v>62264.98529411765</c:v>
                      </c:pt>
                      <c:pt idx="5">
                        <c:v>60955.109589041094</c:v>
                      </c:pt>
                      <c:pt idx="6">
                        <c:v>68396.045454545456</c:v>
                      </c:pt>
                      <c:pt idx="7">
                        <c:v>71852.5</c:v>
                      </c:pt>
                      <c:pt idx="8">
                        <c:v>76335.135135135133</c:v>
                      </c:pt>
                      <c:pt idx="9">
                        <c:v>95626.63461538461</c:v>
                      </c:pt>
                      <c:pt idx="10">
                        <c:v>86622.752380952385</c:v>
                      </c:pt>
                      <c:pt idx="11">
                        <c:v>103922.82</c:v>
                      </c:pt>
                      <c:pt idx="12">
                        <c:v>93892.857142857145</c:v>
                      </c:pt>
                      <c:pt idx="13">
                        <c:v>94902.631578947374</c:v>
                      </c:pt>
                      <c:pt idx="14">
                        <c:v>97637.807692307688</c:v>
                      </c:pt>
                      <c:pt idx="15">
                        <c:v>99960.636363636368</c:v>
                      </c:pt>
                      <c:pt idx="16">
                        <c:v>97954.192307692312</c:v>
                      </c:pt>
                      <c:pt idx="17">
                        <c:v>110733.33333333333</c:v>
                      </c:pt>
                      <c:pt idx="18">
                        <c:v>212275</c:v>
                      </c:pt>
                      <c:pt idx="19">
                        <c:v>103611.11111111111</c:v>
                      </c:pt>
                      <c:pt idx="20">
                        <c:v>168333.33333333334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'us_Year-Type-Pay (2)'!$G$83:$AA$83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28</c:v>
                      </c:pt>
                      <c:pt idx="1">
                        <c:v>121</c:v>
                      </c:pt>
                      <c:pt idx="2">
                        <c:v>173</c:v>
                      </c:pt>
                      <c:pt idx="3">
                        <c:v>180</c:v>
                      </c:pt>
                      <c:pt idx="4">
                        <c:v>136</c:v>
                      </c:pt>
                      <c:pt idx="5">
                        <c:v>146</c:v>
                      </c:pt>
                      <c:pt idx="6">
                        <c:v>132</c:v>
                      </c:pt>
                      <c:pt idx="7">
                        <c:v>60</c:v>
                      </c:pt>
                      <c:pt idx="8">
                        <c:v>74</c:v>
                      </c:pt>
                      <c:pt idx="9">
                        <c:v>52</c:v>
                      </c:pt>
                      <c:pt idx="10">
                        <c:v>105</c:v>
                      </c:pt>
                      <c:pt idx="11">
                        <c:v>50</c:v>
                      </c:pt>
                      <c:pt idx="12">
                        <c:v>42</c:v>
                      </c:pt>
                      <c:pt idx="13">
                        <c:v>38</c:v>
                      </c:pt>
                      <c:pt idx="14">
                        <c:v>26</c:v>
                      </c:pt>
                      <c:pt idx="15">
                        <c:v>33</c:v>
                      </c:pt>
                      <c:pt idx="16">
                        <c:v>26</c:v>
                      </c:pt>
                      <c:pt idx="17">
                        <c:v>15</c:v>
                      </c:pt>
                      <c:pt idx="18">
                        <c:v>20</c:v>
                      </c:pt>
                      <c:pt idx="19">
                        <c:v>9</c:v>
                      </c:pt>
                      <c:pt idx="20">
                        <c:v>30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(2)'!$F$85</c15:sqref>
                        </c15:formulaRef>
                      </c:ext>
                    </c:extLst>
                    <c:strCache>
                      <c:ptCount val="1"/>
                      <c:pt idx="0">
                        <c:v>Collective (collaborative group of independents)</c:v>
                      </c:pt>
                    </c:strCache>
                  </c:strRef>
                </c:tx>
                <c:spPr>
                  <a:solidFill>
                    <a:schemeClr val="accent2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(2)'!$G$86:$AA$86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48266.666666666664</c:v>
                      </c:pt>
                      <c:pt idx="1">
                        <c:v>25600</c:v>
                      </c:pt>
                      <c:pt idx="2">
                        <c:v>40000</c:v>
                      </c:pt>
                      <c:pt idx="3">
                        <c:v>25700</c:v>
                      </c:pt>
                      <c:pt idx="4">
                        <c:v>45000</c:v>
                      </c:pt>
                      <c:pt idx="5">
                        <c:v>0</c:v>
                      </c:pt>
                      <c:pt idx="6">
                        <c:v>90000</c:v>
                      </c:pt>
                      <c:pt idx="7">
                        <c:v>87500</c:v>
                      </c:pt>
                      <c:pt idx="8">
                        <c:v>90000</c:v>
                      </c:pt>
                      <c:pt idx="9">
                        <c:v>98000</c:v>
                      </c:pt>
                      <c:pt idx="10">
                        <c:v>0</c:v>
                      </c:pt>
                      <c:pt idx="11">
                        <c:v>17000</c:v>
                      </c:pt>
                      <c:pt idx="12">
                        <c:v>0</c:v>
                      </c:pt>
                      <c:pt idx="13">
                        <c:v>78000</c:v>
                      </c:pt>
                      <c:pt idx="14">
                        <c:v>0</c:v>
                      </c:pt>
                      <c:pt idx="15">
                        <c:v>175000</c:v>
                      </c:pt>
                      <c:pt idx="16">
                        <c:v>0</c:v>
                      </c:pt>
                      <c:pt idx="17">
                        <c:v>117500</c:v>
                      </c:pt>
                      <c:pt idx="18">
                        <c:v>139000</c:v>
                      </c:pt>
                      <c:pt idx="19">
                        <c:v>105000</c:v>
                      </c:pt>
                      <c:pt idx="20">
                        <c:v>1000000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(2)'!$G$85:$AA$85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1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(2)'!$F$89</c15:sqref>
                        </c15:formulaRef>
                      </c:ext>
                    </c:extLst>
                    <c:strCache>
                      <c:ptCount val="1"/>
                      <c:pt idx="0">
                        <c:v>Freelance / Self-employed (free agent)</c:v>
                      </c:pt>
                    </c:strCache>
                  </c:strRef>
                </c:tx>
                <c:spPr>
                  <a:solidFill>
                    <a:srgbClr val="EC008C">
                      <a:alpha val="34118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(2)'!$G$90:$AA$90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12141</c:v>
                      </c:pt>
                      <c:pt idx="1">
                        <c:v>23434.590163934427</c:v>
                      </c:pt>
                      <c:pt idx="2">
                        <c:v>43030.515151515152</c:v>
                      </c:pt>
                      <c:pt idx="3">
                        <c:v>52475.75384615385</c:v>
                      </c:pt>
                      <c:pt idx="4">
                        <c:v>38470.491803278688</c:v>
                      </c:pt>
                      <c:pt idx="5">
                        <c:v>45212.853333333333</c:v>
                      </c:pt>
                      <c:pt idx="6">
                        <c:v>54087.755102040814</c:v>
                      </c:pt>
                      <c:pt idx="7">
                        <c:v>107052.27272727272</c:v>
                      </c:pt>
                      <c:pt idx="8">
                        <c:v>59456.466666666667</c:v>
                      </c:pt>
                      <c:pt idx="9">
                        <c:v>107616.53846153847</c:v>
                      </c:pt>
                      <c:pt idx="10">
                        <c:v>67290.144927536225</c:v>
                      </c:pt>
                      <c:pt idx="11">
                        <c:v>80775.161290322576</c:v>
                      </c:pt>
                      <c:pt idx="12">
                        <c:v>104105.95238095238</c:v>
                      </c:pt>
                      <c:pt idx="13">
                        <c:v>77971.428571428565</c:v>
                      </c:pt>
                      <c:pt idx="14">
                        <c:v>57779.444444444445</c:v>
                      </c:pt>
                      <c:pt idx="15">
                        <c:v>85060.344827586203</c:v>
                      </c:pt>
                      <c:pt idx="16">
                        <c:v>94187.5</c:v>
                      </c:pt>
                      <c:pt idx="17">
                        <c:v>166100</c:v>
                      </c:pt>
                      <c:pt idx="18">
                        <c:v>79052.5</c:v>
                      </c:pt>
                      <c:pt idx="19">
                        <c:v>200866.66666666666</c:v>
                      </c:pt>
                      <c:pt idx="20">
                        <c:v>80369.304347826081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(2)'!$G$89:$AA$89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</c:v>
                      </c:pt>
                      <c:pt idx="1">
                        <c:v>61</c:v>
                      </c:pt>
                      <c:pt idx="2">
                        <c:v>66</c:v>
                      </c:pt>
                      <c:pt idx="3">
                        <c:v>65</c:v>
                      </c:pt>
                      <c:pt idx="4">
                        <c:v>61</c:v>
                      </c:pt>
                      <c:pt idx="5">
                        <c:v>75</c:v>
                      </c:pt>
                      <c:pt idx="6">
                        <c:v>49</c:v>
                      </c:pt>
                      <c:pt idx="7">
                        <c:v>44</c:v>
                      </c:pt>
                      <c:pt idx="8">
                        <c:v>45</c:v>
                      </c:pt>
                      <c:pt idx="9">
                        <c:v>26</c:v>
                      </c:pt>
                      <c:pt idx="10">
                        <c:v>69</c:v>
                      </c:pt>
                      <c:pt idx="11">
                        <c:v>31</c:v>
                      </c:pt>
                      <c:pt idx="12">
                        <c:v>42</c:v>
                      </c:pt>
                      <c:pt idx="13">
                        <c:v>28</c:v>
                      </c:pt>
                      <c:pt idx="14">
                        <c:v>27</c:v>
                      </c:pt>
                      <c:pt idx="15">
                        <c:v>58</c:v>
                      </c:pt>
                      <c:pt idx="16">
                        <c:v>40</c:v>
                      </c:pt>
                      <c:pt idx="17">
                        <c:v>20</c:v>
                      </c:pt>
                      <c:pt idx="18">
                        <c:v>22</c:v>
                      </c:pt>
                      <c:pt idx="19">
                        <c:v>15</c:v>
                      </c:pt>
                      <c:pt idx="20">
                        <c:v>46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(2)'!$F$91</c15:sqref>
                        </c15:formulaRef>
                      </c:ext>
                    </c:extLst>
                    <c:strCache>
                      <c:ptCount val="1"/>
                      <c:pt idx="0">
                        <c:v>In-house (at NGO, non-profit, or government)</c:v>
                      </c:pt>
                    </c:strCache>
                  </c:strRef>
                </c:tx>
                <c:spPr>
                  <a:solidFill>
                    <a:srgbClr val="41C8B9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(2)'!$G$92:$AA$92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16543.333333333332</c:v>
                      </c:pt>
                      <c:pt idx="1">
                        <c:v>38235.135135135133</c:v>
                      </c:pt>
                      <c:pt idx="2">
                        <c:v>95136.153846153844</c:v>
                      </c:pt>
                      <c:pt idx="3">
                        <c:v>41481.870967741932</c:v>
                      </c:pt>
                      <c:pt idx="4">
                        <c:v>47956.232558139534</c:v>
                      </c:pt>
                      <c:pt idx="5">
                        <c:v>50500.857142857145</c:v>
                      </c:pt>
                      <c:pt idx="6">
                        <c:v>99701.578947368427</c:v>
                      </c:pt>
                      <c:pt idx="7">
                        <c:v>118916.48484848485</c:v>
                      </c:pt>
                      <c:pt idx="8">
                        <c:v>56647.407407407409</c:v>
                      </c:pt>
                      <c:pt idx="9">
                        <c:v>98489.76</c:v>
                      </c:pt>
                      <c:pt idx="10">
                        <c:v>99942.34210526316</c:v>
                      </c:pt>
                      <c:pt idx="11">
                        <c:v>53633.333333333336</c:v>
                      </c:pt>
                      <c:pt idx="12">
                        <c:v>65397.043478260872</c:v>
                      </c:pt>
                      <c:pt idx="13">
                        <c:v>57333.333333333336</c:v>
                      </c:pt>
                      <c:pt idx="14">
                        <c:v>159018</c:v>
                      </c:pt>
                      <c:pt idx="15">
                        <c:v>71044.0625</c:v>
                      </c:pt>
                      <c:pt idx="16">
                        <c:v>84329.352941176476</c:v>
                      </c:pt>
                      <c:pt idx="17">
                        <c:v>96770</c:v>
                      </c:pt>
                      <c:pt idx="18">
                        <c:v>78723.28571428571</c:v>
                      </c:pt>
                      <c:pt idx="19">
                        <c:v>76875</c:v>
                      </c:pt>
                      <c:pt idx="20">
                        <c:v>82921.857142857145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(2)'!$G$91:$AA$91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37</c:v>
                      </c:pt>
                      <c:pt idx="2">
                        <c:v>52</c:v>
                      </c:pt>
                      <c:pt idx="3">
                        <c:v>62</c:v>
                      </c:pt>
                      <c:pt idx="4">
                        <c:v>43</c:v>
                      </c:pt>
                      <c:pt idx="5">
                        <c:v>42</c:v>
                      </c:pt>
                      <c:pt idx="6">
                        <c:v>38</c:v>
                      </c:pt>
                      <c:pt idx="7">
                        <c:v>33</c:v>
                      </c:pt>
                      <c:pt idx="8">
                        <c:v>27</c:v>
                      </c:pt>
                      <c:pt idx="9">
                        <c:v>25</c:v>
                      </c:pt>
                      <c:pt idx="10">
                        <c:v>38</c:v>
                      </c:pt>
                      <c:pt idx="11">
                        <c:v>15</c:v>
                      </c:pt>
                      <c:pt idx="12">
                        <c:v>23</c:v>
                      </c:pt>
                      <c:pt idx="13">
                        <c:v>9</c:v>
                      </c:pt>
                      <c:pt idx="14">
                        <c:v>12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10</c:v>
                      </c:pt>
                      <c:pt idx="18">
                        <c:v>7</c:v>
                      </c:pt>
                      <c:pt idx="19">
                        <c:v>4</c:v>
                      </c:pt>
                      <c:pt idx="20">
                        <c:v>14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(2)'!$F$95</c15:sqref>
                        </c15:formulaRef>
                      </c:ext>
                    </c:extLst>
                    <c:strCache>
                      <c:ptCount val="1"/>
                      <c:pt idx="0">
                        <c:v>Partnership (shared ownership)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(2)'!$G$96:$AA$96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35000</c:v>
                      </c:pt>
                      <c:pt idx="1">
                        <c:v>17000</c:v>
                      </c:pt>
                      <c:pt idx="2">
                        <c:v>53306.666666666664</c:v>
                      </c:pt>
                      <c:pt idx="3">
                        <c:v>35471.428571428572</c:v>
                      </c:pt>
                      <c:pt idx="4">
                        <c:v>50600</c:v>
                      </c:pt>
                      <c:pt idx="5">
                        <c:v>67500</c:v>
                      </c:pt>
                      <c:pt idx="6">
                        <c:v>53333.333333333336</c:v>
                      </c:pt>
                      <c:pt idx="7">
                        <c:v>57333.333333333336</c:v>
                      </c:pt>
                      <c:pt idx="8">
                        <c:v>68363.636363636368</c:v>
                      </c:pt>
                      <c:pt idx="9">
                        <c:v>86600</c:v>
                      </c:pt>
                      <c:pt idx="10">
                        <c:v>60461.538461538461</c:v>
                      </c:pt>
                      <c:pt idx="11">
                        <c:v>66000</c:v>
                      </c:pt>
                      <c:pt idx="12">
                        <c:v>72166.666666666672</c:v>
                      </c:pt>
                      <c:pt idx="13">
                        <c:v>79400</c:v>
                      </c:pt>
                      <c:pt idx="14">
                        <c:v>61000</c:v>
                      </c:pt>
                      <c:pt idx="15">
                        <c:v>58200</c:v>
                      </c:pt>
                      <c:pt idx="16">
                        <c:v>96200</c:v>
                      </c:pt>
                      <c:pt idx="17">
                        <c:v>86898.125</c:v>
                      </c:pt>
                      <c:pt idx="18">
                        <c:v>94012</c:v>
                      </c:pt>
                      <c:pt idx="19">
                        <c:v>89000</c:v>
                      </c:pt>
                      <c:pt idx="20">
                        <c:v>127000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(2)'!$G$95:$AA$95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</c:v>
                      </c:pt>
                      <c:pt idx="1">
                        <c:v>2</c:v>
                      </c:pt>
                      <c:pt idx="2">
                        <c:v>6</c:v>
                      </c:pt>
                      <c:pt idx="3">
                        <c:v>7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3</c:v>
                      </c:pt>
                      <c:pt idx="7">
                        <c:v>6</c:v>
                      </c:pt>
                      <c:pt idx="8">
                        <c:v>11</c:v>
                      </c:pt>
                      <c:pt idx="9">
                        <c:v>7</c:v>
                      </c:pt>
                      <c:pt idx="10">
                        <c:v>13</c:v>
                      </c:pt>
                      <c:pt idx="11">
                        <c:v>2</c:v>
                      </c:pt>
                      <c:pt idx="12">
                        <c:v>6</c:v>
                      </c:pt>
                      <c:pt idx="13">
                        <c:v>10</c:v>
                      </c:pt>
                      <c:pt idx="14">
                        <c:v>3</c:v>
                      </c:pt>
                      <c:pt idx="15">
                        <c:v>5</c:v>
                      </c:pt>
                      <c:pt idx="16">
                        <c:v>5</c:v>
                      </c:pt>
                      <c:pt idx="17">
                        <c:v>8</c:v>
                      </c:pt>
                      <c:pt idx="18">
                        <c:v>5</c:v>
                      </c:pt>
                      <c:pt idx="19">
                        <c:v>3</c:v>
                      </c:pt>
                      <c:pt idx="20">
                        <c:v>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(2)'!$F$97</c15:sqref>
                        </c15:formulaRef>
                      </c:ext>
                    </c:extLst>
                    <c:strCache>
                      <c:ptCount val="1"/>
                      <c:pt idx="0">
                        <c:v>Software Company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(2)'!$G$98:$AA$98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82000</c:v>
                      </c:pt>
                      <c:pt idx="1">
                        <c:v>66715.38461538461</c:v>
                      </c:pt>
                      <c:pt idx="2">
                        <c:v>88300</c:v>
                      </c:pt>
                      <c:pt idx="3">
                        <c:v>80662.076923076922</c:v>
                      </c:pt>
                      <c:pt idx="4">
                        <c:v>123136.36363636363</c:v>
                      </c:pt>
                      <c:pt idx="5">
                        <c:v>82000</c:v>
                      </c:pt>
                      <c:pt idx="6">
                        <c:v>97576.923076923078</c:v>
                      </c:pt>
                      <c:pt idx="7">
                        <c:v>108575</c:v>
                      </c:pt>
                      <c:pt idx="8">
                        <c:v>102847.4375</c:v>
                      </c:pt>
                      <c:pt idx="9">
                        <c:v>113192.30769230769</c:v>
                      </c:pt>
                      <c:pt idx="10">
                        <c:v>104641.33333333333</c:v>
                      </c:pt>
                      <c:pt idx="11">
                        <c:v>145000</c:v>
                      </c:pt>
                      <c:pt idx="12">
                        <c:v>138875</c:v>
                      </c:pt>
                      <c:pt idx="13">
                        <c:v>117000</c:v>
                      </c:pt>
                      <c:pt idx="14">
                        <c:v>214000</c:v>
                      </c:pt>
                      <c:pt idx="15">
                        <c:v>198266.66666666666</c:v>
                      </c:pt>
                      <c:pt idx="16">
                        <c:v>115092.66666666667</c:v>
                      </c:pt>
                      <c:pt idx="17">
                        <c:v>100000</c:v>
                      </c:pt>
                      <c:pt idx="18">
                        <c:v>139166.66666666666</c:v>
                      </c:pt>
                      <c:pt idx="19">
                        <c:v>159166.66666666666</c:v>
                      </c:pt>
                      <c:pt idx="20">
                        <c:v>278000.40000000002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(2)'!$G$97:$AA$97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13</c:v>
                      </c:pt>
                      <c:pt idx="2">
                        <c:v>20</c:v>
                      </c:pt>
                      <c:pt idx="3">
                        <c:v>26</c:v>
                      </c:pt>
                      <c:pt idx="4">
                        <c:v>22</c:v>
                      </c:pt>
                      <c:pt idx="5">
                        <c:v>17</c:v>
                      </c:pt>
                      <c:pt idx="6">
                        <c:v>13</c:v>
                      </c:pt>
                      <c:pt idx="7">
                        <c:v>20</c:v>
                      </c:pt>
                      <c:pt idx="8">
                        <c:v>16</c:v>
                      </c:pt>
                      <c:pt idx="9">
                        <c:v>13</c:v>
                      </c:pt>
                      <c:pt idx="10">
                        <c:v>15</c:v>
                      </c:pt>
                      <c:pt idx="11">
                        <c:v>1</c:v>
                      </c:pt>
                      <c:pt idx="12">
                        <c:v>12</c:v>
                      </c:pt>
                      <c:pt idx="13">
                        <c:v>4</c:v>
                      </c:pt>
                      <c:pt idx="14">
                        <c:v>1</c:v>
                      </c:pt>
                      <c:pt idx="15">
                        <c:v>12</c:v>
                      </c:pt>
                      <c:pt idx="16">
                        <c:v>12</c:v>
                      </c:pt>
                      <c:pt idx="17">
                        <c:v>1</c:v>
                      </c:pt>
                      <c:pt idx="18">
                        <c:v>6</c:v>
                      </c:pt>
                      <c:pt idx="19">
                        <c:v>3</c:v>
                      </c:pt>
                      <c:pt idx="20">
                        <c:v>5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(2)'!$F$99</c15:sqref>
                        </c15:formulaRef>
                      </c:ext>
                    </c:extLst>
                    <c:strCache>
                      <c:ptCount val="1"/>
                      <c:pt idx="0">
                        <c:v>Startup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(2)'!$G$100:$AA$100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39250</c:v>
                      </c:pt>
                      <c:pt idx="1">
                        <c:v>43000</c:v>
                      </c:pt>
                      <c:pt idx="2">
                        <c:v>59864.705882352944</c:v>
                      </c:pt>
                      <c:pt idx="3">
                        <c:v>62433.333333333336</c:v>
                      </c:pt>
                      <c:pt idx="4">
                        <c:v>81470.588235294112</c:v>
                      </c:pt>
                      <c:pt idx="5">
                        <c:v>75390.476190476184</c:v>
                      </c:pt>
                      <c:pt idx="6">
                        <c:v>94500</c:v>
                      </c:pt>
                      <c:pt idx="7">
                        <c:v>83750</c:v>
                      </c:pt>
                      <c:pt idx="8">
                        <c:v>81000</c:v>
                      </c:pt>
                      <c:pt idx="9">
                        <c:v>131500</c:v>
                      </c:pt>
                      <c:pt idx="10">
                        <c:v>92933.333333333328</c:v>
                      </c:pt>
                      <c:pt idx="11">
                        <c:v>109250</c:v>
                      </c:pt>
                      <c:pt idx="12">
                        <c:v>111250</c:v>
                      </c:pt>
                      <c:pt idx="13">
                        <c:v>168333.33333333334</c:v>
                      </c:pt>
                      <c:pt idx="14">
                        <c:v>108333.33333333333</c:v>
                      </c:pt>
                      <c:pt idx="15">
                        <c:v>170000</c:v>
                      </c:pt>
                      <c:pt idx="16">
                        <c:v>105000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83450</c:v>
                      </c:pt>
                      <c:pt idx="20">
                        <c:v>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(2)'!$G$99:$AA$99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20</c:v>
                      </c:pt>
                      <c:pt idx="2">
                        <c:v>17</c:v>
                      </c:pt>
                      <c:pt idx="3">
                        <c:v>15</c:v>
                      </c:pt>
                      <c:pt idx="4">
                        <c:v>17</c:v>
                      </c:pt>
                      <c:pt idx="5">
                        <c:v>21</c:v>
                      </c:pt>
                      <c:pt idx="6">
                        <c:v>12</c:v>
                      </c:pt>
                      <c:pt idx="7">
                        <c:v>4</c:v>
                      </c:pt>
                      <c:pt idx="8">
                        <c:v>9</c:v>
                      </c:pt>
                      <c:pt idx="9">
                        <c:v>2</c:v>
                      </c:pt>
                      <c:pt idx="10">
                        <c:v>15</c:v>
                      </c:pt>
                      <c:pt idx="11">
                        <c:v>4</c:v>
                      </c:pt>
                      <c:pt idx="12">
                        <c:v>4</c:v>
                      </c:pt>
                      <c:pt idx="13">
                        <c:v>3</c:v>
                      </c:pt>
                      <c:pt idx="14">
                        <c:v>3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(2)'!$F$101</c15:sqref>
                        </c15:formulaRef>
                      </c:ext>
                    </c:extLst>
                    <c:strCache>
                      <c:ptCount val="1"/>
                      <c:pt idx="0">
                        <c:v>Studio (employee at small organization, 3Ã¢â‚¬â€œ10)</c:v>
                      </c:pt>
                    </c:strCache>
                  </c:strRef>
                </c:tx>
                <c:spPr>
                  <a:solidFill>
                    <a:srgbClr val="0000D2">
                      <a:alpha val="34118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(2)'!$G$102:$AA$102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46533.333333333336</c:v>
                      </c:pt>
                      <c:pt idx="1">
                        <c:v>32631.888888888891</c:v>
                      </c:pt>
                      <c:pt idx="2">
                        <c:v>53319.870129870127</c:v>
                      </c:pt>
                      <c:pt idx="3">
                        <c:v>45272.535211267605</c:v>
                      </c:pt>
                      <c:pt idx="4">
                        <c:v>50966.538461538461</c:v>
                      </c:pt>
                      <c:pt idx="5">
                        <c:v>79760.072463768112</c:v>
                      </c:pt>
                      <c:pt idx="6">
                        <c:v>58361.442307692305</c:v>
                      </c:pt>
                      <c:pt idx="7">
                        <c:v>54968</c:v>
                      </c:pt>
                      <c:pt idx="8">
                        <c:v>101181.37931034483</c:v>
                      </c:pt>
                      <c:pt idx="9">
                        <c:v>223208.33333333334</c:v>
                      </c:pt>
                      <c:pt idx="10">
                        <c:v>59425</c:v>
                      </c:pt>
                      <c:pt idx="11">
                        <c:v>56112.307692307695</c:v>
                      </c:pt>
                      <c:pt idx="12">
                        <c:v>70321.428571428565</c:v>
                      </c:pt>
                      <c:pt idx="13">
                        <c:v>72663.15789473684</c:v>
                      </c:pt>
                      <c:pt idx="14">
                        <c:v>93000</c:v>
                      </c:pt>
                      <c:pt idx="15">
                        <c:v>80466.666666666672</c:v>
                      </c:pt>
                      <c:pt idx="16">
                        <c:v>183785.71428571429</c:v>
                      </c:pt>
                      <c:pt idx="17">
                        <c:v>86633.333333333328</c:v>
                      </c:pt>
                      <c:pt idx="18">
                        <c:v>57500</c:v>
                      </c:pt>
                      <c:pt idx="19">
                        <c:v>215166.66666666666</c:v>
                      </c:pt>
                      <c:pt idx="20">
                        <c:v>88153.846153846156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(2)'!$G$101:$AA$101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54</c:v>
                      </c:pt>
                      <c:pt idx="2">
                        <c:v>77</c:v>
                      </c:pt>
                      <c:pt idx="3">
                        <c:v>71</c:v>
                      </c:pt>
                      <c:pt idx="4">
                        <c:v>52</c:v>
                      </c:pt>
                      <c:pt idx="5">
                        <c:v>69</c:v>
                      </c:pt>
                      <c:pt idx="6">
                        <c:v>52</c:v>
                      </c:pt>
                      <c:pt idx="7">
                        <c:v>25</c:v>
                      </c:pt>
                      <c:pt idx="8">
                        <c:v>29</c:v>
                      </c:pt>
                      <c:pt idx="9">
                        <c:v>12</c:v>
                      </c:pt>
                      <c:pt idx="10">
                        <c:v>30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19</c:v>
                      </c:pt>
                      <c:pt idx="14">
                        <c:v>13</c:v>
                      </c:pt>
                      <c:pt idx="15">
                        <c:v>15</c:v>
                      </c:pt>
                      <c:pt idx="16">
                        <c:v>14</c:v>
                      </c:pt>
                      <c:pt idx="17">
                        <c:v>15</c:v>
                      </c:pt>
                      <c:pt idx="18">
                        <c:v>4</c:v>
                      </c:pt>
                      <c:pt idx="19">
                        <c:v>6</c:v>
                      </c:pt>
                      <c:pt idx="20">
                        <c:v>13</c:v>
                      </c:pt>
                    </c:numCache>
                  </c:numRef>
                </c:bubbleSize>
                <c:bubble3D val="0"/>
              </c15:ser>
            </c15:filteredBubbleSeries>
          </c:ext>
        </c:extLst>
      </c:bubbleChart>
      <c:valAx>
        <c:axId val="157693712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157694272"/>
        <c:crosses val="autoZero"/>
        <c:crossBetween val="midCat"/>
      </c:valAx>
      <c:valAx>
        <c:axId val="157694272"/>
        <c:scaling>
          <c:orientation val="minMax"/>
          <c:max val="150000"/>
          <c:min val="0"/>
        </c:scaling>
        <c:delete val="1"/>
        <c:axPos val="l"/>
        <c:numFmt formatCode="&quot;$&quot;#,\K" sourceLinked="0"/>
        <c:majorTickMark val="none"/>
        <c:minorTickMark val="none"/>
        <c:tickLblPos val="nextTo"/>
        <c:crossAx val="157693712"/>
        <c:crosses val="autoZero"/>
        <c:crossBetween val="midCat"/>
        <c:majorUnit val="1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8692810457519"/>
          <c:y val="0.25898692810457519"/>
          <c:w val="0.48202614379084968"/>
          <c:h val="0.48202614379084968"/>
        </c:manualLayout>
      </c:layout>
      <c:bubbleChart>
        <c:varyColors val="0"/>
        <c:ser>
          <c:idx val="5"/>
          <c:order val="5"/>
          <c:tx>
            <c:strRef>
              <c:f>'us_Year-Type-Pay (2)'!$F$93</c:f>
              <c:strCache>
                <c:ptCount val="1"/>
                <c:pt idx="0">
                  <c:v>In-house (employee at a brand/company)</c:v>
                </c:pt>
              </c:strCache>
              <c:extLst xmlns:c15="http://schemas.microsoft.com/office/drawing/2012/chart"/>
            </c:strRef>
          </c:tx>
          <c:spPr>
            <a:noFill/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(2)'!$G$94:$AA$94</c:f>
              <c:numCache>
                <c:formatCode>"$"#,##0.00</c:formatCode>
                <c:ptCount val="21"/>
                <c:pt idx="0">
                  <c:v>43975.793103448275</c:v>
                </c:pt>
                <c:pt idx="1">
                  <c:v>64611.260563380281</c:v>
                </c:pt>
                <c:pt idx="2">
                  <c:v>61874.90521327014</c:v>
                </c:pt>
                <c:pt idx="3">
                  <c:v>59694.818604651162</c:v>
                </c:pt>
                <c:pt idx="4">
                  <c:v>73855.483412322268</c:v>
                </c:pt>
                <c:pt idx="5">
                  <c:v>78253.676616915429</c:v>
                </c:pt>
                <c:pt idx="6">
                  <c:v>76943.199999999997</c:v>
                </c:pt>
                <c:pt idx="7">
                  <c:v>93674.525862068971</c:v>
                </c:pt>
                <c:pt idx="8">
                  <c:v>111934.81730769231</c:v>
                </c:pt>
                <c:pt idx="9">
                  <c:v>84838.858974358969</c:v>
                </c:pt>
                <c:pt idx="10">
                  <c:v>104799.76470588235</c:v>
                </c:pt>
                <c:pt idx="11">
                  <c:v>105159.56944444444</c:v>
                </c:pt>
                <c:pt idx="12">
                  <c:v>92541.28571428571</c:v>
                </c:pt>
                <c:pt idx="13">
                  <c:v>94361.25</c:v>
                </c:pt>
                <c:pt idx="14">
                  <c:v>91182.742857142861</c:v>
                </c:pt>
                <c:pt idx="15">
                  <c:v>100859.08450704225</c:v>
                </c:pt>
                <c:pt idx="16">
                  <c:v>106121.36842105263</c:v>
                </c:pt>
                <c:pt idx="17">
                  <c:v>85783.942857142858</c:v>
                </c:pt>
                <c:pt idx="18">
                  <c:v>114863.35897435897</c:v>
                </c:pt>
                <c:pt idx="19">
                  <c:v>185692.26086956522</c:v>
                </c:pt>
                <c:pt idx="20">
                  <c:v>111581.13636363637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(2)'!$G$93:$AA$93</c:f>
              <c:numCache>
                <c:formatCode>General</c:formatCode>
                <c:ptCount val="21"/>
                <c:pt idx="0">
                  <c:v>29</c:v>
                </c:pt>
                <c:pt idx="1">
                  <c:v>142</c:v>
                </c:pt>
                <c:pt idx="2">
                  <c:v>211</c:v>
                </c:pt>
                <c:pt idx="3">
                  <c:v>215</c:v>
                </c:pt>
                <c:pt idx="4">
                  <c:v>211</c:v>
                </c:pt>
                <c:pt idx="5">
                  <c:v>201</c:v>
                </c:pt>
                <c:pt idx="6">
                  <c:v>150</c:v>
                </c:pt>
                <c:pt idx="7">
                  <c:v>116</c:v>
                </c:pt>
                <c:pt idx="8">
                  <c:v>104</c:v>
                </c:pt>
                <c:pt idx="9">
                  <c:v>78</c:v>
                </c:pt>
                <c:pt idx="10">
                  <c:v>153</c:v>
                </c:pt>
                <c:pt idx="11">
                  <c:v>72</c:v>
                </c:pt>
                <c:pt idx="12">
                  <c:v>70</c:v>
                </c:pt>
                <c:pt idx="13">
                  <c:v>40</c:v>
                </c:pt>
                <c:pt idx="14">
                  <c:v>35</c:v>
                </c:pt>
                <c:pt idx="15">
                  <c:v>71</c:v>
                </c:pt>
                <c:pt idx="16">
                  <c:v>57</c:v>
                </c:pt>
                <c:pt idx="17">
                  <c:v>35</c:v>
                </c:pt>
                <c:pt idx="18">
                  <c:v>39</c:v>
                </c:pt>
                <c:pt idx="19">
                  <c:v>23</c:v>
                </c:pt>
                <c:pt idx="20">
                  <c:v>44</c:v>
                </c:pt>
              </c:numCache>
              <c:extLst xmlns:c15="http://schemas.microsoft.com/office/drawing/2012/chart"/>
            </c:numRef>
          </c:bubbleSize>
          <c:bubble3D val="0"/>
        </c:ser>
        <c:ser>
          <c:idx val="8"/>
          <c:order val="7"/>
          <c:tx>
            <c:strRef>
              <c:f>'us_Year-Type-Pay (2)'!$F$97</c:f>
              <c:strCache>
                <c:ptCount val="1"/>
                <c:pt idx="0">
                  <c:v>Software Company</c:v>
                </c:pt>
              </c:strCache>
              <c:extLst xmlns:c15="http://schemas.microsoft.com/office/drawing/2012/chart"/>
            </c:strRef>
          </c:tx>
          <c:spPr>
            <a:solidFill>
              <a:srgbClr val="39B54A">
                <a:alpha val="56863"/>
              </a:srgbClr>
            </a:solidFill>
            <a:ln w="25400">
              <a:noFill/>
            </a:ln>
            <a:effectLst/>
          </c:spPr>
          <c:invertIfNegative val="0"/>
          <c:xVal>
            <c:numRef>
              <c:f>'us_Year-Type-Pay (2)'!$G$80:$AA$80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 xmlns:c15="http://schemas.microsoft.com/office/drawing/2012/chart"/>
            </c:numRef>
          </c:xVal>
          <c:yVal>
            <c:numRef>
              <c:f>'us_Year-Type-Pay (2)'!$G$98:$AA$98</c:f>
              <c:numCache>
                <c:formatCode>"$"#,##0.00</c:formatCode>
                <c:ptCount val="21"/>
                <c:pt idx="0">
                  <c:v>82000</c:v>
                </c:pt>
                <c:pt idx="1">
                  <c:v>66715.38461538461</c:v>
                </c:pt>
                <c:pt idx="2">
                  <c:v>88300</c:v>
                </c:pt>
                <c:pt idx="3">
                  <c:v>80662.076923076922</c:v>
                </c:pt>
                <c:pt idx="4">
                  <c:v>123136.36363636363</c:v>
                </c:pt>
                <c:pt idx="5">
                  <c:v>82000</c:v>
                </c:pt>
                <c:pt idx="6">
                  <c:v>97576.923076923078</c:v>
                </c:pt>
                <c:pt idx="7">
                  <c:v>108575</c:v>
                </c:pt>
                <c:pt idx="8">
                  <c:v>102847.4375</c:v>
                </c:pt>
                <c:pt idx="9">
                  <c:v>113192.30769230769</c:v>
                </c:pt>
                <c:pt idx="10">
                  <c:v>104641.33333333333</c:v>
                </c:pt>
                <c:pt idx="11">
                  <c:v>145000</c:v>
                </c:pt>
                <c:pt idx="12">
                  <c:v>138875</c:v>
                </c:pt>
                <c:pt idx="13">
                  <c:v>117000</c:v>
                </c:pt>
                <c:pt idx="14">
                  <c:v>214000</c:v>
                </c:pt>
                <c:pt idx="15">
                  <c:v>198266.66666666666</c:v>
                </c:pt>
                <c:pt idx="16">
                  <c:v>115092.66666666667</c:v>
                </c:pt>
                <c:pt idx="17">
                  <c:v>100000</c:v>
                </c:pt>
                <c:pt idx="18">
                  <c:v>139166.66666666666</c:v>
                </c:pt>
                <c:pt idx="19">
                  <c:v>159166.66666666666</c:v>
                </c:pt>
                <c:pt idx="20">
                  <c:v>278000.40000000002</c:v>
                </c:pt>
              </c:numCache>
              <c:extLst xmlns:c15="http://schemas.microsoft.com/office/drawing/2012/chart"/>
            </c:numRef>
          </c:yVal>
          <c:bubbleSize>
            <c:numRef>
              <c:f>'us_Year-Type-Pay (2)'!$G$97:$AA$97</c:f>
              <c:numCache>
                <c:formatCode>General</c:formatCode>
                <c:ptCount val="21"/>
                <c:pt idx="0">
                  <c:v>4</c:v>
                </c:pt>
                <c:pt idx="1">
                  <c:v>13</c:v>
                </c:pt>
                <c:pt idx="2">
                  <c:v>20</c:v>
                </c:pt>
                <c:pt idx="3">
                  <c:v>26</c:v>
                </c:pt>
                <c:pt idx="4">
                  <c:v>22</c:v>
                </c:pt>
                <c:pt idx="5">
                  <c:v>17</c:v>
                </c:pt>
                <c:pt idx="6">
                  <c:v>13</c:v>
                </c:pt>
                <c:pt idx="7">
                  <c:v>20</c:v>
                </c:pt>
                <c:pt idx="8">
                  <c:v>16</c:v>
                </c:pt>
                <c:pt idx="9">
                  <c:v>13</c:v>
                </c:pt>
                <c:pt idx="10">
                  <c:v>15</c:v>
                </c:pt>
                <c:pt idx="11">
                  <c:v>1</c:v>
                </c:pt>
                <c:pt idx="12">
                  <c:v>12</c:v>
                </c:pt>
                <c:pt idx="13">
                  <c:v>4</c:v>
                </c:pt>
                <c:pt idx="14">
                  <c:v>1</c:v>
                </c:pt>
                <c:pt idx="15">
                  <c:v>12</c:v>
                </c:pt>
                <c:pt idx="16">
                  <c:v>12</c:v>
                </c:pt>
                <c:pt idx="17">
                  <c:v>1</c:v>
                </c:pt>
                <c:pt idx="18">
                  <c:v>6</c:v>
                </c:pt>
                <c:pt idx="19">
                  <c:v>3</c:v>
                </c:pt>
                <c:pt idx="20">
                  <c:v>5</c:v>
                </c:pt>
              </c:numCache>
              <c:extLst xmlns:c15="http://schemas.microsoft.com/office/drawing/2012/chart"/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58161440"/>
        <c:axId val="158162000"/>
        <c:extLst>
          <c:ext xmlns:c15="http://schemas.microsoft.com/office/drawing/2012/chart" uri="{02D57815-91ED-43cb-92C2-25804820EDAC}">
            <c15:filteredBubbl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'us_Year-Type-Pay (2)'!$F$83</c15:sqref>
                        </c15:formulaRef>
                      </c:ext>
                    </c:extLst>
                    <c:strCache>
                      <c:ptCount val="1"/>
                      <c:pt idx="0">
                        <c:v>Agency (employee at large organization, 11+)</c:v>
                      </c:pt>
                    </c:strCache>
                  </c:strRef>
                </c:tx>
                <c:spPr>
                  <a:solidFill>
                    <a:srgbClr val="41C8B9">
                      <a:alpha val="34118"/>
                    </a:srgbClr>
                  </a:solidFill>
                  <a:ln>
                    <a:noFill/>
                  </a:ln>
                  <a:effectLst/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'us_Year-Type-Pay (2)'!$G$84:$AA$84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41313.428571428572</c:v>
                      </c:pt>
                      <c:pt idx="1">
                        <c:v>44968.066115702481</c:v>
                      </c:pt>
                      <c:pt idx="2">
                        <c:v>56410.497109826589</c:v>
                      </c:pt>
                      <c:pt idx="3">
                        <c:v>65559.766666666663</c:v>
                      </c:pt>
                      <c:pt idx="4">
                        <c:v>62264.98529411765</c:v>
                      </c:pt>
                      <c:pt idx="5">
                        <c:v>60955.109589041094</c:v>
                      </c:pt>
                      <c:pt idx="6">
                        <c:v>68396.045454545456</c:v>
                      </c:pt>
                      <c:pt idx="7">
                        <c:v>71852.5</c:v>
                      </c:pt>
                      <c:pt idx="8">
                        <c:v>76335.135135135133</c:v>
                      </c:pt>
                      <c:pt idx="9">
                        <c:v>95626.63461538461</c:v>
                      </c:pt>
                      <c:pt idx="10">
                        <c:v>86622.752380952385</c:v>
                      </c:pt>
                      <c:pt idx="11">
                        <c:v>103922.82</c:v>
                      </c:pt>
                      <c:pt idx="12">
                        <c:v>93892.857142857145</c:v>
                      </c:pt>
                      <c:pt idx="13">
                        <c:v>94902.631578947374</c:v>
                      </c:pt>
                      <c:pt idx="14">
                        <c:v>97637.807692307688</c:v>
                      </c:pt>
                      <c:pt idx="15">
                        <c:v>99960.636363636368</c:v>
                      </c:pt>
                      <c:pt idx="16">
                        <c:v>97954.192307692312</c:v>
                      </c:pt>
                      <c:pt idx="17">
                        <c:v>110733.33333333333</c:v>
                      </c:pt>
                      <c:pt idx="18">
                        <c:v>212275</c:v>
                      </c:pt>
                      <c:pt idx="19">
                        <c:v>103611.11111111111</c:v>
                      </c:pt>
                      <c:pt idx="20">
                        <c:v>168333.33333333334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'us_Year-Type-Pay (2)'!$G$83:$AA$83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28</c:v>
                      </c:pt>
                      <c:pt idx="1">
                        <c:v>121</c:v>
                      </c:pt>
                      <c:pt idx="2">
                        <c:v>173</c:v>
                      </c:pt>
                      <c:pt idx="3">
                        <c:v>180</c:v>
                      </c:pt>
                      <c:pt idx="4">
                        <c:v>136</c:v>
                      </c:pt>
                      <c:pt idx="5">
                        <c:v>146</c:v>
                      </c:pt>
                      <c:pt idx="6">
                        <c:v>132</c:v>
                      </c:pt>
                      <c:pt idx="7">
                        <c:v>60</c:v>
                      </c:pt>
                      <c:pt idx="8">
                        <c:v>74</c:v>
                      </c:pt>
                      <c:pt idx="9">
                        <c:v>52</c:v>
                      </c:pt>
                      <c:pt idx="10">
                        <c:v>105</c:v>
                      </c:pt>
                      <c:pt idx="11">
                        <c:v>50</c:v>
                      </c:pt>
                      <c:pt idx="12">
                        <c:v>42</c:v>
                      </c:pt>
                      <c:pt idx="13">
                        <c:v>38</c:v>
                      </c:pt>
                      <c:pt idx="14">
                        <c:v>26</c:v>
                      </c:pt>
                      <c:pt idx="15">
                        <c:v>33</c:v>
                      </c:pt>
                      <c:pt idx="16">
                        <c:v>26</c:v>
                      </c:pt>
                      <c:pt idx="17">
                        <c:v>15</c:v>
                      </c:pt>
                      <c:pt idx="18">
                        <c:v>20</c:v>
                      </c:pt>
                      <c:pt idx="19">
                        <c:v>9</c:v>
                      </c:pt>
                      <c:pt idx="20">
                        <c:v>30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(2)'!$F$85</c15:sqref>
                        </c15:formulaRef>
                      </c:ext>
                    </c:extLst>
                    <c:strCache>
                      <c:ptCount val="1"/>
                      <c:pt idx="0">
                        <c:v>Collective (collaborative group of independents)</c:v>
                      </c:pt>
                    </c:strCache>
                  </c:strRef>
                </c:tx>
                <c:spPr>
                  <a:solidFill>
                    <a:schemeClr val="accent2"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(2)'!$G$86:$AA$86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48266.666666666664</c:v>
                      </c:pt>
                      <c:pt idx="1">
                        <c:v>25600</c:v>
                      </c:pt>
                      <c:pt idx="2">
                        <c:v>40000</c:v>
                      </c:pt>
                      <c:pt idx="3">
                        <c:v>25700</c:v>
                      </c:pt>
                      <c:pt idx="4">
                        <c:v>45000</c:v>
                      </c:pt>
                      <c:pt idx="5">
                        <c:v>0</c:v>
                      </c:pt>
                      <c:pt idx="6">
                        <c:v>90000</c:v>
                      </c:pt>
                      <c:pt idx="7">
                        <c:v>87500</c:v>
                      </c:pt>
                      <c:pt idx="8">
                        <c:v>90000</c:v>
                      </c:pt>
                      <c:pt idx="9">
                        <c:v>98000</c:v>
                      </c:pt>
                      <c:pt idx="10">
                        <c:v>0</c:v>
                      </c:pt>
                      <c:pt idx="11">
                        <c:v>17000</c:v>
                      </c:pt>
                      <c:pt idx="12">
                        <c:v>0</c:v>
                      </c:pt>
                      <c:pt idx="13">
                        <c:v>78000</c:v>
                      </c:pt>
                      <c:pt idx="14">
                        <c:v>0</c:v>
                      </c:pt>
                      <c:pt idx="15">
                        <c:v>175000</c:v>
                      </c:pt>
                      <c:pt idx="16">
                        <c:v>0</c:v>
                      </c:pt>
                      <c:pt idx="17">
                        <c:v>117500</c:v>
                      </c:pt>
                      <c:pt idx="18">
                        <c:v>139000</c:v>
                      </c:pt>
                      <c:pt idx="19">
                        <c:v>105000</c:v>
                      </c:pt>
                      <c:pt idx="20">
                        <c:v>1000000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(2)'!$G$85:$AA$85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1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(2)'!$F$87</c15:sqref>
                        </c15:formulaRef>
                      </c:ext>
                    </c:extLst>
                    <c:strCache>
                      <c:ptCount val="1"/>
                      <c:pt idx="0">
                        <c:v>College/University</c:v>
                      </c:pt>
                    </c:strCache>
                  </c:strRef>
                </c:tx>
                <c:spPr>
                  <a:solidFill>
                    <a:srgbClr val="FFB900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(2)'!$G$88:$AA$88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44047.090909090912</c:v>
                      </c:pt>
                      <c:pt idx="1">
                        <c:v>84022.129032258061</c:v>
                      </c:pt>
                      <c:pt idx="2">
                        <c:v>23846.952380952382</c:v>
                      </c:pt>
                      <c:pt idx="3">
                        <c:v>28403.225806451614</c:v>
                      </c:pt>
                      <c:pt idx="4">
                        <c:v>67016.166666666672</c:v>
                      </c:pt>
                      <c:pt idx="5">
                        <c:v>54605.411764705881</c:v>
                      </c:pt>
                      <c:pt idx="6">
                        <c:v>54450.7</c:v>
                      </c:pt>
                      <c:pt idx="7">
                        <c:v>49721.434782608696</c:v>
                      </c:pt>
                      <c:pt idx="8">
                        <c:v>93790.909090909088</c:v>
                      </c:pt>
                      <c:pt idx="9">
                        <c:v>58285.785714285717</c:v>
                      </c:pt>
                      <c:pt idx="10">
                        <c:v>55476.048780487807</c:v>
                      </c:pt>
                      <c:pt idx="11">
                        <c:v>52364</c:v>
                      </c:pt>
                      <c:pt idx="12">
                        <c:v>60680.130434782608</c:v>
                      </c:pt>
                      <c:pt idx="13">
                        <c:v>64307.666666666664</c:v>
                      </c:pt>
                      <c:pt idx="14">
                        <c:v>167555.55555555556</c:v>
                      </c:pt>
                      <c:pt idx="15">
                        <c:v>109237.72727272728</c:v>
                      </c:pt>
                      <c:pt idx="16">
                        <c:v>64755</c:v>
                      </c:pt>
                      <c:pt idx="17">
                        <c:v>69409.5</c:v>
                      </c:pt>
                      <c:pt idx="18">
                        <c:v>70396.857142857145</c:v>
                      </c:pt>
                      <c:pt idx="19">
                        <c:v>182508.25</c:v>
                      </c:pt>
                      <c:pt idx="20">
                        <c:v>68950.972222222219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(2)'!$G$87:$AA$87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33</c:v>
                      </c:pt>
                      <c:pt idx="1">
                        <c:v>31</c:v>
                      </c:pt>
                      <c:pt idx="2">
                        <c:v>42</c:v>
                      </c:pt>
                      <c:pt idx="3">
                        <c:v>31</c:v>
                      </c:pt>
                      <c:pt idx="4">
                        <c:v>30</c:v>
                      </c:pt>
                      <c:pt idx="5">
                        <c:v>34</c:v>
                      </c:pt>
                      <c:pt idx="6">
                        <c:v>20</c:v>
                      </c:pt>
                      <c:pt idx="7">
                        <c:v>23</c:v>
                      </c:pt>
                      <c:pt idx="8">
                        <c:v>22</c:v>
                      </c:pt>
                      <c:pt idx="9">
                        <c:v>14</c:v>
                      </c:pt>
                      <c:pt idx="10">
                        <c:v>41</c:v>
                      </c:pt>
                      <c:pt idx="11">
                        <c:v>17</c:v>
                      </c:pt>
                      <c:pt idx="12">
                        <c:v>23</c:v>
                      </c:pt>
                      <c:pt idx="13">
                        <c:v>15</c:v>
                      </c:pt>
                      <c:pt idx="14">
                        <c:v>9</c:v>
                      </c:pt>
                      <c:pt idx="15">
                        <c:v>22</c:v>
                      </c:pt>
                      <c:pt idx="16">
                        <c:v>20</c:v>
                      </c:pt>
                      <c:pt idx="17">
                        <c:v>10</c:v>
                      </c:pt>
                      <c:pt idx="18">
                        <c:v>14</c:v>
                      </c:pt>
                      <c:pt idx="19">
                        <c:v>8</c:v>
                      </c:pt>
                      <c:pt idx="20">
                        <c:v>36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(2)'!$F$89</c15:sqref>
                        </c15:formulaRef>
                      </c:ext>
                    </c:extLst>
                    <c:strCache>
                      <c:ptCount val="1"/>
                      <c:pt idx="0">
                        <c:v>Freelance / Self-employed (free agent)</c:v>
                      </c:pt>
                    </c:strCache>
                  </c:strRef>
                </c:tx>
                <c:spPr>
                  <a:solidFill>
                    <a:srgbClr val="EC008C">
                      <a:alpha val="34118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(2)'!$G$90:$AA$90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12141</c:v>
                      </c:pt>
                      <c:pt idx="1">
                        <c:v>23434.590163934427</c:v>
                      </c:pt>
                      <c:pt idx="2">
                        <c:v>43030.515151515152</c:v>
                      </c:pt>
                      <c:pt idx="3">
                        <c:v>52475.75384615385</c:v>
                      </c:pt>
                      <c:pt idx="4">
                        <c:v>38470.491803278688</c:v>
                      </c:pt>
                      <c:pt idx="5">
                        <c:v>45212.853333333333</c:v>
                      </c:pt>
                      <c:pt idx="6">
                        <c:v>54087.755102040814</c:v>
                      </c:pt>
                      <c:pt idx="7">
                        <c:v>107052.27272727272</c:v>
                      </c:pt>
                      <c:pt idx="8">
                        <c:v>59456.466666666667</c:v>
                      </c:pt>
                      <c:pt idx="9">
                        <c:v>107616.53846153847</c:v>
                      </c:pt>
                      <c:pt idx="10">
                        <c:v>67290.144927536225</c:v>
                      </c:pt>
                      <c:pt idx="11">
                        <c:v>80775.161290322576</c:v>
                      </c:pt>
                      <c:pt idx="12">
                        <c:v>104105.95238095238</c:v>
                      </c:pt>
                      <c:pt idx="13">
                        <c:v>77971.428571428565</c:v>
                      </c:pt>
                      <c:pt idx="14">
                        <c:v>57779.444444444445</c:v>
                      </c:pt>
                      <c:pt idx="15">
                        <c:v>85060.344827586203</c:v>
                      </c:pt>
                      <c:pt idx="16">
                        <c:v>94187.5</c:v>
                      </c:pt>
                      <c:pt idx="17">
                        <c:v>166100</c:v>
                      </c:pt>
                      <c:pt idx="18">
                        <c:v>79052.5</c:v>
                      </c:pt>
                      <c:pt idx="19">
                        <c:v>200866.66666666666</c:v>
                      </c:pt>
                      <c:pt idx="20">
                        <c:v>80369.304347826081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(2)'!$G$89:$AA$89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</c:v>
                      </c:pt>
                      <c:pt idx="1">
                        <c:v>61</c:v>
                      </c:pt>
                      <c:pt idx="2">
                        <c:v>66</c:v>
                      </c:pt>
                      <c:pt idx="3">
                        <c:v>65</c:v>
                      </c:pt>
                      <c:pt idx="4">
                        <c:v>61</c:v>
                      </c:pt>
                      <c:pt idx="5">
                        <c:v>75</c:v>
                      </c:pt>
                      <c:pt idx="6">
                        <c:v>49</c:v>
                      </c:pt>
                      <c:pt idx="7">
                        <c:v>44</c:v>
                      </c:pt>
                      <c:pt idx="8">
                        <c:v>45</c:v>
                      </c:pt>
                      <c:pt idx="9">
                        <c:v>26</c:v>
                      </c:pt>
                      <c:pt idx="10">
                        <c:v>69</c:v>
                      </c:pt>
                      <c:pt idx="11">
                        <c:v>31</c:v>
                      </c:pt>
                      <c:pt idx="12">
                        <c:v>42</c:v>
                      </c:pt>
                      <c:pt idx="13">
                        <c:v>28</c:v>
                      </c:pt>
                      <c:pt idx="14">
                        <c:v>27</c:v>
                      </c:pt>
                      <c:pt idx="15">
                        <c:v>58</c:v>
                      </c:pt>
                      <c:pt idx="16">
                        <c:v>40</c:v>
                      </c:pt>
                      <c:pt idx="17">
                        <c:v>20</c:v>
                      </c:pt>
                      <c:pt idx="18">
                        <c:v>22</c:v>
                      </c:pt>
                      <c:pt idx="19">
                        <c:v>15</c:v>
                      </c:pt>
                      <c:pt idx="20">
                        <c:v>46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(2)'!$F$91</c15:sqref>
                        </c15:formulaRef>
                      </c:ext>
                    </c:extLst>
                    <c:strCache>
                      <c:ptCount val="1"/>
                      <c:pt idx="0">
                        <c:v>In-house (at NGO, non-profit, or government)</c:v>
                      </c:pt>
                    </c:strCache>
                  </c:strRef>
                </c:tx>
                <c:spPr>
                  <a:solidFill>
                    <a:srgbClr val="41C8B9">
                      <a:alpha val="56863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(2)'!$G$92:$AA$92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16543.333333333332</c:v>
                      </c:pt>
                      <c:pt idx="1">
                        <c:v>38235.135135135133</c:v>
                      </c:pt>
                      <c:pt idx="2">
                        <c:v>95136.153846153844</c:v>
                      </c:pt>
                      <c:pt idx="3">
                        <c:v>41481.870967741932</c:v>
                      </c:pt>
                      <c:pt idx="4">
                        <c:v>47956.232558139534</c:v>
                      </c:pt>
                      <c:pt idx="5">
                        <c:v>50500.857142857145</c:v>
                      </c:pt>
                      <c:pt idx="6">
                        <c:v>99701.578947368427</c:v>
                      </c:pt>
                      <c:pt idx="7">
                        <c:v>118916.48484848485</c:v>
                      </c:pt>
                      <c:pt idx="8">
                        <c:v>56647.407407407409</c:v>
                      </c:pt>
                      <c:pt idx="9">
                        <c:v>98489.76</c:v>
                      </c:pt>
                      <c:pt idx="10">
                        <c:v>99942.34210526316</c:v>
                      </c:pt>
                      <c:pt idx="11">
                        <c:v>53633.333333333336</c:v>
                      </c:pt>
                      <c:pt idx="12">
                        <c:v>65397.043478260872</c:v>
                      </c:pt>
                      <c:pt idx="13">
                        <c:v>57333.333333333336</c:v>
                      </c:pt>
                      <c:pt idx="14">
                        <c:v>159018</c:v>
                      </c:pt>
                      <c:pt idx="15">
                        <c:v>71044.0625</c:v>
                      </c:pt>
                      <c:pt idx="16">
                        <c:v>84329.352941176476</c:v>
                      </c:pt>
                      <c:pt idx="17">
                        <c:v>96770</c:v>
                      </c:pt>
                      <c:pt idx="18">
                        <c:v>78723.28571428571</c:v>
                      </c:pt>
                      <c:pt idx="19">
                        <c:v>76875</c:v>
                      </c:pt>
                      <c:pt idx="20">
                        <c:v>82921.857142857145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(2)'!$G$91:$AA$91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37</c:v>
                      </c:pt>
                      <c:pt idx="2">
                        <c:v>52</c:v>
                      </c:pt>
                      <c:pt idx="3">
                        <c:v>62</c:v>
                      </c:pt>
                      <c:pt idx="4">
                        <c:v>43</c:v>
                      </c:pt>
                      <c:pt idx="5">
                        <c:v>42</c:v>
                      </c:pt>
                      <c:pt idx="6">
                        <c:v>38</c:v>
                      </c:pt>
                      <c:pt idx="7">
                        <c:v>33</c:v>
                      </c:pt>
                      <c:pt idx="8">
                        <c:v>27</c:v>
                      </c:pt>
                      <c:pt idx="9">
                        <c:v>25</c:v>
                      </c:pt>
                      <c:pt idx="10">
                        <c:v>38</c:v>
                      </c:pt>
                      <c:pt idx="11">
                        <c:v>15</c:v>
                      </c:pt>
                      <c:pt idx="12">
                        <c:v>23</c:v>
                      </c:pt>
                      <c:pt idx="13">
                        <c:v>9</c:v>
                      </c:pt>
                      <c:pt idx="14">
                        <c:v>12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10</c:v>
                      </c:pt>
                      <c:pt idx="18">
                        <c:v>7</c:v>
                      </c:pt>
                      <c:pt idx="19">
                        <c:v>4</c:v>
                      </c:pt>
                      <c:pt idx="20">
                        <c:v>14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(2)'!$F$95</c15:sqref>
                        </c15:formulaRef>
                      </c:ext>
                    </c:extLst>
                    <c:strCache>
                      <c:ptCount val="1"/>
                      <c:pt idx="0">
                        <c:v>Partnership (shared ownership)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(2)'!$G$96:$AA$96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35000</c:v>
                      </c:pt>
                      <c:pt idx="1">
                        <c:v>17000</c:v>
                      </c:pt>
                      <c:pt idx="2">
                        <c:v>53306.666666666664</c:v>
                      </c:pt>
                      <c:pt idx="3">
                        <c:v>35471.428571428572</c:v>
                      </c:pt>
                      <c:pt idx="4">
                        <c:v>50600</c:v>
                      </c:pt>
                      <c:pt idx="5">
                        <c:v>67500</c:v>
                      </c:pt>
                      <c:pt idx="6">
                        <c:v>53333.333333333336</c:v>
                      </c:pt>
                      <c:pt idx="7">
                        <c:v>57333.333333333336</c:v>
                      </c:pt>
                      <c:pt idx="8">
                        <c:v>68363.636363636368</c:v>
                      </c:pt>
                      <c:pt idx="9">
                        <c:v>86600</c:v>
                      </c:pt>
                      <c:pt idx="10">
                        <c:v>60461.538461538461</c:v>
                      </c:pt>
                      <c:pt idx="11">
                        <c:v>66000</c:v>
                      </c:pt>
                      <c:pt idx="12">
                        <c:v>72166.666666666672</c:v>
                      </c:pt>
                      <c:pt idx="13">
                        <c:v>79400</c:v>
                      </c:pt>
                      <c:pt idx="14">
                        <c:v>61000</c:v>
                      </c:pt>
                      <c:pt idx="15">
                        <c:v>58200</c:v>
                      </c:pt>
                      <c:pt idx="16">
                        <c:v>96200</c:v>
                      </c:pt>
                      <c:pt idx="17">
                        <c:v>86898.125</c:v>
                      </c:pt>
                      <c:pt idx="18">
                        <c:v>94012</c:v>
                      </c:pt>
                      <c:pt idx="19">
                        <c:v>89000</c:v>
                      </c:pt>
                      <c:pt idx="20">
                        <c:v>127000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(2)'!$G$95:$AA$95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</c:v>
                      </c:pt>
                      <c:pt idx="1">
                        <c:v>2</c:v>
                      </c:pt>
                      <c:pt idx="2">
                        <c:v>6</c:v>
                      </c:pt>
                      <c:pt idx="3">
                        <c:v>7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3</c:v>
                      </c:pt>
                      <c:pt idx="7">
                        <c:v>6</c:v>
                      </c:pt>
                      <c:pt idx="8">
                        <c:v>11</c:v>
                      </c:pt>
                      <c:pt idx="9">
                        <c:v>7</c:v>
                      </c:pt>
                      <c:pt idx="10">
                        <c:v>13</c:v>
                      </c:pt>
                      <c:pt idx="11">
                        <c:v>2</c:v>
                      </c:pt>
                      <c:pt idx="12">
                        <c:v>6</c:v>
                      </c:pt>
                      <c:pt idx="13">
                        <c:v>10</c:v>
                      </c:pt>
                      <c:pt idx="14">
                        <c:v>3</c:v>
                      </c:pt>
                      <c:pt idx="15">
                        <c:v>5</c:v>
                      </c:pt>
                      <c:pt idx="16">
                        <c:v>5</c:v>
                      </c:pt>
                      <c:pt idx="17">
                        <c:v>8</c:v>
                      </c:pt>
                      <c:pt idx="18">
                        <c:v>5</c:v>
                      </c:pt>
                      <c:pt idx="19">
                        <c:v>3</c:v>
                      </c:pt>
                      <c:pt idx="20">
                        <c:v>4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(2)'!$F$99</c15:sqref>
                        </c15:formulaRef>
                      </c:ext>
                    </c:extLst>
                    <c:strCache>
                      <c:ptCount val="1"/>
                      <c:pt idx="0">
                        <c:v>Startup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alpha val="75000"/>
                    </a:scheme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(2)'!$G$100:$AA$100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39250</c:v>
                      </c:pt>
                      <c:pt idx="1">
                        <c:v>43000</c:v>
                      </c:pt>
                      <c:pt idx="2">
                        <c:v>59864.705882352944</c:v>
                      </c:pt>
                      <c:pt idx="3">
                        <c:v>62433.333333333336</c:v>
                      </c:pt>
                      <c:pt idx="4">
                        <c:v>81470.588235294112</c:v>
                      </c:pt>
                      <c:pt idx="5">
                        <c:v>75390.476190476184</c:v>
                      </c:pt>
                      <c:pt idx="6">
                        <c:v>94500</c:v>
                      </c:pt>
                      <c:pt idx="7">
                        <c:v>83750</c:v>
                      </c:pt>
                      <c:pt idx="8">
                        <c:v>81000</c:v>
                      </c:pt>
                      <c:pt idx="9">
                        <c:v>131500</c:v>
                      </c:pt>
                      <c:pt idx="10">
                        <c:v>92933.333333333328</c:v>
                      </c:pt>
                      <c:pt idx="11">
                        <c:v>109250</c:v>
                      </c:pt>
                      <c:pt idx="12">
                        <c:v>111250</c:v>
                      </c:pt>
                      <c:pt idx="13">
                        <c:v>168333.33333333334</c:v>
                      </c:pt>
                      <c:pt idx="14">
                        <c:v>108333.33333333333</c:v>
                      </c:pt>
                      <c:pt idx="15">
                        <c:v>170000</c:v>
                      </c:pt>
                      <c:pt idx="16">
                        <c:v>105000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83450</c:v>
                      </c:pt>
                      <c:pt idx="20">
                        <c:v>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(2)'!$G$99:$AA$99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</c:v>
                      </c:pt>
                      <c:pt idx="1">
                        <c:v>20</c:v>
                      </c:pt>
                      <c:pt idx="2">
                        <c:v>17</c:v>
                      </c:pt>
                      <c:pt idx="3">
                        <c:v>15</c:v>
                      </c:pt>
                      <c:pt idx="4">
                        <c:v>17</c:v>
                      </c:pt>
                      <c:pt idx="5">
                        <c:v>21</c:v>
                      </c:pt>
                      <c:pt idx="6">
                        <c:v>12</c:v>
                      </c:pt>
                      <c:pt idx="7">
                        <c:v>4</c:v>
                      </c:pt>
                      <c:pt idx="8">
                        <c:v>9</c:v>
                      </c:pt>
                      <c:pt idx="9">
                        <c:v>2</c:v>
                      </c:pt>
                      <c:pt idx="10">
                        <c:v>15</c:v>
                      </c:pt>
                      <c:pt idx="11">
                        <c:v>4</c:v>
                      </c:pt>
                      <c:pt idx="12">
                        <c:v>4</c:v>
                      </c:pt>
                      <c:pt idx="13">
                        <c:v>3</c:v>
                      </c:pt>
                      <c:pt idx="14">
                        <c:v>3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0</c:v>
                      </c:pt>
                    </c:numCache>
                  </c:numRef>
                </c:bubbleSize>
                <c:bubble3D val="0"/>
              </c15:ser>
            </c15:filteredBubbleSeries>
            <c15:filteredBubble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(2)'!$F$101</c15:sqref>
                        </c15:formulaRef>
                      </c:ext>
                    </c:extLst>
                    <c:strCache>
                      <c:ptCount val="1"/>
                      <c:pt idx="0">
                        <c:v>Studio (employee at small organization, 3Ã¢â‚¬â€œ10)</c:v>
                      </c:pt>
                    </c:strCache>
                  </c:strRef>
                </c:tx>
                <c:spPr>
                  <a:solidFill>
                    <a:srgbClr val="0000D2">
                      <a:alpha val="34118"/>
                    </a:srgbClr>
                  </a:solidFill>
                  <a:ln w="25400">
                    <a:noFill/>
                  </a:ln>
                  <a:effectLst/>
                </c:spPr>
                <c:invertIfNegative val="0"/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(2)'!$G$80:$AA$80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(2)'!$G$102:$AA$102</c15:sqref>
                        </c15:formulaRef>
                      </c:ext>
                    </c:extLst>
                    <c:numCache>
                      <c:formatCode>"$"#,##0.00</c:formatCode>
                      <c:ptCount val="21"/>
                      <c:pt idx="0">
                        <c:v>46533.333333333336</c:v>
                      </c:pt>
                      <c:pt idx="1">
                        <c:v>32631.888888888891</c:v>
                      </c:pt>
                      <c:pt idx="2">
                        <c:v>53319.870129870127</c:v>
                      </c:pt>
                      <c:pt idx="3">
                        <c:v>45272.535211267605</c:v>
                      </c:pt>
                      <c:pt idx="4">
                        <c:v>50966.538461538461</c:v>
                      </c:pt>
                      <c:pt idx="5">
                        <c:v>79760.072463768112</c:v>
                      </c:pt>
                      <c:pt idx="6">
                        <c:v>58361.442307692305</c:v>
                      </c:pt>
                      <c:pt idx="7">
                        <c:v>54968</c:v>
                      </c:pt>
                      <c:pt idx="8">
                        <c:v>101181.37931034483</c:v>
                      </c:pt>
                      <c:pt idx="9">
                        <c:v>223208.33333333334</c:v>
                      </c:pt>
                      <c:pt idx="10">
                        <c:v>59425</c:v>
                      </c:pt>
                      <c:pt idx="11">
                        <c:v>56112.307692307695</c:v>
                      </c:pt>
                      <c:pt idx="12">
                        <c:v>70321.428571428565</c:v>
                      </c:pt>
                      <c:pt idx="13">
                        <c:v>72663.15789473684</c:v>
                      </c:pt>
                      <c:pt idx="14">
                        <c:v>93000</c:v>
                      </c:pt>
                      <c:pt idx="15">
                        <c:v>80466.666666666672</c:v>
                      </c:pt>
                      <c:pt idx="16">
                        <c:v>183785.71428571429</c:v>
                      </c:pt>
                      <c:pt idx="17">
                        <c:v>86633.333333333328</c:v>
                      </c:pt>
                      <c:pt idx="18">
                        <c:v>57500</c:v>
                      </c:pt>
                      <c:pt idx="19">
                        <c:v>215166.66666666666</c:v>
                      </c:pt>
                      <c:pt idx="20">
                        <c:v>88153.846153846156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'us_Year-Type-Pay (2)'!$G$101:$AA$101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6</c:v>
                      </c:pt>
                      <c:pt idx="1">
                        <c:v>54</c:v>
                      </c:pt>
                      <c:pt idx="2">
                        <c:v>77</c:v>
                      </c:pt>
                      <c:pt idx="3">
                        <c:v>71</c:v>
                      </c:pt>
                      <c:pt idx="4">
                        <c:v>52</c:v>
                      </c:pt>
                      <c:pt idx="5">
                        <c:v>69</c:v>
                      </c:pt>
                      <c:pt idx="6">
                        <c:v>52</c:v>
                      </c:pt>
                      <c:pt idx="7">
                        <c:v>25</c:v>
                      </c:pt>
                      <c:pt idx="8">
                        <c:v>29</c:v>
                      </c:pt>
                      <c:pt idx="9">
                        <c:v>12</c:v>
                      </c:pt>
                      <c:pt idx="10">
                        <c:v>30</c:v>
                      </c:pt>
                      <c:pt idx="11">
                        <c:v>13</c:v>
                      </c:pt>
                      <c:pt idx="12">
                        <c:v>14</c:v>
                      </c:pt>
                      <c:pt idx="13">
                        <c:v>19</c:v>
                      </c:pt>
                      <c:pt idx="14">
                        <c:v>13</c:v>
                      </c:pt>
                      <c:pt idx="15">
                        <c:v>15</c:v>
                      </c:pt>
                      <c:pt idx="16">
                        <c:v>14</c:v>
                      </c:pt>
                      <c:pt idx="17">
                        <c:v>15</c:v>
                      </c:pt>
                      <c:pt idx="18">
                        <c:v>4</c:v>
                      </c:pt>
                      <c:pt idx="19">
                        <c:v>6</c:v>
                      </c:pt>
                      <c:pt idx="20">
                        <c:v>13</c:v>
                      </c:pt>
                    </c:numCache>
                  </c:numRef>
                </c:bubbleSize>
                <c:bubble3D val="0"/>
              </c15:ser>
            </c15:filteredBubbleSeries>
          </c:ext>
        </c:extLst>
      </c:bubbleChart>
      <c:valAx>
        <c:axId val="158161440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158162000"/>
        <c:crosses val="autoZero"/>
        <c:crossBetween val="midCat"/>
      </c:valAx>
      <c:valAx>
        <c:axId val="158162000"/>
        <c:scaling>
          <c:orientation val="minMax"/>
          <c:max val="150000"/>
          <c:min val="0"/>
        </c:scaling>
        <c:delete val="1"/>
        <c:axPos val="l"/>
        <c:numFmt formatCode="&quot;$&quot;#,\K" sourceLinked="0"/>
        <c:majorTickMark val="none"/>
        <c:minorTickMark val="none"/>
        <c:tickLblPos val="nextTo"/>
        <c:crossAx val="158161440"/>
        <c:crosses val="autoZero"/>
        <c:crossBetween val="midCat"/>
        <c:majorUnit val="1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76756-1262-4E62-BE3F-BAF35C6C1186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EEFE-FD3F-4CD7-AF8A-B21EA81F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2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35257584" y="-21863665"/>
            <a:ext cx="91440000" cy="91440000"/>
            <a:chOff x="-60246416" y="-19222065"/>
            <a:chExt cx="91440000" cy="91440000"/>
          </a:xfrm>
        </p:grpSpPr>
        <p:grpSp>
          <p:nvGrpSpPr>
            <p:cNvPr id="37" name="Group 36"/>
            <p:cNvGrpSpPr/>
            <p:nvPr userDrawn="1"/>
          </p:nvGrpSpPr>
          <p:grpSpPr>
            <a:xfrm>
              <a:off x="-47190816" y="-6014065"/>
              <a:ext cx="65024000" cy="65024000"/>
              <a:chOff x="-39725600" y="-6014065"/>
              <a:chExt cx="65024000" cy="65024000"/>
            </a:xfrm>
          </p:grpSpPr>
          <p:sp>
            <p:nvSpPr>
              <p:cNvPr id="29" name="Rectangle 28"/>
              <p:cNvSpPr/>
              <p:nvPr userDrawn="1"/>
            </p:nvSpPr>
            <p:spPr>
              <a:xfrm>
                <a:off x="-39725600" y="-6014065"/>
                <a:ext cx="65024000" cy="65024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 userDrawn="1"/>
            </p:nvGrpSpPr>
            <p:grpSpPr>
              <a:xfrm>
                <a:off x="-37668200" y="-3956665"/>
                <a:ext cx="60909200" cy="60909200"/>
                <a:chOff x="-37668200" y="-3956665"/>
                <a:chExt cx="60909200" cy="60909200"/>
              </a:xfrm>
            </p:grpSpPr>
            <p:sp>
              <p:nvSpPr>
                <p:cNvPr id="8" name="Rectangle 7"/>
                <p:cNvSpPr/>
                <p:nvPr userDrawn="1"/>
              </p:nvSpPr>
              <p:spPr>
                <a:xfrm>
                  <a:off x="-37668200" y="-3956665"/>
                  <a:ext cx="60909200" cy="6090920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 userDrawn="1"/>
              </p:nvCxnSpPr>
              <p:spPr>
                <a:xfrm>
                  <a:off x="-33861375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 userDrawn="1"/>
              </p:nvCxnSpPr>
              <p:spPr>
                <a:xfrm>
                  <a:off x="-30054550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 userDrawn="1"/>
              </p:nvCxnSpPr>
              <p:spPr>
                <a:xfrm>
                  <a:off x="-26247725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 userDrawn="1"/>
              </p:nvCxnSpPr>
              <p:spPr>
                <a:xfrm>
                  <a:off x="-22440900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 userDrawn="1"/>
              </p:nvCxnSpPr>
              <p:spPr>
                <a:xfrm>
                  <a:off x="-18634075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 userDrawn="1"/>
              </p:nvCxnSpPr>
              <p:spPr>
                <a:xfrm>
                  <a:off x="-14827250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 userDrawn="1"/>
              </p:nvCxnSpPr>
              <p:spPr>
                <a:xfrm>
                  <a:off x="-7213600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-3406775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00050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206875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8013700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11820525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15627350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-11020425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19434175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 rot="5400000">
                  <a:off x="-7213600" y="-3956157"/>
                  <a:ext cx="0" cy="609081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5" name="Straight Connector 34"/>
            <p:cNvCxnSpPr/>
            <p:nvPr userDrawn="1"/>
          </p:nvCxnSpPr>
          <p:spPr>
            <a:xfrm rot="-2700000">
              <a:off x="-14678816" y="-19222065"/>
              <a:ext cx="0" cy="9144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2700000">
              <a:off x="-14526416" y="-19069665"/>
              <a:ext cx="0" cy="9144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Chart 3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87332620"/>
              </p:ext>
            </p:extLst>
          </p:nvPr>
        </p:nvGraphicFramePr>
        <p:xfrm>
          <a:off x="48282507" y="-8258376"/>
          <a:ext cx="65024000" cy="65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818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93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39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843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30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43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38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21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86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13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28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6115" y="2482860"/>
            <a:ext cx="40222170" cy="9013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6115" y="12414250"/>
            <a:ext cx="40222170" cy="29589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6115" y="43223190"/>
            <a:ext cx="10492740" cy="2482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26F-7B53-4B84-A8F1-6752A69BF808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47645" y="43223190"/>
            <a:ext cx="15739110" cy="2482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35545" y="43223190"/>
            <a:ext cx="10492740" cy="2482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96516-1596-4C7C-927A-8E35D84D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7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62" r:id="rId13"/>
  </p:sldLayoutIdLst>
  <p:txStyles>
    <p:titleStyle>
      <a:lvl1pPr algn="l" defTabSz="4663440" rtl="0" eaLnBrk="1" latinLnBrk="0" hangingPunct="1">
        <a:lnSpc>
          <a:spcPct val="90000"/>
        </a:lnSpc>
        <a:spcBef>
          <a:spcPct val="0"/>
        </a:spcBef>
        <a:buNone/>
        <a:defRPr sz="22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5860" indent="-1165860" algn="l" defTabSz="4663440" rtl="0" eaLnBrk="1" latinLnBrk="0" hangingPunct="1">
        <a:lnSpc>
          <a:spcPct val="90000"/>
        </a:lnSpc>
        <a:spcBef>
          <a:spcPts val="5100"/>
        </a:spcBef>
        <a:buFont typeface="Arial" panose="020B0604020202020204" pitchFamily="34" charset="0"/>
        <a:buChar char="•"/>
        <a:defRPr sz="14280" kern="1200">
          <a:solidFill>
            <a:schemeClr val="tx1"/>
          </a:solidFill>
          <a:latin typeface="+mn-lt"/>
          <a:ea typeface="+mn-ea"/>
          <a:cs typeface="+mn-cs"/>
        </a:defRPr>
      </a:lvl1pPr>
      <a:lvl2pPr marL="349758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sz="12240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816102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sz="9180" kern="1200">
          <a:solidFill>
            <a:schemeClr val="tx1"/>
          </a:solidFill>
          <a:latin typeface="+mn-lt"/>
          <a:ea typeface="+mn-ea"/>
          <a:cs typeface="+mn-cs"/>
        </a:defRPr>
      </a:lvl4pPr>
      <a:lvl5pPr marL="1049274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sz="9180" kern="1200">
          <a:solidFill>
            <a:schemeClr val="tx1"/>
          </a:solidFill>
          <a:latin typeface="+mn-lt"/>
          <a:ea typeface="+mn-ea"/>
          <a:cs typeface="+mn-cs"/>
        </a:defRPr>
      </a:lvl5pPr>
      <a:lvl6pPr marL="1282446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sz="9180" kern="1200">
          <a:solidFill>
            <a:schemeClr val="tx1"/>
          </a:solidFill>
          <a:latin typeface="+mn-lt"/>
          <a:ea typeface="+mn-ea"/>
          <a:cs typeface="+mn-cs"/>
        </a:defRPr>
      </a:lvl6pPr>
      <a:lvl7pPr marL="1515618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sz="918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sz="9180" kern="1200">
          <a:solidFill>
            <a:schemeClr val="tx1"/>
          </a:solidFill>
          <a:latin typeface="+mn-lt"/>
          <a:ea typeface="+mn-ea"/>
          <a:cs typeface="+mn-cs"/>
        </a:defRPr>
      </a:lvl8pPr>
      <a:lvl9pPr marL="19819620" indent="-1165860" algn="l" defTabSz="4663440" rtl="0" eaLnBrk="1" latinLnBrk="0" hangingPunct="1">
        <a:lnSpc>
          <a:spcPct val="90000"/>
        </a:lnSpc>
        <a:spcBef>
          <a:spcPts val="2550"/>
        </a:spcBef>
        <a:buFont typeface="Arial" panose="020B0604020202020204" pitchFamily="34" charset="0"/>
        <a:buChar char="•"/>
        <a:defRPr sz="9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3440" rtl="0" eaLnBrk="1" latinLnBrk="0" hangingPunct="1">
        <a:defRPr sz="918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algn="l" defTabSz="4663440" rtl="0" eaLnBrk="1" latinLnBrk="0" hangingPunct="1">
        <a:defRPr sz="9180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0" algn="l" defTabSz="4663440" rtl="0" eaLnBrk="1" latinLnBrk="0" hangingPunct="1">
        <a:defRPr sz="9180" kern="1200">
          <a:solidFill>
            <a:schemeClr val="tx1"/>
          </a:solidFill>
          <a:latin typeface="+mn-lt"/>
          <a:ea typeface="+mn-ea"/>
          <a:cs typeface="+mn-cs"/>
        </a:defRPr>
      </a:lvl3pPr>
      <a:lvl4pPr marL="6995160" algn="l" defTabSz="4663440" rtl="0" eaLnBrk="1" latinLnBrk="0" hangingPunct="1">
        <a:defRPr sz="918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0" algn="l" defTabSz="4663440" rtl="0" eaLnBrk="1" latinLnBrk="0" hangingPunct="1">
        <a:defRPr sz="918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600" algn="l" defTabSz="4663440" rtl="0" eaLnBrk="1" latinLnBrk="0" hangingPunct="1">
        <a:defRPr sz="9180" kern="1200">
          <a:solidFill>
            <a:schemeClr val="tx1"/>
          </a:solidFill>
          <a:latin typeface="+mn-lt"/>
          <a:ea typeface="+mn-ea"/>
          <a:cs typeface="+mn-cs"/>
        </a:defRPr>
      </a:lvl6pPr>
      <a:lvl7pPr marL="13990320" algn="l" defTabSz="4663440" rtl="0" eaLnBrk="1" latinLnBrk="0" hangingPunct="1">
        <a:defRPr sz="9180" kern="1200">
          <a:solidFill>
            <a:schemeClr val="tx1"/>
          </a:solidFill>
          <a:latin typeface="+mn-lt"/>
          <a:ea typeface="+mn-ea"/>
          <a:cs typeface="+mn-cs"/>
        </a:defRPr>
      </a:lvl7pPr>
      <a:lvl8pPr marL="16322040" algn="l" defTabSz="4663440" rtl="0" eaLnBrk="1" latinLnBrk="0" hangingPunct="1">
        <a:defRPr sz="918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algn="l" defTabSz="4663440" rtl="0" eaLnBrk="1" latinLnBrk="0" hangingPunct="1">
        <a:defRPr sz="9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401319"/>
              </p:ext>
            </p:extLst>
          </p:nvPr>
        </p:nvGraphicFramePr>
        <p:xfrm>
          <a:off x="0" y="0"/>
          <a:ext cx="46634400" cy="466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1968500" y="12077700"/>
            <a:ext cx="42697400" cy="22479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8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9224" y="12077700"/>
            <a:ext cx="22475952" cy="22479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656478"/>
              </p:ext>
            </p:extLst>
          </p:nvPr>
        </p:nvGraphicFramePr>
        <p:xfrm>
          <a:off x="0" y="0"/>
          <a:ext cx="46634400" cy="466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904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9224" y="12077700"/>
            <a:ext cx="22475952" cy="22479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307272"/>
              </p:ext>
            </p:extLst>
          </p:nvPr>
        </p:nvGraphicFramePr>
        <p:xfrm>
          <a:off x="0" y="0"/>
          <a:ext cx="46634400" cy="466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111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9224" y="12077700"/>
            <a:ext cx="22475952" cy="22479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284497"/>
              </p:ext>
            </p:extLst>
          </p:nvPr>
        </p:nvGraphicFramePr>
        <p:xfrm>
          <a:off x="0" y="0"/>
          <a:ext cx="46634400" cy="466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313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9224" y="12077700"/>
            <a:ext cx="22475952" cy="22479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345143"/>
              </p:ext>
            </p:extLst>
          </p:nvPr>
        </p:nvGraphicFramePr>
        <p:xfrm>
          <a:off x="0" y="0"/>
          <a:ext cx="46634400" cy="466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301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9224" y="12077700"/>
            <a:ext cx="22475952" cy="22479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67433"/>
              </p:ext>
            </p:extLst>
          </p:nvPr>
        </p:nvGraphicFramePr>
        <p:xfrm>
          <a:off x="0" y="0"/>
          <a:ext cx="46634400" cy="466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42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9224" y="12077700"/>
            <a:ext cx="22475952" cy="22479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436321"/>
              </p:ext>
            </p:extLst>
          </p:nvPr>
        </p:nvGraphicFramePr>
        <p:xfrm>
          <a:off x="0" y="0"/>
          <a:ext cx="46634400" cy="466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744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9224" y="12077700"/>
            <a:ext cx="22475952" cy="22479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609635"/>
              </p:ext>
            </p:extLst>
          </p:nvPr>
        </p:nvGraphicFramePr>
        <p:xfrm>
          <a:off x="0" y="0"/>
          <a:ext cx="46634400" cy="466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660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9224" y="12077700"/>
            <a:ext cx="22475952" cy="22479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787981"/>
              </p:ext>
            </p:extLst>
          </p:nvPr>
        </p:nvGraphicFramePr>
        <p:xfrm>
          <a:off x="0" y="0"/>
          <a:ext cx="46634400" cy="466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131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9224" y="12077700"/>
            <a:ext cx="22475952" cy="22479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720186"/>
              </p:ext>
            </p:extLst>
          </p:nvPr>
        </p:nvGraphicFramePr>
        <p:xfrm>
          <a:off x="0" y="0"/>
          <a:ext cx="46634400" cy="466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51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9224" y="12077700"/>
            <a:ext cx="22475952" cy="22479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316607"/>
              </p:ext>
            </p:extLst>
          </p:nvPr>
        </p:nvGraphicFramePr>
        <p:xfrm>
          <a:off x="0" y="0"/>
          <a:ext cx="46634400" cy="466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857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Archie Bagnall</dc:creator>
  <cp:lastModifiedBy>Archie Bagnall</cp:lastModifiedBy>
  <cp:revision>20</cp:revision>
  <dcterms:created xsi:type="dcterms:W3CDTF">2017-05-11T04:00:48Z</dcterms:created>
  <dcterms:modified xsi:type="dcterms:W3CDTF">2017-06-03T21:16:00Z</dcterms:modified>
</cp:coreProperties>
</file>