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59" r:id="rId11"/>
    <p:sldId id="272" r:id="rId12"/>
    <p:sldId id="273" r:id="rId13"/>
    <p:sldId id="260" r:id="rId14"/>
    <p:sldId id="274" r:id="rId15"/>
    <p:sldId id="277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DFF9"/>
    <a:srgbClr val="FF9999"/>
    <a:srgbClr val="FF9F9F"/>
    <a:srgbClr val="70AD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84A75-4AC0-4D24-8148-CB8D926986E7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D1268-C09E-414B-BCB2-FAB3958F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2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26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524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80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9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21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59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91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7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0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9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25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3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1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5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76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8C0C8-22B2-444C-89BB-97C9FA775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F2D62-CCE9-43C5-A689-8CF930429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E2E93-891B-42E7-88B9-C82356FB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08E51-D8F3-432E-83C7-83EFCE0B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2F5C0-66D2-491C-AC59-10FAB5AD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0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8516B-5600-4D58-9882-82D7D53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0430A-E04D-4147-8099-12018530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6B7F2-5C4C-4B1D-B307-AA30BDFB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ECFD4-D0F2-4BE7-A117-883F2B1C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7A8EF-7FB1-428C-8985-10764DF2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4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629893-828B-4BB3-9C35-66458362C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352103-AD29-4422-BC57-0A501720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35DA9-4042-4D45-9238-5E4BF960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6E873-5884-46F9-AE52-594D1584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D8213-3404-46F6-AD2D-ACB05DFB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9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E202-F23A-4673-AC81-34AEBF3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FD3A5-A1A6-4187-AA97-CA189D8C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ED5F6-2F95-45C6-8EF9-8AD22496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15B27-8030-401A-A396-EECF9454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B89A1-F4AC-4918-AB3B-EA8A917D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6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079FB-C8BF-49C7-BC68-D8D92826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323E3-E169-4493-8432-7A48449B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F237E-ECE3-49ED-AB20-52898357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3013-512B-4C3F-B07C-B582C038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D97C2-2E84-46E4-AAB5-F7B497DC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4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56A5D-4B2D-40AC-B828-99A2ABA2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500CA-76E3-4104-88E4-1CE2C6A4E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8AE36C-E203-498A-B7EE-8D1DA2ED4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5459E-BAA7-4555-8EE4-EBF57EA9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E58B3-20F0-40BB-845A-F3077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90F2C-777D-4736-BD2A-ADC3A453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2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AA311-672F-4CF4-A1CB-9F4C7D66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06E36-FF23-4178-92D5-4338345D0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95C755-6E32-43ED-A307-26D15910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8E4005-BEB4-4BF2-BA60-DD4F65A4E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096A70-79BC-45C2-8A8B-580764BD4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AED6DC-8B6D-4B0E-B6E4-8EF565DD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ED9B7F-0BC6-4D3D-8C2B-B963935A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1641F8-FBDD-42EB-934C-EFCB6FB0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3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3A82D-04EA-4D89-BD46-D81EE3B1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F97DA-D01F-42A8-BC83-A7E1CF89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4D7B1B-6018-4107-81E0-69A4C1A1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13276-9970-41CF-81D6-4052A91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1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B5E283-0EE6-4105-9127-5BC5C7C6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3C4AD4-0800-4055-ACE3-6A52AB7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4C4935-6BB7-43EE-BFBA-2170ADCE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8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5B35-858F-4BF8-BA1E-0641EB13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E62EA-F53F-46B7-96F3-766F8805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D560F-EBA5-4683-922E-6CA085DB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82BFB-8D5F-4D75-B453-C62B4DF7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388C9-4007-42D4-A1B2-0D790A33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72FFC-52DD-4929-95F7-1D81990F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4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8CD7B-7EE7-4AD1-9DBB-65E5C2F1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795792-2A2A-484C-92C3-A428C7EA8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7E71AC-CDEB-4F09-971E-61D579546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81D4E-309D-456E-A84C-78E73B72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DC20D-7130-4C64-A671-880F4298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D687C-D552-44B2-822E-7E44CAEC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6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8514BD-29AE-4D1D-8CE3-6C01C4CE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7D61C-D055-4237-AF91-80732A912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34051-3483-4757-8924-293FE6A43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46C2-CC55-4B2C-85CA-836FD808758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5B042-1E62-413E-96EA-8BB354093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03210-A066-4151-AF49-7975A8A57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video" Target="../media/media1.mp4"/><Relationship Id="rId7" Type="http://schemas.openxmlformats.org/officeDocument/2006/relationships/slide" Target="slide15.xml"/><Relationship Id="rId2" Type="http://schemas.microsoft.com/office/2007/relationships/media" Target="../media/media1.mp4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video" Target="../media/media1.mp4"/><Relationship Id="rId7" Type="http://schemas.openxmlformats.org/officeDocument/2006/relationships/image" Target="../media/image5.png"/><Relationship Id="rId2" Type="http://schemas.microsoft.com/office/2007/relationships/media" Target="../media/media1.mp4"/><Relationship Id="rId1" Type="http://schemas.openxmlformats.org/officeDocument/2006/relationships/vmlDrawing" Target="../drawings/vmlDrawing2.vml"/><Relationship Id="rId6" Type="http://schemas.openxmlformats.org/officeDocument/2006/relationships/slide" Target="slide12.xml"/><Relationship Id="rId5" Type="http://schemas.openxmlformats.org/officeDocument/2006/relationships/notesSlide" Target="../notesSlides/notesSlide15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C208350-5045-4795-9D0B-AB7104FF0AF0}"/>
              </a:ext>
            </a:extLst>
          </p:cNvPr>
          <p:cNvSpPr txBox="1"/>
          <p:nvPr/>
        </p:nvSpPr>
        <p:spPr>
          <a:xfrm>
            <a:off x="6364198" y="2598003"/>
            <a:ext cx="5748690" cy="830997"/>
          </a:xfrm>
          <a:prstGeom prst="rect">
            <a:avLst/>
          </a:prstGeom>
          <a:solidFill>
            <a:srgbClr val="FFC000">
              <a:alpha val="9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Attention</a:t>
            </a:r>
            <a:r>
              <a:rPr lang="zh-CN" altLang="en-US" sz="2400" b="1" dirty="0">
                <a:solidFill>
                  <a:schemeClr val="bg1"/>
                </a:solidFill>
              </a:rPr>
              <a:t>有针对的深入理解</a:t>
            </a:r>
            <a:r>
              <a:rPr lang="en-US" altLang="zh-CN" sz="2400" b="1" dirty="0">
                <a:solidFill>
                  <a:schemeClr val="bg1"/>
                </a:solidFill>
              </a:rPr>
              <a:t>——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比普通</a:t>
            </a:r>
            <a:r>
              <a:rPr lang="en-US" altLang="zh-CN" sz="2400" b="1" dirty="0">
                <a:solidFill>
                  <a:schemeClr val="bg1"/>
                </a:solidFill>
              </a:rPr>
              <a:t>CNN</a:t>
            </a:r>
            <a:r>
              <a:rPr lang="zh-CN" altLang="en-US" sz="2400" b="1" dirty="0"/>
              <a:t>更便捷</a:t>
            </a:r>
            <a:r>
              <a:rPr lang="zh-CN" altLang="en-US" sz="2400" b="1" dirty="0">
                <a:solidFill>
                  <a:schemeClr val="bg1"/>
                </a:solidFill>
              </a:rPr>
              <a:t>的图像理解机制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278A2313-BC9C-4EA5-8552-1427C4B1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8107"/>
              </p:ext>
            </p:extLst>
          </p:nvPr>
        </p:nvGraphicFramePr>
        <p:xfrm>
          <a:off x="1228606" y="1600200"/>
          <a:ext cx="5012265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3">
                  <a:extLst>
                    <a:ext uri="{9D8B030D-6E8A-4147-A177-3AD203B41FA5}">
                      <a16:colId xmlns:a16="http://schemas.microsoft.com/office/drawing/2014/main" val="3942804269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34335590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897133267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685226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532423686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078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39306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3940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12026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AFEEBD17-F2AE-4BDE-9928-95246B0905A7}"/>
              </a:ext>
            </a:extLst>
          </p:cNvPr>
          <p:cNvSpPr/>
          <p:nvPr/>
        </p:nvSpPr>
        <p:spPr>
          <a:xfrm>
            <a:off x="2254452" y="2343149"/>
            <a:ext cx="1990725" cy="1333500"/>
          </a:xfrm>
          <a:prstGeom prst="roundRect">
            <a:avLst/>
          </a:prstGeom>
          <a:noFill/>
          <a:ln w="38100">
            <a:solidFill>
              <a:srgbClr val="FFC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6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1023">
            <a:extLst>
              <a:ext uri="{FF2B5EF4-FFF2-40B4-BE49-F238E27FC236}">
                <a16:creationId xmlns:a16="http://schemas.microsoft.com/office/drawing/2014/main" id="{DB76D2C0-8690-492C-9B32-6FC7F99DB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45582"/>
              </p:ext>
            </p:extLst>
          </p:nvPr>
        </p:nvGraphicFramePr>
        <p:xfrm>
          <a:off x="7274391" y="2486794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9" name="表格 1023">
            <a:extLst>
              <a:ext uri="{FF2B5EF4-FFF2-40B4-BE49-F238E27FC236}">
                <a16:creationId xmlns:a16="http://schemas.microsoft.com/office/drawing/2014/main" id="{7FFEF406-E366-402A-B29A-E1AC3E1C4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830"/>
              </p:ext>
            </p:extLst>
          </p:nvPr>
        </p:nvGraphicFramePr>
        <p:xfrm>
          <a:off x="7734361" y="2486792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10" name="表格 1023">
            <a:extLst>
              <a:ext uri="{FF2B5EF4-FFF2-40B4-BE49-F238E27FC236}">
                <a16:creationId xmlns:a16="http://schemas.microsoft.com/office/drawing/2014/main" id="{4233F922-973D-40F0-B382-AF288735F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085276"/>
              </p:ext>
            </p:extLst>
          </p:nvPr>
        </p:nvGraphicFramePr>
        <p:xfrm>
          <a:off x="7276672" y="2875299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11" name="表格 1023">
            <a:extLst>
              <a:ext uri="{FF2B5EF4-FFF2-40B4-BE49-F238E27FC236}">
                <a16:creationId xmlns:a16="http://schemas.microsoft.com/office/drawing/2014/main" id="{583AC737-4037-4923-8922-BE8B6EDC0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04191"/>
              </p:ext>
            </p:extLst>
          </p:nvPr>
        </p:nvGraphicFramePr>
        <p:xfrm>
          <a:off x="7737885" y="2876369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5580525-1F57-4408-8BB0-A57C843D2D10}"/>
              </a:ext>
            </a:extLst>
          </p:cNvPr>
          <p:cNvSpPr txBox="1"/>
          <p:nvPr/>
        </p:nvSpPr>
        <p:spPr>
          <a:xfrm>
            <a:off x="7162608" y="1600200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其实，此时的卷积网络还没完呢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9B39E9-F739-42E5-9E7A-749786C034B1}"/>
              </a:ext>
            </a:extLst>
          </p:cNvPr>
          <p:cNvSpPr txBox="1"/>
          <p:nvPr/>
        </p:nvSpPr>
        <p:spPr>
          <a:xfrm>
            <a:off x="8472049" y="2678177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拿到新的</a:t>
            </a:r>
            <a:r>
              <a:rPr lang="en-US" altLang="zh-CN" dirty="0"/>
              <a:t>feature map: </a:t>
            </a:r>
            <a:r>
              <a:rPr lang="en-US" altLang="zh-CN" b="1" dirty="0"/>
              <a:t>2*2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D0B84D-463D-4BC6-9E21-5FB3B704E73A}"/>
              </a:ext>
            </a:extLst>
          </p:cNvPr>
          <p:cNvSpPr txBox="1"/>
          <p:nvPr/>
        </p:nvSpPr>
        <p:spPr>
          <a:xfrm>
            <a:off x="7162608" y="3599777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如果可以进一步得到更小的区域，</a:t>
            </a:r>
            <a:endParaRPr lang="en-US" altLang="zh-CN" dirty="0"/>
          </a:p>
          <a:p>
            <a:r>
              <a:rPr lang="zh-CN" altLang="en-US" dirty="0"/>
              <a:t>那么计算机应该就可以很直接的</a:t>
            </a:r>
            <a:endParaRPr lang="en-US" altLang="zh-CN" dirty="0"/>
          </a:p>
          <a:p>
            <a:r>
              <a:rPr lang="zh-CN" altLang="en-US" dirty="0"/>
              <a:t>知道这张图的含义了。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1D3955-BBEF-4176-A6B6-736EA2026237}"/>
              </a:ext>
            </a:extLst>
          </p:cNvPr>
          <p:cNvSpPr txBox="1"/>
          <p:nvPr/>
        </p:nvSpPr>
        <p:spPr>
          <a:xfrm>
            <a:off x="1237337" y="497186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那具体该如何处理呢？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77D90B-6325-43D9-9F7F-FE6DFE087E28}"/>
              </a:ext>
            </a:extLst>
          </p:cNvPr>
          <p:cNvSpPr txBox="1"/>
          <p:nvPr/>
        </p:nvSpPr>
        <p:spPr>
          <a:xfrm>
            <a:off x="1662704" y="5433531"/>
            <a:ext cx="9147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此时就要引出我们的池化操作</a:t>
            </a:r>
            <a:r>
              <a:rPr lang="en-US" altLang="zh-CN" dirty="0"/>
              <a:t>——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利用一个</a:t>
            </a:r>
            <a:r>
              <a:rPr lang="en-US" altLang="zh-CN" b="1" dirty="0">
                <a:solidFill>
                  <a:srgbClr val="FF0000"/>
                </a:solidFill>
              </a:rPr>
              <a:t>pooling</a:t>
            </a:r>
            <a:r>
              <a:rPr lang="zh-CN" altLang="en-US" dirty="0"/>
              <a:t>操作，将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的</a:t>
            </a:r>
            <a:r>
              <a:rPr lang="en-US" altLang="zh-CN" dirty="0"/>
              <a:t>feature map</a:t>
            </a:r>
            <a:r>
              <a:rPr lang="zh-CN" altLang="en-US" dirty="0"/>
              <a:t>聚合成</a:t>
            </a:r>
            <a:r>
              <a:rPr lang="en-US" altLang="zh-CN" b="1" dirty="0">
                <a:solidFill>
                  <a:srgbClr val="FFC000"/>
                </a:solidFill>
              </a:rPr>
              <a:t>1</a:t>
            </a:r>
            <a:r>
              <a:rPr lang="zh-CN" altLang="en-US" b="1" dirty="0">
                <a:solidFill>
                  <a:srgbClr val="FFC000"/>
                </a:solidFill>
              </a:rPr>
              <a:t>*</a:t>
            </a:r>
            <a:r>
              <a:rPr lang="en-US" altLang="zh-CN" b="1" dirty="0">
                <a:solidFill>
                  <a:srgbClr val="FFC000"/>
                </a:solidFill>
              </a:rPr>
              <a:t>1</a:t>
            </a:r>
            <a:r>
              <a:rPr lang="zh-CN" altLang="en-US" dirty="0"/>
              <a:t>的区域</a:t>
            </a:r>
          </a:p>
        </p:txBody>
      </p:sp>
      <p:pic>
        <p:nvPicPr>
          <p:cNvPr id="16" name="Picture 8" descr="多边形矢量问好">
            <a:extLst>
              <a:ext uri="{FF2B5EF4-FFF2-40B4-BE49-F238E27FC236}">
                <a16:creationId xmlns:a16="http://schemas.microsoft.com/office/drawing/2014/main" id="{95379E4D-7BC8-4F14-A045-E5A55E001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6921853" y="2143547"/>
            <a:ext cx="481510" cy="37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6DB7AC0-9578-431A-845A-AFD63FFD8975}"/>
              </a:ext>
            </a:extLst>
          </p:cNvPr>
          <p:cNvSpPr txBox="1"/>
          <p:nvPr/>
        </p:nvSpPr>
        <p:spPr>
          <a:xfrm>
            <a:off x="7382906" y="2200417"/>
            <a:ext cx="150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92D050"/>
                </a:solidFill>
              </a:rPr>
              <a:t>小猫在不在这里呢？</a:t>
            </a:r>
          </a:p>
        </p:txBody>
      </p:sp>
    </p:spTree>
    <p:extLst>
      <p:ext uri="{BB962C8B-B14F-4D97-AF65-F5344CB8AC3E}">
        <p14:creationId xmlns:p14="http://schemas.microsoft.com/office/powerpoint/2010/main" val="261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 uiExpand="1" build="p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1023">
            <a:extLst>
              <a:ext uri="{FF2B5EF4-FFF2-40B4-BE49-F238E27FC236}">
                <a16:creationId xmlns:a16="http://schemas.microsoft.com/office/drawing/2014/main" id="{4BAEC301-3762-4680-AE70-B1EA483BA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84661"/>
              </p:ext>
            </p:extLst>
          </p:nvPr>
        </p:nvGraphicFramePr>
        <p:xfrm>
          <a:off x="6201297" y="2278618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5" name="表格 1023">
            <a:extLst>
              <a:ext uri="{FF2B5EF4-FFF2-40B4-BE49-F238E27FC236}">
                <a16:creationId xmlns:a16="http://schemas.microsoft.com/office/drawing/2014/main" id="{2394DCC6-DA53-414E-B589-D5026029F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2442"/>
              </p:ext>
            </p:extLst>
          </p:nvPr>
        </p:nvGraphicFramePr>
        <p:xfrm>
          <a:off x="6661267" y="2278616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6" name="表格 1023">
            <a:extLst>
              <a:ext uri="{FF2B5EF4-FFF2-40B4-BE49-F238E27FC236}">
                <a16:creationId xmlns:a16="http://schemas.microsoft.com/office/drawing/2014/main" id="{11E9CDF9-324C-46D9-855F-8C31D7F18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36263"/>
              </p:ext>
            </p:extLst>
          </p:nvPr>
        </p:nvGraphicFramePr>
        <p:xfrm>
          <a:off x="6203578" y="266712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7" name="表格 1023">
            <a:extLst>
              <a:ext uri="{FF2B5EF4-FFF2-40B4-BE49-F238E27FC236}">
                <a16:creationId xmlns:a16="http://schemas.microsoft.com/office/drawing/2014/main" id="{FDF7DD68-95B6-4D30-8DD0-6A4977621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39957"/>
              </p:ext>
            </p:extLst>
          </p:nvPr>
        </p:nvGraphicFramePr>
        <p:xfrm>
          <a:off x="6664791" y="266819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5F908BBA-E7DC-4222-9FB9-C91B98736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49476"/>
              </p:ext>
            </p:extLst>
          </p:nvPr>
        </p:nvGraphicFramePr>
        <p:xfrm>
          <a:off x="476304" y="1890224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id="{394B88D0-61FD-4F87-B4D2-63FF67DB0B3A}"/>
              </a:ext>
            </a:extLst>
          </p:cNvPr>
          <p:cNvGrpSpPr/>
          <p:nvPr/>
        </p:nvGrpSpPr>
        <p:grpSpPr>
          <a:xfrm>
            <a:off x="2976359" y="5180568"/>
            <a:ext cx="3119642" cy="883213"/>
            <a:chOff x="2976359" y="5180568"/>
            <a:chExt cx="3119642" cy="883213"/>
          </a:xfrm>
        </p:grpSpPr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280CEFE7-5977-46F5-8613-C4C0A61D7100}"/>
                </a:ext>
              </a:extLst>
            </p:cNvPr>
            <p:cNvSpPr/>
            <p:nvPr/>
          </p:nvSpPr>
          <p:spPr>
            <a:xfrm>
              <a:off x="2976359" y="5180568"/>
              <a:ext cx="3119642" cy="52647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F80CBEC-7436-4104-9007-159573E4C76D}"/>
                </a:ext>
              </a:extLst>
            </p:cNvPr>
            <p:cNvSpPr txBox="1"/>
            <p:nvPr/>
          </p:nvSpPr>
          <p:spPr>
            <a:xfrm>
              <a:off x="3584531" y="5694449"/>
              <a:ext cx="199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Conv Process</a:t>
              </a:r>
              <a:endParaRPr lang="zh-CN" altLang="en-US" b="1" dirty="0"/>
            </a:p>
          </p:txBody>
        </p:sp>
      </p:grpSp>
      <p:graphicFrame>
        <p:nvGraphicFramePr>
          <p:cNvPr id="11" name="表格 13">
            <a:extLst>
              <a:ext uri="{FF2B5EF4-FFF2-40B4-BE49-F238E27FC236}">
                <a16:creationId xmlns:a16="http://schemas.microsoft.com/office/drawing/2014/main" id="{046104C6-1DBE-4BE6-B6C9-3CE25A7C6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52893"/>
              </p:ext>
            </p:extLst>
          </p:nvPr>
        </p:nvGraphicFramePr>
        <p:xfrm>
          <a:off x="3824548" y="802424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15" name="表格 13">
            <a:extLst>
              <a:ext uri="{FF2B5EF4-FFF2-40B4-BE49-F238E27FC236}">
                <a16:creationId xmlns:a16="http://schemas.microsoft.com/office/drawing/2014/main" id="{EBF5927A-8D14-425B-8FDB-EB22351BB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21162"/>
              </p:ext>
            </p:extLst>
          </p:nvPr>
        </p:nvGraphicFramePr>
        <p:xfrm>
          <a:off x="3824548" y="1896960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16" name="表格 13">
            <a:extLst>
              <a:ext uri="{FF2B5EF4-FFF2-40B4-BE49-F238E27FC236}">
                <a16:creationId xmlns:a16="http://schemas.microsoft.com/office/drawing/2014/main" id="{16C0E5D4-206E-4DCD-87D1-09E5967A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33835"/>
              </p:ext>
            </p:extLst>
          </p:nvPr>
        </p:nvGraphicFramePr>
        <p:xfrm>
          <a:off x="3824548" y="2991496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17" name="表格 13">
            <a:extLst>
              <a:ext uri="{FF2B5EF4-FFF2-40B4-BE49-F238E27FC236}">
                <a16:creationId xmlns:a16="http://schemas.microsoft.com/office/drawing/2014/main" id="{EC51FD9B-E5E2-4925-A00E-B5034B4C1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37268"/>
              </p:ext>
            </p:extLst>
          </p:nvPr>
        </p:nvGraphicFramePr>
        <p:xfrm>
          <a:off x="3824548" y="4086032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9B64581A-36DE-45EC-90E4-D1850E93E16D}"/>
              </a:ext>
            </a:extLst>
          </p:cNvPr>
          <p:cNvSpPr/>
          <p:nvPr/>
        </p:nvSpPr>
        <p:spPr>
          <a:xfrm>
            <a:off x="460766" y="1890224"/>
            <a:ext cx="916392" cy="79182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C53428-C0A8-4873-A557-89BAA641D65E}"/>
              </a:ext>
            </a:extLst>
          </p:cNvPr>
          <p:cNvSpPr/>
          <p:nvPr/>
        </p:nvSpPr>
        <p:spPr>
          <a:xfrm>
            <a:off x="1388207" y="1896960"/>
            <a:ext cx="916392" cy="79182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4E22B4-DBF4-474D-AEA2-FED4504EC6AE}"/>
              </a:ext>
            </a:extLst>
          </p:cNvPr>
          <p:cNvSpPr/>
          <p:nvPr/>
        </p:nvSpPr>
        <p:spPr>
          <a:xfrm>
            <a:off x="460766" y="2663755"/>
            <a:ext cx="916392" cy="79182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240D73-B66D-4A99-BE2B-960A7DF26D8F}"/>
              </a:ext>
            </a:extLst>
          </p:cNvPr>
          <p:cNvSpPr/>
          <p:nvPr/>
        </p:nvSpPr>
        <p:spPr>
          <a:xfrm>
            <a:off x="1378630" y="2667814"/>
            <a:ext cx="916392" cy="79182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60D9F0E4-0BB2-4A5F-887D-E4D2621CC311}"/>
              </a:ext>
            </a:extLst>
          </p:cNvPr>
          <p:cNvCxnSpPr>
            <a:stCxn id="18" idx="0"/>
            <a:endCxn id="11" idx="1"/>
          </p:cNvCxnSpPr>
          <p:nvPr/>
        </p:nvCxnSpPr>
        <p:spPr>
          <a:xfrm rot="5400000" flipH="1" flipV="1">
            <a:off x="2024128" y="89804"/>
            <a:ext cx="695255" cy="290558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BE1F3C48-905D-481C-87C2-8785A8B41986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2304599" y="2289505"/>
            <a:ext cx="1519949" cy="336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AD1EA15A-B62E-480B-A934-E8F8695DE9A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295022" y="3063727"/>
            <a:ext cx="1559777" cy="32031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D421901-1512-466E-BE8E-97DD48258D51}"/>
              </a:ext>
            </a:extLst>
          </p:cNvPr>
          <p:cNvCxnSpPr>
            <a:cxnSpLocks/>
            <a:stCxn id="20" idx="2"/>
            <a:endCxn id="17" idx="1"/>
          </p:cNvCxnSpPr>
          <p:nvPr/>
        </p:nvCxnSpPr>
        <p:spPr>
          <a:xfrm rot="16200000" flipH="1">
            <a:off x="1860257" y="2514286"/>
            <a:ext cx="1022996" cy="290558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855015D-4B78-4C95-ACC3-F9D85CBCA9E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31380" y="1188233"/>
            <a:ext cx="1704520" cy="1090385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289E1E4-F4F1-4E5B-8458-F708420F752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4731380" y="2289505"/>
            <a:ext cx="1929887" cy="190828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EFEEA33-E7AC-4188-967E-2C38873CA37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31380" y="2869910"/>
            <a:ext cx="1933411" cy="511068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DEB132A-ACAC-43B4-9A6B-7DD4C7706519}"/>
              </a:ext>
            </a:extLst>
          </p:cNvPr>
          <p:cNvCxnSpPr>
            <a:cxnSpLocks/>
            <a:stCxn id="17" idx="3"/>
            <a:endCxn id="6" idx="2"/>
          </p:cNvCxnSpPr>
          <p:nvPr/>
        </p:nvCxnSpPr>
        <p:spPr>
          <a:xfrm flipV="1">
            <a:off x="4731380" y="3070557"/>
            <a:ext cx="1706801" cy="1408020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4AA8BA4-269B-478F-9E58-A7DA3A610772}"/>
              </a:ext>
            </a:extLst>
          </p:cNvPr>
          <p:cNvGrpSpPr/>
          <p:nvPr/>
        </p:nvGrpSpPr>
        <p:grpSpPr>
          <a:xfrm>
            <a:off x="7728468" y="5167976"/>
            <a:ext cx="3119642" cy="895805"/>
            <a:chOff x="7728468" y="5167976"/>
            <a:chExt cx="3119642" cy="895805"/>
          </a:xfrm>
        </p:grpSpPr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C11E5391-89F0-41E8-97C5-DF8DACF6B1A3}"/>
                </a:ext>
              </a:extLst>
            </p:cNvPr>
            <p:cNvSpPr/>
            <p:nvPr/>
          </p:nvSpPr>
          <p:spPr>
            <a:xfrm>
              <a:off x="7728468" y="5167976"/>
              <a:ext cx="3119642" cy="52647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72C0F1-E3B0-4C5D-A188-536169DBF0E9}"/>
                </a:ext>
              </a:extLst>
            </p:cNvPr>
            <p:cNvSpPr txBox="1"/>
            <p:nvPr/>
          </p:nvSpPr>
          <p:spPr>
            <a:xfrm>
              <a:off x="8521368" y="5694449"/>
              <a:ext cx="199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Pool Process</a:t>
              </a:r>
              <a:endParaRPr lang="zh-CN" altLang="en-US" b="1" dirty="0"/>
            </a:p>
          </p:txBody>
        </p:sp>
      </p:grpSp>
      <p:graphicFrame>
        <p:nvGraphicFramePr>
          <p:cNvPr id="46" name="表格 1023">
            <a:extLst>
              <a:ext uri="{FF2B5EF4-FFF2-40B4-BE49-F238E27FC236}">
                <a16:creationId xmlns:a16="http://schemas.microsoft.com/office/drawing/2014/main" id="{63BF02CA-FE97-4340-A38C-7D9D129C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72836"/>
              </p:ext>
            </p:extLst>
          </p:nvPr>
        </p:nvGraphicFramePr>
        <p:xfrm>
          <a:off x="8376461" y="3884317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47" name="表格 1023">
            <a:extLst>
              <a:ext uri="{FF2B5EF4-FFF2-40B4-BE49-F238E27FC236}">
                <a16:creationId xmlns:a16="http://schemas.microsoft.com/office/drawing/2014/main" id="{4D6E7982-8866-478A-828C-3ECC2A0C9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60628"/>
              </p:ext>
            </p:extLst>
          </p:nvPr>
        </p:nvGraphicFramePr>
        <p:xfrm>
          <a:off x="8836431" y="388431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48" name="表格 1023">
            <a:extLst>
              <a:ext uri="{FF2B5EF4-FFF2-40B4-BE49-F238E27FC236}">
                <a16:creationId xmlns:a16="http://schemas.microsoft.com/office/drawing/2014/main" id="{7163BD92-734A-463E-BD53-BA4E213D2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70575"/>
              </p:ext>
            </p:extLst>
          </p:nvPr>
        </p:nvGraphicFramePr>
        <p:xfrm>
          <a:off x="8378742" y="4272822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49" name="表格 1023">
            <a:extLst>
              <a:ext uri="{FF2B5EF4-FFF2-40B4-BE49-F238E27FC236}">
                <a16:creationId xmlns:a16="http://schemas.microsoft.com/office/drawing/2014/main" id="{7A5F4E1B-34C2-4C55-8391-E32BEA8C2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90020"/>
              </p:ext>
            </p:extLst>
          </p:nvPr>
        </p:nvGraphicFramePr>
        <p:xfrm>
          <a:off x="8839955" y="4273892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50" name="表格 1023">
            <a:extLst>
              <a:ext uri="{FF2B5EF4-FFF2-40B4-BE49-F238E27FC236}">
                <a16:creationId xmlns:a16="http://schemas.microsoft.com/office/drawing/2014/main" id="{FB8C5C0C-DFD6-4053-83EC-539A2F214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89616"/>
              </p:ext>
            </p:extLst>
          </p:nvPr>
        </p:nvGraphicFramePr>
        <p:xfrm>
          <a:off x="8372937" y="2289507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51" name="表格 1023">
            <a:extLst>
              <a:ext uri="{FF2B5EF4-FFF2-40B4-BE49-F238E27FC236}">
                <a16:creationId xmlns:a16="http://schemas.microsoft.com/office/drawing/2014/main" id="{FECAA98A-750C-4AF4-B173-F784BE96D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15713"/>
              </p:ext>
            </p:extLst>
          </p:nvPr>
        </p:nvGraphicFramePr>
        <p:xfrm>
          <a:off x="8832907" y="228950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52" name="表格 1023">
            <a:extLst>
              <a:ext uri="{FF2B5EF4-FFF2-40B4-BE49-F238E27FC236}">
                <a16:creationId xmlns:a16="http://schemas.microsoft.com/office/drawing/2014/main" id="{04614EA7-A1D1-4033-877C-51CCD02B8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21768"/>
              </p:ext>
            </p:extLst>
          </p:nvPr>
        </p:nvGraphicFramePr>
        <p:xfrm>
          <a:off x="8375218" y="2678012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53" name="表格 1023">
            <a:extLst>
              <a:ext uri="{FF2B5EF4-FFF2-40B4-BE49-F238E27FC236}">
                <a16:creationId xmlns:a16="http://schemas.microsoft.com/office/drawing/2014/main" id="{42B42E37-F70C-4BBF-A37F-9D6E0DD59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68854"/>
              </p:ext>
            </p:extLst>
          </p:nvPr>
        </p:nvGraphicFramePr>
        <p:xfrm>
          <a:off x="8836431" y="2679082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3801912-15EA-4888-8294-4E3975519EFC}"/>
              </a:ext>
            </a:extLst>
          </p:cNvPr>
          <p:cNvCxnSpPr>
            <a:cxnSpLocks/>
          </p:cNvCxnSpPr>
          <p:nvPr/>
        </p:nvCxnSpPr>
        <p:spPr>
          <a:xfrm flipV="1">
            <a:off x="9314809" y="2678012"/>
            <a:ext cx="1205668" cy="1463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表格 1023">
            <a:extLst>
              <a:ext uri="{FF2B5EF4-FFF2-40B4-BE49-F238E27FC236}">
                <a16:creationId xmlns:a16="http://schemas.microsoft.com/office/drawing/2014/main" id="{F5FE1564-279C-4B62-A2BE-73D742B12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70544"/>
              </p:ext>
            </p:extLst>
          </p:nvPr>
        </p:nvGraphicFramePr>
        <p:xfrm>
          <a:off x="10514531" y="2493171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5EB2F6A2-9667-45CD-A8BC-89BD7696906D}"/>
              </a:ext>
            </a:extLst>
          </p:cNvPr>
          <p:cNvSpPr/>
          <p:nvPr/>
        </p:nvSpPr>
        <p:spPr>
          <a:xfrm>
            <a:off x="7369580" y="2480448"/>
            <a:ext cx="755013" cy="399281"/>
          </a:xfrm>
          <a:prstGeom prst="leftRightArrow">
            <a:avLst/>
          </a:prstGeom>
          <a:solidFill>
            <a:schemeClr val="accent4">
              <a:alpha val="2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481A6ED-AACB-44F8-9115-622AF1479D6A}"/>
              </a:ext>
            </a:extLst>
          </p:cNvPr>
          <p:cNvCxnSpPr>
            <a:cxnSpLocks/>
          </p:cNvCxnSpPr>
          <p:nvPr/>
        </p:nvCxnSpPr>
        <p:spPr>
          <a:xfrm>
            <a:off x="8372937" y="3056919"/>
            <a:ext cx="0" cy="827396"/>
          </a:xfrm>
          <a:prstGeom prst="line">
            <a:avLst/>
          </a:prstGeom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C7C9766-D7D0-4F55-B16F-BDA250EC9CF2}"/>
              </a:ext>
            </a:extLst>
          </p:cNvPr>
          <p:cNvCxnSpPr>
            <a:cxnSpLocks/>
          </p:cNvCxnSpPr>
          <p:nvPr/>
        </p:nvCxnSpPr>
        <p:spPr>
          <a:xfrm>
            <a:off x="9302113" y="3056919"/>
            <a:ext cx="0" cy="827396"/>
          </a:xfrm>
          <a:prstGeom prst="line">
            <a:avLst/>
          </a:prstGeom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25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2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75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75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75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250"/>
                            </p:stCondLst>
                            <p:childTnLst>
                              <p:par>
                                <p:cTn id="1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0013 -0.2321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62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00065 -0.2321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62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0.00091 -0.23264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164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00091 -0.23403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25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7500"/>
                            </p:stCondLst>
                            <p:childTnLst>
                              <p:par>
                                <p:cTn id="1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5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ool演示">
            <a:hlinkClick r:id="" action="ppaction://media"/>
            <a:extLst>
              <a:ext uri="{FF2B5EF4-FFF2-40B4-BE49-F238E27FC236}">
                <a16:creationId xmlns:a16="http://schemas.microsoft.com/office/drawing/2014/main" id="{634FE10A-0600-45AB-A42E-348C25F47EA7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2404" y="1407115"/>
            <a:ext cx="4057650" cy="340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F8365991-2899-4A84-9B8C-22DD3B2E531D}"/>
              </a:ext>
            </a:extLst>
          </p:cNvPr>
          <p:cNvSpPr txBox="1"/>
          <p:nvPr/>
        </p:nvSpPr>
        <p:spPr>
          <a:xfrm>
            <a:off x="5477475" y="868980"/>
            <a:ext cx="523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通过池化，我们最终得到只有一个区域的结果，</a:t>
            </a:r>
            <a:endParaRPr lang="en-US" altLang="zh-CN" dirty="0"/>
          </a:p>
          <a:p>
            <a:r>
              <a:rPr lang="zh-CN" altLang="en-US" dirty="0"/>
              <a:t>这时候，我们的计算机再判断时，就简单许多了。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32192C-149C-4057-9E49-78B9A66D00B0}"/>
              </a:ext>
            </a:extLst>
          </p:cNvPr>
          <p:cNvGrpSpPr/>
          <p:nvPr/>
        </p:nvGrpSpPr>
        <p:grpSpPr>
          <a:xfrm>
            <a:off x="5623113" y="1916878"/>
            <a:ext cx="2352924" cy="1407560"/>
            <a:chOff x="5623113" y="1916878"/>
            <a:chExt cx="2352924" cy="1407560"/>
          </a:xfrm>
        </p:grpSpPr>
        <p:graphicFrame>
          <p:nvGraphicFramePr>
            <p:cNvPr id="46" name="对象 45">
              <a:hlinkHover r:id="rId7" action="ppaction://hlinksldjump"/>
              <a:extLst>
                <a:ext uri="{FF2B5EF4-FFF2-40B4-BE49-F238E27FC236}">
                  <a16:creationId xmlns:a16="http://schemas.microsoft.com/office/drawing/2014/main" id="{09159491-6812-4325-834C-56FB1E4587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138766"/>
                </p:ext>
              </p:extLst>
            </p:nvPr>
          </p:nvGraphicFramePr>
          <p:xfrm>
            <a:off x="5623113" y="2297493"/>
            <a:ext cx="736600" cy="646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2" name="Worksheet" r:id="rId8" imgW="685800" imgH="190363" progId="Excel.Sheet.12">
                    <p:embed/>
                  </p:oleObj>
                </mc:Choice>
                <mc:Fallback>
                  <p:oleObj name="Worksheet" r:id="rId8" imgW="685800" imgH="190363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23113" y="2297493"/>
                          <a:ext cx="736600" cy="646331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B4430E5B-F308-495D-8190-D956CFEC947C}"/>
                </a:ext>
              </a:extLst>
            </p:cNvPr>
            <p:cNvSpPr/>
            <p:nvPr/>
          </p:nvSpPr>
          <p:spPr>
            <a:xfrm>
              <a:off x="6738001" y="2482467"/>
              <a:ext cx="544531" cy="36986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AB108FBD-CC94-435A-925D-E374D2FE2CC9}"/>
                </a:ext>
              </a:extLst>
            </p:cNvPr>
            <p:cNvSpPr/>
            <p:nvPr/>
          </p:nvSpPr>
          <p:spPr>
            <a:xfrm>
              <a:off x="7554796" y="1916878"/>
              <a:ext cx="421241" cy="1407560"/>
            </a:xfrm>
            <a:prstGeom prst="lef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152F5E7D-24B1-46E0-8AFA-348B2B1E7C3C}"/>
              </a:ext>
            </a:extLst>
          </p:cNvPr>
          <p:cNvSpPr txBox="1"/>
          <p:nvPr/>
        </p:nvSpPr>
        <p:spPr>
          <a:xfrm>
            <a:off x="8248300" y="18144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&gt;0.5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F6DB386-A47B-4369-9D47-2BF3A8A29D2B}"/>
                  </a:ext>
                </a:extLst>
              </p:cNvPr>
              <p:cNvSpPr txBox="1"/>
              <p:nvPr/>
            </p:nvSpPr>
            <p:spPr>
              <a:xfrm>
                <a:off x="8248301" y="298566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0.5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F6DB386-A47B-4369-9D47-2BF3A8A29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01" y="2985660"/>
                <a:ext cx="652743" cy="369332"/>
              </a:xfrm>
              <a:prstGeom prst="rect">
                <a:avLst/>
              </a:prstGeom>
              <a:blipFill>
                <a:blip r:embed="rId10"/>
                <a:stretch>
                  <a:fillRect t="-10000" r="-747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2DFA2376-235A-4850-9C78-67B997C4AF27}"/>
              </a:ext>
            </a:extLst>
          </p:cNvPr>
          <p:cNvSpPr txBox="1"/>
          <p:nvPr/>
        </p:nvSpPr>
        <p:spPr>
          <a:xfrm>
            <a:off x="8983243" y="181449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 </a:t>
            </a:r>
            <a:r>
              <a:rPr lang="zh-CN" altLang="en-US" dirty="0"/>
              <a:t>图中有小猫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EA5478D-CA5C-4992-8173-B7F067248FF3}"/>
              </a:ext>
            </a:extLst>
          </p:cNvPr>
          <p:cNvSpPr txBox="1"/>
          <p:nvPr/>
        </p:nvSpPr>
        <p:spPr>
          <a:xfrm>
            <a:off x="8983243" y="2955106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 </a:t>
            </a:r>
            <a:r>
              <a:rPr lang="zh-CN" altLang="en-US" dirty="0"/>
              <a:t>小猫不在这里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DBFC280-1D0D-4D70-8DFE-5BE5F14A79C2}"/>
              </a:ext>
            </a:extLst>
          </p:cNvPr>
          <p:cNvSpPr txBox="1"/>
          <p:nvPr/>
        </p:nvSpPr>
        <p:spPr>
          <a:xfrm>
            <a:off x="5113715" y="378749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，计算机就能实现认识图像的能力。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235EC3-B65F-46E0-AC19-6BFBFB99E07B}"/>
              </a:ext>
            </a:extLst>
          </p:cNvPr>
          <p:cNvSpPr txBox="1"/>
          <p:nvPr/>
        </p:nvSpPr>
        <p:spPr>
          <a:xfrm>
            <a:off x="2638179" y="50565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</a:t>
            </a:r>
            <a:r>
              <a:rPr lang="en-US" altLang="zh-CN" dirty="0"/>
              <a:t>——</a:t>
            </a:r>
            <a:r>
              <a:rPr lang="zh-CN" altLang="en-US" dirty="0"/>
              <a:t>有一个点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0E86256-81C5-4B11-B0B0-44069886985B}"/>
              </a:ext>
            </a:extLst>
          </p:cNvPr>
          <p:cNvSpPr txBox="1"/>
          <p:nvPr/>
        </p:nvSpPr>
        <p:spPr>
          <a:xfrm>
            <a:off x="5041796" y="4804554"/>
            <a:ext cx="69974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可能大家也发现了，卷积过程中，其实卷积核没有变，也就是说，</a:t>
            </a:r>
            <a:endParaRPr lang="en-US" altLang="zh-CN" dirty="0"/>
          </a:p>
          <a:p>
            <a:r>
              <a:rPr lang="zh-CN" altLang="en-US" dirty="0"/>
              <a:t>卷积过程中，所有卷积过的区域其实都是</a:t>
            </a:r>
            <a:r>
              <a:rPr lang="zh-CN" altLang="en-US" b="1" dirty="0">
                <a:solidFill>
                  <a:srgbClr val="FF0000"/>
                </a:solidFill>
              </a:rPr>
              <a:t>同等的</a:t>
            </a:r>
            <a:r>
              <a:rPr lang="zh-CN" altLang="en-US" dirty="0"/>
              <a:t>被卷积核对待</a:t>
            </a:r>
            <a:r>
              <a:rPr lang="en-US" altLang="zh-CN" dirty="0"/>
              <a:t>——</a:t>
            </a:r>
          </a:p>
          <a:p>
            <a:r>
              <a:rPr lang="zh-CN" altLang="en-US" dirty="0"/>
              <a:t>或者说，对于认识图片中是否有小猫这件事儿，</a:t>
            </a:r>
            <a:r>
              <a:rPr lang="zh-CN" altLang="en-US" b="1" dirty="0">
                <a:solidFill>
                  <a:srgbClr val="00B0F0"/>
                </a:solidFill>
              </a:rPr>
              <a:t>卷积神经网络认为</a:t>
            </a:r>
            <a:endParaRPr lang="en-US" altLang="zh-CN" b="1" dirty="0">
              <a:solidFill>
                <a:srgbClr val="00B0F0"/>
              </a:solidFill>
            </a:endParaRPr>
          </a:p>
          <a:p>
            <a:r>
              <a:rPr lang="zh-CN" altLang="en-US" b="1" dirty="0">
                <a:solidFill>
                  <a:srgbClr val="00B0F0"/>
                </a:solidFill>
              </a:rPr>
              <a:t>单个卷积核对应的所有区域起着同样的重要程度</a:t>
            </a:r>
            <a:r>
              <a:rPr lang="en-US" altLang="zh-CN" b="1" dirty="0">
                <a:solidFill>
                  <a:srgbClr val="00B0F0"/>
                </a:solidFill>
              </a:rPr>
              <a:t>——</a:t>
            </a:r>
            <a:r>
              <a:rPr lang="zh-CN" altLang="en-US" b="1" dirty="0">
                <a:solidFill>
                  <a:srgbClr val="00B0F0"/>
                </a:solidFill>
              </a:rPr>
              <a:t>这就导致学习</a:t>
            </a:r>
            <a:endParaRPr lang="en-US" altLang="zh-CN" b="1" dirty="0">
              <a:solidFill>
                <a:srgbClr val="00B0F0"/>
              </a:solidFill>
            </a:endParaRPr>
          </a:p>
          <a:p>
            <a:r>
              <a:rPr lang="zh-CN" altLang="en-US" b="1" dirty="0">
                <a:solidFill>
                  <a:srgbClr val="00B0F0"/>
                </a:solidFill>
              </a:rPr>
              <a:t>相对不明显的有益特征时，需要卷积核对二维空间进行多次卷积</a:t>
            </a:r>
            <a:r>
              <a:rPr lang="zh-CN" altLang="en-US" dirty="0"/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B9F787-1B26-4C7A-9B03-6F4775C62AF7}"/>
              </a:ext>
            </a:extLst>
          </p:cNvPr>
          <p:cNvSpPr/>
          <p:nvPr/>
        </p:nvSpPr>
        <p:spPr>
          <a:xfrm>
            <a:off x="203200" y="1142999"/>
            <a:ext cx="4737160" cy="391358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5A7202F-F885-48C0-A3DC-D95FF4131BD8}"/>
              </a:ext>
            </a:extLst>
          </p:cNvPr>
          <p:cNvGrpSpPr/>
          <p:nvPr/>
        </p:nvGrpSpPr>
        <p:grpSpPr>
          <a:xfrm>
            <a:off x="299795" y="5190748"/>
            <a:ext cx="1631108" cy="1406923"/>
            <a:chOff x="2878667" y="3787497"/>
            <a:chExt cx="1631108" cy="1406923"/>
          </a:xfrm>
          <a:solidFill>
            <a:schemeClr val="accent1">
              <a:alpha val="85000"/>
            </a:schemeClr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D8B6466-EB80-44B2-9619-3B5D516A4366}"/>
                </a:ext>
              </a:extLst>
            </p:cNvPr>
            <p:cNvGrpSpPr/>
            <p:nvPr/>
          </p:nvGrpSpPr>
          <p:grpSpPr>
            <a:xfrm>
              <a:off x="2878667" y="3787497"/>
              <a:ext cx="1631108" cy="282811"/>
              <a:chOff x="2878667" y="3787497"/>
              <a:chExt cx="1631108" cy="282811"/>
            </a:xfrm>
            <a:grpFill/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317B164-52C8-4401-ADC3-586ACB84F8CB}"/>
                  </a:ext>
                </a:extLst>
              </p:cNvPr>
              <p:cNvSpPr/>
              <p:nvPr/>
            </p:nvSpPr>
            <p:spPr>
              <a:xfrm>
                <a:off x="2878667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5669C8A-856B-4101-977F-CFD6F517AE9C}"/>
                  </a:ext>
                </a:extLst>
              </p:cNvPr>
              <p:cNvSpPr/>
              <p:nvPr/>
            </p:nvSpPr>
            <p:spPr>
              <a:xfrm>
                <a:off x="320822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3860639-0091-4820-8DF1-D7A29EAC37FD}"/>
                  </a:ext>
                </a:extLst>
              </p:cNvPr>
              <p:cNvSpPr/>
              <p:nvPr/>
            </p:nvSpPr>
            <p:spPr>
              <a:xfrm>
                <a:off x="3529121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CA502F8-3739-422A-A282-337097C64B56}"/>
                  </a:ext>
                </a:extLst>
              </p:cNvPr>
              <p:cNvSpPr/>
              <p:nvPr/>
            </p:nvSpPr>
            <p:spPr>
              <a:xfrm>
                <a:off x="384937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13CFA17-3449-4A2A-8D59-A12FEF626230}"/>
                  </a:ext>
                </a:extLst>
              </p:cNvPr>
              <p:cNvSpPr/>
              <p:nvPr/>
            </p:nvSpPr>
            <p:spPr>
              <a:xfrm>
                <a:off x="417957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259AF70-6811-4ED3-B288-1489585313DF}"/>
                </a:ext>
              </a:extLst>
            </p:cNvPr>
            <p:cNvGrpSpPr/>
            <p:nvPr/>
          </p:nvGrpSpPr>
          <p:grpSpPr>
            <a:xfrm>
              <a:off x="2878667" y="4070308"/>
              <a:ext cx="1631108" cy="282811"/>
              <a:chOff x="2878667" y="3787497"/>
              <a:chExt cx="1631108" cy="282811"/>
            </a:xfrm>
            <a:grpFill/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F5B3C83-0CA6-437C-A19A-B138154D5159}"/>
                  </a:ext>
                </a:extLst>
              </p:cNvPr>
              <p:cNvSpPr/>
              <p:nvPr/>
            </p:nvSpPr>
            <p:spPr>
              <a:xfrm>
                <a:off x="2878667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63FD644-8A03-4FA7-885E-F11FAD27AAA7}"/>
                  </a:ext>
                </a:extLst>
              </p:cNvPr>
              <p:cNvSpPr/>
              <p:nvPr/>
            </p:nvSpPr>
            <p:spPr>
              <a:xfrm>
                <a:off x="320822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27B84A8-D390-4FAC-B886-122EC89BF27E}"/>
                  </a:ext>
                </a:extLst>
              </p:cNvPr>
              <p:cNvSpPr/>
              <p:nvPr/>
            </p:nvSpPr>
            <p:spPr>
              <a:xfrm>
                <a:off x="3529121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C31697E-E62D-43A4-8202-9A413E07CADF}"/>
                  </a:ext>
                </a:extLst>
              </p:cNvPr>
              <p:cNvSpPr/>
              <p:nvPr/>
            </p:nvSpPr>
            <p:spPr>
              <a:xfrm>
                <a:off x="384937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F3EC2E0-191C-4606-BA46-A123F2CFD83F}"/>
                  </a:ext>
                </a:extLst>
              </p:cNvPr>
              <p:cNvSpPr/>
              <p:nvPr/>
            </p:nvSpPr>
            <p:spPr>
              <a:xfrm>
                <a:off x="417957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CD3E4C9-C6AD-46BE-AF91-4F81D0E86351}"/>
                </a:ext>
              </a:extLst>
            </p:cNvPr>
            <p:cNvGrpSpPr/>
            <p:nvPr/>
          </p:nvGrpSpPr>
          <p:grpSpPr>
            <a:xfrm>
              <a:off x="2878667" y="4353119"/>
              <a:ext cx="1631108" cy="282811"/>
              <a:chOff x="2878667" y="3787497"/>
              <a:chExt cx="1631108" cy="282811"/>
            </a:xfrm>
            <a:grpFill/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945CAD-7D9B-488A-94B8-970E5EA55964}"/>
                  </a:ext>
                </a:extLst>
              </p:cNvPr>
              <p:cNvSpPr/>
              <p:nvPr/>
            </p:nvSpPr>
            <p:spPr>
              <a:xfrm>
                <a:off x="2878667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EF8FD6E-390D-43B4-982C-95775FB51202}"/>
                  </a:ext>
                </a:extLst>
              </p:cNvPr>
              <p:cNvSpPr/>
              <p:nvPr/>
            </p:nvSpPr>
            <p:spPr>
              <a:xfrm>
                <a:off x="320822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EAE44C8-8EF1-42D0-8ADC-0FE00320037E}"/>
                  </a:ext>
                </a:extLst>
              </p:cNvPr>
              <p:cNvSpPr/>
              <p:nvPr/>
            </p:nvSpPr>
            <p:spPr>
              <a:xfrm>
                <a:off x="3529121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BE1A5E6-B9E2-4E78-B69B-1EACC6A12F52}"/>
                  </a:ext>
                </a:extLst>
              </p:cNvPr>
              <p:cNvSpPr/>
              <p:nvPr/>
            </p:nvSpPr>
            <p:spPr>
              <a:xfrm>
                <a:off x="384937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19022D0-8452-4B8F-A120-EDA0A5909F51}"/>
                  </a:ext>
                </a:extLst>
              </p:cNvPr>
              <p:cNvSpPr/>
              <p:nvPr/>
            </p:nvSpPr>
            <p:spPr>
              <a:xfrm>
                <a:off x="417957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87AC333-DF7A-4AAD-A588-4A40557885B7}"/>
                </a:ext>
              </a:extLst>
            </p:cNvPr>
            <p:cNvGrpSpPr/>
            <p:nvPr/>
          </p:nvGrpSpPr>
          <p:grpSpPr>
            <a:xfrm>
              <a:off x="2878667" y="4632364"/>
              <a:ext cx="1631108" cy="282811"/>
              <a:chOff x="2878667" y="3787497"/>
              <a:chExt cx="1631108" cy="282811"/>
            </a:xfrm>
            <a:grpFill/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55ADF20-669B-4179-9070-8F9C30FC5947}"/>
                  </a:ext>
                </a:extLst>
              </p:cNvPr>
              <p:cNvSpPr/>
              <p:nvPr/>
            </p:nvSpPr>
            <p:spPr>
              <a:xfrm>
                <a:off x="2878667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B6246FD-3478-4298-B610-0EC428E6B710}"/>
                  </a:ext>
                </a:extLst>
              </p:cNvPr>
              <p:cNvSpPr/>
              <p:nvPr/>
            </p:nvSpPr>
            <p:spPr>
              <a:xfrm>
                <a:off x="320822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C21EAC0-0052-416A-BD2E-8B3B2FCF9899}"/>
                  </a:ext>
                </a:extLst>
              </p:cNvPr>
              <p:cNvSpPr/>
              <p:nvPr/>
            </p:nvSpPr>
            <p:spPr>
              <a:xfrm>
                <a:off x="3529121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5BCFA9A-B762-4107-87C0-5C6709D42E37}"/>
                  </a:ext>
                </a:extLst>
              </p:cNvPr>
              <p:cNvSpPr/>
              <p:nvPr/>
            </p:nvSpPr>
            <p:spPr>
              <a:xfrm>
                <a:off x="384937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38518FB-985C-4558-8FAA-9536F5C77AEE}"/>
                  </a:ext>
                </a:extLst>
              </p:cNvPr>
              <p:cNvSpPr/>
              <p:nvPr/>
            </p:nvSpPr>
            <p:spPr>
              <a:xfrm>
                <a:off x="417957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6F2A527-23E8-4E72-B900-2D77EDFF6357}"/>
                </a:ext>
              </a:extLst>
            </p:cNvPr>
            <p:cNvGrpSpPr/>
            <p:nvPr/>
          </p:nvGrpSpPr>
          <p:grpSpPr>
            <a:xfrm>
              <a:off x="2878667" y="4911609"/>
              <a:ext cx="1631108" cy="282811"/>
              <a:chOff x="2878667" y="3787497"/>
              <a:chExt cx="1631108" cy="282811"/>
            </a:xfrm>
            <a:grpFill/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28EFA5A-C977-48BF-A165-7C080715ACFF}"/>
                  </a:ext>
                </a:extLst>
              </p:cNvPr>
              <p:cNvSpPr/>
              <p:nvPr/>
            </p:nvSpPr>
            <p:spPr>
              <a:xfrm>
                <a:off x="2878667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64B553-DE10-45CD-849A-A29AFD54F225}"/>
                  </a:ext>
                </a:extLst>
              </p:cNvPr>
              <p:cNvSpPr/>
              <p:nvPr/>
            </p:nvSpPr>
            <p:spPr>
              <a:xfrm>
                <a:off x="320822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A4EF2BF-2681-457C-9507-320FE64504C2}"/>
                  </a:ext>
                </a:extLst>
              </p:cNvPr>
              <p:cNvSpPr/>
              <p:nvPr/>
            </p:nvSpPr>
            <p:spPr>
              <a:xfrm>
                <a:off x="3529121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6038977-6188-4B10-946B-17EC552D2823}"/>
                  </a:ext>
                </a:extLst>
              </p:cNvPr>
              <p:cNvSpPr/>
              <p:nvPr/>
            </p:nvSpPr>
            <p:spPr>
              <a:xfrm>
                <a:off x="384937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4E4AB4D-04EE-4CA7-A7F9-4BA5F7781423}"/>
                  </a:ext>
                </a:extLst>
              </p:cNvPr>
              <p:cNvSpPr/>
              <p:nvPr/>
            </p:nvSpPr>
            <p:spPr>
              <a:xfrm>
                <a:off x="4179575" y="3787497"/>
                <a:ext cx="330200" cy="2828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2CD2F87-6D9D-44AD-8A6A-84AF741F15BE}"/>
              </a:ext>
            </a:extLst>
          </p:cNvPr>
          <p:cNvGrpSpPr/>
          <p:nvPr/>
        </p:nvGrpSpPr>
        <p:grpSpPr>
          <a:xfrm>
            <a:off x="305214" y="5190748"/>
            <a:ext cx="663852" cy="565623"/>
            <a:chOff x="4047744" y="5674500"/>
            <a:chExt cx="663852" cy="565623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E8B0127-154C-419A-B470-2E85A910F6C0}"/>
                </a:ext>
              </a:extLst>
            </p:cNvPr>
            <p:cNvGrpSpPr/>
            <p:nvPr/>
          </p:nvGrpSpPr>
          <p:grpSpPr>
            <a:xfrm>
              <a:off x="4048895" y="5957311"/>
              <a:ext cx="662701" cy="282812"/>
              <a:chOff x="4051718" y="5674500"/>
              <a:chExt cx="662701" cy="28281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85C23AD-EA5A-4643-8202-4526BD2809B7}"/>
                  </a:ext>
                </a:extLst>
              </p:cNvPr>
              <p:cNvSpPr/>
              <p:nvPr/>
            </p:nvSpPr>
            <p:spPr>
              <a:xfrm>
                <a:off x="4384219" y="5674500"/>
                <a:ext cx="330200" cy="282811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15458DBA-852A-4664-A1CB-E84E8474C20A}"/>
                  </a:ext>
                </a:extLst>
              </p:cNvPr>
              <p:cNvSpPr/>
              <p:nvPr/>
            </p:nvSpPr>
            <p:spPr>
              <a:xfrm>
                <a:off x="4051718" y="5674501"/>
                <a:ext cx="330200" cy="282811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FA3EB0EA-D246-47C4-A4AC-A3EA2D52397D}"/>
                </a:ext>
              </a:extLst>
            </p:cNvPr>
            <p:cNvGrpSpPr/>
            <p:nvPr/>
          </p:nvGrpSpPr>
          <p:grpSpPr>
            <a:xfrm>
              <a:off x="4047744" y="5674500"/>
              <a:ext cx="662701" cy="282812"/>
              <a:chOff x="4051718" y="5674500"/>
              <a:chExt cx="662701" cy="282812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9CB1767-E5EC-4A26-AD3D-5EDF7D483060}"/>
                  </a:ext>
                </a:extLst>
              </p:cNvPr>
              <p:cNvSpPr/>
              <p:nvPr/>
            </p:nvSpPr>
            <p:spPr>
              <a:xfrm>
                <a:off x="4384219" y="5674500"/>
                <a:ext cx="330200" cy="282811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7AEF0EE1-38DC-403D-88F5-7F203B5301DD}"/>
                  </a:ext>
                </a:extLst>
              </p:cNvPr>
              <p:cNvSpPr/>
              <p:nvPr/>
            </p:nvSpPr>
            <p:spPr>
              <a:xfrm>
                <a:off x="4051718" y="5674501"/>
                <a:ext cx="330200" cy="282811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D3495DF7-A870-4B50-888F-1F3E8F550635}"/>
              </a:ext>
            </a:extLst>
          </p:cNvPr>
          <p:cNvGrpSpPr/>
          <p:nvPr/>
        </p:nvGrpSpPr>
        <p:grpSpPr>
          <a:xfrm>
            <a:off x="306365" y="5756369"/>
            <a:ext cx="663852" cy="565623"/>
            <a:chOff x="4047744" y="5674500"/>
            <a:chExt cx="663852" cy="565623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5C095D-B96C-469D-A343-E306C7E92040}"/>
                </a:ext>
              </a:extLst>
            </p:cNvPr>
            <p:cNvGrpSpPr/>
            <p:nvPr/>
          </p:nvGrpSpPr>
          <p:grpSpPr>
            <a:xfrm>
              <a:off x="4048895" y="5957311"/>
              <a:ext cx="662701" cy="282812"/>
              <a:chOff x="4051718" y="5674500"/>
              <a:chExt cx="662701" cy="282812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4D6DB2A3-6355-47F1-B689-EC1963B04E09}"/>
                  </a:ext>
                </a:extLst>
              </p:cNvPr>
              <p:cNvSpPr/>
              <p:nvPr/>
            </p:nvSpPr>
            <p:spPr>
              <a:xfrm>
                <a:off x="4384219" y="5674500"/>
                <a:ext cx="330200" cy="282811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4F6FFC14-6542-4226-A854-A221AD60E066}"/>
                  </a:ext>
                </a:extLst>
              </p:cNvPr>
              <p:cNvSpPr/>
              <p:nvPr/>
            </p:nvSpPr>
            <p:spPr>
              <a:xfrm>
                <a:off x="4051718" y="5674501"/>
                <a:ext cx="330200" cy="282811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467F47FE-8ADA-493D-B149-F299D9F9F029}"/>
                </a:ext>
              </a:extLst>
            </p:cNvPr>
            <p:cNvGrpSpPr/>
            <p:nvPr/>
          </p:nvGrpSpPr>
          <p:grpSpPr>
            <a:xfrm>
              <a:off x="4047744" y="5674500"/>
              <a:ext cx="662701" cy="282812"/>
              <a:chOff x="4051718" y="5674500"/>
              <a:chExt cx="662701" cy="282812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92F44742-21AC-4B76-BC5E-9065770A9AEE}"/>
                  </a:ext>
                </a:extLst>
              </p:cNvPr>
              <p:cNvSpPr/>
              <p:nvPr/>
            </p:nvSpPr>
            <p:spPr>
              <a:xfrm>
                <a:off x="4384219" y="5674500"/>
                <a:ext cx="330200" cy="282811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06D6D7BC-0C0E-4A41-BE8C-FDFFDD1A6090}"/>
                  </a:ext>
                </a:extLst>
              </p:cNvPr>
              <p:cNvSpPr/>
              <p:nvPr/>
            </p:nvSpPr>
            <p:spPr>
              <a:xfrm>
                <a:off x="4051718" y="5674501"/>
                <a:ext cx="330200" cy="282811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312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10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0.05352 0.0004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2 0.00046 L -4.16667E-6 -1.1111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5261 -0.0009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3" repeatCount="indefinite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8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45" grpId="0"/>
      <p:bldP spid="49" grpId="0" build="allAtOnce"/>
      <p:bldP spid="50" grpId="0" build="allAtOnce"/>
      <p:bldP spid="51" grpId="0" build="allAtOnce"/>
      <p:bldP spid="52" grpId="0" build="allAtOnce"/>
      <p:bldP spid="53" grpId="0"/>
      <p:bldP spid="53" grpId="1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991AC03-D76E-4B1C-A687-A573B9F5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9512"/>
              </p:ext>
            </p:extLst>
          </p:nvPr>
        </p:nvGraphicFramePr>
        <p:xfrm>
          <a:off x="6899734" y="1600200"/>
          <a:ext cx="5012265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3">
                  <a:extLst>
                    <a:ext uri="{9D8B030D-6E8A-4147-A177-3AD203B41FA5}">
                      <a16:colId xmlns:a16="http://schemas.microsoft.com/office/drawing/2014/main" val="3942804269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34335590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897133267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685226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532423686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078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39306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3940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1202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7E084B-4F2A-4FFE-94CB-257428BD8DAF}"/>
              </a:ext>
            </a:extLst>
          </p:cNvPr>
          <p:cNvSpPr txBox="1"/>
          <p:nvPr/>
        </p:nvSpPr>
        <p:spPr>
          <a:xfrm>
            <a:off x="1063853" y="4611469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但回到人的视觉，很明显图像中的中间区域要比</a:t>
            </a:r>
            <a:endParaRPr lang="en-US" altLang="zh-CN" dirty="0"/>
          </a:p>
          <a:p>
            <a:r>
              <a:rPr lang="zh-CN" altLang="en-US" dirty="0"/>
              <a:t>其他区域对认识这张图像中是否含有小猫更重要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4BD91F-66E7-4D5E-B374-FC00D6B45CFF}"/>
              </a:ext>
            </a:extLst>
          </p:cNvPr>
          <p:cNvSpPr txBox="1"/>
          <p:nvPr/>
        </p:nvSpPr>
        <p:spPr>
          <a:xfrm>
            <a:off x="7120625" y="2219218"/>
            <a:ext cx="4570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就像这蒙版一样，我们人类在看到图像时，</a:t>
            </a:r>
            <a:endParaRPr lang="en-US" altLang="zh-CN" dirty="0"/>
          </a:p>
          <a:p>
            <a:r>
              <a:rPr lang="zh-CN" altLang="en-US" dirty="0"/>
              <a:t>由于任务是看图像中是否含有猫，因此自</a:t>
            </a:r>
            <a:endParaRPr lang="en-US" altLang="zh-CN" dirty="0"/>
          </a:p>
          <a:p>
            <a:r>
              <a:rPr lang="zh-CN" altLang="en-US" dirty="0"/>
              <a:t>然而然的对中心区域这部分更有意义的区</a:t>
            </a:r>
            <a:endParaRPr lang="en-US" altLang="zh-CN" dirty="0"/>
          </a:p>
          <a:p>
            <a:r>
              <a:rPr lang="zh-CN" altLang="en-US" dirty="0"/>
              <a:t>域投入更多的关注</a:t>
            </a:r>
            <a:r>
              <a:rPr lang="en-US" altLang="zh-CN" dirty="0"/>
              <a:t>——</a:t>
            </a:r>
            <a:r>
              <a:rPr lang="zh-CN" altLang="en-US" dirty="0"/>
              <a:t>这样，人就只需要</a:t>
            </a:r>
            <a:endParaRPr lang="en-US" altLang="zh-CN" dirty="0"/>
          </a:p>
          <a:p>
            <a:r>
              <a:rPr lang="zh-CN" altLang="en-US" dirty="0"/>
              <a:t>看一眼图像，然后聚焦到中心区域就知道</a:t>
            </a:r>
            <a:endParaRPr lang="en-US" altLang="zh-CN" dirty="0"/>
          </a:p>
          <a:p>
            <a:r>
              <a:rPr lang="zh-CN" altLang="en-US" dirty="0"/>
              <a:t>是否含有小猫了。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56E1D2-43D1-4060-A3A3-6C1FF7186A90}"/>
              </a:ext>
            </a:extLst>
          </p:cNvPr>
          <p:cNvSpPr txBox="1"/>
          <p:nvPr/>
        </p:nvSpPr>
        <p:spPr>
          <a:xfrm>
            <a:off x="7120625" y="2230113"/>
            <a:ext cx="4570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这样只需要第一眼看整张图像，获取焦点，</a:t>
            </a:r>
            <a:endParaRPr lang="en-US" altLang="zh-CN" dirty="0"/>
          </a:p>
          <a:p>
            <a:r>
              <a:rPr lang="zh-CN" altLang="en-US" dirty="0"/>
              <a:t>然后针对焦点进行信息提取，判断小猫在</a:t>
            </a:r>
            <a:endParaRPr lang="en-US" altLang="zh-CN" dirty="0"/>
          </a:p>
          <a:p>
            <a:r>
              <a:rPr lang="zh-CN" altLang="en-US" dirty="0"/>
              <a:t>不在。而按照传统的卷积网络，却需要不</a:t>
            </a:r>
            <a:endParaRPr lang="en-US" altLang="zh-CN" dirty="0"/>
          </a:p>
          <a:p>
            <a:r>
              <a:rPr lang="zh-CN" altLang="en-US" dirty="0"/>
              <a:t>断向下学习，继续卷积更深的特征才能认</a:t>
            </a:r>
            <a:endParaRPr lang="en-US" altLang="zh-CN" dirty="0"/>
          </a:p>
          <a:p>
            <a:r>
              <a:rPr lang="zh-CN" altLang="en-US" dirty="0"/>
              <a:t>识</a:t>
            </a:r>
            <a:r>
              <a:rPr lang="en-US" altLang="zh-CN" dirty="0"/>
              <a:t>——</a:t>
            </a:r>
            <a:r>
              <a:rPr lang="zh-CN" altLang="en-US" dirty="0"/>
              <a:t>因此先聚焦，再处理这种方式是更</a:t>
            </a:r>
            <a:endParaRPr lang="en-US" altLang="zh-CN" dirty="0"/>
          </a:p>
          <a:p>
            <a:r>
              <a:rPr lang="zh-CN" altLang="en-US" dirty="0"/>
              <a:t>有效的！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5DAD6-95B1-4417-ACEE-1B68CEC17003}"/>
              </a:ext>
            </a:extLst>
          </p:cNvPr>
          <p:cNvSpPr txBox="1"/>
          <p:nvPr/>
        </p:nvSpPr>
        <p:spPr>
          <a:xfrm>
            <a:off x="6899734" y="4796135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这就是注意力机制的好处</a:t>
            </a:r>
            <a:r>
              <a:rPr lang="en-US" altLang="zh-CN" dirty="0"/>
              <a:t>——</a:t>
            </a:r>
            <a:r>
              <a:rPr lang="zh-CN" altLang="en-US" dirty="0"/>
              <a:t>即</a:t>
            </a:r>
            <a:r>
              <a:rPr lang="zh-CN" altLang="en-US" b="1" dirty="0">
                <a:solidFill>
                  <a:srgbClr val="FF0000"/>
                </a:solidFill>
              </a:rPr>
              <a:t>用更简洁的流程，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更少的训练成本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不用都深入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，用有限的计算资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源进行更精准的提取信息。</a:t>
            </a:r>
          </a:p>
        </p:txBody>
      </p:sp>
      <p:sp>
        <p:nvSpPr>
          <p:cNvPr id="8" name="矩形: 圆角 7">
            <a:hlinkHover r:id="rId4" action="ppaction://hlinksldjump"/>
            <a:extLst>
              <a:ext uri="{FF2B5EF4-FFF2-40B4-BE49-F238E27FC236}">
                <a16:creationId xmlns:a16="http://schemas.microsoft.com/office/drawing/2014/main" id="{35C98124-2EAA-47DB-A863-A349F8CDABDC}"/>
              </a:ext>
            </a:extLst>
          </p:cNvPr>
          <p:cNvSpPr/>
          <p:nvPr/>
        </p:nvSpPr>
        <p:spPr>
          <a:xfrm>
            <a:off x="2254452" y="2343149"/>
            <a:ext cx="1990725" cy="1333500"/>
          </a:xfrm>
          <a:prstGeom prst="roundRect">
            <a:avLst/>
          </a:prstGeom>
          <a:noFill/>
          <a:ln w="38100">
            <a:solidFill>
              <a:srgbClr val="FFC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4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46562 -0.001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/>
      <p:bldP spid="3" grpId="1"/>
      <p:bldP spid="4" grpId="0"/>
      <p:bldP spid="5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9886A9-58B2-427E-8C66-64A4111D3FAD}"/>
              </a:ext>
            </a:extLst>
          </p:cNvPr>
          <p:cNvSpPr txBox="1"/>
          <p:nvPr/>
        </p:nvSpPr>
        <p:spPr>
          <a:xfrm>
            <a:off x="3899777" y="2058757"/>
            <a:ext cx="4607352" cy="523220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下一节，正式介绍</a:t>
            </a:r>
            <a:r>
              <a:rPr lang="en-US" altLang="zh-CN" sz="2800" b="1" dirty="0"/>
              <a:t>Attention</a:t>
            </a:r>
            <a:endParaRPr lang="zh-CN" alt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CF5EE6-0DE4-495F-9202-774B3F76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700" y="3514811"/>
            <a:ext cx="5014762" cy="11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E14624-2FA9-48B7-8839-8EBEC6F39F35}"/>
              </a:ext>
            </a:extLst>
          </p:cNvPr>
          <p:cNvSpPr txBox="1"/>
          <p:nvPr/>
        </p:nvSpPr>
        <p:spPr>
          <a:xfrm>
            <a:off x="4554442" y="3145479"/>
            <a:ext cx="342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24292F"/>
                </a:solidFill>
                <a:effectLst/>
                <a:latin typeface="-apple-system"/>
              </a:rPr>
              <a:t>PaddlePaddle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 Vision Transformers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C7EE75-24D2-4904-95AF-AD3ABDCB031F}"/>
              </a:ext>
            </a:extLst>
          </p:cNvPr>
          <p:cNvSpPr txBox="1"/>
          <p:nvPr/>
        </p:nvSpPr>
        <p:spPr>
          <a:xfrm>
            <a:off x="2770761" y="4677087"/>
            <a:ext cx="698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State-of-the-art Visual Transformer and MLP Models for </a:t>
            </a:r>
            <a:r>
              <a:rPr lang="en-US" altLang="zh-CN" b="1" i="0" dirty="0" err="1">
                <a:solidFill>
                  <a:srgbClr val="24292F"/>
                </a:solidFill>
                <a:effectLst/>
                <a:latin typeface="-apple-system"/>
              </a:rPr>
              <a:t>PaddlePaddle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47492A-BB3B-466C-A3AC-36D471A7D4A7}"/>
              </a:ext>
            </a:extLst>
          </p:cNvPr>
          <p:cNvSpPr txBox="1"/>
          <p:nvPr/>
        </p:nvSpPr>
        <p:spPr>
          <a:xfrm>
            <a:off x="4276513" y="5178310"/>
            <a:ext cx="39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https://github.com/BR-IDL/PaddleViT</a:t>
            </a:r>
          </a:p>
        </p:txBody>
      </p:sp>
    </p:spTree>
    <p:extLst>
      <p:ext uri="{BB962C8B-B14F-4D97-AF65-F5344CB8AC3E}">
        <p14:creationId xmlns:p14="http://schemas.microsoft.com/office/powerpoint/2010/main" val="13881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hlinkClick r:id="rId6" action="ppaction://hlinksldjump"/>
            <a:hlinkHover r:id="rId6" action="ppaction://hlinksldjump"/>
            <a:extLst>
              <a:ext uri="{FF2B5EF4-FFF2-40B4-BE49-F238E27FC236}">
                <a16:creationId xmlns:a16="http://schemas.microsoft.com/office/drawing/2014/main" id="{3E123411-59D3-44D6-B8E9-195E7B0BFF34}"/>
              </a:ext>
            </a:extLst>
          </p:cNvPr>
          <p:cNvSpPr/>
          <p:nvPr/>
        </p:nvSpPr>
        <p:spPr>
          <a:xfrm>
            <a:off x="5024582" y="1814491"/>
            <a:ext cx="5902036" cy="26559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pool演示">
            <a:hlinkClick r:id="" action="ppaction://media"/>
            <a:extLst>
              <a:ext uri="{FF2B5EF4-FFF2-40B4-BE49-F238E27FC236}">
                <a16:creationId xmlns:a16="http://schemas.microsoft.com/office/drawing/2014/main" id="{634FE10A-0600-45AB-A42E-348C25F47EA7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2404" y="1407115"/>
            <a:ext cx="4057650" cy="340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F8365991-2899-4A84-9B8C-22DD3B2E531D}"/>
              </a:ext>
            </a:extLst>
          </p:cNvPr>
          <p:cNvSpPr txBox="1"/>
          <p:nvPr/>
        </p:nvSpPr>
        <p:spPr>
          <a:xfrm>
            <a:off x="5477475" y="868980"/>
            <a:ext cx="523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通过池化，我们最终得到只有一个区域的结果，</a:t>
            </a:r>
            <a:endParaRPr lang="en-US" altLang="zh-CN" dirty="0"/>
          </a:p>
          <a:p>
            <a:r>
              <a:rPr lang="zh-CN" altLang="en-US" dirty="0"/>
              <a:t>这时候，我们的计算机再判断时，就简单许多了。</a:t>
            </a: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9159491-6812-4325-834C-56FB1E458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39878"/>
              </p:ext>
            </p:extLst>
          </p:nvPr>
        </p:nvGraphicFramePr>
        <p:xfrm>
          <a:off x="5551055" y="2234266"/>
          <a:ext cx="914682" cy="802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Worksheet" r:id="rId8" imgW="685800" imgH="190363" progId="Excel.Sheet.12">
                  <p:embed/>
                </p:oleObj>
              </mc:Choice>
              <mc:Fallback>
                <p:oleObj name="Worksheet" r:id="rId8" imgW="685800" imgH="190363" progId="Excel.Sheet.12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9159491-6812-4325-834C-56FB1E458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51055" y="2234266"/>
                        <a:ext cx="914682" cy="80258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箭头: 右 46">
            <a:extLst>
              <a:ext uri="{FF2B5EF4-FFF2-40B4-BE49-F238E27FC236}">
                <a16:creationId xmlns:a16="http://schemas.microsoft.com/office/drawing/2014/main" id="{B4430E5B-F308-495D-8190-D956CFEC947C}"/>
              </a:ext>
            </a:extLst>
          </p:cNvPr>
          <p:cNvSpPr/>
          <p:nvPr/>
        </p:nvSpPr>
        <p:spPr>
          <a:xfrm>
            <a:off x="6738001" y="2482467"/>
            <a:ext cx="544531" cy="3698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AB108FBD-CC94-435A-925D-E374D2FE2CC9}"/>
              </a:ext>
            </a:extLst>
          </p:cNvPr>
          <p:cNvSpPr/>
          <p:nvPr/>
        </p:nvSpPr>
        <p:spPr>
          <a:xfrm>
            <a:off x="7554796" y="1916878"/>
            <a:ext cx="421241" cy="1407560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2F5E7D-24B1-46E0-8AFA-348B2B1E7C3C}"/>
              </a:ext>
            </a:extLst>
          </p:cNvPr>
          <p:cNvSpPr txBox="1"/>
          <p:nvPr/>
        </p:nvSpPr>
        <p:spPr>
          <a:xfrm>
            <a:off x="8248300" y="18144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&gt;0.5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F6DB386-A47B-4369-9D47-2BF3A8A29D2B}"/>
                  </a:ext>
                </a:extLst>
              </p:cNvPr>
              <p:cNvSpPr txBox="1"/>
              <p:nvPr/>
            </p:nvSpPr>
            <p:spPr>
              <a:xfrm>
                <a:off x="8248301" y="298566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0.5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F6DB386-A47B-4369-9D47-2BF3A8A29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01" y="2985660"/>
                <a:ext cx="652743" cy="369332"/>
              </a:xfrm>
              <a:prstGeom prst="rect">
                <a:avLst/>
              </a:prstGeom>
              <a:blipFill>
                <a:blip r:embed="rId10"/>
                <a:stretch>
                  <a:fillRect t="-10000" r="-747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2DFA2376-235A-4850-9C78-67B997C4AF27}"/>
              </a:ext>
            </a:extLst>
          </p:cNvPr>
          <p:cNvSpPr txBox="1"/>
          <p:nvPr/>
        </p:nvSpPr>
        <p:spPr>
          <a:xfrm>
            <a:off x="8983243" y="181449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 </a:t>
            </a:r>
            <a:r>
              <a:rPr lang="zh-CN" altLang="en-US" dirty="0"/>
              <a:t>图中有小猫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EA5478D-CA5C-4992-8173-B7F067248FF3}"/>
              </a:ext>
            </a:extLst>
          </p:cNvPr>
          <p:cNvSpPr txBox="1"/>
          <p:nvPr/>
        </p:nvSpPr>
        <p:spPr>
          <a:xfrm>
            <a:off x="8983243" y="2955106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 </a:t>
            </a:r>
            <a:r>
              <a:rPr lang="zh-CN" altLang="en-US" dirty="0"/>
              <a:t>小猫不在这里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B9F787-1B26-4C7A-9B03-6F4775C62AF7}"/>
              </a:ext>
            </a:extLst>
          </p:cNvPr>
          <p:cNvSpPr/>
          <p:nvPr/>
        </p:nvSpPr>
        <p:spPr>
          <a:xfrm>
            <a:off x="203200" y="1142999"/>
            <a:ext cx="4737160" cy="391358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F9224F-2348-44CD-AE8A-E06AF758B0E2}"/>
              </a:ext>
            </a:extLst>
          </p:cNvPr>
          <p:cNvSpPr txBox="1"/>
          <p:nvPr/>
        </p:nvSpPr>
        <p:spPr>
          <a:xfrm>
            <a:off x="5678667" y="243599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0.65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441815A-84B4-49D8-ADCB-59EB3C7AC1A2}"/>
              </a:ext>
            </a:extLst>
          </p:cNvPr>
          <p:cNvSpPr txBox="1"/>
          <p:nvPr/>
        </p:nvSpPr>
        <p:spPr>
          <a:xfrm>
            <a:off x="5113715" y="378749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，计算机就能实现认识图像的能力。</a:t>
            </a:r>
          </a:p>
        </p:txBody>
      </p:sp>
    </p:spTree>
    <p:extLst>
      <p:ext uri="{BB962C8B-B14F-4D97-AF65-F5344CB8AC3E}">
        <p14:creationId xmlns:p14="http://schemas.microsoft.com/office/powerpoint/2010/main" val="10912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10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矮脚小奶猫学会走路啦- YouTube">
            <a:extLst>
              <a:ext uri="{FF2B5EF4-FFF2-40B4-BE49-F238E27FC236}">
                <a16:creationId xmlns:a16="http://schemas.microsoft.com/office/drawing/2014/main" id="{F0BE3487-CFA2-4959-822F-F3F6A1D9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5D8C50B5-C099-4B14-BD33-AFBB6251E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85065"/>
              </p:ext>
            </p:extLst>
          </p:nvPr>
        </p:nvGraphicFramePr>
        <p:xfrm>
          <a:off x="1228604" y="1600200"/>
          <a:ext cx="5012265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3">
                  <a:extLst>
                    <a:ext uri="{9D8B030D-6E8A-4147-A177-3AD203B41FA5}">
                      <a16:colId xmlns:a16="http://schemas.microsoft.com/office/drawing/2014/main" val="3942804269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34335590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897133267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685226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532423686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078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39306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3940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12026"/>
                  </a:ext>
                </a:extLst>
              </a:tr>
            </a:tbl>
          </a:graphicData>
        </a:graphic>
      </p:graphicFrame>
      <p:sp>
        <p:nvSpPr>
          <p:cNvPr id="9" name="矩形 8">
            <a:hlinkHover r:id="rId4" action="ppaction://hlinksldjump"/>
            <a:extLst>
              <a:ext uri="{FF2B5EF4-FFF2-40B4-BE49-F238E27FC236}">
                <a16:creationId xmlns:a16="http://schemas.microsoft.com/office/drawing/2014/main" id="{B6BFDECF-D228-44A4-93B1-19D236A71DF5}"/>
              </a:ext>
            </a:extLst>
          </p:cNvPr>
          <p:cNvSpPr/>
          <p:nvPr/>
        </p:nvSpPr>
        <p:spPr>
          <a:xfrm>
            <a:off x="1228604" y="1600200"/>
            <a:ext cx="5012263" cy="28193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1D7C1E-ABD8-4CFA-A011-CB41C369D6B9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C98124-2EAA-47DB-A863-A349F8CDABDC}"/>
              </a:ext>
            </a:extLst>
          </p:cNvPr>
          <p:cNvSpPr/>
          <p:nvPr/>
        </p:nvSpPr>
        <p:spPr>
          <a:xfrm>
            <a:off x="2254452" y="2343149"/>
            <a:ext cx="1990725" cy="1333500"/>
          </a:xfrm>
          <a:prstGeom prst="roundRect">
            <a:avLst/>
          </a:prstGeom>
          <a:noFill/>
          <a:ln w="63500">
            <a:solidFill>
              <a:srgbClr val="FFC000">
                <a:alpha val="8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BE5561-1705-4A55-BF9D-8A021BC3C200}"/>
              </a:ext>
            </a:extLst>
          </p:cNvPr>
          <p:cNvSpPr txBox="1"/>
          <p:nvPr/>
        </p:nvSpPr>
        <p:spPr>
          <a:xfrm>
            <a:off x="1063853" y="4611469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但回到人的视觉，很明显图像中的中间区域要比</a:t>
            </a:r>
            <a:endParaRPr lang="en-US" altLang="zh-CN" dirty="0"/>
          </a:p>
          <a:p>
            <a:r>
              <a:rPr lang="zh-CN" altLang="en-US" dirty="0"/>
              <a:t>其他区域对认识这张图像中是否含有小猫更重要</a:t>
            </a:r>
          </a:p>
        </p:txBody>
      </p:sp>
    </p:spTree>
    <p:extLst>
      <p:ext uri="{BB962C8B-B14F-4D97-AF65-F5344CB8AC3E}">
        <p14:creationId xmlns:p14="http://schemas.microsoft.com/office/powerpoint/2010/main" val="961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D044C3-0A86-4704-A422-C3B5C7B6FBB2}"/>
              </a:ext>
            </a:extLst>
          </p:cNvPr>
          <p:cNvSpPr txBox="1"/>
          <p:nvPr/>
        </p:nvSpPr>
        <p:spPr>
          <a:xfrm>
            <a:off x="2488242" y="106218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此刻如果想要在图片中找猫</a:t>
            </a:r>
          </a:p>
        </p:txBody>
      </p:sp>
    </p:spTree>
    <p:extLst>
      <p:ext uri="{BB962C8B-B14F-4D97-AF65-F5344CB8AC3E}">
        <p14:creationId xmlns:p14="http://schemas.microsoft.com/office/powerpoint/2010/main" val="150936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EBC5C9-9EBD-4F63-905F-4E1A0042505F}"/>
              </a:ext>
            </a:extLst>
          </p:cNvPr>
          <p:cNvSpPr txBox="1"/>
          <p:nvPr/>
        </p:nvSpPr>
        <p:spPr>
          <a:xfrm>
            <a:off x="1663111" y="97687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人能很快在图片中找到猫在哪里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2E5A74-0B58-4DA9-8221-D14E14CC3269}"/>
              </a:ext>
            </a:extLst>
          </p:cNvPr>
          <p:cNvSpPr txBox="1"/>
          <p:nvPr/>
        </p:nvSpPr>
        <p:spPr>
          <a:xfrm>
            <a:off x="1508005" y="4528125"/>
            <a:ext cx="44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并理解图像的含义</a:t>
            </a:r>
            <a:r>
              <a:rPr lang="en-US" altLang="zh-CN" dirty="0"/>
              <a:t>: </a:t>
            </a:r>
            <a:r>
              <a:rPr lang="zh-CN" altLang="en-US" dirty="0"/>
              <a:t>一只小猫正被主人点头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979B67-0095-4CF7-9C5D-B324192622AD}"/>
              </a:ext>
            </a:extLst>
          </p:cNvPr>
          <p:cNvGrpSpPr/>
          <p:nvPr/>
        </p:nvGrpSpPr>
        <p:grpSpPr>
          <a:xfrm>
            <a:off x="6664286" y="2501899"/>
            <a:ext cx="5526119" cy="739957"/>
            <a:chOff x="6664286" y="2501899"/>
            <a:chExt cx="5526119" cy="73995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23D3222-5E2E-465B-80DE-AADAC80D0259}"/>
                </a:ext>
              </a:extLst>
            </p:cNvPr>
            <p:cNvSpPr txBox="1"/>
            <p:nvPr/>
          </p:nvSpPr>
          <p:spPr>
            <a:xfrm>
              <a:off x="7389091" y="2595525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人能理解图像中各像素区域的</a:t>
              </a:r>
              <a:r>
                <a:rPr lang="zh-CN" altLang="en-US" b="1" dirty="0">
                  <a:solidFill>
                    <a:srgbClr val="FF0000"/>
                  </a:solidFill>
                </a:rPr>
                <a:t>含义</a:t>
              </a:r>
              <a:r>
                <a:rPr lang="zh-CN" altLang="en-US" dirty="0"/>
                <a:t>以及</a:t>
              </a:r>
              <a:r>
                <a:rPr lang="zh-CN" altLang="en-US" b="1" dirty="0">
                  <a:solidFill>
                    <a:srgbClr val="FF0000"/>
                  </a:solidFill>
                </a:rPr>
                <a:t>重要性</a:t>
              </a:r>
            </a:p>
            <a:p>
              <a:endParaRPr lang="zh-CN" altLang="en-US" dirty="0"/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04E2D981-0A4F-40A6-9A5B-779335DE7457}"/>
                </a:ext>
              </a:extLst>
            </p:cNvPr>
            <p:cNvSpPr/>
            <p:nvPr/>
          </p:nvSpPr>
          <p:spPr>
            <a:xfrm>
              <a:off x="6664286" y="2501899"/>
              <a:ext cx="563418" cy="54725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cture 8" descr="多边形矢量问好">
            <a:extLst>
              <a:ext uri="{FF2B5EF4-FFF2-40B4-BE49-F238E27FC236}">
                <a16:creationId xmlns:a16="http://schemas.microsoft.com/office/drawing/2014/main" id="{750BF647-6C00-4FB4-9211-7C90D7C1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4951">
            <a:off x="6014074" y="478681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DB434BB-3AA8-4E65-B9CD-B1FA7631996E}"/>
              </a:ext>
            </a:extLst>
          </p:cNvPr>
          <p:cNvSpPr txBox="1"/>
          <p:nvPr/>
        </p:nvSpPr>
        <p:spPr>
          <a:xfrm>
            <a:off x="6566894" y="31568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因为</a:t>
            </a:r>
          </a:p>
        </p:txBody>
      </p:sp>
    </p:spTree>
    <p:extLst>
      <p:ext uri="{BB962C8B-B14F-4D97-AF65-F5344CB8AC3E}">
        <p14:creationId xmlns:p14="http://schemas.microsoft.com/office/powerpoint/2010/main" val="123007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笔记本电脑卡通学习办公用品矢量免抠素材免费下载_觅元素51yuansu.com">
            <a:extLst>
              <a:ext uri="{FF2B5EF4-FFF2-40B4-BE49-F238E27FC236}">
                <a16:creationId xmlns:a16="http://schemas.microsoft.com/office/drawing/2014/main" id="{4C15470B-61F1-44D0-A449-FF55EC0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5" y="4821381"/>
            <a:ext cx="2178662" cy="16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EFE2FF-5F10-4050-8020-03A45BD530B8}"/>
              </a:ext>
            </a:extLst>
          </p:cNvPr>
          <p:cNvSpPr txBox="1"/>
          <p:nvPr/>
        </p:nvSpPr>
        <p:spPr>
          <a:xfrm>
            <a:off x="2586180" y="4934634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计算机又如何理解哪个区域更重要？</a:t>
            </a:r>
            <a:endParaRPr lang="en-US" altLang="zh-CN" dirty="0"/>
          </a:p>
          <a:p>
            <a:r>
              <a:rPr lang="zh-CN" altLang="en-US" dirty="0"/>
              <a:t>又如何去更快的知道图中有小猫呢？</a:t>
            </a:r>
          </a:p>
        </p:txBody>
      </p:sp>
      <p:pic>
        <p:nvPicPr>
          <p:cNvPr id="5128" name="Picture 8" descr="多边形矢量问好">
            <a:extLst>
              <a:ext uri="{FF2B5EF4-FFF2-40B4-BE49-F238E27FC236}">
                <a16:creationId xmlns:a16="http://schemas.microsoft.com/office/drawing/2014/main" id="{6F5226A3-94D3-498B-BAE8-D717D8BC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23187" y="314589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9711148-72AA-4B2E-8FB2-C3DA6AD4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95317"/>
              </p:ext>
            </p:extLst>
          </p:nvPr>
        </p:nvGraphicFramePr>
        <p:xfrm>
          <a:off x="6786228" y="1571337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B0072D0-4576-4E6E-A144-2338B4D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00471"/>
              </p:ext>
            </p:extLst>
          </p:nvPr>
        </p:nvGraphicFramePr>
        <p:xfrm>
          <a:off x="6786226" y="1571336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489EA4A-BBF3-45ED-8E41-72A07D76FF06}"/>
              </a:ext>
            </a:extLst>
          </p:cNvPr>
          <p:cNvSpPr txBox="1"/>
          <p:nvPr/>
        </p:nvSpPr>
        <p:spPr>
          <a:xfrm>
            <a:off x="2531677" y="587686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传统方法</a:t>
            </a:r>
            <a:r>
              <a:rPr lang="en-US" altLang="zh-CN" dirty="0"/>
              <a:t>—</a:t>
            </a:r>
            <a:r>
              <a:rPr lang="zh-CN" altLang="en-US" dirty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读懂图像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2EE022-1883-45DC-BD75-86AB3FC8D361}"/>
              </a:ext>
            </a:extLst>
          </p:cNvPr>
          <p:cNvCxnSpPr>
            <a:cxnSpLocks/>
          </p:cNvCxnSpPr>
          <p:nvPr/>
        </p:nvCxnSpPr>
        <p:spPr>
          <a:xfrm>
            <a:off x="6786226" y="2356426"/>
            <a:ext cx="2021886" cy="23090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F5367C-C810-477D-8E56-33E3B132CD3E}"/>
              </a:ext>
            </a:extLst>
          </p:cNvPr>
          <p:cNvCxnSpPr>
            <a:cxnSpLocks/>
          </p:cNvCxnSpPr>
          <p:nvPr/>
        </p:nvCxnSpPr>
        <p:spPr>
          <a:xfrm>
            <a:off x="7693058" y="2356426"/>
            <a:ext cx="2023598" cy="23090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9952F1-3309-451C-9C80-8C0CF20C1967}"/>
              </a:ext>
            </a:extLst>
          </p:cNvPr>
          <p:cNvCxnSpPr>
            <a:cxnSpLocks/>
          </p:cNvCxnSpPr>
          <p:nvPr/>
        </p:nvCxnSpPr>
        <p:spPr>
          <a:xfrm>
            <a:off x="7717193" y="1571336"/>
            <a:ext cx="1997751" cy="231717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8D1467-0525-400A-BEA6-84CBF345BF8D}"/>
              </a:ext>
            </a:extLst>
          </p:cNvPr>
          <p:cNvCxnSpPr>
            <a:cxnSpLocks/>
          </p:cNvCxnSpPr>
          <p:nvPr/>
        </p:nvCxnSpPr>
        <p:spPr>
          <a:xfrm>
            <a:off x="6787938" y="1563255"/>
            <a:ext cx="2021886" cy="231717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9A1B3B29-C6EF-4401-8711-DF2662162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86567"/>
              </p:ext>
            </p:extLst>
          </p:nvPr>
        </p:nvGraphicFramePr>
        <p:xfrm>
          <a:off x="8809824" y="38804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501A2F3A-51EF-44DA-AADA-086D02FAC535}"/>
              </a:ext>
            </a:extLst>
          </p:cNvPr>
          <p:cNvGrpSpPr/>
          <p:nvPr/>
        </p:nvGrpSpPr>
        <p:grpSpPr>
          <a:xfrm>
            <a:off x="6801320" y="3510970"/>
            <a:ext cx="1090363" cy="804718"/>
            <a:chOff x="6899564" y="4016663"/>
            <a:chExt cx="1090363" cy="804718"/>
          </a:xfrm>
        </p:grpSpPr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A0463957-24CD-4CF0-8122-B97DA08FAE03}"/>
                </a:ext>
              </a:extLst>
            </p:cNvPr>
            <p:cNvSpPr/>
            <p:nvPr/>
          </p:nvSpPr>
          <p:spPr>
            <a:xfrm>
              <a:off x="6899564" y="4016663"/>
              <a:ext cx="1034257" cy="8047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479368E7-DBB2-49EF-96B3-A10D289EC8D9}"/>
                </a:ext>
              </a:extLst>
            </p:cNvPr>
            <p:cNvSpPr txBox="1"/>
            <p:nvPr/>
          </p:nvSpPr>
          <p:spPr>
            <a:xfrm>
              <a:off x="6899564" y="4050473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Stride=2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1937101-C569-4396-A491-340C4A1F9B99}"/>
                </a:ext>
              </a:extLst>
            </p:cNvPr>
            <p:cNvSpPr txBox="1"/>
            <p:nvPr/>
          </p:nvSpPr>
          <p:spPr>
            <a:xfrm>
              <a:off x="6909526" y="4452049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Filter=2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F9EA8FB5-E835-4D9D-8155-4C6400A7AE73}"/>
                </a:ext>
              </a:extLst>
            </p:cNvPr>
            <p:cNvCxnSpPr>
              <a:stCxn id="1038" idx="1"/>
            </p:cNvCxnSpPr>
            <p:nvPr/>
          </p:nvCxnSpPr>
          <p:spPr>
            <a:xfrm>
              <a:off x="6899564" y="4419022"/>
              <a:ext cx="1034257" cy="57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5C15D8AF-0C3B-4A2C-BF8F-671361BED4B3}"/>
              </a:ext>
            </a:extLst>
          </p:cNvPr>
          <p:cNvSpPr txBox="1"/>
          <p:nvPr/>
        </p:nvSpPr>
        <p:spPr>
          <a:xfrm>
            <a:off x="6811282" y="1159579"/>
            <a:ext cx="132600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5*5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045" name="组合 1044">
            <a:extLst>
              <a:ext uri="{FF2B5EF4-FFF2-40B4-BE49-F238E27FC236}">
                <a16:creationId xmlns:a16="http://schemas.microsoft.com/office/drawing/2014/main" id="{BC855B22-9A63-4FAB-83B9-372AF9991F19}"/>
              </a:ext>
            </a:extLst>
          </p:cNvPr>
          <p:cNvGrpSpPr/>
          <p:nvPr/>
        </p:nvGrpSpPr>
        <p:grpSpPr>
          <a:xfrm>
            <a:off x="9874422" y="4016663"/>
            <a:ext cx="683490" cy="900649"/>
            <a:chOff x="9874422" y="4016663"/>
            <a:chExt cx="683490" cy="900649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4AF55079-9F9D-43CF-AFEE-B42EA6117752}"/>
                </a:ext>
              </a:extLst>
            </p:cNvPr>
            <p:cNvSpPr/>
            <p:nvPr/>
          </p:nvSpPr>
          <p:spPr>
            <a:xfrm>
              <a:off x="9874422" y="4016663"/>
              <a:ext cx="683490" cy="4710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319D36D-505C-4EC5-A94F-0EEEF53F7778}"/>
                </a:ext>
              </a:extLst>
            </p:cNvPr>
            <p:cNvSpPr txBox="1"/>
            <p:nvPr/>
          </p:nvSpPr>
          <p:spPr>
            <a:xfrm>
              <a:off x="9874422" y="454798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聚合</a:t>
              </a:r>
            </a:p>
          </p:txBody>
        </p:sp>
      </p:grpSp>
      <p:graphicFrame>
        <p:nvGraphicFramePr>
          <p:cNvPr id="63" name="表格 1023">
            <a:extLst>
              <a:ext uri="{FF2B5EF4-FFF2-40B4-BE49-F238E27FC236}">
                <a16:creationId xmlns:a16="http://schemas.microsoft.com/office/drawing/2014/main" id="{42CE76CA-97CE-445C-A76C-3990E8545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18666"/>
              </p:ext>
            </p:extLst>
          </p:nvPr>
        </p:nvGraphicFramePr>
        <p:xfrm>
          <a:off x="10728791" y="388446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65" name="文本框 64">
            <a:extLst>
              <a:ext uri="{FF2B5EF4-FFF2-40B4-BE49-F238E27FC236}">
                <a16:creationId xmlns:a16="http://schemas.microsoft.com/office/drawing/2014/main" id="{C67B1183-3691-46F9-B1B0-E9F3DE0A882A}"/>
              </a:ext>
            </a:extLst>
          </p:cNvPr>
          <p:cNvSpPr txBox="1"/>
          <p:nvPr/>
        </p:nvSpPr>
        <p:spPr>
          <a:xfrm>
            <a:off x="9422825" y="2310020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按照</a:t>
            </a:r>
            <a:r>
              <a:rPr lang="en-US" altLang="zh-CN" sz="2000" b="1" dirty="0">
                <a:solidFill>
                  <a:srgbClr val="70AD47"/>
                </a:solidFill>
              </a:rPr>
              <a:t>filter</a:t>
            </a:r>
            <a:r>
              <a:rPr lang="zh-CN" altLang="en-US" sz="2000" dirty="0"/>
              <a:t>进行卷积</a:t>
            </a:r>
          </a:p>
        </p:txBody>
      </p:sp>
    </p:spTree>
    <p:extLst>
      <p:ext uri="{BB962C8B-B14F-4D97-AF65-F5344CB8AC3E}">
        <p14:creationId xmlns:p14="http://schemas.microsoft.com/office/powerpoint/2010/main" val="26192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14" grpId="0"/>
      <p:bldP spid="1043" grpId="0" animBg="1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笔记本电脑卡通学习办公用品矢量免抠素材免费下载_觅元素51yuansu.com">
            <a:extLst>
              <a:ext uri="{FF2B5EF4-FFF2-40B4-BE49-F238E27FC236}">
                <a16:creationId xmlns:a16="http://schemas.microsoft.com/office/drawing/2014/main" id="{4C15470B-61F1-44D0-A449-FF55EC0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5" y="4821381"/>
            <a:ext cx="2178662" cy="16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EFE2FF-5F10-4050-8020-03A45BD530B8}"/>
              </a:ext>
            </a:extLst>
          </p:cNvPr>
          <p:cNvSpPr txBox="1"/>
          <p:nvPr/>
        </p:nvSpPr>
        <p:spPr>
          <a:xfrm>
            <a:off x="2586180" y="4934634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计算机又如何理解哪个区域更重要？</a:t>
            </a:r>
            <a:endParaRPr lang="en-US" altLang="zh-CN" dirty="0"/>
          </a:p>
          <a:p>
            <a:r>
              <a:rPr lang="zh-CN" altLang="en-US" dirty="0"/>
              <a:t>又如何去更快的知道图中有小猫呢？</a:t>
            </a:r>
          </a:p>
        </p:txBody>
      </p:sp>
      <p:pic>
        <p:nvPicPr>
          <p:cNvPr id="5128" name="Picture 8" descr="多边形矢量问好">
            <a:extLst>
              <a:ext uri="{FF2B5EF4-FFF2-40B4-BE49-F238E27FC236}">
                <a16:creationId xmlns:a16="http://schemas.microsoft.com/office/drawing/2014/main" id="{6F5226A3-94D3-498B-BAE8-D717D8BC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23187" y="314589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9711148-72AA-4B2E-8FB2-C3DA6AD411ED}"/>
              </a:ext>
            </a:extLst>
          </p:cNvPr>
          <p:cNvGraphicFramePr>
            <a:graphicFrameLocks noGrp="1"/>
          </p:cNvGraphicFramePr>
          <p:nvPr/>
        </p:nvGraphicFramePr>
        <p:xfrm>
          <a:off x="6786228" y="1571337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B0072D0-4576-4E6E-A144-2338B4D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300374"/>
              </p:ext>
            </p:extLst>
          </p:nvPr>
        </p:nvGraphicFramePr>
        <p:xfrm>
          <a:off x="7695981" y="1571336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489EA4A-BBF3-45ED-8E41-72A07D76FF06}"/>
              </a:ext>
            </a:extLst>
          </p:cNvPr>
          <p:cNvSpPr txBox="1"/>
          <p:nvPr/>
        </p:nvSpPr>
        <p:spPr>
          <a:xfrm>
            <a:off x="2531677" y="587686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传统方法</a:t>
            </a:r>
            <a:r>
              <a:rPr lang="en-US" altLang="zh-CN" dirty="0"/>
              <a:t>—</a:t>
            </a:r>
            <a:r>
              <a:rPr lang="zh-CN" altLang="en-US" dirty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读懂图像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2EE022-1883-45DC-BD75-86AB3FC8D361}"/>
              </a:ext>
            </a:extLst>
          </p:cNvPr>
          <p:cNvCxnSpPr>
            <a:cxnSpLocks/>
          </p:cNvCxnSpPr>
          <p:nvPr/>
        </p:nvCxnSpPr>
        <p:spPr>
          <a:xfrm>
            <a:off x="7695981" y="2356426"/>
            <a:ext cx="1112131" cy="23090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F5367C-C810-477D-8E56-33E3B132CD3E}"/>
              </a:ext>
            </a:extLst>
          </p:cNvPr>
          <p:cNvCxnSpPr>
            <a:cxnSpLocks/>
          </p:cNvCxnSpPr>
          <p:nvPr/>
        </p:nvCxnSpPr>
        <p:spPr>
          <a:xfrm>
            <a:off x="8602813" y="2356426"/>
            <a:ext cx="1113843" cy="23090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9952F1-3309-451C-9C80-8C0CF20C1967}"/>
              </a:ext>
            </a:extLst>
          </p:cNvPr>
          <p:cNvCxnSpPr>
            <a:cxnSpLocks/>
          </p:cNvCxnSpPr>
          <p:nvPr/>
        </p:nvCxnSpPr>
        <p:spPr>
          <a:xfrm>
            <a:off x="8602813" y="1600200"/>
            <a:ext cx="1112131" cy="228830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8D1467-0525-400A-BEA6-84CBF345BF8D}"/>
              </a:ext>
            </a:extLst>
          </p:cNvPr>
          <p:cNvCxnSpPr>
            <a:cxnSpLocks/>
          </p:cNvCxnSpPr>
          <p:nvPr/>
        </p:nvCxnSpPr>
        <p:spPr>
          <a:xfrm>
            <a:off x="7695981" y="1600200"/>
            <a:ext cx="1113843" cy="228022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9A1B3B29-C6EF-4401-8711-DF2662162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91172"/>
              </p:ext>
            </p:extLst>
          </p:nvPr>
        </p:nvGraphicFramePr>
        <p:xfrm>
          <a:off x="8809824" y="38804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1" name="表格 1023">
            <a:extLst>
              <a:ext uri="{FF2B5EF4-FFF2-40B4-BE49-F238E27FC236}">
                <a16:creationId xmlns:a16="http://schemas.microsoft.com/office/drawing/2014/main" id="{17A8B522-73AC-4FC2-8E7D-9236AAAC85E3}"/>
              </a:ext>
            </a:extLst>
          </p:cNvPr>
          <p:cNvGraphicFramePr>
            <a:graphicFrameLocks noGrp="1"/>
          </p:cNvGraphicFramePr>
          <p:nvPr/>
        </p:nvGraphicFramePr>
        <p:xfrm>
          <a:off x="10728791" y="388446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7340A413-E625-4E0C-B489-43EA98613F69}"/>
              </a:ext>
            </a:extLst>
          </p:cNvPr>
          <p:cNvGrpSpPr/>
          <p:nvPr/>
        </p:nvGrpSpPr>
        <p:grpSpPr>
          <a:xfrm>
            <a:off x="9874422" y="4016663"/>
            <a:ext cx="683490" cy="900649"/>
            <a:chOff x="9874422" y="4016663"/>
            <a:chExt cx="683490" cy="900649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4AF55079-9F9D-43CF-AFEE-B42EA6117752}"/>
                </a:ext>
              </a:extLst>
            </p:cNvPr>
            <p:cNvSpPr/>
            <p:nvPr/>
          </p:nvSpPr>
          <p:spPr>
            <a:xfrm>
              <a:off x="9874422" y="4016663"/>
              <a:ext cx="683490" cy="4710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5" name="文本框 1024">
              <a:extLst>
                <a:ext uri="{FF2B5EF4-FFF2-40B4-BE49-F238E27FC236}">
                  <a16:creationId xmlns:a16="http://schemas.microsoft.com/office/drawing/2014/main" id="{B77B26A5-FFF4-4E8F-841A-CEF9F4ABF1D2}"/>
                </a:ext>
              </a:extLst>
            </p:cNvPr>
            <p:cNvSpPr txBox="1"/>
            <p:nvPr/>
          </p:nvSpPr>
          <p:spPr>
            <a:xfrm>
              <a:off x="9874422" y="454798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聚合</a:t>
              </a:r>
            </a:p>
          </p:txBody>
        </p:sp>
      </p:grp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501A2F3A-51EF-44DA-AADA-086D02FAC535}"/>
              </a:ext>
            </a:extLst>
          </p:cNvPr>
          <p:cNvGrpSpPr/>
          <p:nvPr/>
        </p:nvGrpSpPr>
        <p:grpSpPr>
          <a:xfrm>
            <a:off x="6801320" y="3510970"/>
            <a:ext cx="1090363" cy="804718"/>
            <a:chOff x="6899564" y="4016663"/>
            <a:chExt cx="1090363" cy="804718"/>
          </a:xfrm>
        </p:grpSpPr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A0463957-24CD-4CF0-8122-B97DA08FAE03}"/>
                </a:ext>
              </a:extLst>
            </p:cNvPr>
            <p:cNvSpPr/>
            <p:nvPr/>
          </p:nvSpPr>
          <p:spPr>
            <a:xfrm>
              <a:off x="6899564" y="4016663"/>
              <a:ext cx="1034257" cy="8047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479368E7-DBB2-49EF-96B3-A10D289EC8D9}"/>
                </a:ext>
              </a:extLst>
            </p:cNvPr>
            <p:cNvSpPr txBox="1"/>
            <p:nvPr/>
          </p:nvSpPr>
          <p:spPr>
            <a:xfrm>
              <a:off x="6899564" y="4050473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Stride=2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1937101-C569-4396-A491-340C4A1F9B99}"/>
                </a:ext>
              </a:extLst>
            </p:cNvPr>
            <p:cNvSpPr txBox="1"/>
            <p:nvPr/>
          </p:nvSpPr>
          <p:spPr>
            <a:xfrm>
              <a:off x="6909526" y="4452049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Filter=2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F9EA8FB5-E835-4D9D-8155-4C6400A7AE73}"/>
                </a:ext>
              </a:extLst>
            </p:cNvPr>
            <p:cNvCxnSpPr>
              <a:stCxn id="1038" idx="1"/>
            </p:cNvCxnSpPr>
            <p:nvPr/>
          </p:nvCxnSpPr>
          <p:spPr>
            <a:xfrm>
              <a:off x="6899564" y="4419022"/>
              <a:ext cx="1034257" cy="57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5C15D8AF-0C3B-4A2C-BF8F-671361BED4B3}"/>
              </a:ext>
            </a:extLst>
          </p:cNvPr>
          <p:cNvSpPr txBox="1"/>
          <p:nvPr/>
        </p:nvSpPr>
        <p:spPr>
          <a:xfrm>
            <a:off x="6811282" y="1159579"/>
            <a:ext cx="132600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5*5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表格 1023">
            <a:extLst>
              <a:ext uri="{FF2B5EF4-FFF2-40B4-BE49-F238E27FC236}">
                <a16:creationId xmlns:a16="http://schemas.microsoft.com/office/drawing/2014/main" id="{1C18D683-96DB-4694-A066-F4CDDFA19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118974"/>
              </p:ext>
            </p:extLst>
          </p:nvPr>
        </p:nvGraphicFramePr>
        <p:xfrm>
          <a:off x="11188761" y="388446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AE9FD8C-E8E6-4730-9E22-97793E30B906}"/>
              </a:ext>
            </a:extLst>
          </p:cNvPr>
          <p:cNvSpPr txBox="1"/>
          <p:nvPr/>
        </p:nvSpPr>
        <p:spPr>
          <a:xfrm>
            <a:off x="9263240" y="2310020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按照</a:t>
            </a:r>
            <a:r>
              <a:rPr lang="en-US" altLang="zh-CN" sz="2000" b="1" dirty="0">
                <a:solidFill>
                  <a:srgbClr val="70AD47"/>
                </a:solidFill>
              </a:rPr>
              <a:t>stride</a:t>
            </a:r>
            <a:r>
              <a:rPr lang="zh-CN" altLang="en-US" sz="2000" dirty="0"/>
              <a:t>进行水平移动</a:t>
            </a:r>
          </a:p>
        </p:txBody>
      </p:sp>
      <p:graphicFrame>
        <p:nvGraphicFramePr>
          <p:cNvPr id="33" name="表格 13">
            <a:extLst>
              <a:ext uri="{FF2B5EF4-FFF2-40B4-BE49-F238E27FC236}">
                <a16:creationId xmlns:a16="http://schemas.microsoft.com/office/drawing/2014/main" id="{EE1B79E6-34B6-46F8-B738-146FF26B2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21180"/>
              </p:ext>
            </p:extLst>
          </p:nvPr>
        </p:nvGraphicFramePr>
        <p:xfrm>
          <a:off x="6786226" y="1571336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0.07435 0.000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笔记本电脑卡通学习办公用品矢量免抠素材免费下载_觅元素51yuansu.com">
            <a:extLst>
              <a:ext uri="{FF2B5EF4-FFF2-40B4-BE49-F238E27FC236}">
                <a16:creationId xmlns:a16="http://schemas.microsoft.com/office/drawing/2014/main" id="{4C15470B-61F1-44D0-A449-FF55EC0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5" y="4821381"/>
            <a:ext cx="2178662" cy="16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EFE2FF-5F10-4050-8020-03A45BD530B8}"/>
              </a:ext>
            </a:extLst>
          </p:cNvPr>
          <p:cNvSpPr txBox="1"/>
          <p:nvPr/>
        </p:nvSpPr>
        <p:spPr>
          <a:xfrm>
            <a:off x="2586180" y="4934634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计算机又如何理解哪个区域更重要？</a:t>
            </a:r>
            <a:endParaRPr lang="en-US" altLang="zh-CN" dirty="0"/>
          </a:p>
          <a:p>
            <a:r>
              <a:rPr lang="zh-CN" altLang="en-US" dirty="0"/>
              <a:t>又如何去更快的知道图中有小猫呢？</a:t>
            </a:r>
          </a:p>
        </p:txBody>
      </p:sp>
      <p:pic>
        <p:nvPicPr>
          <p:cNvPr id="5128" name="Picture 8" descr="多边形矢量问好">
            <a:extLst>
              <a:ext uri="{FF2B5EF4-FFF2-40B4-BE49-F238E27FC236}">
                <a16:creationId xmlns:a16="http://schemas.microsoft.com/office/drawing/2014/main" id="{6F5226A3-94D3-498B-BAE8-D717D8BC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23187" y="314589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9711148-72AA-4B2E-8FB2-C3DA6AD411ED}"/>
              </a:ext>
            </a:extLst>
          </p:cNvPr>
          <p:cNvGraphicFramePr>
            <a:graphicFrameLocks noGrp="1"/>
          </p:cNvGraphicFramePr>
          <p:nvPr/>
        </p:nvGraphicFramePr>
        <p:xfrm>
          <a:off x="6786228" y="1571337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B0072D0-4576-4E6E-A144-2338B4D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48550"/>
              </p:ext>
            </p:extLst>
          </p:nvPr>
        </p:nvGraphicFramePr>
        <p:xfrm>
          <a:off x="6787437" y="2336143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489EA4A-BBF3-45ED-8E41-72A07D76FF06}"/>
              </a:ext>
            </a:extLst>
          </p:cNvPr>
          <p:cNvSpPr txBox="1"/>
          <p:nvPr/>
        </p:nvSpPr>
        <p:spPr>
          <a:xfrm>
            <a:off x="2531677" y="587686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传统方法</a:t>
            </a:r>
            <a:r>
              <a:rPr lang="en-US" altLang="zh-CN" dirty="0"/>
              <a:t>—</a:t>
            </a:r>
            <a:r>
              <a:rPr lang="zh-CN" altLang="en-US" dirty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读懂图像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2EE022-1883-45DC-BD75-86AB3FC8D361}"/>
              </a:ext>
            </a:extLst>
          </p:cNvPr>
          <p:cNvCxnSpPr>
            <a:cxnSpLocks/>
          </p:cNvCxnSpPr>
          <p:nvPr/>
        </p:nvCxnSpPr>
        <p:spPr>
          <a:xfrm>
            <a:off x="6799608" y="3131415"/>
            <a:ext cx="2008504" cy="153409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F5367C-C810-477D-8E56-33E3B132CD3E}"/>
              </a:ext>
            </a:extLst>
          </p:cNvPr>
          <p:cNvCxnSpPr>
            <a:cxnSpLocks/>
          </p:cNvCxnSpPr>
          <p:nvPr/>
        </p:nvCxnSpPr>
        <p:spPr>
          <a:xfrm>
            <a:off x="7690327" y="3131415"/>
            <a:ext cx="2026329" cy="153409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9952F1-3309-451C-9C80-8C0CF20C1967}"/>
              </a:ext>
            </a:extLst>
          </p:cNvPr>
          <p:cNvCxnSpPr>
            <a:cxnSpLocks/>
          </p:cNvCxnSpPr>
          <p:nvPr/>
        </p:nvCxnSpPr>
        <p:spPr>
          <a:xfrm>
            <a:off x="7690327" y="2356675"/>
            <a:ext cx="2024617" cy="153183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8D1467-0525-400A-BEA6-84CBF345BF8D}"/>
              </a:ext>
            </a:extLst>
          </p:cNvPr>
          <p:cNvCxnSpPr>
            <a:cxnSpLocks/>
          </p:cNvCxnSpPr>
          <p:nvPr/>
        </p:nvCxnSpPr>
        <p:spPr>
          <a:xfrm>
            <a:off x="6784516" y="2360716"/>
            <a:ext cx="2025308" cy="151970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9A1B3B29-C6EF-4401-8711-DF2662162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48659"/>
              </p:ext>
            </p:extLst>
          </p:nvPr>
        </p:nvGraphicFramePr>
        <p:xfrm>
          <a:off x="8809824" y="38804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1" name="表格 1023">
            <a:extLst>
              <a:ext uri="{FF2B5EF4-FFF2-40B4-BE49-F238E27FC236}">
                <a16:creationId xmlns:a16="http://schemas.microsoft.com/office/drawing/2014/main" id="{17A8B522-73AC-4FC2-8E7D-9236AAAC85E3}"/>
              </a:ext>
            </a:extLst>
          </p:cNvPr>
          <p:cNvGraphicFramePr>
            <a:graphicFrameLocks noGrp="1"/>
          </p:cNvGraphicFramePr>
          <p:nvPr/>
        </p:nvGraphicFramePr>
        <p:xfrm>
          <a:off x="10728791" y="388446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E9C7F3F2-78FC-417B-9DDF-0C4AA0C3B018}"/>
              </a:ext>
            </a:extLst>
          </p:cNvPr>
          <p:cNvGrpSpPr/>
          <p:nvPr/>
        </p:nvGrpSpPr>
        <p:grpSpPr>
          <a:xfrm>
            <a:off x="9874422" y="4016663"/>
            <a:ext cx="683490" cy="900649"/>
            <a:chOff x="9874422" y="4016663"/>
            <a:chExt cx="683490" cy="900649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4AF55079-9F9D-43CF-AFEE-B42EA6117752}"/>
                </a:ext>
              </a:extLst>
            </p:cNvPr>
            <p:cNvSpPr/>
            <p:nvPr/>
          </p:nvSpPr>
          <p:spPr>
            <a:xfrm>
              <a:off x="9874422" y="4016663"/>
              <a:ext cx="683490" cy="4710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5" name="文本框 1024">
              <a:extLst>
                <a:ext uri="{FF2B5EF4-FFF2-40B4-BE49-F238E27FC236}">
                  <a16:creationId xmlns:a16="http://schemas.microsoft.com/office/drawing/2014/main" id="{B77B26A5-FFF4-4E8F-841A-CEF9F4ABF1D2}"/>
                </a:ext>
              </a:extLst>
            </p:cNvPr>
            <p:cNvSpPr txBox="1"/>
            <p:nvPr/>
          </p:nvSpPr>
          <p:spPr>
            <a:xfrm>
              <a:off x="9874422" y="454798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聚合</a:t>
              </a:r>
            </a:p>
          </p:txBody>
        </p:sp>
      </p:grp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501A2F3A-51EF-44DA-AADA-086D02FAC535}"/>
              </a:ext>
            </a:extLst>
          </p:cNvPr>
          <p:cNvGrpSpPr/>
          <p:nvPr/>
        </p:nvGrpSpPr>
        <p:grpSpPr>
          <a:xfrm>
            <a:off x="6801320" y="3510970"/>
            <a:ext cx="1090363" cy="804718"/>
            <a:chOff x="6899564" y="4016663"/>
            <a:chExt cx="1090363" cy="804718"/>
          </a:xfrm>
        </p:grpSpPr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A0463957-24CD-4CF0-8122-B97DA08FAE03}"/>
                </a:ext>
              </a:extLst>
            </p:cNvPr>
            <p:cNvSpPr/>
            <p:nvPr/>
          </p:nvSpPr>
          <p:spPr>
            <a:xfrm>
              <a:off x="6899564" y="4016663"/>
              <a:ext cx="1034257" cy="8047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479368E7-DBB2-49EF-96B3-A10D289EC8D9}"/>
                </a:ext>
              </a:extLst>
            </p:cNvPr>
            <p:cNvSpPr txBox="1"/>
            <p:nvPr/>
          </p:nvSpPr>
          <p:spPr>
            <a:xfrm>
              <a:off x="6899564" y="4050473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Stride=2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1937101-C569-4396-A491-340C4A1F9B99}"/>
                </a:ext>
              </a:extLst>
            </p:cNvPr>
            <p:cNvSpPr txBox="1"/>
            <p:nvPr/>
          </p:nvSpPr>
          <p:spPr>
            <a:xfrm>
              <a:off x="6909526" y="4452049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Filter=2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F9EA8FB5-E835-4D9D-8155-4C6400A7AE73}"/>
                </a:ext>
              </a:extLst>
            </p:cNvPr>
            <p:cNvCxnSpPr>
              <a:stCxn id="1038" idx="1"/>
            </p:cNvCxnSpPr>
            <p:nvPr/>
          </p:nvCxnSpPr>
          <p:spPr>
            <a:xfrm>
              <a:off x="6899564" y="4419022"/>
              <a:ext cx="1034257" cy="57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5C15D8AF-0C3B-4A2C-BF8F-671361BED4B3}"/>
              </a:ext>
            </a:extLst>
          </p:cNvPr>
          <p:cNvSpPr txBox="1"/>
          <p:nvPr/>
        </p:nvSpPr>
        <p:spPr>
          <a:xfrm>
            <a:off x="6811282" y="1159579"/>
            <a:ext cx="132600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5*5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表格 1023">
            <a:extLst>
              <a:ext uri="{FF2B5EF4-FFF2-40B4-BE49-F238E27FC236}">
                <a16:creationId xmlns:a16="http://schemas.microsoft.com/office/drawing/2014/main" id="{1C18D683-96DB-4694-A066-F4CDDFA197C8}"/>
              </a:ext>
            </a:extLst>
          </p:cNvPr>
          <p:cNvGraphicFramePr>
            <a:graphicFrameLocks noGrp="1"/>
          </p:cNvGraphicFramePr>
          <p:nvPr/>
        </p:nvGraphicFramePr>
        <p:xfrm>
          <a:off x="11188761" y="388446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2" name="表格 1023">
            <a:extLst>
              <a:ext uri="{FF2B5EF4-FFF2-40B4-BE49-F238E27FC236}">
                <a16:creationId xmlns:a16="http://schemas.microsoft.com/office/drawing/2014/main" id="{AFB72B1F-6607-40FA-9938-E65F0D81A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09661"/>
              </p:ext>
            </p:extLst>
          </p:nvPr>
        </p:nvGraphicFramePr>
        <p:xfrm>
          <a:off x="10731072" y="427297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3" name="表格 13">
            <a:extLst>
              <a:ext uri="{FF2B5EF4-FFF2-40B4-BE49-F238E27FC236}">
                <a16:creationId xmlns:a16="http://schemas.microsoft.com/office/drawing/2014/main" id="{3376E4B9-A6AB-4A26-A26B-7A332F161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48382"/>
              </p:ext>
            </p:extLst>
          </p:nvPr>
        </p:nvGraphicFramePr>
        <p:xfrm>
          <a:off x="7690327" y="1563503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A26146A2-8D5F-469F-B2CB-C9F17542F2DC}"/>
              </a:ext>
            </a:extLst>
          </p:cNvPr>
          <p:cNvSpPr txBox="1"/>
          <p:nvPr/>
        </p:nvSpPr>
        <p:spPr>
          <a:xfrm>
            <a:off x="9263240" y="2310020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按照</a:t>
            </a:r>
            <a:r>
              <a:rPr lang="en-US" altLang="zh-CN" sz="2000" b="1" dirty="0">
                <a:solidFill>
                  <a:srgbClr val="70AD47"/>
                </a:solidFill>
              </a:rPr>
              <a:t>stride</a:t>
            </a:r>
            <a:r>
              <a:rPr lang="zh-CN" altLang="en-US" sz="2000" dirty="0"/>
              <a:t>进行垂直移动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7D8707-73EF-4B1D-9C1A-711BC2B9C13D}"/>
              </a:ext>
            </a:extLst>
          </p:cNvPr>
          <p:cNvSpPr txBox="1"/>
          <p:nvPr/>
        </p:nvSpPr>
        <p:spPr>
          <a:xfrm>
            <a:off x="7920800" y="537525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右侧剩余区域比卷积核小，</a:t>
            </a:r>
            <a:endParaRPr lang="en-US" altLang="zh-CN" b="1" dirty="0"/>
          </a:p>
          <a:p>
            <a:pPr algn="ctr"/>
            <a:r>
              <a:rPr lang="zh-CN" altLang="en-US" b="1" dirty="0"/>
              <a:t>自动重新从左开始</a:t>
            </a:r>
          </a:p>
        </p:txBody>
      </p:sp>
    </p:spTree>
    <p:extLst>
      <p:ext uri="{BB962C8B-B14F-4D97-AF65-F5344CB8AC3E}">
        <p14:creationId xmlns:p14="http://schemas.microsoft.com/office/powerpoint/2010/main" val="185772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-0.07474 0.107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7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笔记本电脑卡通学习办公用品矢量免抠素材免费下载_觅元素51yuansu.com">
            <a:extLst>
              <a:ext uri="{FF2B5EF4-FFF2-40B4-BE49-F238E27FC236}">
                <a16:creationId xmlns:a16="http://schemas.microsoft.com/office/drawing/2014/main" id="{4C15470B-61F1-44D0-A449-FF55EC0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5" y="4821381"/>
            <a:ext cx="2178662" cy="16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EFE2FF-5F10-4050-8020-03A45BD530B8}"/>
              </a:ext>
            </a:extLst>
          </p:cNvPr>
          <p:cNvSpPr txBox="1"/>
          <p:nvPr/>
        </p:nvSpPr>
        <p:spPr>
          <a:xfrm>
            <a:off x="2586180" y="4934634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计算机又如何理解哪个区域更重要？</a:t>
            </a:r>
            <a:endParaRPr lang="en-US" altLang="zh-CN" dirty="0"/>
          </a:p>
          <a:p>
            <a:r>
              <a:rPr lang="zh-CN" altLang="en-US" dirty="0"/>
              <a:t>又如何去更快的知道图中有小猫呢？</a:t>
            </a:r>
          </a:p>
        </p:txBody>
      </p:sp>
      <p:pic>
        <p:nvPicPr>
          <p:cNvPr id="5128" name="Picture 8" descr="多边形矢量问好">
            <a:extLst>
              <a:ext uri="{FF2B5EF4-FFF2-40B4-BE49-F238E27FC236}">
                <a16:creationId xmlns:a16="http://schemas.microsoft.com/office/drawing/2014/main" id="{6F5226A3-94D3-498B-BAE8-D717D8BC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23187" y="314589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9711148-72AA-4B2E-8FB2-C3DA6AD411ED}"/>
              </a:ext>
            </a:extLst>
          </p:cNvPr>
          <p:cNvGraphicFramePr>
            <a:graphicFrameLocks noGrp="1"/>
          </p:cNvGraphicFramePr>
          <p:nvPr/>
        </p:nvGraphicFramePr>
        <p:xfrm>
          <a:off x="6786228" y="1571337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B0072D0-4576-4E6E-A144-2338B4D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68871"/>
              </p:ext>
            </p:extLst>
          </p:nvPr>
        </p:nvGraphicFramePr>
        <p:xfrm>
          <a:off x="7695981" y="2336184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489EA4A-BBF3-45ED-8E41-72A07D76FF06}"/>
              </a:ext>
            </a:extLst>
          </p:cNvPr>
          <p:cNvSpPr txBox="1"/>
          <p:nvPr/>
        </p:nvSpPr>
        <p:spPr>
          <a:xfrm>
            <a:off x="2531677" y="587686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传统方法</a:t>
            </a:r>
            <a:r>
              <a:rPr lang="en-US" altLang="zh-CN" dirty="0"/>
              <a:t>—</a:t>
            </a:r>
            <a:r>
              <a:rPr lang="zh-CN" altLang="en-US" dirty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读懂图像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2EE022-1883-45DC-BD75-86AB3FC8D361}"/>
              </a:ext>
            </a:extLst>
          </p:cNvPr>
          <p:cNvCxnSpPr>
            <a:cxnSpLocks/>
          </p:cNvCxnSpPr>
          <p:nvPr/>
        </p:nvCxnSpPr>
        <p:spPr>
          <a:xfrm>
            <a:off x="7695981" y="3127931"/>
            <a:ext cx="1112131" cy="153758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F5367C-C810-477D-8E56-33E3B132CD3E}"/>
              </a:ext>
            </a:extLst>
          </p:cNvPr>
          <p:cNvCxnSpPr>
            <a:cxnSpLocks/>
          </p:cNvCxnSpPr>
          <p:nvPr/>
        </p:nvCxnSpPr>
        <p:spPr>
          <a:xfrm>
            <a:off x="8602813" y="3127932"/>
            <a:ext cx="1113843" cy="153758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9952F1-3309-451C-9C80-8C0CF20C1967}"/>
              </a:ext>
            </a:extLst>
          </p:cNvPr>
          <p:cNvCxnSpPr>
            <a:cxnSpLocks/>
          </p:cNvCxnSpPr>
          <p:nvPr/>
        </p:nvCxnSpPr>
        <p:spPr>
          <a:xfrm>
            <a:off x="8602813" y="2367374"/>
            <a:ext cx="1112131" cy="152113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8D1467-0525-400A-BEA6-84CBF345BF8D}"/>
              </a:ext>
            </a:extLst>
          </p:cNvPr>
          <p:cNvCxnSpPr>
            <a:cxnSpLocks/>
          </p:cNvCxnSpPr>
          <p:nvPr/>
        </p:nvCxnSpPr>
        <p:spPr>
          <a:xfrm>
            <a:off x="7712974" y="2324948"/>
            <a:ext cx="1096850" cy="155547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9A1B3B29-C6EF-4401-8711-DF2662162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59346"/>
              </p:ext>
            </p:extLst>
          </p:nvPr>
        </p:nvGraphicFramePr>
        <p:xfrm>
          <a:off x="8809824" y="38804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1" name="表格 1023">
            <a:extLst>
              <a:ext uri="{FF2B5EF4-FFF2-40B4-BE49-F238E27FC236}">
                <a16:creationId xmlns:a16="http://schemas.microsoft.com/office/drawing/2014/main" id="{17A8B522-73AC-4FC2-8E7D-9236AAAC85E3}"/>
              </a:ext>
            </a:extLst>
          </p:cNvPr>
          <p:cNvGraphicFramePr>
            <a:graphicFrameLocks noGrp="1"/>
          </p:cNvGraphicFramePr>
          <p:nvPr/>
        </p:nvGraphicFramePr>
        <p:xfrm>
          <a:off x="10728791" y="388446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76FB02E1-AF83-4437-AB19-D5EE11F1ED56}"/>
              </a:ext>
            </a:extLst>
          </p:cNvPr>
          <p:cNvGrpSpPr/>
          <p:nvPr/>
        </p:nvGrpSpPr>
        <p:grpSpPr>
          <a:xfrm>
            <a:off x="9874422" y="4016663"/>
            <a:ext cx="683490" cy="900649"/>
            <a:chOff x="9874422" y="4016663"/>
            <a:chExt cx="683490" cy="900649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4AF55079-9F9D-43CF-AFEE-B42EA6117752}"/>
                </a:ext>
              </a:extLst>
            </p:cNvPr>
            <p:cNvSpPr/>
            <p:nvPr/>
          </p:nvSpPr>
          <p:spPr>
            <a:xfrm>
              <a:off x="9874422" y="4016663"/>
              <a:ext cx="683490" cy="4710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5" name="文本框 1024">
              <a:extLst>
                <a:ext uri="{FF2B5EF4-FFF2-40B4-BE49-F238E27FC236}">
                  <a16:creationId xmlns:a16="http://schemas.microsoft.com/office/drawing/2014/main" id="{B77B26A5-FFF4-4E8F-841A-CEF9F4ABF1D2}"/>
                </a:ext>
              </a:extLst>
            </p:cNvPr>
            <p:cNvSpPr txBox="1"/>
            <p:nvPr/>
          </p:nvSpPr>
          <p:spPr>
            <a:xfrm>
              <a:off x="9874422" y="454798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聚合</a:t>
              </a:r>
            </a:p>
          </p:txBody>
        </p:sp>
      </p:grp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501A2F3A-51EF-44DA-AADA-086D02FAC535}"/>
              </a:ext>
            </a:extLst>
          </p:cNvPr>
          <p:cNvGrpSpPr/>
          <p:nvPr/>
        </p:nvGrpSpPr>
        <p:grpSpPr>
          <a:xfrm>
            <a:off x="6801320" y="3510970"/>
            <a:ext cx="1090363" cy="804718"/>
            <a:chOff x="6899564" y="4016663"/>
            <a:chExt cx="1090363" cy="804718"/>
          </a:xfrm>
        </p:grpSpPr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A0463957-24CD-4CF0-8122-B97DA08FAE03}"/>
                </a:ext>
              </a:extLst>
            </p:cNvPr>
            <p:cNvSpPr/>
            <p:nvPr/>
          </p:nvSpPr>
          <p:spPr>
            <a:xfrm>
              <a:off x="6899564" y="4016663"/>
              <a:ext cx="1034257" cy="8047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479368E7-DBB2-49EF-96B3-A10D289EC8D9}"/>
                </a:ext>
              </a:extLst>
            </p:cNvPr>
            <p:cNvSpPr txBox="1"/>
            <p:nvPr/>
          </p:nvSpPr>
          <p:spPr>
            <a:xfrm>
              <a:off x="6899564" y="4050473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Stride=2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1937101-C569-4396-A491-340C4A1F9B99}"/>
                </a:ext>
              </a:extLst>
            </p:cNvPr>
            <p:cNvSpPr txBox="1"/>
            <p:nvPr/>
          </p:nvSpPr>
          <p:spPr>
            <a:xfrm>
              <a:off x="6909526" y="4452049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Filter=2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F9EA8FB5-E835-4D9D-8155-4C6400A7AE73}"/>
                </a:ext>
              </a:extLst>
            </p:cNvPr>
            <p:cNvCxnSpPr>
              <a:stCxn id="1038" idx="1"/>
            </p:cNvCxnSpPr>
            <p:nvPr/>
          </p:nvCxnSpPr>
          <p:spPr>
            <a:xfrm>
              <a:off x="6899564" y="4419022"/>
              <a:ext cx="1034257" cy="57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5C15D8AF-0C3B-4A2C-BF8F-671361BED4B3}"/>
              </a:ext>
            </a:extLst>
          </p:cNvPr>
          <p:cNvSpPr txBox="1"/>
          <p:nvPr/>
        </p:nvSpPr>
        <p:spPr>
          <a:xfrm>
            <a:off x="6811282" y="1159579"/>
            <a:ext cx="132600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5*5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表格 1023">
            <a:extLst>
              <a:ext uri="{FF2B5EF4-FFF2-40B4-BE49-F238E27FC236}">
                <a16:creationId xmlns:a16="http://schemas.microsoft.com/office/drawing/2014/main" id="{1C18D683-96DB-4694-A066-F4CDDFA197C8}"/>
              </a:ext>
            </a:extLst>
          </p:cNvPr>
          <p:cNvGraphicFramePr>
            <a:graphicFrameLocks noGrp="1"/>
          </p:cNvGraphicFramePr>
          <p:nvPr/>
        </p:nvGraphicFramePr>
        <p:xfrm>
          <a:off x="11188761" y="388446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2" name="表格 1023">
            <a:extLst>
              <a:ext uri="{FF2B5EF4-FFF2-40B4-BE49-F238E27FC236}">
                <a16:creationId xmlns:a16="http://schemas.microsoft.com/office/drawing/2014/main" id="{AFB72B1F-6607-40FA-9938-E65F0D81ADE6}"/>
              </a:ext>
            </a:extLst>
          </p:cNvPr>
          <p:cNvGraphicFramePr>
            <a:graphicFrameLocks noGrp="1"/>
          </p:cNvGraphicFramePr>
          <p:nvPr/>
        </p:nvGraphicFramePr>
        <p:xfrm>
          <a:off x="10731072" y="427297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3" name="表格 1023">
            <a:extLst>
              <a:ext uri="{FF2B5EF4-FFF2-40B4-BE49-F238E27FC236}">
                <a16:creationId xmlns:a16="http://schemas.microsoft.com/office/drawing/2014/main" id="{53B0E948-CDE5-4DEA-B2FD-4A7BF1684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78506"/>
              </p:ext>
            </p:extLst>
          </p:nvPr>
        </p:nvGraphicFramePr>
        <p:xfrm>
          <a:off x="11192285" y="427404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413E19FE-4AD8-4F6B-8514-FFD21A20896B}"/>
              </a:ext>
            </a:extLst>
          </p:cNvPr>
          <p:cNvSpPr txBox="1"/>
          <p:nvPr/>
        </p:nvSpPr>
        <p:spPr>
          <a:xfrm>
            <a:off x="10436410" y="4915585"/>
            <a:ext cx="152317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Output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2*2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5" name="表格 13">
            <a:extLst>
              <a:ext uri="{FF2B5EF4-FFF2-40B4-BE49-F238E27FC236}">
                <a16:creationId xmlns:a16="http://schemas.microsoft.com/office/drawing/2014/main" id="{21B98F4B-286D-4916-86CC-19271CB6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32318"/>
              </p:ext>
            </p:extLst>
          </p:nvPr>
        </p:nvGraphicFramePr>
        <p:xfrm>
          <a:off x="6766919" y="2336184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F0C949FB-E6F2-4C8B-B1E9-E1755BCBD4FE}"/>
              </a:ext>
            </a:extLst>
          </p:cNvPr>
          <p:cNvSpPr txBox="1"/>
          <p:nvPr/>
        </p:nvSpPr>
        <p:spPr>
          <a:xfrm>
            <a:off x="9263240" y="2310020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按照</a:t>
            </a:r>
            <a:r>
              <a:rPr lang="en-US" altLang="zh-CN" sz="2000" b="1" dirty="0">
                <a:solidFill>
                  <a:srgbClr val="70AD47"/>
                </a:solidFill>
              </a:rPr>
              <a:t>stride</a:t>
            </a:r>
            <a:r>
              <a:rPr lang="zh-CN" altLang="en-US" sz="2000" dirty="0"/>
              <a:t>进行水平移动</a:t>
            </a:r>
          </a:p>
        </p:txBody>
      </p:sp>
    </p:spTree>
    <p:extLst>
      <p:ext uri="{BB962C8B-B14F-4D97-AF65-F5344CB8AC3E}">
        <p14:creationId xmlns:p14="http://schemas.microsoft.com/office/powerpoint/2010/main" val="24358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07526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笔记本电脑卡通学习办公用品矢量免抠素材免费下载_觅元素51yuansu.com">
            <a:extLst>
              <a:ext uri="{FF2B5EF4-FFF2-40B4-BE49-F238E27FC236}">
                <a16:creationId xmlns:a16="http://schemas.microsoft.com/office/drawing/2014/main" id="{4C15470B-61F1-44D0-A449-FF55EC0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5" y="4821381"/>
            <a:ext cx="2178662" cy="16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EFE2FF-5F10-4050-8020-03A45BD530B8}"/>
              </a:ext>
            </a:extLst>
          </p:cNvPr>
          <p:cNvSpPr txBox="1"/>
          <p:nvPr/>
        </p:nvSpPr>
        <p:spPr>
          <a:xfrm>
            <a:off x="2586180" y="4934634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计算机又如何理解哪个区域更重要？</a:t>
            </a:r>
            <a:endParaRPr lang="en-US" altLang="zh-CN" dirty="0"/>
          </a:p>
          <a:p>
            <a:r>
              <a:rPr lang="zh-CN" altLang="en-US" dirty="0"/>
              <a:t>又如何去更快的知道图中有小猫呢？</a:t>
            </a:r>
          </a:p>
        </p:txBody>
      </p:sp>
      <p:pic>
        <p:nvPicPr>
          <p:cNvPr id="5128" name="Picture 8" descr="多边形矢量问好">
            <a:extLst>
              <a:ext uri="{FF2B5EF4-FFF2-40B4-BE49-F238E27FC236}">
                <a16:creationId xmlns:a16="http://schemas.microsoft.com/office/drawing/2014/main" id="{6F5226A3-94D3-498B-BAE8-D717D8BC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23187" y="314589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9711148-72AA-4B2E-8FB2-C3DA6AD411ED}"/>
              </a:ext>
            </a:extLst>
          </p:cNvPr>
          <p:cNvGraphicFramePr>
            <a:graphicFrameLocks noGrp="1"/>
          </p:cNvGraphicFramePr>
          <p:nvPr/>
        </p:nvGraphicFramePr>
        <p:xfrm>
          <a:off x="6786228" y="1571337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B0072D0-4576-4E6E-A144-2338B4DC8E7C}"/>
              </a:ext>
            </a:extLst>
          </p:cNvPr>
          <p:cNvGraphicFramePr>
            <a:graphicFrameLocks noGrp="1"/>
          </p:cNvGraphicFramePr>
          <p:nvPr/>
        </p:nvGraphicFramePr>
        <p:xfrm>
          <a:off x="7695981" y="2336184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489EA4A-BBF3-45ED-8E41-72A07D76FF06}"/>
              </a:ext>
            </a:extLst>
          </p:cNvPr>
          <p:cNvSpPr txBox="1"/>
          <p:nvPr/>
        </p:nvSpPr>
        <p:spPr>
          <a:xfrm>
            <a:off x="2531677" y="587686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传统方法</a:t>
            </a:r>
            <a:r>
              <a:rPr lang="en-US" altLang="zh-CN" dirty="0"/>
              <a:t>—</a:t>
            </a:r>
            <a:r>
              <a:rPr lang="zh-CN" altLang="en-US" dirty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读懂图像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2EE022-1883-45DC-BD75-86AB3FC8D361}"/>
              </a:ext>
            </a:extLst>
          </p:cNvPr>
          <p:cNvCxnSpPr>
            <a:cxnSpLocks/>
          </p:cNvCxnSpPr>
          <p:nvPr/>
        </p:nvCxnSpPr>
        <p:spPr>
          <a:xfrm>
            <a:off x="7695981" y="3127931"/>
            <a:ext cx="1112131" cy="153758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F5367C-C810-477D-8E56-33E3B132CD3E}"/>
              </a:ext>
            </a:extLst>
          </p:cNvPr>
          <p:cNvCxnSpPr>
            <a:cxnSpLocks/>
          </p:cNvCxnSpPr>
          <p:nvPr/>
        </p:nvCxnSpPr>
        <p:spPr>
          <a:xfrm>
            <a:off x="8602813" y="3127932"/>
            <a:ext cx="1113843" cy="153758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9952F1-3309-451C-9C80-8C0CF20C1967}"/>
              </a:ext>
            </a:extLst>
          </p:cNvPr>
          <p:cNvCxnSpPr>
            <a:cxnSpLocks/>
          </p:cNvCxnSpPr>
          <p:nvPr/>
        </p:nvCxnSpPr>
        <p:spPr>
          <a:xfrm>
            <a:off x="8602813" y="2367374"/>
            <a:ext cx="1112131" cy="152113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8D1467-0525-400A-BEA6-84CBF345BF8D}"/>
              </a:ext>
            </a:extLst>
          </p:cNvPr>
          <p:cNvCxnSpPr>
            <a:cxnSpLocks/>
          </p:cNvCxnSpPr>
          <p:nvPr/>
        </p:nvCxnSpPr>
        <p:spPr>
          <a:xfrm>
            <a:off x="7712974" y="2324948"/>
            <a:ext cx="1096850" cy="155547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9A1B3B29-C6EF-4401-8711-DF2662162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34180"/>
              </p:ext>
            </p:extLst>
          </p:nvPr>
        </p:nvGraphicFramePr>
        <p:xfrm>
          <a:off x="8809824" y="38804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28" name="箭头: 右 27">
            <a:extLst>
              <a:ext uri="{FF2B5EF4-FFF2-40B4-BE49-F238E27FC236}">
                <a16:creationId xmlns:a16="http://schemas.microsoft.com/office/drawing/2014/main" id="{4AF55079-9F9D-43CF-AFEE-B42EA6117752}"/>
              </a:ext>
            </a:extLst>
          </p:cNvPr>
          <p:cNvSpPr/>
          <p:nvPr/>
        </p:nvSpPr>
        <p:spPr>
          <a:xfrm>
            <a:off x="9874422" y="4016663"/>
            <a:ext cx="68349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1023">
            <a:extLst>
              <a:ext uri="{FF2B5EF4-FFF2-40B4-BE49-F238E27FC236}">
                <a16:creationId xmlns:a16="http://schemas.microsoft.com/office/drawing/2014/main" id="{17A8B522-73AC-4FC2-8E7D-9236AAAC85E3}"/>
              </a:ext>
            </a:extLst>
          </p:cNvPr>
          <p:cNvGraphicFramePr>
            <a:graphicFrameLocks noGrp="1"/>
          </p:cNvGraphicFramePr>
          <p:nvPr/>
        </p:nvGraphicFramePr>
        <p:xfrm>
          <a:off x="10728791" y="388446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1025" name="文本框 1024">
            <a:extLst>
              <a:ext uri="{FF2B5EF4-FFF2-40B4-BE49-F238E27FC236}">
                <a16:creationId xmlns:a16="http://schemas.microsoft.com/office/drawing/2014/main" id="{B77B26A5-FFF4-4E8F-841A-CEF9F4ABF1D2}"/>
              </a:ext>
            </a:extLst>
          </p:cNvPr>
          <p:cNvSpPr txBox="1"/>
          <p:nvPr/>
        </p:nvSpPr>
        <p:spPr>
          <a:xfrm>
            <a:off x="9874422" y="454798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聚合</a:t>
            </a:r>
          </a:p>
        </p:txBody>
      </p: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501A2F3A-51EF-44DA-AADA-086D02FAC535}"/>
              </a:ext>
            </a:extLst>
          </p:cNvPr>
          <p:cNvGrpSpPr/>
          <p:nvPr/>
        </p:nvGrpSpPr>
        <p:grpSpPr>
          <a:xfrm>
            <a:off x="6801320" y="3510970"/>
            <a:ext cx="1090363" cy="804718"/>
            <a:chOff x="6899564" y="4016663"/>
            <a:chExt cx="1090363" cy="804718"/>
          </a:xfrm>
        </p:grpSpPr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A0463957-24CD-4CF0-8122-B97DA08FAE03}"/>
                </a:ext>
              </a:extLst>
            </p:cNvPr>
            <p:cNvSpPr/>
            <p:nvPr/>
          </p:nvSpPr>
          <p:spPr>
            <a:xfrm>
              <a:off x="6899564" y="4016663"/>
              <a:ext cx="1034257" cy="8047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479368E7-DBB2-49EF-96B3-A10D289EC8D9}"/>
                </a:ext>
              </a:extLst>
            </p:cNvPr>
            <p:cNvSpPr txBox="1"/>
            <p:nvPr/>
          </p:nvSpPr>
          <p:spPr>
            <a:xfrm>
              <a:off x="6899564" y="4050473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Stride=2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1937101-C569-4396-A491-340C4A1F9B99}"/>
                </a:ext>
              </a:extLst>
            </p:cNvPr>
            <p:cNvSpPr txBox="1"/>
            <p:nvPr/>
          </p:nvSpPr>
          <p:spPr>
            <a:xfrm>
              <a:off x="6909526" y="4452049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Filter=2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F9EA8FB5-E835-4D9D-8155-4C6400A7AE73}"/>
                </a:ext>
              </a:extLst>
            </p:cNvPr>
            <p:cNvCxnSpPr>
              <a:stCxn id="1038" idx="1"/>
            </p:cNvCxnSpPr>
            <p:nvPr/>
          </p:nvCxnSpPr>
          <p:spPr>
            <a:xfrm>
              <a:off x="6899564" y="4419022"/>
              <a:ext cx="1034257" cy="57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5C15D8AF-0C3B-4A2C-BF8F-671361BED4B3}"/>
              </a:ext>
            </a:extLst>
          </p:cNvPr>
          <p:cNvSpPr txBox="1"/>
          <p:nvPr/>
        </p:nvSpPr>
        <p:spPr>
          <a:xfrm>
            <a:off x="6811282" y="1159579"/>
            <a:ext cx="132600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5*5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表格 1023">
            <a:extLst>
              <a:ext uri="{FF2B5EF4-FFF2-40B4-BE49-F238E27FC236}">
                <a16:creationId xmlns:a16="http://schemas.microsoft.com/office/drawing/2014/main" id="{1C18D683-96DB-4694-A066-F4CDDFA197C8}"/>
              </a:ext>
            </a:extLst>
          </p:cNvPr>
          <p:cNvGraphicFramePr>
            <a:graphicFrameLocks noGrp="1"/>
          </p:cNvGraphicFramePr>
          <p:nvPr/>
        </p:nvGraphicFramePr>
        <p:xfrm>
          <a:off x="11188761" y="388446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2" name="表格 1023">
            <a:extLst>
              <a:ext uri="{FF2B5EF4-FFF2-40B4-BE49-F238E27FC236}">
                <a16:creationId xmlns:a16="http://schemas.microsoft.com/office/drawing/2014/main" id="{AFB72B1F-6607-40FA-9938-E65F0D81ADE6}"/>
              </a:ext>
            </a:extLst>
          </p:cNvPr>
          <p:cNvGraphicFramePr>
            <a:graphicFrameLocks noGrp="1"/>
          </p:cNvGraphicFramePr>
          <p:nvPr/>
        </p:nvGraphicFramePr>
        <p:xfrm>
          <a:off x="10731072" y="427297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3" name="表格 1023">
            <a:extLst>
              <a:ext uri="{FF2B5EF4-FFF2-40B4-BE49-F238E27FC236}">
                <a16:creationId xmlns:a16="http://schemas.microsoft.com/office/drawing/2014/main" id="{53B0E948-CDE5-4DEA-B2FD-4A7BF1684D54}"/>
              </a:ext>
            </a:extLst>
          </p:cNvPr>
          <p:cNvGraphicFramePr>
            <a:graphicFrameLocks noGrp="1"/>
          </p:cNvGraphicFramePr>
          <p:nvPr/>
        </p:nvGraphicFramePr>
        <p:xfrm>
          <a:off x="11192285" y="427404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413E19FE-4AD8-4F6B-8514-FFD21A20896B}"/>
              </a:ext>
            </a:extLst>
          </p:cNvPr>
          <p:cNvSpPr txBox="1"/>
          <p:nvPr/>
        </p:nvSpPr>
        <p:spPr>
          <a:xfrm>
            <a:off x="10436410" y="4915585"/>
            <a:ext cx="152317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Output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2*2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5" name="表格 13">
            <a:extLst>
              <a:ext uri="{FF2B5EF4-FFF2-40B4-BE49-F238E27FC236}">
                <a16:creationId xmlns:a16="http://schemas.microsoft.com/office/drawing/2014/main" id="{E3E74437-0A78-408F-8D20-0458B05A5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59762"/>
              </p:ext>
            </p:extLst>
          </p:nvPr>
        </p:nvGraphicFramePr>
        <p:xfrm>
          <a:off x="6787437" y="2332700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6" name="表格 13">
            <a:extLst>
              <a:ext uri="{FF2B5EF4-FFF2-40B4-BE49-F238E27FC236}">
                <a16:creationId xmlns:a16="http://schemas.microsoft.com/office/drawing/2014/main" id="{98CDBB65-1AD2-4826-88DD-88631B77C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44305"/>
              </p:ext>
            </p:extLst>
          </p:nvPr>
        </p:nvGraphicFramePr>
        <p:xfrm>
          <a:off x="6785247" y="15635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7" name="表格 13">
            <a:extLst>
              <a:ext uri="{FF2B5EF4-FFF2-40B4-BE49-F238E27FC236}">
                <a16:creationId xmlns:a16="http://schemas.microsoft.com/office/drawing/2014/main" id="{86AB199C-F507-4543-B0A1-026326AEE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94991"/>
              </p:ext>
            </p:extLst>
          </p:nvPr>
        </p:nvGraphicFramePr>
        <p:xfrm>
          <a:off x="7695000" y="1567009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E4EC2BB-F863-4994-9691-3E06C5E27EA8}"/>
              </a:ext>
            </a:extLst>
          </p:cNvPr>
          <p:cNvSpPr txBox="1"/>
          <p:nvPr/>
        </p:nvSpPr>
        <p:spPr>
          <a:xfrm>
            <a:off x="9369068" y="1708753"/>
            <a:ext cx="27719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所有可以卷的区域</a:t>
            </a:r>
            <a:endParaRPr lang="en-US" altLang="zh-CN" dirty="0"/>
          </a:p>
          <a:p>
            <a:r>
              <a:rPr lang="zh-CN" altLang="en-US" dirty="0"/>
              <a:t>都卷完后得到一个</a:t>
            </a:r>
            <a:endParaRPr lang="en-US" altLang="zh-CN" dirty="0"/>
          </a:p>
          <a:p>
            <a:r>
              <a:rPr lang="zh-CN" altLang="en-US" dirty="0"/>
              <a:t>新的数据图</a:t>
            </a:r>
            <a:r>
              <a:rPr lang="en-US" altLang="zh-CN" dirty="0"/>
              <a:t>——</a:t>
            </a:r>
          </a:p>
          <a:p>
            <a:r>
              <a:rPr lang="zh-CN" altLang="en-US" dirty="0"/>
              <a:t>也就是红色矩形处，</a:t>
            </a:r>
            <a:endParaRPr lang="en-US" altLang="zh-CN" dirty="0"/>
          </a:p>
          <a:p>
            <a:r>
              <a:rPr lang="zh-CN" altLang="en-US" dirty="0"/>
              <a:t>叫做</a:t>
            </a:r>
            <a:r>
              <a:rPr lang="zh-CN" altLang="en-US" b="1" dirty="0">
                <a:solidFill>
                  <a:srgbClr val="FF0000"/>
                </a:solidFill>
              </a:rPr>
              <a:t>特征图</a:t>
            </a:r>
            <a:r>
              <a:rPr lang="en-US" altLang="zh-CN" b="1" dirty="0">
                <a:solidFill>
                  <a:srgbClr val="FF0000"/>
                </a:solidFill>
              </a:rPr>
              <a:t>(feature map)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3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5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75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37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75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375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笔记本电脑卡通学习办公用品矢量免抠素材免费下载_觅元素51yuansu.com">
            <a:extLst>
              <a:ext uri="{FF2B5EF4-FFF2-40B4-BE49-F238E27FC236}">
                <a16:creationId xmlns:a16="http://schemas.microsoft.com/office/drawing/2014/main" id="{4C15470B-61F1-44D0-A449-FF55EC0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5" y="4821381"/>
            <a:ext cx="2178662" cy="16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EFE2FF-5F10-4050-8020-03A45BD530B8}"/>
              </a:ext>
            </a:extLst>
          </p:cNvPr>
          <p:cNvSpPr txBox="1"/>
          <p:nvPr/>
        </p:nvSpPr>
        <p:spPr>
          <a:xfrm>
            <a:off x="2586180" y="4934634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计算机又如何理解哪个区域更重要？</a:t>
            </a:r>
            <a:endParaRPr lang="en-US" altLang="zh-CN" dirty="0"/>
          </a:p>
          <a:p>
            <a:r>
              <a:rPr lang="zh-CN" altLang="en-US" dirty="0"/>
              <a:t>又如何去更快的知道图中有小猫呢？</a:t>
            </a:r>
          </a:p>
        </p:txBody>
      </p:sp>
      <p:pic>
        <p:nvPicPr>
          <p:cNvPr id="5128" name="Picture 8" descr="多边形矢量问好">
            <a:extLst>
              <a:ext uri="{FF2B5EF4-FFF2-40B4-BE49-F238E27FC236}">
                <a16:creationId xmlns:a16="http://schemas.microsoft.com/office/drawing/2014/main" id="{6F5226A3-94D3-498B-BAE8-D717D8BC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23187" y="314589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9711148-72AA-4B2E-8FB2-C3DA6AD411ED}"/>
              </a:ext>
            </a:extLst>
          </p:cNvPr>
          <p:cNvGraphicFramePr>
            <a:graphicFrameLocks noGrp="1"/>
          </p:cNvGraphicFramePr>
          <p:nvPr/>
        </p:nvGraphicFramePr>
        <p:xfrm>
          <a:off x="6786228" y="1571337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B0072D0-4576-4E6E-A144-2338B4DC8E7C}"/>
              </a:ext>
            </a:extLst>
          </p:cNvPr>
          <p:cNvGraphicFramePr>
            <a:graphicFrameLocks noGrp="1"/>
          </p:cNvGraphicFramePr>
          <p:nvPr/>
        </p:nvGraphicFramePr>
        <p:xfrm>
          <a:off x="7695981" y="2336184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489EA4A-BBF3-45ED-8E41-72A07D76FF06}"/>
              </a:ext>
            </a:extLst>
          </p:cNvPr>
          <p:cNvSpPr txBox="1"/>
          <p:nvPr/>
        </p:nvSpPr>
        <p:spPr>
          <a:xfrm>
            <a:off x="2531677" y="587686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传统方法</a:t>
            </a:r>
            <a:r>
              <a:rPr lang="en-US" altLang="zh-CN" dirty="0"/>
              <a:t>—</a:t>
            </a:r>
            <a:r>
              <a:rPr lang="zh-CN" altLang="en-US" dirty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读懂图像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2EE022-1883-45DC-BD75-86AB3FC8D361}"/>
              </a:ext>
            </a:extLst>
          </p:cNvPr>
          <p:cNvCxnSpPr>
            <a:cxnSpLocks/>
          </p:cNvCxnSpPr>
          <p:nvPr/>
        </p:nvCxnSpPr>
        <p:spPr>
          <a:xfrm>
            <a:off x="7695981" y="3127931"/>
            <a:ext cx="1112131" cy="153758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F5367C-C810-477D-8E56-33E3B132CD3E}"/>
              </a:ext>
            </a:extLst>
          </p:cNvPr>
          <p:cNvCxnSpPr>
            <a:cxnSpLocks/>
          </p:cNvCxnSpPr>
          <p:nvPr/>
        </p:nvCxnSpPr>
        <p:spPr>
          <a:xfrm>
            <a:off x="8602813" y="3127932"/>
            <a:ext cx="1113843" cy="153758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9952F1-3309-451C-9C80-8C0CF20C1967}"/>
              </a:ext>
            </a:extLst>
          </p:cNvPr>
          <p:cNvCxnSpPr>
            <a:cxnSpLocks/>
          </p:cNvCxnSpPr>
          <p:nvPr/>
        </p:nvCxnSpPr>
        <p:spPr>
          <a:xfrm>
            <a:off x="8602813" y="2367374"/>
            <a:ext cx="1112131" cy="152113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8D1467-0525-400A-BEA6-84CBF345BF8D}"/>
              </a:ext>
            </a:extLst>
          </p:cNvPr>
          <p:cNvCxnSpPr>
            <a:cxnSpLocks/>
          </p:cNvCxnSpPr>
          <p:nvPr/>
        </p:nvCxnSpPr>
        <p:spPr>
          <a:xfrm>
            <a:off x="7712974" y="2324948"/>
            <a:ext cx="1096850" cy="155547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9A1B3B29-C6EF-4401-8711-DF2662162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63800"/>
              </p:ext>
            </p:extLst>
          </p:nvPr>
        </p:nvGraphicFramePr>
        <p:xfrm>
          <a:off x="8809824" y="38804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28" name="箭头: 右 27">
            <a:extLst>
              <a:ext uri="{FF2B5EF4-FFF2-40B4-BE49-F238E27FC236}">
                <a16:creationId xmlns:a16="http://schemas.microsoft.com/office/drawing/2014/main" id="{4AF55079-9F9D-43CF-AFEE-B42EA6117752}"/>
              </a:ext>
            </a:extLst>
          </p:cNvPr>
          <p:cNvSpPr/>
          <p:nvPr/>
        </p:nvSpPr>
        <p:spPr>
          <a:xfrm>
            <a:off x="9874422" y="4016663"/>
            <a:ext cx="68349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1023">
            <a:extLst>
              <a:ext uri="{FF2B5EF4-FFF2-40B4-BE49-F238E27FC236}">
                <a16:creationId xmlns:a16="http://schemas.microsoft.com/office/drawing/2014/main" id="{17A8B522-73AC-4FC2-8E7D-9236AAAC85E3}"/>
              </a:ext>
            </a:extLst>
          </p:cNvPr>
          <p:cNvGraphicFramePr>
            <a:graphicFrameLocks noGrp="1"/>
          </p:cNvGraphicFramePr>
          <p:nvPr/>
        </p:nvGraphicFramePr>
        <p:xfrm>
          <a:off x="10728791" y="388446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1025" name="文本框 1024">
            <a:extLst>
              <a:ext uri="{FF2B5EF4-FFF2-40B4-BE49-F238E27FC236}">
                <a16:creationId xmlns:a16="http://schemas.microsoft.com/office/drawing/2014/main" id="{B77B26A5-FFF4-4E8F-841A-CEF9F4ABF1D2}"/>
              </a:ext>
            </a:extLst>
          </p:cNvPr>
          <p:cNvSpPr txBox="1"/>
          <p:nvPr/>
        </p:nvSpPr>
        <p:spPr>
          <a:xfrm>
            <a:off x="9874422" y="454798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聚合</a:t>
            </a:r>
          </a:p>
        </p:txBody>
      </p: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501A2F3A-51EF-44DA-AADA-086D02FAC535}"/>
              </a:ext>
            </a:extLst>
          </p:cNvPr>
          <p:cNvGrpSpPr/>
          <p:nvPr/>
        </p:nvGrpSpPr>
        <p:grpSpPr>
          <a:xfrm>
            <a:off x="6801320" y="3510970"/>
            <a:ext cx="1090363" cy="804718"/>
            <a:chOff x="6899564" y="4016663"/>
            <a:chExt cx="1090363" cy="804718"/>
          </a:xfrm>
        </p:grpSpPr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A0463957-24CD-4CF0-8122-B97DA08FAE03}"/>
                </a:ext>
              </a:extLst>
            </p:cNvPr>
            <p:cNvSpPr/>
            <p:nvPr/>
          </p:nvSpPr>
          <p:spPr>
            <a:xfrm>
              <a:off x="6899564" y="4016663"/>
              <a:ext cx="1034257" cy="8047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479368E7-DBB2-49EF-96B3-A10D289EC8D9}"/>
                </a:ext>
              </a:extLst>
            </p:cNvPr>
            <p:cNvSpPr txBox="1"/>
            <p:nvPr/>
          </p:nvSpPr>
          <p:spPr>
            <a:xfrm>
              <a:off x="6899564" y="4050473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Stride=2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1937101-C569-4396-A491-340C4A1F9B99}"/>
                </a:ext>
              </a:extLst>
            </p:cNvPr>
            <p:cNvSpPr txBox="1"/>
            <p:nvPr/>
          </p:nvSpPr>
          <p:spPr>
            <a:xfrm>
              <a:off x="6909526" y="4452049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Filter=2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F9EA8FB5-E835-4D9D-8155-4C6400A7AE73}"/>
                </a:ext>
              </a:extLst>
            </p:cNvPr>
            <p:cNvCxnSpPr>
              <a:stCxn id="1038" idx="1"/>
            </p:cNvCxnSpPr>
            <p:nvPr/>
          </p:nvCxnSpPr>
          <p:spPr>
            <a:xfrm>
              <a:off x="6899564" y="4419022"/>
              <a:ext cx="1034257" cy="57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5C15D8AF-0C3B-4A2C-BF8F-671361BED4B3}"/>
              </a:ext>
            </a:extLst>
          </p:cNvPr>
          <p:cNvSpPr txBox="1"/>
          <p:nvPr/>
        </p:nvSpPr>
        <p:spPr>
          <a:xfrm>
            <a:off x="6811282" y="1159579"/>
            <a:ext cx="132600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5*5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表格 1023">
            <a:extLst>
              <a:ext uri="{FF2B5EF4-FFF2-40B4-BE49-F238E27FC236}">
                <a16:creationId xmlns:a16="http://schemas.microsoft.com/office/drawing/2014/main" id="{1C18D683-96DB-4694-A066-F4CDDFA197C8}"/>
              </a:ext>
            </a:extLst>
          </p:cNvPr>
          <p:cNvGraphicFramePr>
            <a:graphicFrameLocks noGrp="1"/>
          </p:cNvGraphicFramePr>
          <p:nvPr/>
        </p:nvGraphicFramePr>
        <p:xfrm>
          <a:off x="11188761" y="388446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2" name="表格 1023">
            <a:extLst>
              <a:ext uri="{FF2B5EF4-FFF2-40B4-BE49-F238E27FC236}">
                <a16:creationId xmlns:a16="http://schemas.microsoft.com/office/drawing/2014/main" id="{AFB72B1F-6607-40FA-9938-E65F0D81ADE6}"/>
              </a:ext>
            </a:extLst>
          </p:cNvPr>
          <p:cNvGraphicFramePr>
            <a:graphicFrameLocks noGrp="1"/>
          </p:cNvGraphicFramePr>
          <p:nvPr/>
        </p:nvGraphicFramePr>
        <p:xfrm>
          <a:off x="10731072" y="427297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3" name="表格 1023">
            <a:extLst>
              <a:ext uri="{FF2B5EF4-FFF2-40B4-BE49-F238E27FC236}">
                <a16:creationId xmlns:a16="http://schemas.microsoft.com/office/drawing/2014/main" id="{53B0E948-CDE5-4DEA-B2FD-4A7BF1684D54}"/>
              </a:ext>
            </a:extLst>
          </p:cNvPr>
          <p:cNvGraphicFramePr>
            <a:graphicFrameLocks noGrp="1"/>
          </p:cNvGraphicFramePr>
          <p:nvPr/>
        </p:nvGraphicFramePr>
        <p:xfrm>
          <a:off x="11192285" y="427404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413E19FE-4AD8-4F6B-8514-FFD21A20896B}"/>
              </a:ext>
            </a:extLst>
          </p:cNvPr>
          <p:cNvSpPr txBox="1"/>
          <p:nvPr/>
        </p:nvSpPr>
        <p:spPr>
          <a:xfrm>
            <a:off x="10436410" y="4915585"/>
            <a:ext cx="152317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Output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2*2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29B2BD-F9CC-482B-827D-0F117258B568}"/>
              </a:ext>
            </a:extLst>
          </p:cNvPr>
          <p:cNvSpPr txBox="1"/>
          <p:nvPr/>
        </p:nvSpPr>
        <p:spPr>
          <a:xfrm>
            <a:off x="6907207" y="5068181"/>
            <a:ext cx="3467616" cy="1569660"/>
          </a:xfrm>
          <a:prstGeom prst="rect">
            <a:avLst/>
          </a:prstGeom>
          <a:solidFill>
            <a:srgbClr val="FFC000">
              <a:alpha val="43000"/>
            </a:srgbClr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新区域中的每一个</a:t>
            </a:r>
            <a:r>
              <a:rPr lang="en-US" altLang="zh-CN" sz="1600" dirty="0"/>
              <a:t>cell</a:t>
            </a:r>
            <a:r>
              <a:rPr lang="zh-CN" altLang="en-US" sz="1600" dirty="0"/>
              <a:t>的值，就是</a:t>
            </a:r>
            <a:endParaRPr lang="en-US" altLang="zh-CN" sz="1600" dirty="0"/>
          </a:p>
          <a:p>
            <a:r>
              <a:rPr lang="zh-CN" altLang="en-US" sz="1600" dirty="0"/>
              <a:t>卷积神经网络</a:t>
            </a:r>
            <a:r>
              <a:rPr lang="zh-CN" altLang="en-US" sz="1600" b="1" dirty="0">
                <a:solidFill>
                  <a:srgbClr val="FF0000"/>
                </a:solidFill>
              </a:rPr>
              <a:t>从上一个区域中了解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到的信息</a:t>
            </a:r>
            <a:r>
              <a:rPr lang="en-US" altLang="zh-CN" sz="1600" dirty="0"/>
              <a:t>——</a:t>
            </a:r>
            <a:r>
              <a:rPr lang="zh-CN" altLang="en-US" sz="1600" dirty="0"/>
              <a:t>通过不断学习和卷积，</a:t>
            </a:r>
            <a:endParaRPr lang="en-US" altLang="zh-CN" sz="1600" dirty="0"/>
          </a:p>
          <a:p>
            <a:r>
              <a:rPr lang="zh-CN" altLang="en-US" sz="1600" dirty="0"/>
              <a:t>计算机就有机会认识到这张图片的</a:t>
            </a:r>
            <a:endParaRPr lang="en-US" altLang="zh-CN" sz="1600" dirty="0"/>
          </a:p>
          <a:p>
            <a:r>
              <a:rPr lang="zh-CN" altLang="en-US" sz="1600" dirty="0"/>
              <a:t>含义以及是否有小猫</a:t>
            </a:r>
            <a:r>
              <a:rPr lang="en-US" altLang="zh-CN" sz="1600" dirty="0"/>
              <a:t>(</a:t>
            </a:r>
            <a:r>
              <a:rPr lang="zh-CN" altLang="en-US" sz="1600" b="1" dirty="0">
                <a:solidFill>
                  <a:srgbClr val="70AD47"/>
                </a:solidFill>
              </a:rPr>
              <a:t>也许某一个</a:t>
            </a:r>
            <a:endParaRPr lang="en-US" altLang="zh-CN" sz="1600" b="1" dirty="0">
              <a:solidFill>
                <a:srgbClr val="70AD47"/>
              </a:solidFill>
            </a:endParaRPr>
          </a:p>
          <a:p>
            <a:r>
              <a:rPr lang="en-US" altLang="zh-CN" sz="1600" b="1" dirty="0">
                <a:solidFill>
                  <a:srgbClr val="70AD47"/>
                </a:solidFill>
              </a:rPr>
              <a:t>cell</a:t>
            </a:r>
            <a:r>
              <a:rPr lang="zh-CN" altLang="en-US" sz="1600" b="1" dirty="0">
                <a:solidFill>
                  <a:srgbClr val="70AD47"/>
                </a:solidFill>
              </a:rPr>
              <a:t>就是小猫所在区域聚合所得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graphicFrame>
        <p:nvGraphicFramePr>
          <p:cNvPr id="35" name="表格 13">
            <a:extLst>
              <a:ext uri="{FF2B5EF4-FFF2-40B4-BE49-F238E27FC236}">
                <a16:creationId xmlns:a16="http://schemas.microsoft.com/office/drawing/2014/main" id="{E3E74437-0A78-408F-8D20-0458B05A5FAD}"/>
              </a:ext>
            </a:extLst>
          </p:cNvPr>
          <p:cNvGraphicFramePr>
            <a:graphicFrameLocks noGrp="1"/>
          </p:cNvGraphicFramePr>
          <p:nvPr/>
        </p:nvGraphicFramePr>
        <p:xfrm>
          <a:off x="6787437" y="2332700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6" name="表格 13">
            <a:extLst>
              <a:ext uri="{FF2B5EF4-FFF2-40B4-BE49-F238E27FC236}">
                <a16:creationId xmlns:a16="http://schemas.microsoft.com/office/drawing/2014/main" id="{98CDBB65-1AD2-4826-88DD-88631B77C7B4}"/>
              </a:ext>
            </a:extLst>
          </p:cNvPr>
          <p:cNvGraphicFramePr>
            <a:graphicFrameLocks noGrp="1"/>
          </p:cNvGraphicFramePr>
          <p:nvPr/>
        </p:nvGraphicFramePr>
        <p:xfrm>
          <a:off x="6785247" y="15635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7" name="表格 13">
            <a:extLst>
              <a:ext uri="{FF2B5EF4-FFF2-40B4-BE49-F238E27FC236}">
                <a16:creationId xmlns:a16="http://schemas.microsoft.com/office/drawing/2014/main" id="{86AB199C-F507-4543-B0A1-026326AEE680}"/>
              </a:ext>
            </a:extLst>
          </p:cNvPr>
          <p:cNvGraphicFramePr>
            <a:graphicFrameLocks noGrp="1"/>
          </p:cNvGraphicFramePr>
          <p:nvPr/>
        </p:nvGraphicFramePr>
        <p:xfrm>
          <a:off x="7695000" y="1567009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E4EC2BB-F863-4994-9691-3E06C5E27EA8}"/>
              </a:ext>
            </a:extLst>
          </p:cNvPr>
          <p:cNvSpPr txBox="1"/>
          <p:nvPr/>
        </p:nvSpPr>
        <p:spPr>
          <a:xfrm>
            <a:off x="9369068" y="1708753"/>
            <a:ext cx="27719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所有可以卷的区域</a:t>
            </a:r>
            <a:endParaRPr lang="en-US" altLang="zh-CN" dirty="0"/>
          </a:p>
          <a:p>
            <a:r>
              <a:rPr lang="zh-CN" altLang="en-US" dirty="0"/>
              <a:t>都卷完后得到一个</a:t>
            </a:r>
            <a:endParaRPr lang="en-US" altLang="zh-CN" dirty="0"/>
          </a:p>
          <a:p>
            <a:r>
              <a:rPr lang="zh-CN" altLang="en-US" dirty="0"/>
              <a:t>新的数据图</a:t>
            </a:r>
            <a:r>
              <a:rPr lang="en-US" altLang="zh-CN" dirty="0"/>
              <a:t>——</a:t>
            </a:r>
          </a:p>
          <a:p>
            <a:r>
              <a:rPr lang="zh-CN" altLang="en-US" dirty="0"/>
              <a:t>也就是红色矩形处，</a:t>
            </a:r>
            <a:endParaRPr lang="en-US" altLang="zh-CN" dirty="0"/>
          </a:p>
          <a:p>
            <a:r>
              <a:rPr lang="zh-CN" altLang="en-US" dirty="0"/>
              <a:t>叫做</a:t>
            </a:r>
            <a:r>
              <a:rPr lang="zh-CN" altLang="en-US" b="1" dirty="0">
                <a:solidFill>
                  <a:srgbClr val="FF0000"/>
                </a:solidFill>
              </a:rPr>
              <a:t>特征图</a:t>
            </a:r>
            <a:r>
              <a:rPr lang="en-US" altLang="zh-CN" b="1" dirty="0">
                <a:solidFill>
                  <a:srgbClr val="FF0000"/>
                </a:solidFill>
              </a:rPr>
              <a:t>(feature map)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8F27A0-56D3-4C73-82F4-2BFF4AF68965}"/>
              </a:ext>
            </a:extLst>
          </p:cNvPr>
          <p:cNvCxnSpPr>
            <a:cxnSpLocks/>
          </p:cNvCxnSpPr>
          <p:nvPr/>
        </p:nvCxnSpPr>
        <p:spPr>
          <a:xfrm flipH="1">
            <a:off x="10070701" y="4665514"/>
            <a:ext cx="776971" cy="483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1042</Words>
  <Application>Microsoft Office PowerPoint</Application>
  <PresentationFormat>宽屏</PresentationFormat>
  <Paragraphs>145</Paragraphs>
  <Slides>16</Slides>
  <Notes>16</Notes>
  <HiddenSlides>0</HiddenSlides>
  <MMClips>2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等线</vt:lpstr>
      <vt:lpstr>等线 Light</vt:lpstr>
      <vt:lpstr>Arial</vt:lpstr>
      <vt:lpstr>Cambria Math</vt:lpstr>
      <vt:lpstr>Office 主题​​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30208</dc:creator>
  <cp:lastModifiedBy>30208</cp:lastModifiedBy>
  <cp:revision>403</cp:revision>
  <dcterms:created xsi:type="dcterms:W3CDTF">2021-11-02T12:57:54Z</dcterms:created>
  <dcterms:modified xsi:type="dcterms:W3CDTF">2021-11-04T12:20:24Z</dcterms:modified>
</cp:coreProperties>
</file>