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B2B2B2"/>
    <a:srgbClr val="829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5CA1-5CEA-45E4-8FD9-C50EE674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D5A88-92DB-44EC-99DD-03ABE67A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27D36-3195-4B61-9E40-806146ED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2D08-E531-4D2E-B565-10227478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4DE87-7AAD-4608-ABA6-702DA8E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A3CD-7459-449E-85BE-E1B6CBC2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39884-5081-441F-A418-6C5E7C922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395F1-DB5A-4321-831A-58B5014E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46AE6-9DCB-4BD8-B0B9-04256F49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C3C76-5040-4472-A763-BCBAA1DF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CBB571-2C6C-4072-B411-14639E5A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A1EAF-EFEB-4D2C-95A4-3A3AC064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D43F-84F4-4968-B6D4-95305A7E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07A3B-366A-48DF-B157-C6F731BD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DDFB0-30B5-4CE5-9927-6F1AA24C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0DCF-1EA4-4DF0-94AE-83D270F0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82788-E4D0-4D36-9E65-D4F28529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F51CB-87E4-4512-8BA2-DB5C513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60703-610C-4759-8AE4-A0D2F631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5299A-BC17-42C8-B890-78DEBAA0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7F7F6-E8CF-425C-972C-AA6A1DA1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AFFB9-0A41-4B2B-AC70-2AD8E899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8D994-83C4-4E6F-AE3B-D71221FB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087B1-F939-4444-B163-168519BB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0C195-24AD-48F0-8561-D53FF0E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3CA4-7D74-4A4B-9BA9-3A4C3FE9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DD7F-A475-474F-9CAF-F19D95306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4A153-0132-49F4-8526-7CE7A3F0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2DE30-5C61-4C08-94AB-E9E23E0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3BE88-2A65-4164-8BC7-9AACF154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20FA7-C942-4D2B-9A6C-D50AD56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574E-EEBC-42F8-BD6E-FA59286A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2F677-16AE-4061-9768-30833866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934A9-F6F1-448D-B812-4FD612094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91445-BF88-4294-9433-6728C25D0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921F5-2A56-4315-BFC8-D57882635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EFA8C5-7390-41F4-BC01-314597C1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E4122-B2E1-4E60-A69E-E24D18A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CC12A-89A6-40F6-844F-EE9D35F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4D08-4434-4B9C-8369-A78E0872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C08402-2D7F-4AC1-9D11-1041DAEB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7B3E2B-A1FB-4DDB-89E0-A4C0D650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147906-AD9B-432E-8EE0-A19419C7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36CBCD-13A4-4F7B-8869-0FFEAF14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3714A-A6F2-4F95-BE8A-CBF734D5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B21E5-96FF-4C96-ABDF-BE4AA193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2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78723-FF4F-46A2-96BE-37A73758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433B3-ABB8-4C4E-93CC-6D989DCB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73582-B9DC-4A09-8684-B47B54F5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82003-E33C-4AE2-80C2-84B33C4B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26750-2F1A-4175-AF4C-12CE20DB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186F8-65B6-4EB4-B439-F4AA8332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9CB55-EADA-4B6D-BC11-2CC83325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A6886-11AC-406D-8E32-76B0DA0D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86337-1C59-4CAD-991B-8BB816A5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78239-9ED9-4CE3-957B-5572D637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67158-BE42-487A-A61C-468047B0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041E9-2AB9-4AA6-9E75-B436054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5E3A8-70B6-42B7-A1EC-EE0453E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66F6D-2D85-422C-94B9-BC777822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E4D57-3CF5-4731-84AF-EEE755A77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8537-324F-440D-8374-BAEE94AFAC7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7C8CB-F96F-4B1F-ADB4-EF35D73DA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252C3-03DB-4590-A090-81E84A3EC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F575-9EC4-4655-A08F-C4151B0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150CE5-0816-4378-ABF6-62C5761B852D}"/>
              </a:ext>
            </a:extLst>
          </p:cNvPr>
          <p:cNvSpPr txBox="1"/>
          <p:nvPr/>
        </p:nvSpPr>
        <p:spPr>
          <a:xfrm>
            <a:off x="955963" y="4944686"/>
            <a:ext cx="10280073" cy="954107"/>
          </a:xfrm>
          <a:prstGeom prst="rect">
            <a:avLst/>
          </a:prstGeom>
          <a:solidFill>
            <a:srgbClr val="FFC000">
              <a:alpha val="8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IMAGE IS WORTH 16X16 WORDS: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TRANSFORMERS FOR IMAGE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RECOGNITION AT SCALE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视觉陕西】奇险天下第一山——西岳华山">
            <a:extLst>
              <a:ext uri="{FF2B5EF4-FFF2-40B4-BE49-F238E27FC236}">
                <a16:creationId xmlns:a16="http://schemas.microsoft.com/office/drawing/2014/main" id="{CAD99252-D57C-48A1-A41D-C79F333BC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3" b="66830"/>
          <a:stretch/>
        </p:blipFill>
        <p:spPr bwMode="auto">
          <a:xfrm>
            <a:off x="6841260" y="1818178"/>
            <a:ext cx="836274" cy="6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视觉陕西】奇险天下第一山——西岳华山">
            <a:extLst>
              <a:ext uri="{FF2B5EF4-FFF2-40B4-BE49-F238E27FC236}">
                <a16:creationId xmlns:a16="http://schemas.microsoft.com/office/drawing/2014/main" id="{0E31FB32-F887-45D5-8C15-D247DAC77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8" b="66830"/>
          <a:stretch/>
        </p:blipFill>
        <p:spPr bwMode="auto">
          <a:xfrm>
            <a:off x="9176325" y="1806593"/>
            <a:ext cx="849747" cy="6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视觉陕西】奇险天下第一山——西岳华山">
            <a:extLst>
              <a:ext uri="{FF2B5EF4-FFF2-40B4-BE49-F238E27FC236}">
                <a16:creationId xmlns:a16="http://schemas.microsoft.com/office/drawing/2014/main" id="{EB7921DE-8999-4F42-A0DF-6C47D2A32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7" r="32951" b="66830"/>
          <a:stretch/>
        </p:blipFill>
        <p:spPr bwMode="auto">
          <a:xfrm>
            <a:off x="8000608" y="1830187"/>
            <a:ext cx="849746" cy="6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视觉陕西】奇险天下第一山——西岳华山">
            <a:extLst>
              <a:ext uri="{FF2B5EF4-FFF2-40B4-BE49-F238E27FC236}">
                <a16:creationId xmlns:a16="http://schemas.microsoft.com/office/drawing/2014/main" id="{8A37DF57-B144-4C1F-85BE-7529F2FEB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0" t="31401" b="33677"/>
          <a:stretch/>
        </p:blipFill>
        <p:spPr bwMode="auto">
          <a:xfrm>
            <a:off x="9169588" y="2669731"/>
            <a:ext cx="856484" cy="63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视觉陕西】奇险天下第一山——西岳华山">
            <a:extLst>
              <a:ext uri="{FF2B5EF4-FFF2-40B4-BE49-F238E27FC236}">
                <a16:creationId xmlns:a16="http://schemas.microsoft.com/office/drawing/2014/main" id="{2B367754-4A40-46CC-8238-A46EC59BC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4" r="66208" b="34922"/>
          <a:stretch/>
        </p:blipFill>
        <p:spPr bwMode="auto">
          <a:xfrm>
            <a:off x="6834524" y="2682273"/>
            <a:ext cx="849746" cy="61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视觉陕西】奇险天下第一山——西岳华山">
            <a:extLst>
              <a:ext uri="{FF2B5EF4-FFF2-40B4-BE49-F238E27FC236}">
                <a16:creationId xmlns:a16="http://schemas.microsoft.com/office/drawing/2014/main" id="{2FFADEED-8615-446A-8CCE-49ED11028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7" t="66456" r="421"/>
          <a:stretch/>
        </p:blipFill>
        <p:spPr bwMode="auto">
          <a:xfrm>
            <a:off x="9169588" y="3549767"/>
            <a:ext cx="849748" cy="61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视觉陕西】奇险天下第一山——西岳华山">
            <a:extLst>
              <a:ext uri="{FF2B5EF4-FFF2-40B4-BE49-F238E27FC236}">
                <a16:creationId xmlns:a16="http://schemas.microsoft.com/office/drawing/2014/main" id="{7B6A0969-4263-41AF-B116-83915DC42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8" t="66456" r="32530"/>
          <a:stretch/>
        </p:blipFill>
        <p:spPr bwMode="auto">
          <a:xfrm>
            <a:off x="8000608" y="3549767"/>
            <a:ext cx="849746" cy="61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视觉陕西】奇险天下第一山——西岳华山">
            <a:extLst>
              <a:ext uri="{FF2B5EF4-FFF2-40B4-BE49-F238E27FC236}">
                <a16:creationId xmlns:a16="http://schemas.microsoft.com/office/drawing/2014/main" id="{2A2AD99E-D2B6-4DB0-8E08-FC6A65599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t="67360" r="65786" b="-903"/>
          <a:stretch/>
        </p:blipFill>
        <p:spPr bwMode="auto">
          <a:xfrm>
            <a:off x="6834524" y="3549767"/>
            <a:ext cx="849746" cy="6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视觉陕西】奇险天下第一山——西岳华山">
            <a:extLst>
              <a:ext uri="{FF2B5EF4-FFF2-40B4-BE49-F238E27FC236}">
                <a16:creationId xmlns:a16="http://schemas.microsoft.com/office/drawing/2014/main" id="{C2AAF7CD-B4D5-478D-BE8B-F1FD45374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6" t="34549" r="33371" b="31908"/>
          <a:stretch/>
        </p:blipFill>
        <p:spPr bwMode="auto">
          <a:xfrm>
            <a:off x="8000608" y="2658733"/>
            <a:ext cx="849748" cy="61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视觉陕西】奇险天下第一山——西岳华山">
            <a:extLst>
              <a:ext uri="{FF2B5EF4-FFF2-40B4-BE49-F238E27FC236}">
                <a16:creationId xmlns:a16="http://schemas.microsoft.com/office/drawing/2014/main" id="{87A33FE5-B647-4F9C-9C9F-8EBAAD57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28" y="207776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C85DC59F-44A9-479A-A442-7879BB848884}"/>
              </a:ext>
            </a:extLst>
          </p:cNvPr>
          <p:cNvSpPr/>
          <p:nvPr/>
        </p:nvSpPr>
        <p:spPr>
          <a:xfrm>
            <a:off x="5296283" y="2802787"/>
            <a:ext cx="919591" cy="489738"/>
          </a:xfrm>
          <a:prstGeom prst="rightArrow">
            <a:avLst/>
          </a:prstGeom>
          <a:solidFill>
            <a:srgbClr val="FFC000">
              <a:alpha val="7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9E498D-4FD6-4325-A738-490D08985EB0}"/>
              </a:ext>
            </a:extLst>
          </p:cNvPr>
          <p:cNvSpPr txBox="1"/>
          <p:nvPr/>
        </p:nvSpPr>
        <p:spPr>
          <a:xfrm>
            <a:off x="5272085" y="215645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Patch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16x16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6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8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4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3460557" y="447963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VIT Transformer—How to understand the </a:t>
            </a:r>
            <a:r>
              <a:rPr lang="en-US" altLang="zh-CN" b="1" dirty="0" err="1"/>
              <a:t>cls_token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A14C4-0F75-41F5-A339-CCCFFEE7E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2"/>
          <a:stretch/>
        </p:blipFill>
        <p:spPr>
          <a:xfrm>
            <a:off x="-84667" y="2472882"/>
            <a:ext cx="6009524" cy="191223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C69FF09-B401-4118-AD5B-81418D985490}"/>
              </a:ext>
            </a:extLst>
          </p:cNvPr>
          <p:cNvGrpSpPr/>
          <p:nvPr/>
        </p:nvGrpSpPr>
        <p:grpSpPr>
          <a:xfrm>
            <a:off x="1667162" y="3717635"/>
            <a:ext cx="3742268" cy="567267"/>
            <a:chOff x="1667162" y="3717635"/>
            <a:chExt cx="3742268" cy="56726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A4770D2-447E-499B-946D-275EF9AC969E}"/>
                </a:ext>
              </a:extLst>
            </p:cNvPr>
            <p:cNvCxnSpPr/>
            <p:nvPr/>
          </p:nvCxnSpPr>
          <p:spPr>
            <a:xfrm>
              <a:off x="1667163" y="3717636"/>
              <a:ext cx="3742267" cy="0"/>
            </a:xfrm>
            <a:prstGeom prst="line">
              <a:avLst/>
            </a:prstGeom>
            <a:ln w="254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2EDFBA5-1687-4AD8-9938-B93CD0A9BFD9}"/>
                </a:ext>
              </a:extLst>
            </p:cNvPr>
            <p:cNvCxnSpPr/>
            <p:nvPr/>
          </p:nvCxnSpPr>
          <p:spPr>
            <a:xfrm>
              <a:off x="1667162" y="4284902"/>
              <a:ext cx="3742267" cy="0"/>
            </a:xfrm>
            <a:prstGeom prst="line">
              <a:avLst/>
            </a:prstGeom>
            <a:ln w="254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9B360AF-C337-4FDC-869F-3DE712E01D4C}"/>
                </a:ext>
              </a:extLst>
            </p:cNvPr>
            <p:cNvCxnSpPr/>
            <p:nvPr/>
          </p:nvCxnSpPr>
          <p:spPr>
            <a:xfrm>
              <a:off x="1930400" y="3717636"/>
              <a:ext cx="2650837" cy="5672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78305F-35D9-4E79-8B23-96021CEAF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400" y="3717636"/>
              <a:ext cx="2650837" cy="5672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5004406-4690-4244-8F5A-C8E88EA43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592" y="3717636"/>
              <a:ext cx="2650837" cy="5672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F5F5A81-9564-4AD9-BE01-0310363B5E8F}"/>
                </a:ext>
              </a:extLst>
            </p:cNvPr>
            <p:cNvCxnSpPr/>
            <p:nvPr/>
          </p:nvCxnSpPr>
          <p:spPr>
            <a:xfrm>
              <a:off x="2580390" y="3717635"/>
              <a:ext cx="2650837" cy="5672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5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44532 -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6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3C775F-7293-49FB-9555-0A65E5568ED0}"/>
              </a:ext>
            </a:extLst>
          </p:cNvPr>
          <p:cNvSpPr txBox="1"/>
          <p:nvPr/>
        </p:nvSpPr>
        <p:spPr>
          <a:xfrm>
            <a:off x="4401127" y="2951080"/>
            <a:ext cx="338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Implementate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model by code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597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3C775F-7293-49FB-9555-0A65E5568ED0}"/>
              </a:ext>
            </a:extLst>
          </p:cNvPr>
          <p:cNvSpPr txBox="1"/>
          <p:nvPr/>
        </p:nvSpPr>
        <p:spPr>
          <a:xfrm>
            <a:off x="4382655" y="2886426"/>
            <a:ext cx="4262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下一节，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Swin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 Transformer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复现教程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44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F5093A-ECCB-42E6-9DDD-D5E0126F1DE0}"/>
              </a:ext>
            </a:extLst>
          </p:cNvPr>
          <p:cNvGrpSpPr/>
          <p:nvPr/>
        </p:nvGrpSpPr>
        <p:grpSpPr>
          <a:xfrm>
            <a:off x="2366201" y="935235"/>
            <a:ext cx="2121995" cy="829733"/>
            <a:chOff x="2356965" y="1212334"/>
            <a:chExt cx="2121995" cy="829733"/>
          </a:xfrm>
        </p:grpSpPr>
        <p:sp>
          <p:nvSpPr>
            <p:cNvPr id="7" name="流程图: 准备 6">
              <a:extLst>
                <a:ext uri="{FF2B5EF4-FFF2-40B4-BE49-F238E27FC236}">
                  <a16:creationId xmlns:a16="http://schemas.microsoft.com/office/drawing/2014/main" id="{53E496E6-CEDC-4329-A8C7-A4D78EF8F108}"/>
                </a:ext>
              </a:extLst>
            </p:cNvPr>
            <p:cNvSpPr/>
            <p:nvPr/>
          </p:nvSpPr>
          <p:spPr>
            <a:xfrm>
              <a:off x="2356965" y="1212334"/>
              <a:ext cx="2121995" cy="829733"/>
            </a:xfrm>
            <a:prstGeom prst="flowChartPreparation">
              <a:avLst/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9EF7D01-6271-4169-A141-653E60361983}"/>
                </a:ext>
              </a:extLst>
            </p:cNvPr>
            <p:cNvSpPr txBox="1"/>
            <p:nvPr/>
          </p:nvSpPr>
          <p:spPr>
            <a:xfrm>
              <a:off x="2556187" y="142714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论文应用领域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AB0C7D4-112C-4D61-A32A-A2A4A95B0DFE}"/>
              </a:ext>
            </a:extLst>
          </p:cNvPr>
          <p:cNvGrpSpPr/>
          <p:nvPr/>
        </p:nvGrpSpPr>
        <p:grpSpPr>
          <a:xfrm>
            <a:off x="7567133" y="1097189"/>
            <a:ext cx="2040466" cy="905933"/>
            <a:chOff x="7548581" y="1441966"/>
            <a:chExt cx="2040466" cy="90593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C933DE4-69B1-4089-BA11-1E602CB9FF39}"/>
                </a:ext>
              </a:extLst>
            </p:cNvPr>
            <p:cNvSpPr/>
            <p:nvPr/>
          </p:nvSpPr>
          <p:spPr>
            <a:xfrm>
              <a:off x="7548581" y="1441966"/>
              <a:ext cx="2040466" cy="905933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E3C643D-D36F-420C-B030-1A078301B86E}"/>
                </a:ext>
              </a:extLst>
            </p:cNvPr>
            <p:cNvSpPr txBox="1"/>
            <p:nvPr/>
          </p:nvSpPr>
          <p:spPr>
            <a:xfrm>
              <a:off x="7835280" y="169487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原领域方法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C25567-28B7-4A0D-80B4-19065B3ED2AC}"/>
              </a:ext>
            </a:extLst>
          </p:cNvPr>
          <p:cNvGrpSpPr/>
          <p:nvPr/>
        </p:nvGrpSpPr>
        <p:grpSpPr>
          <a:xfrm>
            <a:off x="1793131" y="4017334"/>
            <a:ext cx="1634066" cy="721266"/>
            <a:chOff x="1783895" y="4294433"/>
            <a:chExt cx="1634066" cy="7212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8748B4-C39F-4B9A-8660-6D70B61E21E8}"/>
                </a:ext>
              </a:extLst>
            </p:cNvPr>
            <p:cNvSpPr/>
            <p:nvPr/>
          </p:nvSpPr>
          <p:spPr>
            <a:xfrm>
              <a:off x="1783895" y="4294433"/>
              <a:ext cx="1634066" cy="721266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4150758-C232-4546-A43A-4093262597C8}"/>
                </a:ext>
              </a:extLst>
            </p:cNvPr>
            <p:cNvSpPr txBox="1"/>
            <p:nvPr/>
          </p:nvSpPr>
          <p:spPr>
            <a:xfrm>
              <a:off x="1995634" y="445501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论文方法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78E3C5-2160-4894-B74E-FF5539C3BE03}"/>
              </a:ext>
            </a:extLst>
          </p:cNvPr>
          <p:cNvGrpSpPr/>
          <p:nvPr/>
        </p:nvGrpSpPr>
        <p:grpSpPr>
          <a:xfrm>
            <a:off x="9179456" y="4233003"/>
            <a:ext cx="1777453" cy="770467"/>
            <a:chOff x="9170220" y="4510102"/>
            <a:chExt cx="1777453" cy="77046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E46918B-7397-4392-9A20-F615FD4EACD7}"/>
                </a:ext>
              </a:extLst>
            </p:cNvPr>
            <p:cNvSpPr/>
            <p:nvPr/>
          </p:nvSpPr>
          <p:spPr>
            <a:xfrm>
              <a:off x="9170220" y="4510102"/>
              <a:ext cx="1777453" cy="770467"/>
            </a:xfrm>
            <a:prstGeom prst="roundRect">
              <a:avLst/>
            </a:prstGeom>
            <a:solidFill>
              <a:srgbClr val="0070C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45CFBCB-72A2-4C8A-A9AA-49F770919DA2}"/>
                </a:ext>
              </a:extLst>
            </p:cNvPr>
            <p:cNvSpPr txBox="1"/>
            <p:nvPr/>
          </p:nvSpPr>
          <p:spPr>
            <a:xfrm>
              <a:off x="9453652" y="469528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论文优势</a:t>
              </a:r>
            </a:p>
          </p:txBody>
        </p:sp>
      </p:grpSp>
      <p:sp>
        <p:nvSpPr>
          <p:cNvPr id="13" name="星形: 四角 12">
            <a:extLst>
              <a:ext uri="{FF2B5EF4-FFF2-40B4-BE49-F238E27FC236}">
                <a16:creationId xmlns:a16="http://schemas.microsoft.com/office/drawing/2014/main" id="{B3EBB07D-C61E-477B-A080-2F5E3A8D1DB4}"/>
              </a:ext>
            </a:extLst>
          </p:cNvPr>
          <p:cNvSpPr/>
          <p:nvPr/>
        </p:nvSpPr>
        <p:spPr>
          <a:xfrm rot="2683967">
            <a:off x="4725270" y="1808020"/>
            <a:ext cx="2907718" cy="2777560"/>
          </a:xfrm>
          <a:prstGeom prst="star4">
            <a:avLst>
              <a:gd name="adj" fmla="val 9899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128876-4456-4317-8A5A-F40B704CA782}"/>
              </a:ext>
            </a:extLst>
          </p:cNvPr>
          <p:cNvSpPr txBox="1"/>
          <p:nvPr/>
        </p:nvSpPr>
        <p:spPr>
          <a:xfrm>
            <a:off x="1234370" y="192554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主要针对图像识别以及迁移学习，</a:t>
            </a:r>
            <a:endParaRPr lang="en-US" altLang="zh-CN" dirty="0"/>
          </a:p>
          <a:p>
            <a:r>
              <a:rPr lang="zh-CN" altLang="en-US" dirty="0"/>
              <a:t>开拓一种</a:t>
            </a:r>
            <a:r>
              <a:rPr lang="en-US" altLang="zh-CN" dirty="0"/>
              <a:t>SOTA</a:t>
            </a:r>
            <a:r>
              <a:rPr lang="zh-CN" altLang="en-US" dirty="0"/>
              <a:t>机制的应用场景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A4CBDD-4F87-4DA0-8CDE-F2B034174708}"/>
              </a:ext>
            </a:extLst>
          </p:cNvPr>
          <p:cNvSpPr txBox="1"/>
          <p:nvPr/>
        </p:nvSpPr>
        <p:spPr>
          <a:xfrm>
            <a:off x="7667504" y="216193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Dense…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087BE9-3FA6-4B9C-9701-3C0EBFC6226A}"/>
              </a:ext>
            </a:extLst>
          </p:cNvPr>
          <p:cNvSpPr txBox="1"/>
          <p:nvPr/>
        </p:nvSpPr>
        <p:spPr>
          <a:xfrm>
            <a:off x="1342320" y="4888399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Attention-Mechanism,</a:t>
            </a:r>
          </a:p>
          <a:p>
            <a:r>
              <a:rPr lang="en-US" altLang="zh-CN" dirty="0"/>
              <a:t>Transformer-Model,</a:t>
            </a:r>
          </a:p>
          <a:p>
            <a:r>
              <a:rPr lang="en-US" altLang="zh-CN" dirty="0"/>
              <a:t>Sequence Data-Image Patch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99E74F-D596-4200-898C-7B3FCEE9B989}"/>
              </a:ext>
            </a:extLst>
          </p:cNvPr>
          <p:cNvSpPr txBox="1"/>
          <p:nvPr/>
        </p:nvSpPr>
        <p:spPr>
          <a:xfrm>
            <a:off x="7230061" y="4440548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效果</a:t>
            </a:r>
            <a:r>
              <a:rPr lang="en-US" altLang="zh-CN" dirty="0"/>
              <a:t>SOTA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训练成本更低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迁移效果好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可拓展性</a:t>
            </a:r>
          </a:p>
        </p:txBody>
      </p:sp>
    </p:spTree>
    <p:extLst>
      <p:ext uri="{BB962C8B-B14F-4D97-AF65-F5344CB8AC3E}">
        <p14:creationId xmlns:p14="http://schemas.microsoft.com/office/powerpoint/2010/main" val="20859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758F94-7623-4B40-8592-76A3A2F5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1304162"/>
            <a:ext cx="9609524" cy="4723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5630334" y="380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模型结构</a:t>
            </a:r>
          </a:p>
        </p:txBody>
      </p:sp>
    </p:spTree>
    <p:extLst>
      <p:ext uri="{BB962C8B-B14F-4D97-AF65-F5344CB8AC3E}">
        <p14:creationId xmlns:p14="http://schemas.microsoft.com/office/powerpoint/2010/main" val="185518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4775200" y="55033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输入图像 </a:t>
            </a:r>
            <a:r>
              <a:rPr lang="en-US" altLang="zh-CN" b="1" dirty="0">
                <a:sym typeface="Wingdings" panose="05000000000000000000" pitchFamily="2" charset="2"/>
              </a:rPr>
              <a:t> </a:t>
            </a:r>
            <a:r>
              <a:rPr lang="en-US" altLang="zh-CN" b="1" dirty="0"/>
              <a:t>Patch Sequence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C6FA4B-DF03-4BF1-AD97-2BD5A090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28"/>
            <a:ext cx="6352381" cy="22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6B6CAD-83E8-4E4F-AEDF-C84342E245A8}"/>
              </a:ext>
            </a:extLst>
          </p:cNvPr>
          <p:cNvSpPr txBox="1"/>
          <p:nvPr/>
        </p:nvSpPr>
        <p:spPr>
          <a:xfrm>
            <a:off x="7797650" y="16740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先按照指定大小将图像分块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14C85-1439-46F5-A74A-46C3ADED47EB}"/>
              </a:ext>
            </a:extLst>
          </p:cNvPr>
          <p:cNvSpPr txBox="1"/>
          <p:nvPr/>
        </p:nvSpPr>
        <p:spPr>
          <a:xfrm>
            <a:off x="7913065" y="2887552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Shape: [B, H</a:t>
            </a:r>
            <a:r>
              <a:rPr lang="zh-CN" altLang="en-US" dirty="0"/>
              <a:t>*</a:t>
            </a:r>
            <a:r>
              <a:rPr lang="en-US" altLang="zh-CN" dirty="0"/>
              <a:t>W, P*P*C]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721EDAD-4794-4EFF-9D3E-F1449E2E93A5}"/>
              </a:ext>
            </a:extLst>
          </p:cNvPr>
          <p:cNvSpPr/>
          <p:nvPr/>
        </p:nvSpPr>
        <p:spPr>
          <a:xfrm>
            <a:off x="8677880" y="4955155"/>
            <a:ext cx="254000" cy="626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B32ED9-FFB5-4745-ADBC-404234467EBA}"/>
              </a:ext>
            </a:extLst>
          </p:cNvPr>
          <p:cNvSpPr txBox="1"/>
          <p:nvPr/>
        </p:nvSpPr>
        <p:spPr>
          <a:xfrm>
            <a:off x="8949116" y="2193723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保留划分好后的新</a:t>
            </a:r>
            <a:r>
              <a:rPr lang="en-US" altLang="zh-CN" sz="1400" b="1" dirty="0"/>
              <a:t>H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W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zh-CN" altLang="en-US" sz="1400" b="1" dirty="0"/>
              <a:t>将</a:t>
            </a:r>
            <a:r>
              <a:rPr lang="en-US" altLang="zh-CN" sz="1400" b="1" dirty="0"/>
              <a:t>P*P</a:t>
            </a:r>
            <a:r>
              <a:rPr lang="zh-CN" altLang="en-US" sz="1400" b="1" dirty="0"/>
              <a:t>与输入通道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合并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02F1E3-CAA5-4D32-9AD7-1959DB95078E}"/>
              </a:ext>
            </a:extLst>
          </p:cNvPr>
          <p:cNvSpPr txBox="1"/>
          <p:nvPr/>
        </p:nvSpPr>
        <p:spPr>
          <a:xfrm>
            <a:off x="5335916" y="362001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Patch Embedding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EBBBCA-3400-430D-A09A-1E4B3DF4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85" y="4441933"/>
            <a:ext cx="4323809" cy="17333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6FDDDE0-251A-4E78-B48C-EC0AE868E02C}"/>
              </a:ext>
            </a:extLst>
          </p:cNvPr>
          <p:cNvSpPr txBox="1"/>
          <p:nvPr/>
        </p:nvSpPr>
        <p:spPr>
          <a:xfrm>
            <a:off x="6643488" y="445936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将图像分块后进行线性映射的特征嵌入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48B28B-250F-478E-A448-6DC16449C3F7}"/>
              </a:ext>
            </a:extLst>
          </p:cNvPr>
          <p:cNvSpPr txBox="1"/>
          <p:nvPr/>
        </p:nvSpPr>
        <p:spPr>
          <a:xfrm>
            <a:off x="7837285" y="567450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Shape: [B, H</a:t>
            </a:r>
            <a:r>
              <a:rPr lang="zh-CN" altLang="en-US" dirty="0"/>
              <a:t>*</a:t>
            </a:r>
            <a:r>
              <a:rPr lang="en-US" altLang="zh-CN" dirty="0"/>
              <a:t>W, L]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4553B08-D2E4-4DA6-B047-E8E8C27D9B42}"/>
              </a:ext>
            </a:extLst>
          </p:cNvPr>
          <p:cNvSpPr/>
          <p:nvPr/>
        </p:nvSpPr>
        <p:spPr>
          <a:xfrm>
            <a:off x="8677880" y="2151382"/>
            <a:ext cx="254000" cy="626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5012267" y="55879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添加</a:t>
            </a:r>
            <a:r>
              <a:rPr lang="en-US" altLang="zh-CN" b="1" dirty="0"/>
              <a:t>CLS_TOKEN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36BB98-D003-4C13-B19E-0EF1E9E7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76" y="1696057"/>
            <a:ext cx="4685714" cy="12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81E765-F045-49B9-BAAA-CBEEA3894AA3}"/>
              </a:ext>
            </a:extLst>
          </p:cNvPr>
          <p:cNvSpPr txBox="1"/>
          <p:nvPr/>
        </p:nvSpPr>
        <p:spPr>
          <a:xfrm>
            <a:off x="5020734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添加位置编码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A0ED0C-7486-4DDE-ABD0-64C4830C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8" y="4613876"/>
            <a:ext cx="6609524" cy="11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4C0EE9-52C9-4F12-B7F8-149214686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354" y="1911899"/>
            <a:ext cx="3628571" cy="5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1E4D6D-C79A-4EDB-A5AA-0D6CA3D1A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637" y="4666256"/>
            <a:ext cx="4542857" cy="5238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5AF051-FC3D-473B-A9F6-CC479F226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115" y="2372247"/>
            <a:ext cx="2019048" cy="5714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51EED4-1785-4DD3-80E0-9389C9C45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782" y="5766257"/>
            <a:ext cx="2361905" cy="4952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017180-21E8-4022-B996-903066F90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914" y="5161943"/>
            <a:ext cx="2019048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5012267" y="55879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Transformer--MLP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B4481-9746-4E84-8F7A-5C770E23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55" y="928131"/>
            <a:ext cx="2466667" cy="515238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3860243-82B3-4E92-B000-FD0E1712BE64}"/>
              </a:ext>
            </a:extLst>
          </p:cNvPr>
          <p:cNvSpPr/>
          <p:nvPr/>
        </p:nvSpPr>
        <p:spPr>
          <a:xfrm>
            <a:off x="4310840" y="2929743"/>
            <a:ext cx="2466667" cy="628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708F41F6-7FC9-4E2E-9A40-B2DEE8D5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6064"/>
              </p:ext>
            </p:extLst>
          </p:nvPr>
        </p:nvGraphicFramePr>
        <p:xfrm>
          <a:off x="7309043" y="1682864"/>
          <a:ext cx="418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99">
                  <a:extLst>
                    <a:ext uri="{9D8B030D-6E8A-4147-A177-3AD203B41FA5}">
                      <a16:colId xmlns:a16="http://schemas.microsoft.com/office/drawing/2014/main" val="455618871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732226252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984984228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1771880452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013009479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220888179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2229918678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025244912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642747661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1158586998"/>
                    </a:ext>
                  </a:extLst>
                </a:gridCol>
              </a:tblGrid>
              <a:tr h="2869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509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FD7DFB-19B9-4CD7-BEB6-01928909E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52140"/>
              </p:ext>
            </p:extLst>
          </p:nvPr>
        </p:nvGraphicFramePr>
        <p:xfrm>
          <a:off x="7324171" y="4488500"/>
          <a:ext cx="418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99">
                  <a:extLst>
                    <a:ext uri="{9D8B030D-6E8A-4147-A177-3AD203B41FA5}">
                      <a16:colId xmlns:a16="http://schemas.microsoft.com/office/drawing/2014/main" val="455618871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732226252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984984228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1771880452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013009479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220888179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2229918678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025244912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3642747661"/>
                    </a:ext>
                  </a:extLst>
                </a:gridCol>
                <a:gridCol w="418099">
                  <a:extLst>
                    <a:ext uri="{9D8B030D-6E8A-4147-A177-3AD203B41FA5}">
                      <a16:colId xmlns:a16="http://schemas.microsoft.com/office/drawing/2014/main" val="1158586998"/>
                    </a:ext>
                  </a:extLst>
                </a:gridCol>
              </a:tblGrid>
              <a:tr h="2869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5096"/>
                  </a:ext>
                </a:extLst>
              </a:tr>
            </a:tbl>
          </a:graphicData>
        </a:graphic>
      </p:graphicFrame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3A8E1E8-7035-4466-9CA0-19386B00F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57824"/>
              </p:ext>
            </p:extLst>
          </p:nvPr>
        </p:nvGraphicFramePr>
        <p:xfrm>
          <a:off x="8629574" y="3307760"/>
          <a:ext cx="1585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61">
                  <a:extLst>
                    <a:ext uri="{9D8B030D-6E8A-4147-A177-3AD203B41FA5}">
                      <a16:colId xmlns:a16="http://schemas.microsoft.com/office/drawing/2014/main" val="3963163286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1638199001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3681676329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3367030558"/>
                    </a:ext>
                  </a:extLst>
                </a:gridCol>
              </a:tblGrid>
              <a:tr h="1363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72591"/>
                  </a:ext>
                </a:extLst>
              </a:tr>
            </a:tbl>
          </a:graphicData>
        </a:graphic>
      </p:graphicFrame>
      <p:sp>
        <p:nvSpPr>
          <p:cNvPr id="19" name="箭头: 下 18">
            <a:extLst>
              <a:ext uri="{FF2B5EF4-FFF2-40B4-BE49-F238E27FC236}">
                <a16:creationId xmlns:a16="http://schemas.microsoft.com/office/drawing/2014/main" id="{11B2DA8A-88E8-4BFF-8AF4-6A2A51C49266}"/>
              </a:ext>
            </a:extLst>
          </p:cNvPr>
          <p:cNvSpPr/>
          <p:nvPr/>
        </p:nvSpPr>
        <p:spPr>
          <a:xfrm>
            <a:off x="7611545" y="2075350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74D2634-024C-4CB8-AF62-387A4D63887D}"/>
              </a:ext>
            </a:extLst>
          </p:cNvPr>
          <p:cNvSpPr/>
          <p:nvPr/>
        </p:nvSpPr>
        <p:spPr>
          <a:xfrm>
            <a:off x="9292233" y="2097479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45A8127-84FD-4227-A546-059EA394C805}"/>
              </a:ext>
            </a:extLst>
          </p:cNvPr>
          <p:cNvSpPr/>
          <p:nvPr/>
        </p:nvSpPr>
        <p:spPr>
          <a:xfrm>
            <a:off x="10975293" y="2097479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F0240E05-E18E-4CB8-BAC5-73DF50C5011A}"/>
              </a:ext>
            </a:extLst>
          </p:cNvPr>
          <p:cNvSpPr/>
          <p:nvPr/>
        </p:nvSpPr>
        <p:spPr>
          <a:xfrm>
            <a:off x="7611545" y="3967441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12182512-14C5-4F41-8B87-ECDF84F33101}"/>
              </a:ext>
            </a:extLst>
          </p:cNvPr>
          <p:cNvSpPr/>
          <p:nvPr/>
        </p:nvSpPr>
        <p:spPr>
          <a:xfrm>
            <a:off x="9292233" y="3989570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6CAD32F1-40F6-4055-903F-D80C58D11AC1}"/>
              </a:ext>
            </a:extLst>
          </p:cNvPr>
          <p:cNvSpPr/>
          <p:nvPr/>
        </p:nvSpPr>
        <p:spPr>
          <a:xfrm>
            <a:off x="10975293" y="3989570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15">
            <a:extLst>
              <a:ext uri="{FF2B5EF4-FFF2-40B4-BE49-F238E27FC236}">
                <a16:creationId xmlns:a16="http://schemas.microsoft.com/office/drawing/2014/main" id="{5FD47089-6FB6-4EAA-A1E8-993DDD940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86299"/>
              </p:ext>
            </p:extLst>
          </p:nvPr>
        </p:nvGraphicFramePr>
        <p:xfrm>
          <a:off x="8629574" y="2709773"/>
          <a:ext cx="1585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61">
                  <a:extLst>
                    <a:ext uri="{9D8B030D-6E8A-4147-A177-3AD203B41FA5}">
                      <a16:colId xmlns:a16="http://schemas.microsoft.com/office/drawing/2014/main" val="3963163286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1638199001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3681676329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3367030558"/>
                    </a:ext>
                  </a:extLst>
                </a:gridCol>
              </a:tblGrid>
              <a:tr h="1363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72591"/>
                  </a:ext>
                </a:extLst>
              </a:tr>
            </a:tbl>
          </a:graphicData>
        </a:graphic>
      </p:graphicFrame>
      <p:graphicFrame>
        <p:nvGraphicFramePr>
          <p:cNvPr id="34" name="表格 15">
            <a:extLst>
              <a:ext uri="{FF2B5EF4-FFF2-40B4-BE49-F238E27FC236}">
                <a16:creationId xmlns:a16="http://schemas.microsoft.com/office/drawing/2014/main" id="{56D805A1-A780-4658-A8E9-25BC3375B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53301"/>
              </p:ext>
            </p:extLst>
          </p:nvPr>
        </p:nvGraphicFramePr>
        <p:xfrm>
          <a:off x="8629574" y="5480665"/>
          <a:ext cx="1585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61">
                  <a:extLst>
                    <a:ext uri="{9D8B030D-6E8A-4147-A177-3AD203B41FA5}">
                      <a16:colId xmlns:a16="http://schemas.microsoft.com/office/drawing/2014/main" val="3963163286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1638199001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3681676329"/>
                    </a:ext>
                  </a:extLst>
                </a:gridCol>
                <a:gridCol w="396461">
                  <a:extLst>
                    <a:ext uri="{9D8B030D-6E8A-4147-A177-3AD203B41FA5}">
                      <a16:colId xmlns:a16="http://schemas.microsoft.com/office/drawing/2014/main" val="3367030558"/>
                    </a:ext>
                  </a:extLst>
                </a:gridCol>
              </a:tblGrid>
              <a:tr h="1363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72591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E6775E6A-96C0-40E6-B14C-13E4B3DE7BF9}"/>
              </a:ext>
            </a:extLst>
          </p:cNvPr>
          <p:cNvSpPr/>
          <p:nvPr/>
        </p:nvSpPr>
        <p:spPr>
          <a:xfrm>
            <a:off x="9354629" y="3060581"/>
            <a:ext cx="131115" cy="261486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59E33418-B48E-4AC2-AD85-4DDF041D6C00}"/>
              </a:ext>
            </a:extLst>
          </p:cNvPr>
          <p:cNvSpPr/>
          <p:nvPr/>
        </p:nvSpPr>
        <p:spPr>
          <a:xfrm>
            <a:off x="7611545" y="4958862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2B59249-95F6-45FF-A824-E632658FA1D2}"/>
              </a:ext>
            </a:extLst>
          </p:cNvPr>
          <p:cNvSpPr/>
          <p:nvPr/>
        </p:nvSpPr>
        <p:spPr>
          <a:xfrm>
            <a:off x="9292233" y="4980991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0E50CE10-F922-42D5-9C73-E95E046F3209}"/>
              </a:ext>
            </a:extLst>
          </p:cNvPr>
          <p:cNvSpPr/>
          <p:nvPr/>
        </p:nvSpPr>
        <p:spPr>
          <a:xfrm>
            <a:off x="10975293" y="4980991"/>
            <a:ext cx="252337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C3CB9D-4736-4E0D-A14D-2FFAC2CE7081}"/>
              </a:ext>
            </a:extLst>
          </p:cNvPr>
          <p:cNvGrpSpPr/>
          <p:nvPr/>
        </p:nvGrpSpPr>
        <p:grpSpPr>
          <a:xfrm>
            <a:off x="4508325" y="3777416"/>
            <a:ext cx="1812602" cy="1569335"/>
            <a:chOff x="5567804" y="2459667"/>
            <a:chExt cx="1812602" cy="156933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4812E51-150C-4807-94FC-9B6FE2D64347}"/>
                </a:ext>
              </a:extLst>
            </p:cNvPr>
            <p:cNvSpPr/>
            <p:nvPr/>
          </p:nvSpPr>
          <p:spPr>
            <a:xfrm>
              <a:off x="5567804" y="2463239"/>
              <a:ext cx="421793" cy="365760"/>
            </a:xfrm>
            <a:prstGeom prst="rect">
              <a:avLst/>
            </a:prstGeom>
            <a:solidFill>
              <a:srgbClr val="8299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CC89677-9076-440E-8201-C481F2ADFE55}"/>
                </a:ext>
              </a:extLst>
            </p:cNvPr>
            <p:cNvSpPr/>
            <p:nvPr/>
          </p:nvSpPr>
          <p:spPr>
            <a:xfrm>
              <a:off x="5567804" y="3084384"/>
              <a:ext cx="357408" cy="344616"/>
            </a:xfrm>
            <a:prstGeom prst="rect">
              <a:avLst/>
            </a:prstGeom>
            <a:solidFill>
              <a:srgbClr val="FF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1D3944A-51DD-4881-AB50-1A0D985D1FB5}"/>
                </a:ext>
              </a:extLst>
            </p:cNvPr>
            <p:cNvSpPr/>
            <p:nvPr/>
          </p:nvSpPr>
          <p:spPr>
            <a:xfrm>
              <a:off x="5567804" y="3647263"/>
              <a:ext cx="357408" cy="344616"/>
            </a:xfrm>
            <a:prstGeom prst="rect">
              <a:avLst/>
            </a:prstGeom>
            <a:solidFill>
              <a:srgbClr val="B2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27D4C29-693E-403D-97AB-C6E7847BFB8B}"/>
                </a:ext>
              </a:extLst>
            </p:cNvPr>
            <p:cNvSpPr txBox="1"/>
            <p:nvPr/>
          </p:nvSpPr>
          <p:spPr>
            <a:xfrm>
              <a:off x="6091932" y="2459667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Dense</a:t>
              </a:r>
              <a:r>
                <a:rPr lang="zh-CN" altLang="en-US" dirty="0"/>
                <a:t>层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58BDA19-1234-4D6D-9240-54DA80DFA94B}"/>
                </a:ext>
              </a:extLst>
            </p:cNvPr>
            <p:cNvSpPr txBox="1"/>
            <p:nvPr/>
          </p:nvSpPr>
          <p:spPr>
            <a:xfrm>
              <a:off x="6116092" y="306230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Act</a:t>
              </a:r>
              <a:r>
                <a:rPr lang="zh-CN" altLang="en-US" dirty="0"/>
                <a:t>层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CFD68D-02EC-4BA9-9641-96A616745107}"/>
                </a:ext>
              </a:extLst>
            </p:cNvPr>
            <p:cNvSpPr txBox="1"/>
            <p:nvPr/>
          </p:nvSpPr>
          <p:spPr>
            <a:xfrm>
              <a:off x="6128140" y="365967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Dropout</a:t>
              </a:r>
              <a:r>
                <a:rPr lang="zh-CN" altLang="en-US" dirty="0"/>
                <a:t>层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C45327B-4426-43C7-A5FB-C15D454D95AD}"/>
              </a:ext>
            </a:extLst>
          </p:cNvPr>
          <p:cNvSpPr/>
          <p:nvPr/>
        </p:nvSpPr>
        <p:spPr>
          <a:xfrm>
            <a:off x="1182255" y="2034670"/>
            <a:ext cx="1773381" cy="528321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5012267" y="55879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Transformer--MSA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B4481-9746-4E84-8F7A-5C770E23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55" y="928131"/>
            <a:ext cx="2466667" cy="515238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E543067-CE28-4CE6-8133-8A282BA395A1}"/>
              </a:ext>
            </a:extLst>
          </p:cNvPr>
          <p:cNvSpPr/>
          <p:nvPr/>
        </p:nvSpPr>
        <p:spPr>
          <a:xfrm>
            <a:off x="1182253" y="3660269"/>
            <a:ext cx="1773381" cy="65311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A46BDCE-3AE1-4D66-9253-AA8B245254CF}"/>
              </a:ext>
            </a:extLst>
          </p:cNvPr>
          <p:cNvSpPr/>
          <p:nvPr/>
        </p:nvSpPr>
        <p:spPr>
          <a:xfrm>
            <a:off x="4688994" y="2886486"/>
            <a:ext cx="1083733" cy="45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Head_1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030CBA-19AF-41ED-BBE8-78C22A4B3404}"/>
              </a:ext>
            </a:extLst>
          </p:cNvPr>
          <p:cNvSpPr/>
          <p:nvPr/>
        </p:nvSpPr>
        <p:spPr>
          <a:xfrm>
            <a:off x="6363857" y="2886486"/>
            <a:ext cx="1083733" cy="45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Head_2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D2B3AD-EF5C-47BE-8B96-E5CA885CE070}"/>
              </a:ext>
            </a:extLst>
          </p:cNvPr>
          <p:cNvSpPr/>
          <p:nvPr/>
        </p:nvSpPr>
        <p:spPr>
          <a:xfrm>
            <a:off x="8038720" y="2886486"/>
            <a:ext cx="1083733" cy="45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Head_3</a:t>
            </a:r>
            <a:endParaRPr lang="zh-CN" altLang="en-US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5D5E81-BFF6-4FD9-AED3-83846E877987}"/>
              </a:ext>
            </a:extLst>
          </p:cNvPr>
          <p:cNvSpPr/>
          <p:nvPr/>
        </p:nvSpPr>
        <p:spPr>
          <a:xfrm>
            <a:off x="5301914" y="1990558"/>
            <a:ext cx="3207619" cy="4525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Input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3DD8D64-5BDC-4FF9-9406-9CC85133A1C6}"/>
              </a:ext>
            </a:extLst>
          </p:cNvPr>
          <p:cNvSpPr/>
          <p:nvPr/>
        </p:nvSpPr>
        <p:spPr>
          <a:xfrm>
            <a:off x="4688994" y="3958149"/>
            <a:ext cx="1083733" cy="4525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Attn_1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07ECF7-BD94-493B-9348-2C3C3FFAF92E}"/>
              </a:ext>
            </a:extLst>
          </p:cNvPr>
          <p:cNvSpPr/>
          <p:nvPr/>
        </p:nvSpPr>
        <p:spPr>
          <a:xfrm>
            <a:off x="6363857" y="3958148"/>
            <a:ext cx="1083733" cy="4525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Attn_2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B3CACEB-95AE-49BE-B2D4-E1C0CB86E01F}"/>
              </a:ext>
            </a:extLst>
          </p:cNvPr>
          <p:cNvSpPr/>
          <p:nvPr/>
        </p:nvSpPr>
        <p:spPr>
          <a:xfrm>
            <a:off x="8038720" y="3958147"/>
            <a:ext cx="1083733" cy="4525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Attn_3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DDEE0F-E78A-4F7F-BC0C-6D2B02EC4F05}"/>
              </a:ext>
            </a:extLst>
          </p:cNvPr>
          <p:cNvSpPr/>
          <p:nvPr/>
        </p:nvSpPr>
        <p:spPr>
          <a:xfrm>
            <a:off x="5301913" y="4844841"/>
            <a:ext cx="3207619" cy="4525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Output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A8D958-64D7-4EBC-95BD-B5C2D185AB36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6905724" y="2443139"/>
            <a:ext cx="0" cy="4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614D5F-4D08-43B4-88CA-89BED1E770C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5230861" y="2443139"/>
            <a:ext cx="1674863" cy="4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8D9E63-8FD0-4385-AE9E-B423284F8D6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905724" y="2443139"/>
            <a:ext cx="1674863" cy="4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4EF8D5-DB69-4004-B8F2-F3FB126A9719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5230861" y="3339067"/>
            <a:ext cx="0" cy="619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1AF59CE-E3E9-4124-A19C-AB621C1EC432}"/>
              </a:ext>
            </a:extLst>
          </p:cNvPr>
          <p:cNvCxnSpPr>
            <a:cxnSpLocks/>
          </p:cNvCxnSpPr>
          <p:nvPr/>
        </p:nvCxnSpPr>
        <p:spPr>
          <a:xfrm>
            <a:off x="6905722" y="3350728"/>
            <a:ext cx="0" cy="619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B4987D9-C799-422B-8841-99A658D037ED}"/>
              </a:ext>
            </a:extLst>
          </p:cNvPr>
          <p:cNvCxnSpPr>
            <a:cxnSpLocks/>
          </p:cNvCxnSpPr>
          <p:nvPr/>
        </p:nvCxnSpPr>
        <p:spPr>
          <a:xfrm>
            <a:off x="8591363" y="3350728"/>
            <a:ext cx="0" cy="619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DE2FBA-E117-43BA-BE46-047D54B6519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905723" y="4410728"/>
            <a:ext cx="1674864" cy="4341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D8BFB8A-0E77-41B5-B5C6-6E359FCAB79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6905723" y="4410729"/>
            <a:ext cx="1" cy="4341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A9C502-5A43-4AE2-8601-4A19F76738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230861" y="4410730"/>
            <a:ext cx="1674862" cy="4341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494443" y="409772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Transformer—Add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R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esidual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B4481-9746-4E84-8F7A-5C770E23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55" y="928131"/>
            <a:ext cx="2466667" cy="515238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E543067-CE28-4CE6-8133-8A282BA395A1}"/>
              </a:ext>
            </a:extLst>
          </p:cNvPr>
          <p:cNvSpPr/>
          <p:nvPr/>
        </p:nvSpPr>
        <p:spPr>
          <a:xfrm>
            <a:off x="1653309" y="3186545"/>
            <a:ext cx="840509" cy="461820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FEF25B-1F6B-4EB2-BF2C-608DE61ADC67}"/>
              </a:ext>
            </a:extLst>
          </p:cNvPr>
          <p:cNvSpPr/>
          <p:nvPr/>
        </p:nvSpPr>
        <p:spPr>
          <a:xfrm>
            <a:off x="1653308" y="1595518"/>
            <a:ext cx="840509" cy="461820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AF19CA-5FAA-406B-AF58-4735C231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172" y="2553942"/>
            <a:ext cx="3952381" cy="5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1E76AC-83B5-4046-88D0-3BD38344C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80" y="3206959"/>
            <a:ext cx="3571429" cy="47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A263D7-8DAB-424F-A12E-48575D93F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339" y="3741647"/>
            <a:ext cx="1476190" cy="4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284D81-62F0-4408-A076-7C9409F0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26" y="492037"/>
            <a:ext cx="2466667" cy="515238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1E8B684-5443-499F-A909-7A8F77D8C9FC}"/>
              </a:ext>
            </a:extLst>
          </p:cNvPr>
          <p:cNvSpPr/>
          <p:nvPr/>
        </p:nvSpPr>
        <p:spPr>
          <a:xfrm>
            <a:off x="9271770" y="1004778"/>
            <a:ext cx="2170546" cy="3768435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FE54F0-9ADC-4D86-843B-5BBD6B023ECC}"/>
              </a:ext>
            </a:extLst>
          </p:cNvPr>
          <p:cNvSpPr txBox="1"/>
          <p:nvPr/>
        </p:nvSpPr>
        <p:spPr>
          <a:xfrm>
            <a:off x="8928708" y="5853222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Transformer—Block Stack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96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E3DDED-2FE2-46E0-8E92-9218A9EF55B4}"/>
              </a:ext>
            </a:extLst>
          </p:cNvPr>
          <p:cNvSpPr txBox="1"/>
          <p:nvPr/>
        </p:nvSpPr>
        <p:spPr>
          <a:xfrm>
            <a:off x="4301066" y="549563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VIT Transformer—</a:t>
            </a:r>
            <a:r>
              <a:rPr lang="en-US" altLang="zh-CN" b="1" dirty="0" err="1"/>
              <a:t>Architicature</a:t>
            </a:r>
            <a:r>
              <a:rPr lang="en-US" altLang="zh-CN" b="1" dirty="0"/>
              <a:t> REVIEW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4118FA-CCE8-4FF2-866C-B80F411A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1202563"/>
            <a:ext cx="9609524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210</Words>
  <Application>Microsoft Office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30208</dc:creator>
  <cp:lastModifiedBy>30208</cp:lastModifiedBy>
  <cp:revision>119</cp:revision>
  <dcterms:created xsi:type="dcterms:W3CDTF">2021-11-07T13:44:32Z</dcterms:created>
  <dcterms:modified xsi:type="dcterms:W3CDTF">2021-11-14T10:08:33Z</dcterms:modified>
</cp:coreProperties>
</file>