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68" r:id="rId3"/>
    <p:sldId id="267" r:id="rId4"/>
    <p:sldId id="270" r:id="rId5"/>
    <p:sldId id="269" r:id="rId6"/>
    <p:sldId id="271" r:id="rId7"/>
    <p:sldId id="27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97CF"/>
    <a:srgbClr val="66D0F6"/>
    <a:srgbClr val="FF7F7F"/>
    <a:srgbClr val="FFDF7F"/>
    <a:srgbClr val="C8E7A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08687-BC71-4886-9CFC-30789B48D2A5}"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6326-5FD7-40C3-8579-7980E7BE854B}" type="slidenum">
              <a:rPr lang="zh-CN" altLang="en-US" smtClean="0"/>
              <a:t>‹#›</a:t>
            </a:fld>
            <a:endParaRPr lang="zh-CN" altLang="en-US"/>
          </a:p>
        </p:txBody>
      </p:sp>
    </p:spTree>
    <p:extLst>
      <p:ext uri="{BB962C8B-B14F-4D97-AF65-F5344CB8AC3E}">
        <p14:creationId xmlns:p14="http://schemas.microsoft.com/office/powerpoint/2010/main" val="175009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大家好，这一节视频会介绍</a:t>
            </a:r>
            <a:r>
              <a:rPr lang="en-US" altLang="zh-CN" dirty="0"/>
              <a:t>Attention</a:t>
            </a:r>
            <a:r>
              <a:rPr lang="zh-CN" altLang="en-US" dirty="0"/>
              <a:t>的计算方式以及</a:t>
            </a:r>
            <a:r>
              <a:rPr lang="en-US" altLang="zh-CN" dirty="0"/>
              <a:t>Vision Transformer</a:t>
            </a:r>
            <a:r>
              <a:rPr lang="zh-CN" altLang="en-US" dirty="0"/>
              <a:t>中处理注意力的方式。</a:t>
            </a:r>
            <a:endParaRPr lang="en-US" altLang="zh-CN" dirty="0"/>
          </a:p>
          <a:p>
            <a:r>
              <a:rPr lang="zh-CN" altLang="en-US" dirty="0"/>
              <a:t>在开始这一节的介绍之前，我们简单回顾一下上一节的内容。</a:t>
            </a:r>
            <a:endParaRPr lang="en-US" altLang="zh-CN" dirty="0"/>
          </a:p>
          <a:p>
            <a:r>
              <a:rPr lang="zh-CN" altLang="en-US" dirty="0"/>
              <a:t>在之前的视频中，有讲到注意力会有针对的对数据进行一个加权，或者说筛选出认为重要的信息。</a:t>
            </a:r>
            <a:endParaRPr lang="en-US" altLang="zh-CN" dirty="0"/>
          </a:p>
          <a:p>
            <a:r>
              <a:rPr lang="zh-CN" altLang="en-US" dirty="0"/>
              <a:t>其实这与我们在计算机中实现注意力机制的理解是互通的，只是在具体实施上，会有一点区别。</a:t>
            </a:r>
            <a:endParaRPr lang="en-US" altLang="zh-CN" dirty="0"/>
          </a:p>
          <a:p>
            <a:r>
              <a:rPr lang="zh-CN" altLang="en-US" dirty="0"/>
              <a:t>接下来，我就带大家去了解一下计算机中注意力实现的一种简单形式，并带大家去做一个理解。</a:t>
            </a:r>
          </a:p>
        </p:txBody>
      </p:sp>
      <p:sp>
        <p:nvSpPr>
          <p:cNvPr id="4" name="灯片编号占位符 3"/>
          <p:cNvSpPr>
            <a:spLocks noGrp="1"/>
          </p:cNvSpPr>
          <p:nvPr>
            <p:ph type="sldNum" sz="quarter" idx="5"/>
          </p:nvPr>
        </p:nvSpPr>
        <p:spPr/>
        <p:txBody>
          <a:bodyPr/>
          <a:lstStyle/>
          <a:p>
            <a:fld id="{F1A96326-5FD7-40C3-8579-7980E7BE854B}" type="slidenum">
              <a:rPr lang="zh-CN" altLang="en-US" smtClean="0"/>
              <a:t>1</a:t>
            </a:fld>
            <a:endParaRPr lang="zh-CN" altLang="en-US"/>
          </a:p>
        </p:txBody>
      </p:sp>
    </p:spTree>
    <p:extLst>
      <p:ext uri="{BB962C8B-B14F-4D97-AF65-F5344CB8AC3E}">
        <p14:creationId xmlns:p14="http://schemas.microsoft.com/office/powerpoint/2010/main" val="211733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首先，我们对于深度学习或是神经网络，肯定都要明确输入的数据是什么</a:t>
            </a:r>
            <a:r>
              <a:rPr lang="en-US" altLang="zh-CN" dirty="0"/>
              <a:t>——</a:t>
            </a:r>
            <a:r>
              <a:rPr lang="zh-CN" altLang="en-US" dirty="0"/>
              <a:t>同样的，在注意力机制介绍前，我们也要先清楚注意力计算要处理的输入数据长什么样子。</a:t>
            </a:r>
            <a:endParaRPr lang="en-US" altLang="zh-CN" dirty="0"/>
          </a:p>
          <a:p>
            <a:r>
              <a:rPr lang="zh-CN" altLang="en-US" dirty="0"/>
              <a:t>在这里，我给大家介绍的注意力机制计算是依赖于序列数据的。</a:t>
            </a:r>
            <a:endParaRPr lang="en-US" altLang="zh-CN" dirty="0"/>
          </a:p>
          <a:p>
            <a:r>
              <a:rPr lang="zh-CN" altLang="en-US" dirty="0"/>
              <a:t>比如，这样的一个</a:t>
            </a:r>
            <a:r>
              <a:rPr lang="en-US" altLang="zh-CN" dirty="0"/>
              <a:t>1</a:t>
            </a:r>
            <a:r>
              <a:rPr lang="zh-CN" altLang="en-US" dirty="0"/>
              <a:t>*</a:t>
            </a:r>
            <a:r>
              <a:rPr lang="en-US" altLang="zh-CN" dirty="0"/>
              <a:t>5</a:t>
            </a:r>
            <a:r>
              <a:rPr lang="zh-CN" altLang="en-US" dirty="0"/>
              <a:t>的数据</a:t>
            </a:r>
            <a:r>
              <a:rPr lang="en-US" altLang="zh-CN" dirty="0"/>
              <a:t>——</a:t>
            </a:r>
            <a:r>
              <a:rPr lang="zh-CN" altLang="en-US" dirty="0"/>
              <a:t>在</a:t>
            </a:r>
            <a:r>
              <a:rPr lang="en-US" altLang="zh-CN" dirty="0"/>
              <a:t>NLP</a:t>
            </a:r>
            <a:r>
              <a:rPr lang="zh-CN" altLang="en-US" dirty="0"/>
              <a:t>中可能成为一个</a:t>
            </a:r>
            <a:r>
              <a:rPr lang="en-US" altLang="zh-CN" dirty="0"/>
              <a:t>Token</a:t>
            </a:r>
            <a:r>
              <a:rPr lang="zh-CN" altLang="en-US" dirty="0"/>
              <a:t>，而在</a:t>
            </a:r>
            <a:r>
              <a:rPr lang="en-US" altLang="zh-CN" dirty="0"/>
              <a:t>Vision Transformer</a:t>
            </a:r>
            <a:r>
              <a:rPr lang="zh-CN" altLang="en-US" dirty="0"/>
              <a:t>中也称为</a:t>
            </a:r>
            <a:r>
              <a:rPr lang="en-US" altLang="zh-CN" dirty="0"/>
              <a:t>Patch</a:t>
            </a:r>
            <a:r>
              <a:rPr lang="zh-CN" altLang="en-US" dirty="0"/>
              <a:t>，但大家只需要记住，这就是注意力要处理的数据中的一个信息单元就好了。</a:t>
            </a:r>
            <a:endParaRPr lang="en-US" altLang="zh-CN" dirty="0"/>
          </a:p>
          <a:p>
            <a:r>
              <a:rPr lang="zh-CN" altLang="en-US" dirty="0"/>
              <a:t>通常，在注意力计算的输入中，会有许多个这样的信息单元拼接在一起形成一个完整的输入，为了这里理解更方便，我们先将这样的数据形式统一称为</a:t>
            </a:r>
            <a:r>
              <a:rPr lang="en-US" altLang="zh-CN" dirty="0"/>
              <a:t>Token</a:t>
            </a:r>
            <a:r>
              <a:rPr lang="zh-CN" altLang="en-US" dirty="0"/>
              <a:t>，但是大家也应该清楚</a:t>
            </a:r>
            <a:r>
              <a:rPr lang="en-US" altLang="zh-CN" dirty="0"/>
              <a:t>Patch</a:t>
            </a:r>
            <a:r>
              <a:rPr lang="zh-CN" altLang="en-US" dirty="0"/>
              <a:t>也是它，我会在后边介绍</a:t>
            </a:r>
            <a:r>
              <a:rPr lang="en-US" altLang="zh-CN" dirty="0"/>
              <a:t>VIT</a:t>
            </a:r>
            <a:r>
              <a:rPr lang="zh-CN" altLang="en-US" dirty="0"/>
              <a:t>的时候引出，然后对</a:t>
            </a:r>
            <a:r>
              <a:rPr lang="en-US" altLang="zh-CN" dirty="0"/>
              <a:t>Token</a:t>
            </a:r>
            <a:r>
              <a:rPr lang="zh-CN" altLang="en-US" dirty="0"/>
              <a:t>这样的定义做一个简要的区分。</a:t>
            </a:r>
            <a:endParaRPr lang="en-US" altLang="zh-CN" dirty="0"/>
          </a:p>
          <a:p>
            <a:r>
              <a:rPr lang="zh-CN" altLang="en-US" dirty="0"/>
              <a:t>好，我们知道这样的数据表示称为</a:t>
            </a:r>
            <a:r>
              <a:rPr lang="en-US" altLang="zh-CN" dirty="0"/>
              <a:t>Token</a:t>
            </a:r>
            <a:r>
              <a:rPr lang="zh-CN" altLang="en-US" dirty="0"/>
              <a:t>之后，我们再了解一些它的其它基本信息。</a:t>
            </a:r>
            <a:endParaRPr lang="en-US" altLang="zh-CN" dirty="0"/>
          </a:p>
          <a:p>
            <a:r>
              <a:rPr lang="zh-CN" altLang="en-US" dirty="0"/>
              <a:t>比如，</a:t>
            </a:r>
            <a:r>
              <a:rPr lang="en-US" altLang="zh-CN" dirty="0"/>
              <a:t>Token</a:t>
            </a:r>
            <a:r>
              <a:rPr lang="zh-CN" altLang="en-US" dirty="0"/>
              <a:t>的特征维度，也就是一个</a:t>
            </a:r>
            <a:r>
              <a:rPr lang="en-US" altLang="zh-CN" dirty="0"/>
              <a:t>Token</a:t>
            </a:r>
            <a:r>
              <a:rPr lang="zh-CN" altLang="en-US" dirty="0"/>
              <a:t>它包含多少个信息元素</a:t>
            </a:r>
            <a:r>
              <a:rPr lang="en-US" altLang="zh-CN" dirty="0"/>
              <a:t>——</a:t>
            </a:r>
            <a:r>
              <a:rPr lang="zh-CN" altLang="en-US" dirty="0"/>
              <a:t>比如这里的</a:t>
            </a:r>
            <a:r>
              <a:rPr lang="en-US" altLang="zh-CN" dirty="0"/>
              <a:t>Token</a:t>
            </a:r>
            <a:r>
              <a:rPr lang="zh-CN" altLang="en-US" dirty="0"/>
              <a:t>具有的特征维度就是</a:t>
            </a:r>
            <a:r>
              <a:rPr lang="en-US" altLang="zh-CN" dirty="0"/>
              <a:t>5</a:t>
            </a:r>
            <a:r>
              <a:rPr lang="zh-CN" altLang="en-US" dirty="0"/>
              <a:t>，</a:t>
            </a:r>
            <a:endParaRPr lang="en-US" altLang="zh-CN" dirty="0"/>
          </a:p>
          <a:p>
            <a:r>
              <a:rPr lang="zh-CN" altLang="en-US" dirty="0"/>
              <a:t>通常，每一个输入都是由多个等大特征维度的</a:t>
            </a:r>
            <a:r>
              <a:rPr lang="en-US" altLang="zh-CN" dirty="0"/>
              <a:t>Token</a:t>
            </a:r>
            <a:r>
              <a:rPr lang="zh-CN" altLang="en-US" dirty="0"/>
              <a:t>组成的</a:t>
            </a:r>
            <a:r>
              <a:rPr lang="en-US" altLang="zh-CN" dirty="0"/>
              <a:t>——</a:t>
            </a:r>
            <a:r>
              <a:rPr lang="zh-CN" altLang="en-US" dirty="0"/>
              <a:t>在考虑</a:t>
            </a:r>
            <a:r>
              <a:rPr lang="en-US" altLang="zh-CN" dirty="0"/>
              <a:t>Token</a:t>
            </a:r>
            <a:r>
              <a:rPr lang="zh-CN" altLang="en-US" dirty="0"/>
              <a:t>本身时，暂时不去考虑</a:t>
            </a:r>
            <a:r>
              <a:rPr lang="en-US" altLang="zh-CN" dirty="0"/>
              <a:t>Token</a:t>
            </a:r>
            <a:r>
              <a:rPr lang="zh-CN" altLang="en-US" dirty="0"/>
              <a:t>的特征维度，那么一定数量的</a:t>
            </a:r>
            <a:r>
              <a:rPr lang="en-US" altLang="zh-CN" dirty="0"/>
              <a:t>Token</a:t>
            </a:r>
            <a:r>
              <a:rPr lang="zh-CN" altLang="en-US" dirty="0"/>
              <a:t>就拼接成一个一维数组，因此这样的输入数据也称为序列数据。</a:t>
            </a:r>
            <a:endParaRPr lang="en-US" altLang="zh-CN" dirty="0"/>
          </a:p>
          <a:p>
            <a:r>
              <a:rPr lang="zh-CN" altLang="en-US" dirty="0"/>
              <a:t>因此，这里的输入长度，我们就可以称为序列长度，比如，</a:t>
            </a:r>
            <a:r>
              <a:rPr lang="en-US" altLang="zh-CN" dirty="0"/>
              <a:t>N——</a:t>
            </a:r>
            <a:r>
              <a:rPr lang="zh-CN" altLang="en-US" dirty="0"/>
              <a:t>因此，整体就表示为输入中包含</a:t>
            </a:r>
            <a:r>
              <a:rPr lang="en-US" altLang="zh-CN" dirty="0"/>
              <a:t>N</a:t>
            </a:r>
            <a:r>
              <a:rPr lang="zh-CN" altLang="en-US" dirty="0"/>
              <a:t>个</a:t>
            </a:r>
            <a:r>
              <a:rPr lang="en-US" altLang="zh-CN" dirty="0"/>
              <a:t>Token</a:t>
            </a:r>
            <a:r>
              <a:rPr lang="zh-CN" altLang="en-US" dirty="0"/>
              <a:t>，每个</a:t>
            </a:r>
            <a:r>
              <a:rPr lang="en-US" altLang="zh-CN" dirty="0"/>
              <a:t>Token</a:t>
            </a:r>
            <a:r>
              <a:rPr lang="zh-CN" altLang="en-US" dirty="0"/>
              <a:t>包含</a:t>
            </a:r>
            <a:r>
              <a:rPr lang="en-US" altLang="zh-CN" dirty="0"/>
              <a:t>5</a:t>
            </a:r>
            <a:r>
              <a:rPr lang="zh-CN" altLang="en-US" dirty="0"/>
              <a:t>个特征。</a:t>
            </a:r>
            <a:endParaRPr lang="en-US" altLang="zh-CN" dirty="0"/>
          </a:p>
          <a:p>
            <a:r>
              <a:rPr lang="zh-CN" altLang="en-US" dirty="0"/>
              <a:t>此时，我们在考虑深度学习过程总，常使用批量训练进行模型优化，因此我们在输入的形状前，再引入一个</a:t>
            </a:r>
            <a:r>
              <a:rPr lang="en-US" altLang="zh-CN" dirty="0" err="1"/>
              <a:t>BatchSize</a:t>
            </a:r>
            <a:r>
              <a:rPr lang="zh-CN" altLang="en-US" dirty="0"/>
              <a:t>，也就是批大小的概念</a:t>
            </a:r>
            <a:r>
              <a:rPr lang="en-US" altLang="zh-CN" dirty="0"/>
              <a:t>——</a:t>
            </a:r>
            <a:r>
              <a:rPr lang="zh-CN" altLang="en-US" dirty="0"/>
              <a:t>意味着模型一次接收</a:t>
            </a:r>
            <a:r>
              <a:rPr lang="en-US" altLang="zh-CN" dirty="0" err="1"/>
              <a:t>BatchSize</a:t>
            </a:r>
            <a:r>
              <a:rPr lang="zh-CN" altLang="en-US" dirty="0"/>
              <a:t>个样本，每个样本含有</a:t>
            </a:r>
            <a:r>
              <a:rPr lang="en-US" altLang="zh-CN" dirty="0"/>
              <a:t>N</a:t>
            </a:r>
            <a:r>
              <a:rPr lang="zh-CN" altLang="en-US" dirty="0"/>
              <a:t>个</a:t>
            </a:r>
            <a:r>
              <a:rPr lang="en-US" altLang="zh-CN" dirty="0"/>
              <a:t>Token</a:t>
            </a:r>
            <a:r>
              <a:rPr lang="zh-CN" altLang="en-US" dirty="0"/>
              <a:t>，每个</a:t>
            </a:r>
            <a:r>
              <a:rPr lang="en-US" altLang="zh-CN" dirty="0"/>
              <a:t>Token</a:t>
            </a:r>
            <a:r>
              <a:rPr lang="zh-CN" altLang="en-US" dirty="0"/>
              <a:t>包含</a:t>
            </a:r>
            <a:r>
              <a:rPr lang="en-US" altLang="zh-CN" dirty="0"/>
              <a:t>C</a:t>
            </a:r>
            <a:r>
              <a:rPr lang="zh-CN" altLang="en-US" dirty="0"/>
              <a:t>个特征。</a:t>
            </a:r>
            <a:endParaRPr lang="en-US" altLang="zh-CN" dirty="0"/>
          </a:p>
          <a:p>
            <a:r>
              <a:rPr lang="zh-CN" altLang="en-US" dirty="0"/>
              <a:t>因此，我们就可以将现在的输入进行一个二维的展示</a:t>
            </a:r>
            <a:r>
              <a:rPr lang="en-US" altLang="zh-CN" dirty="0"/>
              <a:t>——</a:t>
            </a:r>
          </a:p>
          <a:p>
            <a:r>
              <a:rPr lang="zh-CN" altLang="en-US" dirty="0"/>
              <a:t>我们可以将序列长度作为二维矩阵的高度，也就是行数；将每个</a:t>
            </a:r>
            <a:r>
              <a:rPr lang="en-US" altLang="zh-CN" dirty="0"/>
              <a:t>Token</a:t>
            </a:r>
            <a:r>
              <a:rPr lang="zh-CN" altLang="en-US" dirty="0"/>
              <a:t>的特征维度作为宽度，也就是列数；并将</a:t>
            </a:r>
            <a:r>
              <a:rPr lang="en-US" altLang="zh-CN" dirty="0" err="1"/>
              <a:t>BatchSize</a:t>
            </a:r>
            <a:r>
              <a:rPr lang="zh-CN" altLang="en-US" dirty="0"/>
              <a:t>作为空间维度，这样就得到了类似图像的空间表示。</a:t>
            </a:r>
            <a:endParaRPr lang="en-US" altLang="zh-CN" dirty="0"/>
          </a:p>
          <a:p>
            <a:r>
              <a:rPr lang="zh-CN" altLang="en-US" dirty="0"/>
              <a:t>当然，这里最主要的不是空间表示，而是类似图像的矩阵表示，因为这将简化我们注意力计算的效率</a:t>
            </a:r>
            <a:r>
              <a:rPr lang="en-US" altLang="zh-CN" dirty="0"/>
              <a:t>——</a:t>
            </a:r>
            <a:r>
              <a:rPr lang="zh-CN" altLang="en-US" dirty="0"/>
              <a:t>矩阵运算可以在通用硬件上比普通的数组加减乘除更高效。</a:t>
            </a:r>
            <a:endParaRPr lang="en-US" altLang="zh-CN" dirty="0"/>
          </a:p>
          <a:p>
            <a:r>
              <a:rPr lang="zh-CN" altLang="en-US" dirty="0"/>
              <a:t>现在，我们基本知道了，</a:t>
            </a:r>
            <a:r>
              <a:rPr lang="en-US" altLang="zh-CN" dirty="0"/>
              <a:t>Attention</a:t>
            </a:r>
            <a:r>
              <a:rPr lang="zh-CN" altLang="en-US" dirty="0"/>
              <a:t>的输入数据长什么样子，每一条数据都由多个</a:t>
            </a:r>
            <a:r>
              <a:rPr lang="en-US" altLang="zh-CN" dirty="0"/>
              <a:t>Token</a:t>
            </a:r>
            <a:r>
              <a:rPr lang="zh-CN" altLang="en-US" dirty="0"/>
              <a:t>组成，也就是这样的一个矩阵。</a:t>
            </a:r>
            <a:endParaRPr lang="en-US" altLang="zh-CN" dirty="0"/>
          </a:p>
          <a:p>
            <a:r>
              <a:rPr lang="zh-CN" altLang="en-US" dirty="0"/>
              <a:t>接下来我们就来先看一下</a:t>
            </a:r>
            <a:r>
              <a:rPr lang="en-US" altLang="zh-CN" dirty="0"/>
              <a:t>Attention</a:t>
            </a:r>
            <a:r>
              <a:rPr lang="zh-CN" altLang="en-US" dirty="0"/>
              <a:t>实现的一个基本流程，然后再去演示一下注意力实现中的点积模型，这里说明一下，我们所讲到的都是自注意力模型。</a:t>
            </a:r>
            <a:endParaRPr lang="en-US" altLang="zh-CN" dirty="0"/>
          </a:p>
          <a:p>
            <a:r>
              <a:rPr lang="zh-CN" altLang="en-US" dirty="0"/>
              <a:t>首先，我们得到的输入是一个矩阵，我们会将这个</a:t>
            </a:r>
            <a:r>
              <a:rPr lang="en-US" altLang="zh-CN" dirty="0"/>
              <a:t>Token</a:t>
            </a:r>
            <a:r>
              <a:rPr lang="zh-CN" altLang="en-US" dirty="0"/>
              <a:t>序列矩阵映射到一个注意力空间中，生成三个序列长度不变，特征维度允许改变的新序列数据</a:t>
            </a:r>
            <a:r>
              <a:rPr lang="en-US" altLang="zh-CN" dirty="0"/>
              <a:t>——</a:t>
            </a:r>
            <a:r>
              <a:rPr lang="zh-CN" altLang="en-US" dirty="0"/>
              <a:t>注意，这三个序列的特征维度是一样大小的。</a:t>
            </a:r>
            <a:endParaRPr lang="en-US" altLang="zh-CN" dirty="0"/>
          </a:p>
          <a:p>
            <a:r>
              <a:rPr lang="zh-CN" altLang="en-US" dirty="0"/>
              <a:t>这里的三个序列数据分别称为</a:t>
            </a:r>
            <a:r>
              <a:rPr lang="en-US" altLang="zh-CN" dirty="0"/>
              <a:t>Value</a:t>
            </a:r>
            <a:r>
              <a:rPr lang="zh-CN" altLang="en-US" dirty="0"/>
              <a:t>，</a:t>
            </a:r>
            <a:r>
              <a:rPr lang="en-US" altLang="zh-CN" dirty="0"/>
              <a:t>Key</a:t>
            </a:r>
            <a:r>
              <a:rPr lang="zh-CN" altLang="en-US" dirty="0"/>
              <a:t>，</a:t>
            </a:r>
            <a:r>
              <a:rPr lang="en-US" altLang="zh-CN" dirty="0"/>
              <a:t>Query——</a:t>
            </a:r>
            <a:r>
              <a:rPr lang="zh-CN" altLang="en-US" dirty="0"/>
              <a:t>通常，我们将其称为注意力机制的键值对形式</a:t>
            </a:r>
            <a:r>
              <a:rPr lang="en-US" altLang="zh-CN" dirty="0"/>
              <a:t>——</a:t>
            </a:r>
            <a:r>
              <a:rPr lang="zh-CN" altLang="en-US" dirty="0"/>
              <a:t>因为，</a:t>
            </a:r>
            <a:r>
              <a:rPr lang="en-US" altLang="zh-CN" dirty="0"/>
              <a:t>Key</a:t>
            </a:r>
            <a:r>
              <a:rPr lang="zh-CN" altLang="en-US" dirty="0"/>
              <a:t>与</a:t>
            </a:r>
            <a:r>
              <a:rPr lang="en-US" altLang="zh-CN" dirty="0"/>
              <a:t>Value</a:t>
            </a:r>
            <a:r>
              <a:rPr lang="zh-CN" altLang="en-US" dirty="0"/>
              <a:t>总是成对的，这一点是这种方式计算注意力的一个先验假设</a:t>
            </a:r>
            <a:r>
              <a:rPr lang="en-US" altLang="zh-CN" dirty="0"/>
              <a:t>/</a:t>
            </a:r>
            <a:r>
              <a:rPr lang="zh-CN" altLang="en-US" dirty="0"/>
              <a:t>或者说事先假设。</a:t>
            </a:r>
            <a:endParaRPr lang="en-US" altLang="zh-CN" dirty="0"/>
          </a:p>
          <a:p>
            <a:r>
              <a:rPr lang="zh-CN" altLang="en-US" dirty="0"/>
              <a:t>理解这三者的关系对于理解注意力机制是很有帮助的，因此，在开始具体演示计算步骤前，我在这里单独提出来解释一下。</a:t>
            </a:r>
            <a:endParaRPr lang="en-US" altLang="zh-CN" dirty="0"/>
          </a:p>
          <a:p>
            <a:r>
              <a:rPr lang="en-US" altLang="zh-CN" dirty="0"/>
              <a:t>Query</a:t>
            </a:r>
            <a:r>
              <a:rPr lang="zh-CN" altLang="en-US" dirty="0"/>
              <a:t>意为查询，顾名思义，就是指在原始输入中我们期望查询到与任务相关的信息描述，每一个</a:t>
            </a:r>
            <a:r>
              <a:rPr lang="en-US" altLang="zh-CN" dirty="0"/>
              <a:t>token</a:t>
            </a:r>
            <a:r>
              <a:rPr lang="zh-CN" altLang="en-US" dirty="0"/>
              <a:t>都会生成一个</a:t>
            </a:r>
            <a:r>
              <a:rPr lang="en-US" altLang="zh-CN" dirty="0"/>
              <a:t>query</a:t>
            </a:r>
            <a:r>
              <a:rPr lang="zh-CN" altLang="en-US" dirty="0"/>
              <a:t>，因此也可以理解成，一个</a:t>
            </a:r>
            <a:r>
              <a:rPr lang="en-US" altLang="zh-CN" dirty="0"/>
              <a:t>query</a:t>
            </a:r>
            <a:r>
              <a:rPr lang="zh-CN" altLang="en-US" dirty="0"/>
              <a:t>就对应一个</a:t>
            </a:r>
            <a:r>
              <a:rPr lang="en-US" altLang="zh-CN" dirty="0"/>
              <a:t>token</a:t>
            </a:r>
            <a:r>
              <a:rPr lang="zh-CN" altLang="en-US" dirty="0"/>
              <a:t>要进行怎么样的查询，查询怎样的信息</a:t>
            </a:r>
            <a:r>
              <a:rPr lang="en-US" altLang="zh-CN" dirty="0"/>
              <a:t>——query</a:t>
            </a:r>
            <a:r>
              <a:rPr lang="zh-CN" altLang="en-US" dirty="0"/>
              <a:t>中的特征维度可以理解成对查询任务的描述。到这里，大家应该清楚一点，</a:t>
            </a:r>
            <a:r>
              <a:rPr lang="en-US" altLang="zh-CN" dirty="0"/>
              <a:t>query</a:t>
            </a:r>
            <a:r>
              <a:rPr lang="zh-CN" altLang="en-US" dirty="0"/>
              <a:t>就是为了查询原始输入中某个特定信息而存在的，就像我们百度搜索问题的答案，其中我们输入搜索框的问题就是</a:t>
            </a:r>
            <a:r>
              <a:rPr lang="en-US" altLang="zh-CN" dirty="0"/>
              <a:t>query</a:t>
            </a:r>
            <a:r>
              <a:rPr lang="zh-CN" altLang="en-US" dirty="0"/>
              <a:t>，它会指导搜索引擎如何去搜索</a:t>
            </a:r>
            <a:r>
              <a:rPr lang="en-US" altLang="zh-CN" dirty="0"/>
              <a:t>——</a:t>
            </a:r>
            <a:r>
              <a:rPr lang="zh-CN" altLang="en-US" dirty="0"/>
              <a:t>而对应的，搜索引擎针对查询所进行的各种信息匹配过程就是</a:t>
            </a:r>
            <a:r>
              <a:rPr lang="en-US" altLang="zh-CN" dirty="0"/>
              <a:t>Query</a:t>
            </a:r>
            <a:r>
              <a:rPr lang="zh-CN" altLang="en-US" dirty="0"/>
              <a:t>与</a:t>
            </a:r>
            <a:r>
              <a:rPr lang="en-US" altLang="zh-CN" dirty="0"/>
              <a:t>Key</a:t>
            </a:r>
            <a:r>
              <a:rPr lang="zh-CN" altLang="en-US" dirty="0"/>
              <a:t>进行匹配的过程；对于搜索引擎而言，会利用匹配的结果进行优先排序，而对应我们这里将的注意力机制则是根据</a:t>
            </a:r>
            <a:r>
              <a:rPr lang="en-US" altLang="zh-CN" dirty="0"/>
              <a:t>Query</a:t>
            </a:r>
            <a:r>
              <a:rPr lang="zh-CN" altLang="en-US" dirty="0"/>
              <a:t>与</a:t>
            </a:r>
            <a:r>
              <a:rPr lang="en-US" altLang="zh-CN" dirty="0"/>
              <a:t>Key</a:t>
            </a:r>
            <a:r>
              <a:rPr lang="zh-CN" altLang="en-US" dirty="0"/>
              <a:t>的结果对</a:t>
            </a:r>
            <a:r>
              <a:rPr lang="en-US" altLang="zh-CN" dirty="0"/>
              <a:t>Value</a:t>
            </a:r>
            <a:r>
              <a:rPr lang="zh-CN" altLang="en-US" dirty="0"/>
              <a:t>进行一个加权平均，从而表示注意力的结果。</a:t>
            </a:r>
            <a:endParaRPr lang="en-US" altLang="zh-CN" dirty="0"/>
          </a:p>
          <a:p>
            <a:r>
              <a:rPr lang="zh-CN" altLang="en-US" dirty="0"/>
              <a:t>这就是三者的关系的简要说明，简言之，就是输入映射出三个特征序列，这三个序列不是任意的，而是有实际作用的，然后根据</a:t>
            </a:r>
            <a:r>
              <a:rPr lang="en-US" altLang="zh-CN" dirty="0"/>
              <a:t>Query</a:t>
            </a:r>
            <a:r>
              <a:rPr lang="zh-CN" altLang="en-US" dirty="0"/>
              <a:t>与</a:t>
            </a:r>
            <a:r>
              <a:rPr lang="en-US" altLang="zh-CN" dirty="0"/>
              <a:t>Key</a:t>
            </a:r>
            <a:r>
              <a:rPr lang="zh-CN" altLang="en-US" dirty="0"/>
              <a:t>进行匹配查询任务，获得查询结果后将其作用于</a:t>
            </a:r>
            <a:r>
              <a:rPr lang="en-US" altLang="zh-CN" dirty="0"/>
              <a:t>Value</a:t>
            </a:r>
            <a:r>
              <a:rPr lang="zh-CN" altLang="en-US" dirty="0"/>
              <a:t>，这就是注意力计算过程的简要说明。</a:t>
            </a:r>
            <a:endParaRPr lang="en-US" altLang="zh-CN" dirty="0"/>
          </a:p>
          <a:p>
            <a:r>
              <a:rPr lang="zh-CN" altLang="en-US" dirty="0"/>
              <a:t>需要补充的一点是，其中的</a:t>
            </a:r>
            <a:r>
              <a:rPr lang="en-US" altLang="zh-CN" dirty="0"/>
              <a:t>Key</a:t>
            </a:r>
            <a:r>
              <a:rPr lang="zh-CN" altLang="en-US" dirty="0"/>
              <a:t>和</a:t>
            </a:r>
            <a:r>
              <a:rPr lang="en-US" altLang="zh-CN" dirty="0"/>
              <a:t>Value</a:t>
            </a:r>
            <a:r>
              <a:rPr lang="zh-CN" altLang="en-US" dirty="0"/>
              <a:t>总是成对出现，就像图书馆书的标签信息是</a:t>
            </a:r>
            <a:r>
              <a:rPr lang="en-US" altLang="zh-CN" dirty="0"/>
              <a:t>Key</a:t>
            </a:r>
            <a:r>
              <a:rPr lang="zh-CN" altLang="en-US" dirty="0"/>
              <a:t>，书的内容是</a:t>
            </a:r>
            <a:r>
              <a:rPr lang="en-US" altLang="zh-CN" dirty="0"/>
              <a:t>Value</a:t>
            </a:r>
            <a:r>
              <a:rPr lang="zh-CN" altLang="en-US" dirty="0"/>
              <a:t>，总是一一对应的</a:t>
            </a:r>
            <a:r>
              <a:rPr lang="en-US" altLang="zh-CN" dirty="0"/>
              <a:t>——</a:t>
            </a:r>
            <a:r>
              <a:rPr lang="zh-CN" altLang="en-US" dirty="0"/>
              <a:t>又或者简单的理解成字典的索引方式，给定</a:t>
            </a:r>
            <a:r>
              <a:rPr lang="en-US" altLang="zh-CN" dirty="0"/>
              <a:t>Key</a:t>
            </a:r>
            <a:r>
              <a:rPr lang="zh-CN" altLang="en-US" dirty="0"/>
              <a:t>总对应一个的</a:t>
            </a:r>
            <a:r>
              <a:rPr lang="en-US" altLang="zh-CN" dirty="0" err="1"/>
              <a:t>Vlaue</a:t>
            </a:r>
            <a:r>
              <a:rPr lang="zh-CN" altLang="en-US" dirty="0"/>
              <a:t>。</a:t>
            </a:r>
            <a:endParaRPr lang="en-US" altLang="zh-CN" dirty="0"/>
          </a:p>
          <a:p>
            <a:r>
              <a:rPr lang="zh-CN" altLang="en-US" dirty="0"/>
              <a:t>到这里，就交代清楚注意力</a:t>
            </a:r>
            <a:r>
              <a:rPr lang="en-US" altLang="zh-CN" dirty="0"/>
              <a:t>Attention</a:t>
            </a:r>
            <a:r>
              <a:rPr lang="zh-CN" altLang="en-US" dirty="0"/>
              <a:t>计算过程中要经历的一个基本过程，接下来，我将用动画给简单大家演示一下计算的过程。</a:t>
            </a:r>
          </a:p>
        </p:txBody>
      </p:sp>
      <p:sp>
        <p:nvSpPr>
          <p:cNvPr id="4" name="灯片编号占位符 3"/>
          <p:cNvSpPr>
            <a:spLocks noGrp="1"/>
          </p:cNvSpPr>
          <p:nvPr>
            <p:ph type="sldNum" sz="quarter" idx="5"/>
          </p:nvPr>
        </p:nvSpPr>
        <p:spPr/>
        <p:txBody>
          <a:bodyPr/>
          <a:lstStyle/>
          <a:p>
            <a:fld id="{F1A96326-5FD7-40C3-8579-7980E7BE854B}" type="slidenum">
              <a:rPr lang="zh-CN" altLang="en-US" smtClean="0"/>
              <a:t>2</a:t>
            </a:fld>
            <a:endParaRPr lang="zh-CN" altLang="en-US"/>
          </a:p>
        </p:txBody>
      </p:sp>
    </p:spTree>
    <p:extLst>
      <p:ext uri="{BB962C8B-B14F-4D97-AF65-F5344CB8AC3E}">
        <p14:creationId xmlns:p14="http://schemas.microsoft.com/office/powerpoint/2010/main" val="106556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上面，我们简单介绍了下注意力计算的过程，接下来，我给大家演示一下具体的计算步骤。</a:t>
            </a:r>
            <a:endParaRPr lang="en-US" altLang="zh-CN" dirty="0"/>
          </a:p>
          <a:p>
            <a:r>
              <a:rPr lang="zh-CN" altLang="en-US" dirty="0"/>
              <a:t>首先，我们拿到一份输入数据，也就是</a:t>
            </a:r>
            <a:r>
              <a:rPr lang="en-US" altLang="zh-CN" dirty="0"/>
              <a:t>token</a:t>
            </a:r>
            <a:r>
              <a:rPr lang="zh-CN" altLang="en-US" dirty="0"/>
              <a:t>组成的序列矩阵。</a:t>
            </a:r>
            <a:endParaRPr lang="en-US" altLang="zh-CN" dirty="0"/>
          </a:p>
          <a:p>
            <a:r>
              <a:rPr lang="zh-CN" altLang="en-US" dirty="0"/>
              <a:t>这里第一行中的</a:t>
            </a:r>
            <a:r>
              <a:rPr lang="en-US" altLang="zh-CN" dirty="0"/>
              <a:t>11</a:t>
            </a:r>
            <a:r>
              <a:rPr lang="zh-CN" altLang="en-US" dirty="0"/>
              <a:t>， </a:t>
            </a:r>
            <a:r>
              <a:rPr lang="en-US" altLang="zh-CN" dirty="0"/>
              <a:t>12</a:t>
            </a:r>
            <a:r>
              <a:rPr lang="zh-CN" altLang="en-US" dirty="0"/>
              <a:t>， </a:t>
            </a:r>
            <a:r>
              <a:rPr lang="en-US" altLang="zh-CN" dirty="0"/>
              <a:t>13</a:t>
            </a:r>
            <a:r>
              <a:rPr lang="zh-CN" altLang="en-US" dirty="0"/>
              <a:t>， </a:t>
            </a:r>
            <a:r>
              <a:rPr lang="en-US" altLang="zh-CN" dirty="0"/>
              <a:t>14</a:t>
            </a:r>
            <a:r>
              <a:rPr lang="zh-CN" altLang="en-US" dirty="0"/>
              <a:t>， </a:t>
            </a:r>
            <a:r>
              <a:rPr lang="en-US" altLang="zh-CN" dirty="0"/>
              <a:t>15</a:t>
            </a:r>
            <a:r>
              <a:rPr lang="zh-CN" altLang="en-US" dirty="0"/>
              <a:t>表示第一个</a:t>
            </a:r>
            <a:r>
              <a:rPr lang="en-US" altLang="zh-CN" dirty="0"/>
              <a:t>token</a:t>
            </a:r>
            <a:r>
              <a:rPr lang="zh-CN" altLang="en-US" dirty="0"/>
              <a:t>的第</a:t>
            </a:r>
            <a:r>
              <a:rPr lang="en-US" altLang="zh-CN" dirty="0"/>
              <a:t>1</a:t>
            </a:r>
            <a:r>
              <a:rPr lang="zh-CN" altLang="en-US" dirty="0"/>
              <a:t>个特征，第</a:t>
            </a:r>
            <a:r>
              <a:rPr lang="en-US" altLang="zh-CN" dirty="0"/>
              <a:t>2</a:t>
            </a:r>
            <a:r>
              <a:rPr lang="zh-CN" altLang="en-US" dirty="0"/>
              <a:t>个特征。</a:t>
            </a:r>
            <a:endParaRPr lang="en-US" altLang="zh-CN" dirty="0"/>
          </a:p>
          <a:p>
            <a:r>
              <a:rPr lang="zh-CN" altLang="en-US" dirty="0"/>
              <a:t>类似的，</a:t>
            </a:r>
            <a:r>
              <a:rPr lang="en-US" altLang="zh-CN" dirty="0"/>
              <a:t>21</a:t>
            </a:r>
            <a:r>
              <a:rPr lang="zh-CN" altLang="en-US" dirty="0"/>
              <a:t>表示第二个</a:t>
            </a:r>
            <a:r>
              <a:rPr lang="en-US" altLang="zh-CN" dirty="0"/>
              <a:t>token</a:t>
            </a:r>
            <a:r>
              <a:rPr lang="zh-CN" altLang="en-US" dirty="0"/>
              <a:t>的第一个特征。</a:t>
            </a:r>
            <a:endParaRPr lang="en-US" altLang="zh-CN" dirty="0"/>
          </a:p>
          <a:p>
            <a:r>
              <a:rPr lang="zh-CN" altLang="en-US" dirty="0"/>
              <a:t>接下来，我们先将输入映射到注意力空间中，先生成我们需要的三大序列矩阵</a:t>
            </a:r>
            <a:r>
              <a:rPr lang="en-US" altLang="zh-CN" dirty="0"/>
              <a:t>——Query</a:t>
            </a:r>
            <a:r>
              <a:rPr lang="zh-CN" altLang="en-US" dirty="0"/>
              <a:t>、</a:t>
            </a:r>
            <a:r>
              <a:rPr lang="en-US" altLang="zh-CN" dirty="0"/>
              <a:t>Key</a:t>
            </a:r>
            <a:r>
              <a:rPr lang="zh-CN" altLang="en-US" dirty="0"/>
              <a:t>和</a:t>
            </a:r>
            <a:r>
              <a:rPr lang="en-US" altLang="zh-CN" dirty="0"/>
              <a:t>Value</a:t>
            </a:r>
            <a:r>
              <a:rPr lang="zh-CN" altLang="en-US" dirty="0"/>
              <a:t>。</a:t>
            </a:r>
            <a:endParaRPr lang="en-US" altLang="zh-CN" dirty="0"/>
          </a:p>
          <a:p>
            <a:r>
              <a:rPr lang="zh-CN" altLang="en-US" dirty="0"/>
              <a:t>这里，我们采用等维映射，也就是输入的特征维度与映射空间中的序列矩阵特征维度一致。</a:t>
            </a:r>
            <a:endParaRPr lang="en-US" altLang="zh-CN" dirty="0"/>
          </a:p>
          <a:p>
            <a:r>
              <a:rPr lang="zh-CN" altLang="en-US" dirty="0"/>
              <a:t>在进行接下的步骤前，我们再具体理清一下三者的含义</a:t>
            </a:r>
            <a:r>
              <a:rPr lang="en-US" altLang="zh-CN" dirty="0"/>
              <a:t>——</a:t>
            </a:r>
          </a:p>
          <a:p>
            <a:r>
              <a:rPr lang="en-US" altLang="zh-CN" dirty="0"/>
              <a:t>Query</a:t>
            </a:r>
            <a:r>
              <a:rPr lang="zh-CN" altLang="en-US" dirty="0"/>
              <a:t>中每一行对应着从每一个</a:t>
            </a:r>
            <a:r>
              <a:rPr lang="en-US" altLang="zh-CN" dirty="0"/>
              <a:t>Token</a:t>
            </a:r>
            <a:r>
              <a:rPr lang="zh-CN" altLang="en-US" dirty="0"/>
              <a:t>中映射得到的查询特征；</a:t>
            </a:r>
            <a:r>
              <a:rPr lang="en-US" altLang="zh-CN" dirty="0"/>
              <a:t>Key</a:t>
            </a:r>
            <a:r>
              <a:rPr lang="zh-CN" altLang="en-US" dirty="0"/>
              <a:t>的每一行对应着每一个</a:t>
            </a:r>
            <a:r>
              <a:rPr lang="en-US" altLang="zh-CN" dirty="0"/>
              <a:t>Token</a:t>
            </a:r>
            <a:r>
              <a:rPr lang="zh-CN" altLang="en-US" dirty="0"/>
              <a:t>的一个描述信息，而</a:t>
            </a:r>
            <a:r>
              <a:rPr lang="en-US" altLang="zh-CN" dirty="0"/>
              <a:t>Value</a:t>
            </a:r>
            <a:r>
              <a:rPr lang="zh-CN" altLang="en-US" dirty="0"/>
              <a:t>的每一行即对应着每一个</a:t>
            </a:r>
            <a:r>
              <a:rPr lang="en-US" altLang="zh-CN" dirty="0"/>
              <a:t>Token</a:t>
            </a:r>
            <a:r>
              <a:rPr lang="zh-CN" altLang="en-US" dirty="0"/>
              <a:t>映射过来的特征值也就对应当前的</a:t>
            </a:r>
            <a:r>
              <a:rPr lang="en-US" altLang="zh-CN" dirty="0"/>
              <a:t>Key</a:t>
            </a:r>
            <a:r>
              <a:rPr lang="zh-CN" altLang="en-US" dirty="0"/>
              <a:t>矩阵。</a:t>
            </a:r>
            <a:endParaRPr lang="en-US" altLang="zh-CN" dirty="0"/>
          </a:p>
          <a:p>
            <a:r>
              <a:rPr lang="zh-CN" altLang="en-US" dirty="0"/>
              <a:t>也就是说，</a:t>
            </a:r>
            <a:r>
              <a:rPr lang="en-US" altLang="zh-CN" dirty="0"/>
              <a:t>Key</a:t>
            </a:r>
            <a:r>
              <a:rPr lang="zh-CN" altLang="en-US" dirty="0"/>
              <a:t>中的每一行实际上可以理解为当前</a:t>
            </a:r>
            <a:r>
              <a:rPr lang="en-US" altLang="zh-CN" dirty="0"/>
              <a:t>Value</a:t>
            </a:r>
            <a:r>
              <a:rPr lang="zh-CN" altLang="en-US" dirty="0"/>
              <a:t>中的每一行特征值的描述信息，因为接下来注意力计算过程将输入的将不再直接参与。</a:t>
            </a:r>
            <a:endParaRPr lang="en-US" altLang="zh-CN" dirty="0"/>
          </a:p>
          <a:p>
            <a:endParaRPr lang="en-US" altLang="zh-CN" dirty="0"/>
          </a:p>
          <a:p>
            <a:r>
              <a:rPr lang="zh-CN" altLang="en-US" dirty="0"/>
              <a:t>现在，我们拿到了</a:t>
            </a:r>
            <a:r>
              <a:rPr lang="en-US" altLang="zh-CN" dirty="0"/>
              <a:t>QKV</a:t>
            </a:r>
            <a:r>
              <a:rPr lang="zh-CN" altLang="en-US" dirty="0"/>
              <a:t>之后，我们要开始考虑如何获取权重。因此，在这里我们引入打分函数</a:t>
            </a:r>
            <a:r>
              <a:rPr lang="en-US" altLang="zh-CN" dirty="0"/>
              <a:t>—</a:t>
            </a:r>
            <a:r>
              <a:rPr lang="zh-CN" altLang="en-US" dirty="0"/>
              <a:t>点积模型，这也是以后我们实现</a:t>
            </a:r>
            <a:r>
              <a:rPr lang="en-US" altLang="zh-CN" dirty="0"/>
              <a:t>Attention</a:t>
            </a:r>
            <a:r>
              <a:rPr lang="zh-CN" altLang="en-US" dirty="0"/>
              <a:t>所采用的计算方式。</a:t>
            </a:r>
            <a:endParaRPr lang="en-US" altLang="zh-CN" dirty="0"/>
          </a:p>
          <a:p>
            <a:r>
              <a:rPr lang="zh-CN" altLang="en-US" dirty="0"/>
              <a:t>在点积模型中，我们将</a:t>
            </a:r>
            <a:r>
              <a:rPr lang="en-US" altLang="zh-CN" dirty="0"/>
              <a:t>Query</a:t>
            </a:r>
            <a:r>
              <a:rPr lang="zh-CN" altLang="en-US" dirty="0"/>
              <a:t>与</a:t>
            </a:r>
            <a:r>
              <a:rPr lang="en-US" altLang="zh-CN" dirty="0"/>
              <a:t>Key</a:t>
            </a:r>
            <a:r>
              <a:rPr lang="zh-CN" altLang="en-US" dirty="0"/>
              <a:t>进行矩阵乘法，利用矩阵乘法实现并行的查询，完成每一个</a:t>
            </a:r>
            <a:r>
              <a:rPr lang="en-US" altLang="zh-CN" dirty="0"/>
              <a:t>Query</a:t>
            </a:r>
            <a:r>
              <a:rPr lang="zh-CN" altLang="en-US" dirty="0"/>
              <a:t>中的</a:t>
            </a:r>
            <a:r>
              <a:rPr lang="en-US" altLang="zh-CN" dirty="0"/>
              <a:t>Token</a:t>
            </a:r>
            <a:r>
              <a:rPr lang="zh-CN" altLang="en-US" dirty="0"/>
              <a:t>都与</a:t>
            </a:r>
            <a:r>
              <a:rPr lang="en-US" altLang="zh-CN" dirty="0"/>
              <a:t>Key</a:t>
            </a:r>
            <a:r>
              <a:rPr lang="zh-CN" altLang="en-US" dirty="0"/>
              <a:t>中所有的</a:t>
            </a:r>
            <a:r>
              <a:rPr lang="en-US" altLang="zh-CN" dirty="0"/>
              <a:t>Token</a:t>
            </a:r>
            <a:r>
              <a:rPr lang="zh-CN" altLang="en-US" dirty="0"/>
              <a:t>进行一次查询，得到注意力分布。</a:t>
            </a:r>
            <a:endParaRPr lang="en-US" altLang="zh-CN" dirty="0"/>
          </a:p>
          <a:p>
            <a:r>
              <a:rPr lang="zh-CN" altLang="en-US" dirty="0"/>
              <a:t>然后将注意力分布作用于</a:t>
            </a:r>
            <a:r>
              <a:rPr lang="en-US" altLang="zh-CN" dirty="0"/>
              <a:t>Value</a:t>
            </a:r>
            <a:r>
              <a:rPr lang="zh-CN" altLang="en-US" dirty="0"/>
              <a:t>中的每一个</a:t>
            </a:r>
            <a:r>
              <a:rPr lang="en-US" altLang="zh-CN" dirty="0"/>
              <a:t>Token</a:t>
            </a:r>
            <a:r>
              <a:rPr lang="zh-CN" altLang="en-US" dirty="0"/>
              <a:t>得到注意力输出，此时的输出与</a:t>
            </a:r>
            <a:r>
              <a:rPr lang="en-US" altLang="zh-CN" dirty="0"/>
              <a:t>Value</a:t>
            </a:r>
            <a:r>
              <a:rPr lang="zh-CN" altLang="en-US" dirty="0"/>
              <a:t>的</a:t>
            </a:r>
            <a:r>
              <a:rPr lang="en-US" altLang="zh-CN" dirty="0"/>
              <a:t>Shape</a:t>
            </a:r>
            <a:r>
              <a:rPr lang="zh-CN" altLang="en-US" dirty="0"/>
              <a:t>等大。</a:t>
            </a:r>
            <a:endParaRPr lang="en-US" altLang="zh-CN" dirty="0"/>
          </a:p>
          <a:p>
            <a:r>
              <a:rPr lang="zh-CN" altLang="en-US" dirty="0"/>
              <a:t>具体过程，我们现在就开始演示说明</a:t>
            </a:r>
            <a:r>
              <a:rPr lang="en-US" altLang="zh-CN" dirty="0"/>
              <a:t>——</a:t>
            </a:r>
          </a:p>
          <a:p>
            <a:r>
              <a:rPr lang="zh-CN" altLang="en-US" dirty="0"/>
              <a:t>首先，执行</a:t>
            </a:r>
            <a:r>
              <a:rPr lang="en-US" altLang="zh-CN" dirty="0"/>
              <a:t>Query</a:t>
            </a:r>
            <a:r>
              <a:rPr lang="zh-CN" altLang="en-US" dirty="0"/>
              <a:t>与</a:t>
            </a:r>
            <a:r>
              <a:rPr lang="en-US" altLang="zh-CN" dirty="0"/>
              <a:t>Key</a:t>
            </a:r>
            <a:r>
              <a:rPr lang="zh-CN" altLang="en-US" dirty="0"/>
              <a:t>的注意力分布计算，我们先将</a:t>
            </a:r>
            <a:r>
              <a:rPr lang="en-US" altLang="zh-CN" dirty="0"/>
              <a:t>Key</a:t>
            </a:r>
            <a:r>
              <a:rPr lang="zh-CN" altLang="en-US" dirty="0"/>
              <a:t>转置，</a:t>
            </a:r>
            <a:r>
              <a:rPr lang="en-US" altLang="zh-CN" dirty="0"/>
              <a:t>Query</a:t>
            </a:r>
            <a:r>
              <a:rPr lang="zh-CN" altLang="en-US" dirty="0"/>
              <a:t>保持不变，从而保证矩阵乘法能够执行。</a:t>
            </a:r>
            <a:endParaRPr lang="en-US" altLang="zh-CN" dirty="0"/>
          </a:p>
          <a:p>
            <a:r>
              <a:rPr lang="zh-CN" altLang="en-US" dirty="0"/>
              <a:t>此时转职后的</a:t>
            </a:r>
            <a:r>
              <a:rPr lang="en-US" altLang="zh-CN" dirty="0"/>
              <a:t>Key</a:t>
            </a:r>
            <a:r>
              <a:rPr lang="zh-CN" altLang="en-US" dirty="0"/>
              <a:t>中，每一行变成了第</a:t>
            </a:r>
            <a:r>
              <a:rPr lang="en-US" altLang="zh-CN" dirty="0" err="1"/>
              <a:t>i</a:t>
            </a:r>
            <a:r>
              <a:rPr lang="zh-CN" altLang="en-US" dirty="0"/>
              <a:t>个特征位于第</a:t>
            </a:r>
            <a:r>
              <a:rPr lang="en-US" altLang="zh-CN" dirty="0"/>
              <a:t>j</a:t>
            </a:r>
            <a:r>
              <a:rPr lang="zh-CN" altLang="en-US" dirty="0"/>
              <a:t>个</a:t>
            </a:r>
            <a:r>
              <a:rPr lang="en-US" altLang="zh-CN" dirty="0"/>
              <a:t>Key-token</a:t>
            </a:r>
            <a:r>
              <a:rPr lang="zh-CN" altLang="en-US" dirty="0"/>
              <a:t>，每一列才是原来的</a:t>
            </a:r>
            <a:r>
              <a:rPr lang="en-US" altLang="zh-CN" dirty="0"/>
              <a:t>Key-Token</a:t>
            </a:r>
            <a:r>
              <a:rPr lang="zh-CN" altLang="en-US" dirty="0"/>
              <a:t>。</a:t>
            </a:r>
            <a:endParaRPr lang="en-US" altLang="zh-CN" dirty="0"/>
          </a:p>
          <a:p>
            <a:r>
              <a:rPr lang="zh-CN" altLang="en-US" dirty="0"/>
              <a:t>此时，执行矩阵乘法，矩阵</a:t>
            </a:r>
            <a:r>
              <a:rPr lang="en-US" altLang="zh-CN" dirty="0"/>
              <a:t>Query</a:t>
            </a:r>
            <a:r>
              <a:rPr lang="zh-CN" altLang="en-US" dirty="0"/>
              <a:t>中会利用第一个</a:t>
            </a:r>
            <a:r>
              <a:rPr lang="en-US" altLang="zh-CN" dirty="0"/>
              <a:t>Query</a:t>
            </a:r>
            <a:r>
              <a:rPr lang="zh-CN" altLang="en-US" dirty="0"/>
              <a:t>与</a:t>
            </a:r>
            <a:r>
              <a:rPr lang="en-US" altLang="zh-CN" dirty="0"/>
              <a:t>Key</a:t>
            </a:r>
            <a:r>
              <a:rPr lang="zh-CN" altLang="en-US" dirty="0"/>
              <a:t>矩阵中的每一列进行计算，依次得到一个结果，最后得到一个维度为</a:t>
            </a:r>
            <a:r>
              <a:rPr lang="en-US" altLang="zh-CN" dirty="0"/>
              <a:t>4</a:t>
            </a:r>
            <a:r>
              <a:rPr lang="zh-CN" altLang="en-US" dirty="0"/>
              <a:t>的结果。</a:t>
            </a:r>
            <a:endParaRPr lang="en-US" altLang="zh-CN" dirty="0"/>
          </a:p>
          <a:p>
            <a:r>
              <a:rPr lang="zh-CN" altLang="en-US" dirty="0"/>
              <a:t>这个结果中每一个结果都来自当前查询与</a:t>
            </a:r>
            <a:r>
              <a:rPr lang="en-US" altLang="zh-CN" dirty="0"/>
              <a:t>Key</a:t>
            </a:r>
            <a:r>
              <a:rPr lang="zh-CN" altLang="en-US" dirty="0"/>
              <a:t>中描述信息的相关程度，或者说突出程度</a:t>
            </a:r>
            <a:r>
              <a:rPr lang="en-US" altLang="zh-CN" dirty="0"/>
              <a:t>——</a:t>
            </a:r>
            <a:r>
              <a:rPr lang="zh-CN" altLang="en-US" dirty="0"/>
              <a:t>因此，将每一个</a:t>
            </a:r>
            <a:r>
              <a:rPr lang="en-US" altLang="zh-CN" dirty="0"/>
              <a:t>Query</a:t>
            </a:r>
            <a:r>
              <a:rPr lang="zh-CN" altLang="en-US" dirty="0"/>
              <a:t>依次作用，就会得到一个</a:t>
            </a:r>
            <a:r>
              <a:rPr lang="en-US" altLang="zh-CN" dirty="0"/>
              <a:t>4</a:t>
            </a:r>
            <a:r>
              <a:rPr lang="zh-CN" altLang="en-US" dirty="0"/>
              <a:t>*</a:t>
            </a:r>
            <a:r>
              <a:rPr lang="en-US" altLang="zh-CN" dirty="0"/>
              <a:t>4</a:t>
            </a:r>
            <a:r>
              <a:rPr lang="zh-CN" altLang="en-US" dirty="0"/>
              <a:t>的注意力分布矩阵</a:t>
            </a:r>
            <a:r>
              <a:rPr lang="en-US" altLang="zh-CN" dirty="0"/>
              <a:t>——</a:t>
            </a:r>
            <a:r>
              <a:rPr lang="zh-CN" altLang="en-US" dirty="0"/>
              <a:t>并通过</a:t>
            </a:r>
            <a:r>
              <a:rPr lang="en-US" altLang="zh-CN" dirty="0" err="1"/>
              <a:t>Softmax</a:t>
            </a:r>
            <a:r>
              <a:rPr lang="zh-CN" altLang="en-US" dirty="0"/>
              <a:t>进行平均，确保每个</a:t>
            </a:r>
            <a:r>
              <a:rPr lang="en-US" altLang="zh-CN" dirty="0"/>
              <a:t>Query</a:t>
            </a:r>
            <a:r>
              <a:rPr lang="zh-CN" altLang="en-US" dirty="0"/>
              <a:t>的四个结果之和为</a:t>
            </a:r>
            <a:r>
              <a:rPr lang="en-US" altLang="zh-CN" dirty="0"/>
              <a:t>1</a:t>
            </a:r>
            <a:r>
              <a:rPr lang="zh-CN" altLang="en-US" dirty="0"/>
              <a:t>。</a:t>
            </a:r>
            <a:endParaRPr lang="en-US" altLang="zh-CN" dirty="0"/>
          </a:p>
          <a:p>
            <a:r>
              <a:rPr lang="zh-CN" altLang="en-US" dirty="0"/>
              <a:t>此时</a:t>
            </a:r>
            <a:r>
              <a:rPr lang="en-US" altLang="zh-CN" dirty="0"/>
              <a:t>4</a:t>
            </a:r>
            <a:r>
              <a:rPr lang="zh-CN" altLang="en-US" dirty="0"/>
              <a:t>*</a:t>
            </a:r>
            <a:r>
              <a:rPr lang="en-US" altLang="zh-CN" dirty="0"/>
              <a:t>4</a:t>
            </a:r>
            <a:r>
              <a:rPr lang="zh-CN" altLang="en-US" dirty="0"/>
              <a:t>的矩阵中，每一行都表示当前</a:t>
            </a:r>
            <a:r>
              <a:rPr lang="en-US" altLang="zh-CN" dirty="0"/>
              <a:t>Query</a:t>
            </a:r>
            <a:r>
              <a:rPr lang="zh-CN" altLang="en-US" dirty="0"/>
              <a:t>要查询的信息与各</a:t>
            </a:r>
            <a:r>
              <a:rPr lang="en-US" altLang="zh-CN" dirty="0"/>
              <a:t>Value</a:t>
            </a:r>
            <a:r>
              <a:rPr lang="zh-CN" altLang="en-US" dirty="0"/>
              <a:t>之间的关系、权重或者说比例，通过将各</a:t>
            </a:r>
            <a:r>
              <a:rPr lang="en-US" altLang="zh-CN" dirty="0"/>
              <a:t>Value</a:t>
            </a:r>
            <a:r>
              <a:rPr lang="zh-CN" altLang="en-US" dirty="0"/>
              <a:t>进行加权求和，就能得到</a:t>
            </a:r>
            <a:r>
              <a:rPr lang="en-US" altLang="zh-CN" dirty="0"/>
              <a:t>Query</a:t>
            </a:r>
            <a:r>
              <a:rPr lang="zh-CN" altLang="en-US" dirty="0"/>
              <a:t>想要查询到信息。</a:t>
            </a:r>
            <a:endParaRPr lang="en-US" altLang="zh-CN" dirty="0"/>
          </a:p>
          <a:p>
            <a:r>
              <a:rPr lang="zh-CN" altLang="en-US" dirty="0"/>
              <a:t>因此，接下来执行注意力分布与</a:t>
            </a:r>
            <a:r>
              <a:rPr lang="en-US" altLang="zh-CN" dirty="0"/>
              <a:t>Value</a:t>
            </a:r>
            <a:r>
              <a:rPr lang="zh-CN" altLang="en-US" dirty="0"/>
              <a:t>矩阵的运算，就能得到注意力的结果了。</a:t>
            </a:r>
            <a:endParaRPr lang="en-US" altLang="zh-CN" dirty="0"/>
          </a:p>
          <a:p>
            <a:r>
              <a:rPr lang="zh-CN" altLang="en-US" dirty="0"/>
              <a:t>在输出注意力结果时，注意力分布中的每一行会与</a:t>
            </a:r>
            <a:r>
              <a:rPr lang="en-US" altLang="zh-CN" dirty="0"/>
              <a:t>Value</a:t>
            </a:r>
            <a:r>
              <a:rPr lang="zh-CN" altLang="en-US" dirty="0"/>
              <a:t>矩阵中的每一列进行点积，也就相当于加权求和</a:t>
            </a:r>
            <a:r>
              <a:rPr lang="en-US" altLang="zh-CN" dirty="0"/>
              <a:t>——</a:t>
            </a:r>
            <a:r>
              <a:rPr lang="zh-CN" altLang="en-US" dirty="0"/>
              <a:t>最后得到一个值，这个值就是</a:t>
            </a:r>
            <a:r>
              <a:rPr lang="en-US" altLang="zh-CN" dirty="0"/>
              <a:t>Query</a:t>
            </a:r>
            <a:r>
              <a:rPr lang="zh-CN" altLang="en-US" dirty="0"/>
              <a:t>想要查询的输出中相应特征位置的特征值。</a:t>
            </a:r>
            <a:endParaRPr lang="en-US" altLang="zh-CN" dirty="0"/>
          </a:p>
          <a:p>
            <a:r>
              <a:rPr lang="zh-CN" altLang="en-US" dirty="0"/>
              <a:t>每一行都会与</a:t>
            </a:r>
            <a:r>
              <a:rPr lang="en-US" altLang="zh-CN" dirty="0"/>
              <a:t>Value</a:t>
            </a:r>
            <a:r>
              <a:rPr lang="zh-CN" altLang="en-US" dirty="0"/>
              <a:t>矩阵中所有的列进行点积，输出当前</a:t>
            </a:r>
            <a:r>
              <a:rPr lang="en-US" altLang="zh-CN" dirty="0"/>
              <a:t>Query</a:t>
            </a:r>
            <a:r>
              <a:rPr lang="zh-CN" altLang="en-US" dirty="0"/>
              <a:t>要查询的结果；最后所有的行处理完，就输出我们的</a:t>
            </a:r>
            <a:r>
              <a:rPr lang="en-US" altLang="zh-CN" dirty="0"/>
              <a:t>Attention</a:t>
            </a:r>
            <a:r>
              <a:rPr lang="zh-CN" altLang="en-US" dirty="0"/>
              <a:t>结果</a:t>
            </a:r>
            <a:r>
              <a:rPr lang="en-US" altLang="zh-CN" dirty="0"/>
              <a:t>——</a:t>
            </a:r>
            <a:r>
              <a:rPr lang="zh-CN" altLang="en-US" dirty="0"/>
              <a:t>这就是注意力的结果。</a:t>
            </a:r>
            <a:endParaRPr lang="en-US" altLang="zh-CN" dirty="0"/>
          </a:p>
          <a:p>
            <a:r>
              <a:rPr lang="zh-CN" altLang="en-US" dirty="0"/>
              <a:t>这种仅利用输入数据生成映射数据再进行注意力计算并输出的</a:t>
            </a:r>
            <a:r>
              <a:rPr lang="en-US" altLang="zh-CN" dirty="0"/>
              <a:t>Attention</a:t>
            </a:r>
            <a:r>
              <a:rPr lang="zh-CN" altLang="en-US" dirty="0"/>
              <a:t>，我们称为</a:t>
            </a:r>
            <a:r>
              <a:rPr lang="en-US" altLang="zh-CN" dirty="0"/>
              <a:t>Self Attention</a:t>
            </a:r>
            <a:r>
              <a:rPr lang="zh-CN" altLang="en-US" dirty="0"/>
              <a:t>，也就是自注意力</a:t>
            </a:r>
            <a:r>
              <a:rPr lang="en-US" altLang="zh-CN" dirty="0"/>
              <a:t>——</a:t>
            </a:r>
            <a:r>
              <a:rPr lang="zh-CN" altLang="en-US" dirty="0"/>
              <a:t>简单来说注意力计算仅与输入有关的注意力机制都称为</a:t>
            </a:r>
            <a:r>
              <a:rPr lang="en-US" altLang="zh-CN" dirty="0"/>
              <a:t>Self Attention</a:t>
            </a:r>
            <a:r>
              <a:rPr lang="zh-CN" altLang="en-US" dirty="0"/>
              <a:t>，这也是</a:t>
            </a:r>
            <a:r>
              <a:rPr lang="en-US" altLang="zh-CN" dirty="0"/>
              <a:t>Vision Transformer</a:t>
            </a:r>
            <a:r>
              <a:rPr lang="zh-CN" altLang="en-US" dirty="0"/>
              <a:t>中的注意力机制，因为在视觉</a:t>
            </a:r>
            <a:r>
              <a:rPr lang="en-US" altLang="zh-CN" dirty="0"/>
              <a:t>transformer</a:t>
            </a:r>
            <a:r>
              <a:rPr lang="zh-CN" altLang="en-US" dirty="0"/>
              <a:t>中，能利用的数据基本上只有来自图像本身，因此属于</a:t>
            </a:r>
            <a:r>
              <a:rPr lang="en-US" altLang="zh-CN" dirty="0"/>
              <a:t>Self Attention</a:t>
            </a:r>
            <a:r>
              <a:rPr lang="zh-CN" altLang="en-US" dirty="0"/>
              <a:t>。</a:t>
            </a:r>
          </a:p>
        </p:txBody>
      </p:sp>
      <p:sp>
        <p:nvSpPr>
          <p:cNvPr id="4" name="灯片编号占位符 3"/>
          <p:cNvSpPr>
            <a:spLocks noGrp="1"/>
          </p:cNvSpPr>
          <p:nvPr>
            <p:ph type="sldNum" sz="quarter" idx="5"/>
          </p:nvPr>
        </p:nvSpPr>
        <p:spPr/>
        <p:txBody>
          <a:bodyPr/>
          <a:lstStyle/>
          <a:p>
            <a:fld id="{F1A96326-5FD7-40C3-8579-7980E7BE854B}" type="slidenum">
              <a:rPr lang="zh-CN" altLang="en-US" smtClean="0"/>
              <a:t>3</a:t>
            </a:fld>
            <a:endParaRPr lang="zh-CN" altLang="en-US"/>
          </a:p>
        </p:txBody>
      </p:sp>
    </p:spTree>
    <p:extLst>
      <p:ext uri="{BB962C8B-B14F-4D97-AF65-F5344CB8AC3E}">
        <p14:creationId xmlns:p14="http://schemas.microsoft.com/office/powerpoint/2010/main" val="112642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现在，我们已经清楚了</a:t>
            </a:r>
            <a:r>
              <a:rPr lang="en-US" altLang="zh-CN" dirty="0"/>
              <a:t>Attention</a:t>
            </a:r>
            <a:r>
              <a:rPr lang="zh-CN" altLang="en-US" dirty="0"/>
              <a:t>的计算过程，那么对于我们的图像数据又应该如何进行</a:t>
            </a:r>
            <a:r>
              <a:rPr lang="en-US" altLang="zh-CN" dirty="0"/>
              <a:t>Attention</a:t>
            </a:r>
            <a:r>
              <a:rPr lang="zh-CN" altLang="en-US" dirty="0"/>
              <a:t>计算呢？</a:t>
            </a:r>
            <a:endParaRPr lang="en-US" altLang="zh-CN" dirty="0"/>
          </a:p>
          <a:p>
            <a:r>
              <a:rPr lang="zh-CN" altLang="en-US" dirty="0"/>
              <a:t>其实，对于图像数据进行</a:t>
            </a:r>
            <a:r>
              <a:rPr lang="en-US" altLang="zh-CN" dirty="0"/>
              <a:t>Attention</a:t>
            </a:r>
            <a:r>
              <a:rPr lang="zh-CN" altLang="en-US" dirty="0"/>
              <a:t>计算与之前的计算是一样的，只不过需要先将图像数据转换为序列数据之后才能投入注意力的计算。</a:t>
            </a:r>
            <a:endParaRPr lang="en-US" altLang="zh-CN" dirty="0"/>
          </a:p>
          <a:p>
            <a:r>
              <a:rPr lang="zh-CN" altLang="en-US" dirty="0"/>
              <a:t>那么接下来，我就给大家演示一下，如何对图像数据进行一个简单的序列转换。</a:t>
            </a:r>
            <a:endParaRPr lang="en-US" altLang="zh-CN" dirty="0"/>
          </a:p>
          <a:p>
            <a:r>
              <a:rPr lang="zh-CN" altLang="en-US" dirty="0"/>
              <a:t>首先，我们给左边这张图片添加一个蒙版，并将其划分成多个单元</a:t>
            </a:r>
            <a:r>
              <a:rPr lang="en-US" altLang="zh-CN" dirty="0"/>
              <a:t>——</a:t>
            </a:r>
            <a:r>
              <a:rPr lang="zh-CN" altLang="en-US" dirty="0"/>
              <a:t>这样，一张图片</a:t>
            </a:r>
            <a:r>
              <a:rPr lang="en-US" altLang="zh-CN" dirty="0"/>
              <a:t>150</a:t>
            </a:r>
            <a:r>
              <a:rPr lang="zh-CN" altLang="en-US" dirty="0"/>
              <a:t>*</a:t>
            </a:r>
            <a:r>
              <a:rPr lang="en-US" altLang="zh-CN" dirty="0"/>
              <a:t>240</a:t>
            </a:r>
            <a:r>
              <a:rPr lang="zh-CN" altLang="en-US" dirty="0"/>
              <a:t>的图像就被划分</a:t>
            </a:r>
            <a:r>
              <a:rPr lang="en-US" altLang="zh-CN" dirty="0"/>
              <a:t>4</a:t>
            </a:r>
            <a:r>
              <a:rPr lang="zh-CN" altLang="en-US" dirty="0"/>
              <a:t>*</a:t>
            </a:r>
            <a:r>
              <a:rPr lang="en-US" altLang="zh-CN" dirty="0"/>
              <a:t>5</a:t>
            </a:r>
            <a:r>
              <a:rPr lang="zh-CN" altLang="en-US" dirty="0"/>
              <a:t>的矩阵网格。</a:t>
            </a:r>
            <a:endParaRPr lang="en-US" altLang="zh-CN" dirty="0"/>
          </a:p>
          <a:p>
            <a:r>
              <a:rPr lang="zh-CN" altLang="en-US" dirty="0"/>
              <a:t>通常，在</a:t>
            </a:r>
            <a:r>
              <a:rPr lang="en-US" altLang="zh-CN" dirty="0"/>
              <a:t>Vision Transformer</a:t>
            </a:r>
            <a:r>
              <a:rPr lang="zh-CN" altLang="en-US" dirty="0"/>
              <a:t>中这一步我们会利用线性映射或者卷积来实现这样的划分效果。</a:t>
            </a:r>
            <a:endParaRPr lang="en-US" altLang="zh-CN" dirty="0"/>
          </a:p>
          <a:p>
            <a:r>
              <a:rPr lang="zh-CN" altLang="en-US" dirty="0"/>
              <a:t>在得到这样的网络之后，我们就可以开始我们的图像序列化过程了</a:t>
            </a:r>
            <a:r>
              <a:rPr lang="en-US" altLang="zh-CN" dirty="0"/>
              <a:t>——</a:t>
            </a:r>
          </a:p>
          <a:p>
            <a:r>
              <a:rPr lang="zh-CN" altLang="en-US" dirty="0"/>
              <a:t>首先，我们假设现在划分的区域中，每一个格子的信息都对应着图片的一个区域块，并基于</a:t>
            </a:r>
            <a:r>
              <a:rPr lang="en-US" altLang="zh-CN" dirty="0"/>
              <a:t>RGB</a:t>
            </a:r>
            <a:r>
              <a:rPr lang="zh-CN" altLang="en-US" dirty="0"/>
              <a:t>图像，认为这里每一个格子都拥有三个通道</a:t>
            </a:r>
            <a:r>
              <a:rPr lang="en-US" altLang="zh-CN" dirty="0"/>
              <a:t>——</a:t>
            </a:r>
            <a:r>
              <a:rPr lang="zh-CN" altLang="en-US" dirty="0"/>
              <a:t>这就相当于</a:t>
            </a:r>
            <a:r>
              <a:rPr lang="en-US" altLang="zh-CN" dirty="0"/>
              <a:t>Token</a:t>
            </a:r>
            <a:r>
              <a:rPr lang="zh-CN" altLang="en-US" dirty="0"/>
              <a:t>中的特征维度。</a:t>
            </a:r>
            <a:endParaRPr lang="en-US" altLang="zh-CN" dirty="0"/>
          </a:p>
          <a:p>
            <a:r>
              <a:rPr lang="zh-CN" altLang="en-US" dirty="0"/>
              <a:t>然后，我们将现在</a:t>
            </a:r>
            <a:r>
              <a:rPr lang="en-US" altLang="zh-CN" dirty="0"/>
              <a:t>4</a:t>
            </a:r>
            <a:r>
              <a:rPr lang="zh-CN" altLang="en-US" dirty="0"/>
              <a:t>*</a:t>
            </a:r>
            <a:r>
              <a:rPr lang="en-US" altLang="zh-CN" dirty="0"/>
              <a:t>5</a:t>
            </a:r>
            <a:r>
              <a:rPr lang="zh-CN" altLang="en-US" dirty="0"/>
              <a:t>的矩阵网格按行展开，我们可以看到，每一行有</a:t>
            </a:r>
            <a:r>
              <a:rPr lang="en-US" altLang="zh-CN" dirty="0"/>
              <a:t>5</a:t>
            </a:r>
            <a:r>
              <a:rPr lang="zh-CN" altLang="en-US" dirty="0"/>
              <a:t>个区域块，每个区域块有</a:t>
            </a:r>
            <a:r>
              <a:rPr lang="en-US" altLang="zh-CN" dirty="0"/>
              <a:t>3</a:t>
            </a:r>
            <a:r>
              <a:rPr lang="zh-CN" altLang="en-US" dirty="0"/>
              <a:t>个特征值</a:t>
            </a:r>
            <a:r>
              <a:rPr lang="en-US" altLang="zh-CN" dirty="0"/>
              <a:t>——</a:t>
            </a:r>
            <a:r>
              <a:rPr lang="zh-CN" altLang="en-US" dirty="0"/>
              <a:t>这就相当于说每一个区域块特征维度为</a:t>
            </a:r>
            <a:r>
              <a:rPr lang="en-US" altLang="zh-CN" dirty="0"/>
              <a:t>3</a:t>
            </a:r>
            <a:r>
              <a:rPr lang="zh-CN" altLang="en-US" dirty="0"/>
              <a:t>。</a:t>
            </a:r>
            <a:endParaRPr lang="en-US" altLang="zh-CN" dirty="0"/>
          </a:p>
          <a:p>
            <a:r>
              <a:rPr lang="zh-CN" altLang="en-US" dirty="0"/>
              <a:t>此时将每一行作为一个整体，可以看出，每一行的数据</a:t>
            </a:r>
            <a:r>
              <a:rPr lang="en-US" altLang="zh-CN" dirty="0"/>
              <a:t>Shape</a:t>
            </a:r>
            <a:r>
              <a:rPr lang="zh-CN" altLang="en-US" dirty="0"/>
              <a:t>为</a:t>
            </a:r>
            <a:r>
              <a:rPr lang="en-US" altLang="zh-CN" dirty="0"/>
              <a:t>(5,3)——</a:t>
            </a:r>
            <a:r>
              <a:rPr lang="zh-CN" altLang="en-US" dirty="0"/>
              <a:t>大家看到此时每一行的数据，像不像之前序列数据矩阵沿</a:t>
            </a:r>
            <a:r>
              <a:rPr lang="en-US" altLang="zh-CN" dirty="0"/>
              <a:t>Y</a:t>
            </a:r>
            <a:r>
              <a:rPr lang="zh-CN" altLang="en-US" dirty="0"/>
              <a:t>轴旋转</a:t>
            </a:r>
            <a:r>
              <a:rPr lang="en-US" altLang="zh-CN" dirty="0"/>
              <a:t>90</a:t>
            </a:r>
            <a:r>
              <a:rPr lang="zh-CN" altLang="en-US" dirty="0"/>
              <a:t>度，然后再沿</a:t>
            </a:r>
            <a:r>
              <a:rPr lang="en-US" altLang="zh-CN" dirty="0"/>
              <a:t>Z</a:t>
            </a:r>
            <a:r>
              <a:rPr lang="zh-CN" altLang="en-US" dirty="0"/>
              <a:t>轴旋转</a:t>
            </a:r>
            <a:r>
              <a:rPr lang="en-US" altLang="zh-CN" dirty="0"/>
              <a:t>90</a:t>
            </a:r>
            <a:r>
              <a:rPr lang="zh-CN" altLang="en-US" dirty="0"/>
              <a:t>铺平的样子。</a:t>
            </a:r>
            <a:endParaRPr lang="en-US" altLang="zh-CN" dirty="0"/>
          </a:p>
          <a:p>
            <a:r>
              <a:rPr lang="zh-CN" altLang="en-US" dirty="0"/>
              <a:t>得到这样的行视角之后，我们试着使用</a:t>
            </a:r>
            <a:r>
              <a:rPr lang="en-US" altLang="zh-CN" dirty="0" err="1"/>
              <a:t>Concat</a:t>
            </a:r>
            <a:r>
              <a:rPr lang="zh-CN" altLang="en-US" dirty="0"/>
              <a:t>沿当前</a:t>
            </a:r>
            <a:r>
              <a:rPr lang="en-US" altLang="zh-CN" dirty="0"/>
              <a:t>ppt</a:t>
            </a:r>
            <a:r>
              <a:rPr lang="zh-CN" altLang="en-US" dirty="0"/>
              <a:t>中水平的方向拼接这</a:t>
            </a:r>
            <a:r>
              <a:rPr lang="en-US" altLang="zh-CN" dirty="0"/>
              <a:t>4</a:t>
            </a:r>
            <a:r>
              <a:rPr lang="zh-CN" altLang="en-US" dirty="0"/>
              <a:t>行数据，再将拼接的结果垂直放置，得到凭借后的结果，此时的</a:t>
            </a:r>
            <a:r>
              <a:rPr lang="en-US" altLang="zh-CN" dirty="0"/>
              <a:t>Shape</a:t>
            </a:r>
            <a:r>
              <a:rPr lang="zh-CN" altLang="en-US" dirty="0"/>
              <a:t>为</a:t>
            </a:r>
            <a:r>
              <a:rPr lang="en-US" altLang="zh-CN" dirty="0"/>
              <a:t>(20,3)——</a:t>
            </a:r>
            <a:r>
              <a:rPr lang="zh-CN" altLang="en-US" dirty="0"/>
              <a:t>这样的数据形式，就是图像数据序列化后的结果。</a:t>
            </a:r>
            <a:endParaRPr lang="en-US" altLang="zh-CN" dirty="0"/>
          </a:p>
          <a:p>
            <a:r>
              <a:rPr lang="zh-CN" altLang="en-US" dirty="0"/>
              <a:t>更一般的展示，如图，将每一行的划分块进行垂直叠加，得到一个序列矩阵</a:t>
            </a:r>
            <a:r>
              <a:rPr lang="en-US" altLang="zh-CN" dirty="0"/>
              <a:t>——</a:t>
            </a:r>
            <a:r>
              <a:rPr lang="zh-CN" altLang="en-US" dirty="0"/>
              <a:t>这就是图像序列化的简单过程，在具体的实现过程中，对于图像划分成</a:t>
            </a:r>
            <a:r>
              <a:rPr lang="en-US" altLang="zh-CN" dirty="0"/>
              <a:t>4</a:t>
            </a:r>
            <a:r>
              <a:rPr lang="zh-CN" altLang="en-US" dirty="0"/>
              <a:t>*</a:t>
            </a:r>
            <a:r>
              <a:rPr lang="en-US" altLang="zh-CN" dirty="0"/>
              <a:t>5</a:t>
            </a:r>
            <a:r>
              <a:rPr lang="zh-CN" altLang="en-US" dirty="0"/>
              <a:t>的块，可能需要用到不同的划分方式，这一点会在后边实现模型时进行具体的介绍。</a:t>
            </a:r>
          </a:p>
        </p:txBody>
      </p:sp>
      <p:sp>
        <p:nvSpPr>
          <p:cNvPr id="4" name="灯片编号占位符 3"/>
          <p:cNvSpPr>
            <a:spLocks noGrp="1"/>
          </p:cNvSpPr>
          <p:nvPr>
            <p:ph type="sldNum" sz="quarter" idx="5"/>
          </p:nvPr>
        </p:nvSpPr>
        <p:spPr/>
        <p:txBody>
          <a:bodyPr/>
          <a:lstStyle/>
          <a:p>
            <a:fld id="{F1A96326-5FD7-40C3-8579-7980E7BE854B}" type="slidenum">
              <a:rPr lang="zh-CN" altLang="en-US" smtClean="0"/>
              <a:t>4</a:t>
            </a:fld>
            <a:endParaRPr lang="zh-CN" altLang="en-US"/>
          </a:p>
        </p:txBody>
      </p:sp>
    </p:spTree>
    <p:extLst>
      <p:ext uri="{BB962C8B-B14F-4D97-AF65-F5344CB8AC3E}">
        <p14:creationId xmlns:p14="http://schemas.microsoft.com/office/powerpoint/2010/main" val="102163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讲完</a:t>
            </a:r>
            <a:r>
              <a:rPr lang="en-US" altLang="zh-CN" dirty="0"/>
              <a:t>Attention</a:t>
            </a:r>
            <a:r>
              <a:rPr lang="zh-CN" altLang="en-US" dirty="0"/>
              <a:t>的计算，以及图像序列化之后，我想大家应该对于注意力的计算，以及</a:t>
            </a:r>
            <a:r>
              <a:rPr lang="en-US" altLang="zh-CN" dirty="0"/>
              <a:t>Vision Transformer</a:t>
            </a:r>
            <a:r>
              <a:rPr lang="zh-CN" altLang="en-US" dirty="0"/>
              <a:t>如何构建图像序列数据有了一定的了解。</a:t>
            </a:r>
            <a:endParaRPr lang="en-US" altLang="zh-CN" dirty="0"/>
          </a:p>
          <a:p>
            <a:r>
              <a:rPr lang="zh-CN" altLang="en-US" dirty="0"/>
              <a:t>具体的实践，我们等到后边讲解论文复现时，会一一进一步讲解的，大家不用担心现在没太懂。</a:t>
            </a:r>
            <a:endParaRPr lang="en-US" altLang="zh-CN" dirty="0"/>
          </a:p>
          <a:p>
            <a:r>
              <a:rPr lang="zh-CN" altLang="en-US" dirty="0"/>
              <a:t>好，我们补充一个关于视觉注意力计算的知识点，当然接下来要将的概念已经出现在</a:t>
            </a:r>
            <a:r>
              <a:rPr lang="en-US" altLang="zh-CN" dirty="0"/>
              <a:t>NLP</a:t>
            </a:r>
            <a:r>
              <a:rPr lang="zh-CN" altLang="en-US" dirty="0"/>
              <a:t>等其他领域中过了，但是我想在这里借用视觉注意力计算的基础上来重新介绍这个知识点。</a:t>
            </a:r>
            <a:endParaRPr lang="en-US" altLang="zh-CN" dirty="0"/>
          </a:p>
          <a:p>
            <a:r>
              <a:rPr lang="zh-CN" altLang="en-US" dirty="0"/>
              <a:t>我们看这张图像划分的矩阵图，我们假设这也是来自</a:t>
            </a:r>
            <a:r>
              <a:rPr lang="en-US" altLang="zh-CN" dirty="0"/>
              <a:t>RGB</a:t>
            </a:r>
            <a:r>
              <a:rPr lang="zh-CN" altLang="en-US" dirty="0"/>
              <a:t>图像的划分结果。前面了解了这是可以转换为注意力所需要的序列数据的，因此接下来，我将用它阐述基于范围的两种注意力计算形式。</a:t>
            </a:r>
            <a:endParaRPr lang="en-US" altLang="zh-CN" dirty="0"/>
          </a:p>
          <a:p>
            <a:r>
              <a:rPr lang="zh-CN" altLang="en-US" dirty="0"/>
              <a:t>首先，我们看一下局部注意力</a:t>
            </a:r>
            <a:r>
              <a:rPr lang="en-US" altLang="zh-CN" dirty="0"/>
              <a:t>——</a:t>
            </a:r>
            <a:r>
              <a:rPr lang="zh-CN" altLang="en-US" dirty="0"/>
              <a:t>也就是</a:t>
            </a:r>
            <a:r>
              <a:rPr lang="en-US" altLang="zh-CN" dirty="0"/>
              <a:t>Local Attention</a:t>
            </a:r>
            <a:r>
              <a:rPr lang="zh-CN" altLang="en-US" dirty="0"/>
              <a:t>，它利用一个固定窗口，针对这个窗口区域进行注意力计算，映射特征，计算注意力结果</a:t>
            </a:r>
            <a:r>
              <a:rPr lang="en-US" altLang="zh-CN" dirty="0"/>
              <a:t>——</a:t>
            </a:r>
            <a:r>
              <a:rPr lang="zh-CN" altLang="en-US" dirty="0"/>
              <a:t>同样的，对于其它区域也这么做。</a:t>
            </a:r>
            <a:endParaRPr lang="en-US" altLang="zh-CN" dirty="0"/>
          </a:p>
          <a:p>
            <a:r>
              <a:rPr lang="zh-CN" altLang="en-US" dirty="0"/>
              <a:t>然后，我们来看一下全局注意力</a:t>
            </a:r>
            <a:r>
              <a:rPr lang="en-US" altLang="zh-CN" dirty="0"/>
              <a:t>——</a:t>
            </a:r>
            <a:r>
              <a:rPr lang="zh-CN" altLang="en-US" dirty="0"/>
              <a:t>也就是之前我们所讨论的注意力，将整个窗口聚焦到整个矩阵网格上，然后进行注意力计算。</a:t>
            </a:r>
            <a:endParaRPr lang="en-US" altLang="zh-CN" dirty="0"/>
          </a:p>
          <a:p>
            <a:r>
              <a:rPr lang="zh-CN" altLang="en-US" dirty="0"/>
              <a:t>这两种注意力计算方式都比较常见，其中</a:t>
            </a:r>
            <a:r>
              <a:rPr lang="en-US" altLang="zh-CN" dirty="0"/>
              <a:t>Local Attention</a:t>
            </a:r>
            <a:r>
              <a:rPr lang="zh-CN" altLang="en-US" dirty="0"/>
              <a:t>，它的一个优势是计算开销随图像增大呈线性增长；而</a:t>
            </a:r>
            <a:r>
              <a:rPr lang="en-US" altLang="zh-CN" dirty="0"/>
              <a:t>Global Attention</a:t>
            </a:r>
            <a:r>
              <a:rPr lang="zh-CN" altLang="en-US" dirty="0"/>
              <a:t>则是基于二次增长的。</a:t>
            </a:r>
            <a:endParaRPr lang="en-US" altLang="zh-CN" dirty="0"/>
          </a:p>
          <a:p>
            <a:r>
              <a:rPr lang="zh-CN" altLang="en-US" dirty="0"/>
              <a:t>这一点，我给大家简单举个例子。。。。。</a:t>
            </a:r>
            <a:endParaRPr lang="en-US" altLang="zh-CN" dirty="0"/>
          </a:p>
          <a:p>
            <a:r>
              <a:rPr lang="zh-CN" altLang="en-US" dirty="0"/>
              <a:t>除了计算开销增长不同外，</a:t>
            </a:r>
            <a:r>
              <a:rPr lang="en-US" altLang="zh-CN" dirty="0"/>
              <a:t>Local Attention</a:t>
            </a:r>
            <a:r>
              <a:rPr lang="zh-CN" altLang="en-US" dirty="0"/>
              <a:t>因为限定窗口区域进行注意力计算，因此，这一点很像卷积，因此能够提取局部的注意力，从而获得局部信息；而</a:t>
            </a:r>
            <a:r>
              <a:rPr lang="en-US" altLang="zh-CN" dirty="0"/>
              <a:t>Global Attention</a:t>
            </a:r>
            <a:r>
              <a:rPr lang="zh-CN" altLang="en-US" dirty="0"/>
              <a:t>则是提取全局的信息，获取长期的依赖。</a:t>
            </a:r>
            <a:endParaRPr lang="en-US" altLang="zh-CN" dirty="0"/>
          </a:p>
          <a:p>
            <a:r>
              <a:rPr lang="zh-CN" altLang="en-US" dirty="0"/>
              <a:t>如果能将</a:t>
            </a:r>
            <a:r>
              <a:rPr lang="en-US" altLang="zh-CN" dirty="0"/>
              <a:t>Local</a:t>
            </a:r>
            <a:r>
              <a:rPr lang="zh-CN" altLang="en-US" dirty="0"/>
              <a:t>以及</a:t>
            </a:r>
            <a:r>
              <a:rPr lang="en-US" altLang="zh-CN" dirty="0"/>
              <a:t>Global Attention</a:t>
            </a:r>
            <a:r>
              <a:rPr lang="zh-CN" altLang="en-US" dirty="0"/>
              <a:t>进行结合，同时提取全局并融合局部信息，将提高提取信息的稳定性以及准确性</a:t>
            </a:r>
            <a:r>
              <a:rPr lang="en-US" altLang="zh-CN" dirty="0"/>
              <a:t>——</a:t>
            </a:r>
            <a:r>
              <a:rPr lang="zh-CN" altLang="en-US" dirty="0"/>
              <a:t>这也也是现在</a:t>
            </a:r>
            <a:r>
              <a:rPr lang="en-US" altLang="zh-CN" dirty="0"/>
              <a:t>Vision Transformer</a:t>
            </a:r>
            <a:r>
              <a:rPr lang="zh-CN" altLang="en-US" dirty="0"/>
              <a:t>研究中的一个方向。</a:t>
            </a:r>
            <a:endParaRPr lang="en-US" altLang="zh-CN" dirty="0"/>
          </a:p>
          <a:p>
            <a:r>
              <a:rPr lang="zh-CN" altLang="en-US" dirty="0"/>
              <a:t>不过，在最初的</a:t>
            </a:r>
            <a:r>
              <a:rPr lang="en-US" altLang="zh-CN" dirty="0"/>
              <a:t>VIT</a:t>
            </a:r>
            <a:r>
              <a:rPr lang="zh-CN" altLang="en-US" dirty="0"/>
              <a:t>模型中，使用的仅为</a:t>
            </a:r>
            <a:r>
              <a:rPr lang="en-US" altLang="zh-CN" dirty="0"/>
              <a:t>Global Attention</a:t>
            </a:r>
            <a:r>
              <a:rPr lang="zh-CN" altLang="en-US" dirty="0"/>
              <a:t>结构；而像后来的</a:t>
            </a:r>
            <a:r>
              <a:rPr lang="en-US" altLang="zh-CN" dirty="0" err="1"/>
              <a:t>Swin</a:t>
            </a:r>
            <a:r>
              <a:rPr lang="en-US" altLang="zh-CN" dirty="0"/>
              <a:t> Transformer</a:t>
            </a:r>
            <a:r>
              <a:rPr lang="zh-CN" altLang="en-US" dirty="0"/>
              <a:t>以及</a:t>
            </a:r>
            <a:r>
              <a:rPr lang="en-US" altLang="zh-CN" dirty="0"/>
              <a:t>Focal Transformer</a:t>
            </a:r>
            <a:r>
              <a:rPr lang="zh-CN" altLang="en-US" dirty="0"/>
              <a:t>都有用到</a:t>
            </a:r>
            <a:r>
              <a:rPr lang="en-US" altLang="zh-CN" dirty="0"/>
              <a:t>Local Attention</a:t>
            </a:r>
            <a:r>
              <a:rPr lang="zh-CN" altLang="en-US" dirty="0"/>
              <a:t>去减小计算开销。</a:t>
            </a:r>
            <a:endParaRPr lang="en-US" altLang="zh-CN" dirty="0"/>
          </a:p>
          <a:p>
            <a:r>
              <a:rPr lang="zh-CN" altLang="en-US" dirty="0"/>
              <a:t>具体的讨论，我们在后边的论文复现教程部分再进行讲解。</a:t>
            </a:r>
          </a:p>
        </p:txBody>
      </p:sp>
      <p:sp>
        <p:nvSpPr>
          <p:cNvPr id="4" name="灯片编号占位符 3"/>
          <p:cNvSpPr>
            <a:spLocks noGrp="1"/>
          </p:cNvSpPr>
          <p:nvPr>
            <p:ph type="sldNum" sz="quarter" idx="5"/>
          </p:nvPr>
        </p:nvSpPr>
        <p:spPr/>
        <p:txBody>
          <a:bodyPr/>
          <a:lstStyle/>
          <a:p>
            <a:fld id="{F1A96326-5FD7-40C3-8579-7980E7BE854B}" type="slidenum">
              <a:rPr lang="zh-CN" altLang="en-US" smtClean="0"/>
              <a:t>5</a:t>
            </a:fld>
            <a:endParaRPr lang="zh-CN" altLang="en-US"/>
          </a:p>
        </p:txBody>
      </p:sp>
    </p:spTree>
    <p:extLst>
      <p:ext uri="{BB962C8B-B14F-4D97-AF65-F5344CB8AC3E}">
        <p14:creationId xmlns:p14="http://schemas.microsoft.com/office/powerpoint/2010/main" val="360235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好，这一节的内容也结束了，这里简单说一下后期的一个教程安排。</a:t>
            </a:r>
            <a:endParaRPr lang="en-US" altLang="zh-CN" dirty="0"/>
          </a:p>
          <a:p>
            <a:r>
              <a:rPr lang="zh-CN" altLang="en-US" dirty="0"/>
              <a:t>首先，我会对</a:t>
            </a:r>
            <a:r>
              <a:rPr lang="en-US" altLang="zh-CN" dirty="0"/>
              <a:t>VIT</a:t>
            </a:r>
            <a:r>
              <a:rPr lang="zh-CN" altLang="en-US" dirty="0"/>
              <a:t>这篇论文进行一个论文简读，对</a:t>
            </a:r>
            <a:r>
              <a:rPr lang="en-US" altLang="zh-CN" dirty="0" err="1"/>
              <a:t>Pytorch</a:t>
            </a:r>
            <a:r>
              <a:rPr lang="zh-CN" altLang="en-US" dirty="0"/>
              <a:t>代码进行一个讲解，然后利用</a:t>
            </a:r>
            <a:r>
              <a:rPr lang="en-US" altLang="zh-CN" dirty="0"/>
              <a:t>Paddle</a:t>
            </a:r>
            <a:r>
              <a:rPr lang="zh-CN" altLang="en-US" dirty="0"/>
              <a:t>进行一个复现，如果后期有时间，会展示复现模型与论文模型的一个精度比较，实现复现模型的推理测试。</a:t>
            </a:r>
            <a:endParaRPr lang="en-US" altLang="zh-CN" dirty="0"/>
          </a:p>
          <a:p>
            <a:r>
              <a:rPr lang="zh-CN" altLang="en-US" dirty="0"/>
              <a:t>此外，后边还会开展像</a:t>
            </a:r>
            <a:r>
              <a:rPr lang="en-US" altLang="zh-CN" dirty="0" err="1"/>
              <a:t>Swin</a:t>
            </a:r>
            <a:r>
              <a:rPr lang="zh-CN" altLang="en-US" dirty="0"/>
              <a:t>，</a:t>
            </a:r>
            <a:r>
              <a:rPr lang="en-US" altLang="zh-CN" dirty="0"/>
              <a:t>Focal</a:t>
            </a:r>
            <a:r>
              <a:rPr lang="zh-CN" altLang="en-US" dirty="0"/>
              <a:t>等系列</a:t>
            </a:r>
            <a:r>
              <a:rPr lang="en-US" altLang="zh-CN" dirty="0"/>
              <a:t>Transformer</a:t>
            </a:r>
            <a:r>
              <a:rPr lang="zh-CN" altLang="en-US" dirty="0"/>
              <a:t>模型的复现教程。</a:t>
            </a:r>
            <a:endParaRPr lang="en-US" altLang="zh-CN" dirty="0"/>
          </a:p>
          <a:p>
            <a:r>
              <a:rPr lang="zh-CN" altLang="en-US" dirty="0"/>
              <a:t>欢迎大家继续关注</a:t>
            </a:r>
            <a:r>
              <a:rPr lang="en-US" altLang="zh-CN" dirty="0"/>
              <a:t>——</a:t>
            </a:r>
            <a:r>
              <a:rPr lang="zh-CN" altLang="en-US" dirty="0"/>
              <a:t>后边的更新可能会慢一些，因为平时时间也比较紧，可能后期更新会慢一些，我会尽量一周完成一个复现的教程，尽早完成这三篇论文的复现指导。</a:t>
            </a:r>
            <a:endParaRPr lang="en-US" altLang="zh-CN" dirty="0"/>
          </a:p>
          <a:p>
            <a:r>
              <a:rPr lang="zh-CN" altLang="en-US" dirty="0"/>
              <a:t>还是老样子，如果对前沿</a:t>
            </a:r>
            <a:r>
              <a:rPr lang="en-US" altLang="zh-CN" dirty="0"/>
              <a:t>VIT</a:t>
            </a:r>
            <a:r>
              <a:rPr lang="zh-CN" altLang="en-US" dirty="0"/>
              <a:t>模型研究感兴趣的小伙伴，可以关注一下这个项目</a:t>
            </a:r>
            <a:r>
              <a:rPr lang="en-US" altLang="zh-CN" dirty="0"/>
              <a:t>——</a:t>
            </a:r>
            <a:r>
              <a:rPr lang="zh-CN" altLang="en-US" dirty="0"/>
              <a:t>后期会有其它相关文档或者教程，敬请期待。</a:t>
            </a:r>
          </a:p>
        </p:txBody>
      </p:sp>
      <p:sp>
        <p:nvSpPr>
          <p:cNvPr id="4" name="灯片编号占位符 3"/>
          <p:cNvSpPr>
            <a:spLocks noGrp="1"/>
          </p:cNvSpPr>
          <p:nvPr>
            <p:ph type="sldNum" sz="quarter" idx="5"/>
          </p:nvPr>
        </p:nvSpPr>
        <p:spPr/>
        <p:txBody>
          <a:bodyPr/>
          <a:lstStyle/>
          <a:p>
            <a:fld id="{F1A96326-5FD7-40C3-8579-7980E7BE854B}" type="slidenum">
              <a:rPr lang="zh-CN" altLang="en-US" smtClean="0"/>
              <a:t>6</a:t>
            </a:fld>
            <a:endParaRPr lang="zh-CN" altLang="en-US"/>
          </a:p>
        </p:txBody>
      </p:sp>
    </p:spTree>
    <p:extLst>
      <p:ext uri="{BB962C8B-B14F-4D97-AF65-F5344CB8AC3E}">
        <p14:creationId xmlns:p14="http://schemas.microsoft.com/office/powerpoint/2010/main" val="367907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下一期，我们就要开始</a:t>
            </a:r>
            <a:r>
              <a:rPr lang="en-US" altLang="zh-CN" dirty="0"/>
              <a:t>VIT</a:t>
            </a:r>
            <a:r>
              <a:rPr lang="zh-CN" altLang="en-US" dirty="0"/>
              <a:t>模型的复现教程</a:t>
            </a:r>
            <a:r>
              <a:rPr lang="en-US" altLang="zh-CN" dirty="0"/>
              <a:t>——</a:t>
            </a:r>
            <a:r>
              <a:rPr lang="zh-CN" altLang="en-US" dirty="0"/>
              <a:t>希望大家能够多多支持点赞哦！讲的不好的地方，还请多多指导。</a:t>
            </a:r>
          </a:p>
        </p:txBody>
      </p:sp>
      <p:sp>
        <p:nvSpPr>
          <p:cNvPr id="4" name="灯片编号占位符 3"/>
          <p:cNvSpPr>
            <a:spLocks noGrp="1"/>
          </p:cNvSpPr>
          <p:nvPr>
            <p:ph type="sldNum" sz="quarter" idx="5"/>
          </p:nvPr>
        </p:nvSpPr>
        <p:spPr/>
        <p:txBody>
          <a:bodyPr/>
          <a:lstStyle/>
          <a:p>
            <a:fld id="{0A1D1268-C09E-414B-BCB2-FAB3958F60DC}" type="slidenum">
              <a:rPr lang="zh-CN" altLang="en-US" smtClean="0"/>
              <a:t>7</a:t>
            </a:fld>
            <a:endParaRPr lang="zh-CN" altLang="en-US"/>
          </a:p>
        </p:txBody>
      </p:sp>
    </p:spTree>
    <p:extLst>
      <p:ext uri="{BB962C8B-B14F-4D97-AF65-F5344CB8AC3E}">
        <p14:creationId xmlns:p14="http://schemas.microsoft.com/office/powerpoint/2010/main" val="400815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57F3E-003A-4A2F-BA88-D34188C574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E4DC6A-41EB-49F8-ACD1-8D6EFFF8A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0AB0FB-AAEA-4ED4-AF61-566392AB72BA}"/>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C317363C-943E-41BB-9F22-1C19968F31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943FBF-1060-420F-B326-6F04DEAABD7C}"/>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17729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F71D8-73DE-42BA-A74F-D7292E5E20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E8D4D8-F104-4E1E-A3B2-9593B3D453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8865AF-015D-4BE7-84AD-32F2AFDE4031}"/>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FB2C9C51-F8D4-4570-8323-4DD4B1E148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D05F5-AF28-4A5E-82A4-2B4796B02BF5}"/>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387915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534BD0-7DF4-4376-A6CE-1ED0DAC332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DCA861-7A5D-4A03-BDA7-3C0AC22BCE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8C1AEE-967D-4DD4-86B9-EB91CDDA3B38}"/>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DD1A3BF5-BEC0-4D5E-B72B-B5361C76A8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89BA6B-C795-4AA0-B662-A8F88748C5DD}"/>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391609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FEDAD-8E41-483D-818D-EA60364FFA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ABA0A5-F58A-4221-BE30-59C5D8105C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F23510-EE0E-45B8-8B7A-A4B9CE84B136}"/>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987372C3-5258-4643-AFC6-AC743FE5FB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C55032-16A3-4A9C-884E-F8BF66F217F2}"/>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25128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8A1BB-6562-4A1A-8B1C-6702416182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0719CF-93B5-4A51-A41D-1B208A774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4981AD-4E37-439D-B9E2-5E0A31A892CD}"/>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777613CF-192C-4AE9-A68D-000B3178ED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CAC69F-BDE8-4821-BAE4-0B7B5667ACF4}"/>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378356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5FE23-5AD6-4D46-9F6D-F78F553A4F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9C5F77-9DB7-4D77-804E-84D4AEC207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AD411C-4BDB-46D1-BA55-7365EA1E7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1BED02-ED2E-463E-BB53-2631A2BC043F}"/>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E779FABF-170E-4E89-91C9-7824C17F9C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C6AFE9-A512-48F6-92BA-C01CC4A60843}"/>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49408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998D7-82DD-4121-9029-F84BBFC6F7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B47B88-A3EE-4771-8F79-A866BA4DD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394BEB8-6ED4-4FF0-AF3F-6454513EF5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295692-BEAB-4EE4-ABCD-1DB13B333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46CA46-7C5E-411B-B3C1-6FCB523802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489EA5F-2395-4636-A3BE-3142FEAB39CF}"/>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8" name="页脚占位符 7">
            <a:extLst>
              <a:ext uri="{FF2B5EF4-FFF2-40B4-BE49-F238E27FC236}">
                <a16:creationId xmlns:a16="http://schemas.microsoft.com/office/drawing/2014/main" id="{390943C2-5E6D-4D6C-9D6A-4E1782D88B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2928578-329D-4CCD-9415-E390641EEB58}"/>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429097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2C596-5B9A-4B84-A905-5BEDDA2BBE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7624E-DDC4-4A41-9B51-93ADAFAFD125}"/>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4" name="页脚占位符 3">
            <a:extLst>
              <a:ext uri="{FF2B5EF4-FFF2-40B4-BE49-F238E27FC236}">
                <a16:creationId xmlns:a16="http://schemas.microsoft.com/office/drawing/2014/main" id="{42512FC8-9048-4AF1-A16D-F219419CFD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D1C5F3-C0AD-4B22-8FC7-643A4A5F1F17}"/>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209700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B25014-4996-4D0F-8353-0848EB748E2C}"/>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3" name="页脚占位符 2">
            <a:extLst>
              <a:ext uri="{FF2B5EF4-FFF2-40B4-BE49-F238E27FC236}">
                <a16:creationId xmlns:a16="http://schemas.microsoft.com/office/drawing/2014/main" id="{06A98C4C-226E-4A7B-AAFF-85CBEA4A34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7E4597-64F0-4FC2-8F2E-4BE1F1DEF3A9}"/>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358668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86FC6-67D5-49C2-90BE-184B5A54CD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B8E922-9E80-46BB-8B4E-DCD133FCB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6DF6CC-07F7-4260-AFD0-09F8880C6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128A72-1864-4BDE-9EA7-F0F4DA61C375}"/>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96E7EA23-C93B-429C-8E72-E957522F55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396544-F1ED-4599-8253-EC6B60E43133}"/>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292090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09254-D208-4FAE-8724-9B47549345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2C8226-2653-4AC1-AFAE-313EBE2CF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96D799-32D6-4DA0-A62B-3A150442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CBD04B-15E4-4C16-8E3E-2B07CD037D02}"/>
              </a:ext>
            </a:extLst>
          </p:cNvPr>
          <p:cNvSpPr>
            <a:spLocks noGrp="1"/>
          </p:cNvSpPr>
          <p:nvPr>
            <p:ph type="dt" sz="half" idx="10"/>
          </p:nvPr>
        </p:nvSpPr>
        <p:spPr/>
        <p:txBody>
          <a:bodyPr/>
          <a:lstStyle/>
          <a:p>
            <a:fld id="{B4477EDF-29E9-4408-BB61-A446856F2E1F}"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517ACC82-DFDD-44F5-A7FD-F86DED60A5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63366-FBA0-4E5F-A878-65CD48178E99}"/>
              </a:ext>
            </a:extLst>
          </p:cNvPr>
          <p:cNvSpPr>
            <a:spLocks noGrp="1"/>
          </p:cNvSpPr>
          <p:nvPr>
            <p:ph type="sldNum" sz="quarter" idx="12"/>
          </p:nvPr>
        </p:nvSpPr>
        <p:spPr/>
        <p:txBody>
          <a:body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20566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EF58C5-8A38-40BB-A6DC-813CF66A8F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50A88A-4D0F-4B6F-9A7B-C0939CDA8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BA3B10-9698-4E87-B77B-9C1DB760A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77EDF-29E9-4408-BB61-A446856F2E1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8C59C717-8A6D-4662-8049-0C8EC3824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456B9B-439B-4462-9EBF-66CBEF6E7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58AE7-5B52-4437-86EE-AE89D401EEF9}" type="slidenum">
              <a:rPr lang="zh-CN" altLang="en-US" smtClean="0"/>
              <a:t>‹#›</a:t>
            </a:fld>
            <a:endParaRPr lang="zh-CN" altLang="en-US"/>
          </a:p>
        </p:txBody>
      </p:sp>
    </p:spTree>
    <p:extLst>
      <p:ext uri="{BB962C8B-B14F-4D97-AF65-F5344CB8AC3E}">
        <p14:creationId xmlns:p14="http://schemas.microsoft.com/office/powerpoint/2010/main" val="15133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package" Target="../embeddings/Microsoft_Excel_Worksheet2.xlsx"/><Relationship Id="rId13" Type="http://schemas.openxmlformats.org/officeDocument/2006/relationships/package" Target="../embeddings/Microsoft_Excel_Worksheet6.xlsx"/><Relationship Id="rId18" Type="http://schemas.openxmlformats.org/officeDocument/2006/relationships/package" Target="../embeddings/Microsoft_Excel_Worksheet11.xlsx"/><Relationship Id="rId26" Type="http://schemas.openxmlformats.org/officeDocument/2006/relationships/image" Target="../media/image9.png"/><Relationship Id="rId3" Type="http://schemas.openxmlformats.org/officeDocument/2006/relationships/notesSlide" Target="../notesSlides/notesSlide4.xml"/><Relationship Id="rId21" Type="http://schemas.openxmlformats.org/officeDocument/2006/relationships/package" Target="../embeddings/Microsoft_Excel_Worksheet13.xlsx"/><Relationship Id="rId7" Type="http://schemas.openxmlformats.org/officeDocument/2006/relationships/package" Target="../embeddings/Microsoft_Excel_Worksheet1.xlsx"/><Relationship Id="rId12" Type="http://schemas.openxmlformats.org/officeDocument/2006/relationships/package" Target="../embeddings/Microsoft_Excel_Worksheet5.xlsx"/><Relationship Id="rId17" Type="http://schemas.openxmlformats.org/officeDocument/2006/relationships/package" Target="../embeddings/Microsoft_Excel_Worksheet10.xlsx"/><Relationship Id="rId25" Type="http://schemas.openxmlformats.org/officeDocument/2006/relationships/package" Target="../embeddings/Microsoft_Excel_Worksheet17.xlsx"/><Relationship Id="rId2" Type="http://schemas.openxmlformats.org/officeDocument/2006/relationships/slideLayout" Target="../slideLayouts/slideLayout1.xml"/><Relationship Id="rId16" Type="http://schemas.openxmlformats.org/officeDocument/2006/relationships/package" Target="../embeddings/Microsoft_Excel_Worksheet9.xlsx"/><Relationship Id="rId20" Type="http://schemas.openxmlformats.org/officeDocument/2006/relationships/image" Target="../media/image3.emf"/><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package" Target="../embeddings/Microsoft_Excel_Worksheet4.xlsx"/><Relationship Id="rId24" Type="http://schemas.openxmlformats.org/officeDocument/2006/relationships/package" Target="../embeddings/Microsoft_Excel_Worksheet16.xlsx"/><Relationship Id="rId5" Type="http://schemas.openxmlformats.org/officeDocument/2006/relationships/package" Target="../embeddings/Microsoft_Excel_Worksheet.xlsx"/><Relationship Id="rId15" Type="http://schemas.openxmlformats.org/officeDocument/2006/relationships/package" Target="../embeddings/Microsoft_Excel_Worksheet8.xlsx"/><Relationship Id="rId23" Type="http://schemas.openxmlformats.org/officeDocument/2006/relationships/package" Target="../embeddings/Microsoft_Excel_Worksheet15.xlsx"/><Relationship Id="rId10" Type="http://schemas.openxmlformats.org/officeDocument/2006/relationships/package" Target="../embeddings/Microsoft_Excel_Worksheet3.xlsx"/><Relationship Id="rId19" Type="http://schemas.openxmlformats.org/officeDocument/2006/relationships/package" Target="../embeddings/Microsoft_Excel_Worksheet12.xlsx"/><Relationship Id="rId4" Type="http://schemas.openxmlformats.org/officeDocument/2006/relationships/image" Target="../media/image1.jpeg"/><Relationship Id="rId9" Type="http://schemas.openxmlformats.org/officeDocument/2006/relationships/image" Target="../media/image8.png"/><Relationship Id="rId14" Type="http://schemas.openxmlformats.org/officeDocument/2006/relationships/package" Target="../embeddings/Microsoft_Excel_Worksheet7.xlsx"/><Relationship Id="rId22" Type="http://schemas.openxmlformats.org/officeDocument/2006/relationships/package" Target="../embeddings/Microsoft_Excel_Worksheet14.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矮脚小奶猫学会走路啦- YouTube">
            <a:extLst>
              <a:ext uri="{FF2B5EF4-FFF2-40B4-BE49-F238E27FC236}">
                <a16:creationId xmlns:a16="http://schemas.microsoft.com/office/drawing/2014/main" id="{DDF0BA26-0A81-4A27-9686-74B963894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606" y="1600200"/>
            <a:ext cx="5012263" cy="281939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DCA826A-71CB-487D-8569-DF9E7E389C13}"/>
              </a:ext>
            </a:extLst>
          </p:cNvPr>
          <p:cNvSpPr txBox="1"/>
          <p:nvPr/>
        </p:nvSpPr>
        <p:spPr>
          <a:xfrm>
            <a:off x="7266715" y="2779066"/>
            <a:ext cx="3972562" cy="461665"/>
          </a:xfrm>
          <a:prstGeom prst="rect">
            <a:avLst/>
          </a:prstGeom>
          <a:solidFill>
            <a:srgbClr val="FFC000">
              <a:alpha val="59000"/>
            </a:srgbClr>
          </a:solidFill>
        </p:spPr>
        <p:txBody>
          <a:bodyPr wrap="none" rtlCol="0">
            <a:spAutoFit/>
          </a:bodyPr>
          <a:lstStyle/>
          <a:p>
            <a:r>
              <a:rPr lang="en-US" altLang="zh-CN" sz="2400" b="1" dirty="0">
                <a:solidFill>
                  <a:srgbClr val="FF0000"/>
                </a:solidFill>
              </a:rPr>
              <a:t>Attention</a:t>
            </a:r>
            <a:r>
              <a:rPr lang="zh-CN" altLang="en-US" sz="2400" b="1" dirty="0">
                <a:solidFill>
                  <a:schemeClr val="bg1"/>
                </a:solidFill>
              </a:rPr>
              <a:t>让计算更有针对性</a:t>
            </a:r>
          </a:p>
        </p:txBody>
      </p:sp>
      <p:graphicFrame>
        <p:nvGraphicFramePr>
          <p:cNvPr id="9" name="表格 6">
            <a:extLst>
              <a:ext uri="{FF2B5EF4-FFF2-40B4-BE49-F238E27FC236}">
                <a16:creationId xmlns:a16="http://schemas.microsoft.com/office/drawing/2014/main" id="{2DD7D36D-4332-464E-B3BE-39B42265818D}"/>
              </a:ext>
            </a:extLst>
          </p:cNvPr>
          <p:cNvGraphicFramePr>
            <a:graphicFrameLocks noGrp="1"/>
          </p:cNvGraphicFramePr>
          <p:nvPr>
            <p:extLst>
              <p:ext uri="{D42A27DB-BD31-4B8C-83A1-F6EECF244321}">
                <p14:modId xmlns:p14="http://schemas.microsoft.com/office/powerpoint/2010/main" val="2087549821"/>
              </p:ext>
            </p:extLst>
          </p:nvPr>
        </p:nvGraphicFramePr>
        <p:xfrm>
          <a:off x="1228606" y="1600200"/>
          <a:ext cx="5012265" cy="2819400"/>
        </p:xfrm>
        <a:graphic>
          <a:graphicData uri="http://schemas.openxmlformats.org/drawingml/2006/table">
            <a:tbl>
              <a:tblPr firstRow="1" bandRow="1">
                <a:tableStyleId>{5C22544A-7EE6-4342-B048-85BDC9FD1C3A}</a:tableStyleId>
              </a:tblPr>
              <a:tblGrid>
                <a:gridCol w="1002453">
                  <a:extLst>
                    <a:ext uri="{9D8B030D-6E8A-4147-A177-3AD203B41FA5}">
                      <a16:colId xmlns:a16="http://schemas.microsoft.com/office/drawing/2014/main" val="3942804269"/>
                    </a:ext>
                  </a:extLst>
                </a:gridCol>
                <a:gridCol w="1002453">
                  <a:extLst>
                    <a:ext uri="{9D8B030D-6E8A-4147-A177-3AD203B41FA5}">
                      <a16:colId xmlns:a16="http://schemas.microsoft.com/office/drawing/2014/main" val="1134335590"/>
                    </a:ext>
                  </a:extLst>
                </a:gridCol>
                <a:gridCol w="1002453">
                  <a:extLst>
                    <a:ext uri="{9D8B030D-6E8A-4147-A177-3AD203B41FA5}">
                      <a16:colId xmlns:a16="http://schemas.microsoft.com/office/drawing/2014/main" val="1897133267"/>
                    </a:ext>
                  </a:extLst>
                </a:gridCol>
                <a:gridCol w="1002453">
                  <a:extLst>
                    <a:ext uri="{9D8B030D-6E8A-4147-A177-3AD203B41FA5}">
                      <a16:colId xmlns:a16="http://schemas.microsoft.com/office/drawing/2014/main" val="11685226"/>
                    </a:ext>
                  </a:extLst>
                </a:gridCol>
                <a:gridCol w="1002453">
                  <a:extLst>
                    <a:ext uri="{9D8B030D-6E8A-4147-A177-3AD203B41FA5}">
                      <a16:colId xmlns:a16="http://schemas.microsoft.com/office/drawing/2014/main" val="1532423686"/>
                    </a:ext>
                  </a:extLst>
                </a:gridCol>
              </a:tblGrid>
              <a:tr h="704850">
                <a:tc>
                  <a:txBody>
                    <a:bodyPr/>
                    <a:lstStyle/>
                    <a:p>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90000"/>
                        <a:alpha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90000"/>
                        <a:alpha val="5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90000"/>
                        <a:alpha val="5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90000"/>
                        <a:alpha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lumMod val="90000"/>
                        <a:alpha val="80000"/>
                      </a:schemeClr>
                    </a:solidFill>
                  </a:tcPr>
                </a:tc>
                <a:extLst>
                  <a:ext uri="{0D108BD9-81ED-4DB2-BD59-A6C34878D82A}">
                    <a16:rowId xmlns:a16="http://schemas.microsoft.com/office/drawing/2014/main" val="323540781"/>
                  </a:ext>
                </a:extLst>
              </a:tr>
              <a:tr h="704850">
                <a:tc>
                  <a:txBody>
                    <a:bodyPr/>
                    <a:lstStyle/>
                    <a:p>
                      <a:endParaRPr lang="zh-CN" alt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7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80000"/>
                      </a:schemeClr>
                    </a:solidFill>
                  </a:tcPr>
                </a:tc>
                <a:extLst>
                  <a:ext uri="{0D108BD9-81ED-4DB2-BD59-A6C34878D82A}">
                    <a16:rowId xmlns:a16="http://schemas.microsoft.com/office/drawing/2014/main" val="790939306"/>
                  </a:ext>
                </a:extLst>
              </a:tr>
              <a:tr h="704850">
                <a:tc>
                  <a:txBody>
                    <a:bodyPr/>
                    <a:lstStyle/>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80000"/>
                      </a:schemeClr>
                    </a:solidFill>
                  </a:tcPr>
                </a:tc>
                <a:extLst>
                  <a:ext uri="{0D108BD9-81ED-4DB2-BD59-A6C34878D82A}">
                    <a16:rowId xmlns:a16="http://schemas.microsoft.com/office/drawing/2014/main" val="3112139405"/>
                  </a:ext>
                </a:extLst>
              </a:tr>
              <a:tr h="704850">
                <a:tc>
                  <a:txBody>
                    <a:bodyPr/>
                    <a:lstStyle/>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90000"/>
                        <a:alpha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90000"/>
                        <a:alpha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90000"/>
                        <a:alpha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90000"/>
                        <a:alpha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lumMod val="90000"/>
                        <a:alpha val="80000"/>
                      </a:schemeClr>
                    </a:solidFill>
                  </a:tcPr>
                </a:tc>
                <a:extLst>
                  <a:ext uri="{0D108BD9-81ED-4DB2-BD59-A6C34878D82A}">
                    <a16:rowId xmlns:a16="http://schemas.microsoft.com/office/drawing/2014/main" val="3157112026"/>
                  </a:ext>
                </a:extLst>
              </a:tr>
            </a:tbl>
          </a:graphicData>
        </a:graphic>
      </p:graphicFrame>
      <p:sp>
        <p:nvSpPr>
          <p:cNvPr id="10" name="矩形: 圆角 9">
            <a:extLst>
              <a:ext uri="{FF2B5EF4-FFF2-40B4-BE49-F238E27FC236}">
                <a16:creationId xmlns:a16="http://schemas.microsoft.com/office/drawing/2014/main" id="{20CF35A7-54A0-4460-AF35-5F9A0686A282}"/>
              </a:ext>
            </a:extLst>
          </p:cNvPr>
          <p:cNvSpPr/>
          <p:nvPr/>
        </p:nvSpPr>
        <p:spPr>
          <a:xfrm>
            <a:off x="2254452" y="2343149"/>
            <a:ext cx="1990725" cy="1333500"/>
          </a:xfrm>
          <a:prstGeom prst="roundRect">
            <a:avLst/>
          </a:prstGeom>
          <a:noFill/>
          <a:ln w="38100">
            <a:solidFill>
              <a:srgbClr val="FFC0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523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ppt_x</p:attrName>
                                        </p:attrNameLst>
                                      </p:cBhvr>
                                      <p:tavLst>
                                        <p:tav tm="0">
                                          <p:val>
                                            <p:strVal val="#ppt_x"/>
                                          </p:val>
                                        </p:tav>
                                        <p:tav tm="100000">
                                          <p:val>
                                            <p:strVal val="#ppt_x"/>
                                          </p:val>
                                        </p:tav>
                                      </p:tavLst>
                                    </p:anim>
                                    <p:anim calcmode="lin" valueType="num">
                                      <p:cBhvr>
                                        <p:cTn id="9" dur="2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3000"/>
                                        <p:tgtEl>
                                          <p:spTgt spid="9"/>
                                        </p:tgtEl>
                                      </p:cBhvr>
                                    </p:animEffect>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F4D2B1-7467-4B99-A1B2-1B46524E8F39}"/>
              </a:ext>
            </a:extLst>
          </p:cNvPr>
          <p:cNvSpPr txBox="1"/>
          <p:nvPr/>
        </p:nvSpPr>
        <p:spPr>
          <a:xfrm>
            <a:off x="5167834" y="315519"/>
            <a:ext cx="2335896" cy="369332"/>
          </a:xfrm>
          <a:prstGeom prst="rect">
            <a:avLst/>
          </a:prstGeom>
          <a:gradFill>
            <a:gsLst>
              <a:gs pos="20000">
                <a:srgbClr val="FFFF00"/>
              </a:gs>
              <a:gs pos="80000">
                <a:srgbClr val="FFC000"/>
              </a:gs>
              <a:gs pos="42000">
                <a:srgbClr val="DAE463"/>
              </a:gs>
              <a:gs pos="85000">
                <a:srgbClr val="FFC000"/>
              </a:gs>
              <a:gs pos="69000">
                <a:srgbClr val="FFC000"/>
              </a:gs>
            </a:gsLst>
            <a:lin ang="5400000" scaled="1"/>
          </a:gradFill>
        </p:spPr>
        <p:txBody>
          <a:bodyPr wrap="none" rtlCol="0">
            <a:spAutoFit/>
          </a:bodyPr>
          <a:lstStyle/>
          <a:p>
            <a:r>
              <a:rPr lang="en-US" altLang="zh-CN" b="1" dirty="0"/>
              <a:t>Attention</a:t>
            </a:r>
            <a:r>
              <a:rPr lang="zh-CN" altLang="en-US" b="1" dirty="0"/>
              <a:t>的输入数据</a:t>
            </a:r>
          </a:p>
        </p:txBody>
      </p:sp>
      <p:graphicFrame>
        <p:nvGraphicFramePr>
          <p:cNvPr id="5" name="表格 5">
            <a:extLst>
              <a:ext uri="{FF2B5EF4-FFF2-40B4-BE49-F238E27FC236}">
                <a16:creationId xmlns:a16="http://schemas.microsoft.com/office/drawing/2014/main" id="{4E519D9C-1923-4071-BFB5-95BD3BB53864}"/>
              </a:ext>
            </a:extLst>
          </p:cNvPr>
          <p:cNvGraphicFramePr>
            <a:graphicFrameLocks noGrp="1"/>
          </p:cNvGraphicFramePr>
          <p:nvPr>
            <p:extLst>
              <p:ext uri="{D42A27DB-BD31-4B8C-83A1-F6EECF244321}">
                <p14:modId xmlns:p14="http://schemas.microsoft.com/office/powerpoint/2010/main" val="268783758"/>
              </p:ext>
            </p:extLst>
          </p:nvPr>
        </p:nvGraphicFramePr>
        <p:xfrm>
          <a:off x="1251799" y="1510803"/>
          <a:ext cx="2687780" cy="365760"/>
        </p:xfrm>
        <a:graphic>
          <a:graphicData uri="http://schemas.openxmlformats.org/drawingml/2006/table">
            <a:tbl>
              <a:tblPr firstRow="1" bandRow="1">
                <a:tableStyleId>{5C22544A-7EE6-4342-B048-85BDC9FD1C3A}</a:tableStyleId>
              </a:tblPr>
              <a:tblGrid>
                <a:gridCol w="537556">
                  <a:extLst>
                    <a:ext uri="{9D8B030D-6E8A-4147-A177-3AD203B41FA5}">
                      <a16:colId xmlns:a16="http://schemas.microsoft.com/office/drawing/2014/main" val="3115736289"/>
                    </a:ext>
                  </a:extLst>
                </a:gridCol>
                <a:gridCol w="537556">
                  <a:extLst>
                    <a:ext uri="{9D8B030D-6E8A-4147-A177-3AD203B41FA5}">
                      <a16:colId xmlns:a16="http://schemas.microsoft.com/office/drawing/2014/main" val="1185037278"/>
                    </a:ext>
                  </a:extLst>
                </a:gridCol>
                <a:gridCol w="537556">
                  <a:extLst>
                    <a:ext uri="{9D8B030D-6E8A-4147-A177-3AD203B41FA5}">
                      <a16:colId xmlns:a16="http://schemas.microsoft.com/office/drawing/2014/main" val="4197342343"/>
                    </a:ext>
                  </a:extLst>
                </a:gridCol>
                <a:gridCol w="537556">
                  <a:extLst>
                    <a:ext uri="{9D8B030D-6E8A-4147-A177-3AD203B41FA5}">
                      <a16:colId xmlns:a16="http://schemas.microsoft.com/office/drawing/2014/main" val="853384874"/>
                    </a:ext>
                  </a:extLst>
                </a:gridCol>
                <a:gridCol w="537556">
                  <a:extLst>
                    <a:ext uri="{9D8B030D-6E8A-4147-A177-3AD203B41FA5}">
                      <a16:colId xmlns:a16="http://schemas.microsoft.com/office/drawing/2014/main" val="385858844"/>
                    </a:ext>
                  </a:extLst>
                </a:gridCol>
              </a:tblGrid>
              <a:tr h="351597">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dirty="0"/>
                    </a:p>
                  </a:txBody>
                  <a:tcPr>
                    <a:solidFill>
                      <a:srgbClr val="FFC000">
                        <a:alpha val="55000"/>
                      </a:srgbClr>
                    </a:solidFill>
                  </a:tcPr>
                </a:tc>
                <a:tc>
                  <a:txBody>
                    <a:bodyPr/>
                    <a:lstStyle/>
                    <a:p>
                      <a:endParaRPr lang="zh-CN" altLang="en-US" dirty="0"/>
                    </a:p>
                  </a:txBody>
                  <a:tcPr>
                    <a:solidFill>
                      <a:srgbClr val="FFC000">
                        <a:alpha val="55000"/>
                      </a:srgbClr>
                    </a:solidFill>
                  </a:tcPr>
                </a:tc>
                <a:tc>
                  <a:txBody>
                    <a:bodyPr/>
                    <a:lstStyle/>
                    <a:p>
                      <a:endParaRPr lang="zh-CN" altLang="en-US" dirty="0"/>
                    </a:p>
                  </a:txBody>
                  <a:tcPr>
                    <a:solidFill>
                      <a:srgbClr val="FFC000">
                        <a:alpha val="55000"/>
                      </a:srgbClr>
                    </a:solidFill>
                  </a:tcPr>
                </a:tc>
                <a:extLst>
                  <a:ext uri="{0D108BD9-81ED-4DB2-BD59-A6C34878D82A}">
                    <a16:rowId xmlns:a16="http://schemas.microsoft.com/office/drawing/2014/main" val="22559703"/>
                  </a:ext>
                </a:extLst>
              </a:tr>
            </a:tbl>
          </a:graphicData>
        </a:graphic>
      </p:graphicFrame>
      <p:sp>
        <p:nvSpPr>
          <p:cNvPr id="6" name="文本框 5">
            <a:extLst>
              <a:ext uri="{FF2B5EF4-FFF2-40B4-BE49-F238E27FC236}">
                <a16:creationId xmlns:a16="http://schemas.microsoft.com/office/drawing/2014/main" id="{F3B41E93-69C1-4204-BF59-90702A3C7FC7}"/>
              </a:ext>
            </a:extLst>
          </p:cNvPr>
          <p:cNvSpPr txBox="1"/>
          <p:nvPr/>
        </p:nvSpPr>
        <p:spPr>
          <a:xfrm>
            <a:off x="2208188" y="1876563"/>
            <a:ext cx="529312" cy="369332"/>
          </a:xfrm>
          <a:prstGeom prst="rect">
            <a:avLst/>
          </a:prstGeom>
          <a:noFill/>
        </p:spPr>
        <p:txBody>
          <a:bodyPr wrap="none" rtlCol="0">
            <a:spAutoFit/>
          </a:bodyPr>
          <a:lstStyle/>
          <a:p>
            <a:r>
              <a:rPr lang="en-US" altLang="zh-CN" dirty="0"/>
              <a:t>1x5</a:t>
            </a:r>
            <a:endParaRPr lang="zh-CN" altLang="en-US" dirty="0"/>
          </a:p>
        </p:txBody>
      </p:sp>
      <p:graphicFrame>
        <p:nvGraphicFramePr>
          <p:cNvPr id="7" name="表格 5">
            <a:extLst>
              <a:ext uri="{FF2B5EF4-FFF2-40B4-BE49-F238E27FC236}">
                <a16:creationId xmlns:a16="http://schemas.microsoft.com/office/drawing/2014/main" id="{6C3DD2CE-F5E8-4666-9A2E-88C685917395}"/>
              </a:ext>
            </a:extLst>
          </p:cNvPr>
          <p:cNvGraphicFramePr>
            <a:graphicFrameLocks noGrp="1"/>
          </p:cNvGraphicFramePr>
          <p:nvPr>
            <p:extLst>
              <p:ext uri="{D42A27DB-BD31-4B8C-83A1-F6EECF244321}">
                <p14:modId xmlns:p14="http://schemas.microsoft.com/office/powerpoint/2010/main" val="2952854363"/>
              </p:ext>
            </p:extLst>
          </p:nvPr>
        </p:nvGraphicFramePr>
        <p:xfrm>
          <a:off x="1251799" y="2778555"/>
          <a:ext cx="2687780" cy="365760"/>
        </p:xfrm>
        <a:graphic>
          <a:graphicData uri="http://schemas.openxmlformats.org/drawingml/2006/table">
            <a:tbl>
              <a:tblPr firstRow="1" bandRow="1">
                <a:tableStyleId>{5C22544A-7EE6-4342-B048-85BDC9FD1C3A}</a:tableStyleId>
              </a:tblPr>
              <a:tblGrid>
                <a:gridCol w="537556">
                  <a:extLst>
                    <a:ext uri="{9D8B030D-6E8A-4147-A177-3AD203B41FA5}">
                      <a16:colId xmlns:a16="http://schemas.microsoft.com/office/drawing/2014/main" val="3115736289"/>
                    </a:ext>
                  </a:extLst>
                </a:gridCol>
                <a:gridCol w="537556">
                  <a:extLst>
                    <a:ext uri="{9D8B030D-6E8A-4147-A177-3AD203B41FA5}">
                      <a16:colId xmlns:a16="http://schemas.microsoft.com/office/drawing/2014/main" val="1185037278"/>
                    </a:ext>
                  </a:extLst>
                </a:gridCol>
                <a:gridCol w="537556">
                  <a:extLst>
                    <a:ext uri="{9D8B030D-6E8A-4147-A177-3AD203B41FA5}">
                      <a16:colId xmlns:a16="http://schemas.microsoft.com/office/drawing/2014/main" val="4197342343"/>
                    </a:ext>
                  </a:extLst>
                </a:gridCol>
                <a:gridCol w="537556">
                  <a:extLst>
                    <a:ext uri="{9D8B030D-6E8A-4147-A177-3AD203B41FA5}">
                      <a16:colId xmlns:a16="http://schemas.microsoft.com/office/drawing/2014/main" val="853384874"/>
                    </a:ext>
                  </a:extLst>
                </a:gridCol>
                <a:gridCol w="537556">
                  <a:extLst>
                    <a:ext uri="{9D8B030D-6E8A-4147-A177-3AD203B41FA5}">
                      <a16:colId xmlns:a16="http://schemas.microsoft.com/office/drawing/2014/main" val="385858844"/>
                    </a:ext>
                  </a:extLst>
                </a:gridCol>
              </a:tblGrid>
              <a:tr h="351597">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dirty="0"/>
                    </a:p>
                  </a:txBody>
                  <a:tcPr>
                    <a:solidFill>
                      <a:srgbClr val="FFC000">
                        <a:alpha val="55000"/>
                      </a:srgbClr>
                    </a:solidFill>
                  </a:tcPr>
                </a:tc>
                <a:tc>
                  <a:txBody>
                    <a:bodyPr/>
                    <a:lstStyle/>
                    <a:p>
                      <a:endParaRPr lang="zh-CN" altLang="en-US" dirty="0"/>
                    </a:p>
                  </a:txBody>
                  <a:tcPr>
                    <a:solidFill>
                      <a:srgbClr val="FFC000">
                        <a:alpha val="55000"/>
                      </a:srgbClr>
                    </a:solidFill>
                  </a:tcPr>
                </a:tc>
                <a:tc>
                  <a:txBody>
                    <a:bodyPr/>
                    <a:lstStyle/>
                    <a:p>
                      <a:endParaRPr lang="zh-CN" altLang="en-US" dirty="0"/>
                    </a:p>
                  </a:txBody>
                  <a:tcPr>
                    <a:solidFill>
                      <a:srgbClr val="FFC000">
                        <a:alpha val="55000"/>
                      </a:srgbClr>
                    </a:solidFill>
                  </a:tcPr>
                </a:tc>
                <a:extLst>
                  <a:ext uri="{0D108BD9-81ED-4DB2-BD59-A6C34878D82A}">
                    <a16:rowId xmlns:a16="http://schemas.microsoft.com/office/drawing/2014/main" val="22559703"/>
                  </a:ext>
                </a:extLst>
              </a:tr>
            </a:tbl>
          </a:graphicData>
        </a:graphic>
      </p:graphicFrame>
      <p:sp>
        <p:nvSpPr>
          <p:cNvPr id="8" name="文本框 7">
            <a:extLst>
              <a:ext uri="{FF2B5EF4-FFF2-40B4-BE49-F238E27FC236}">
                <a16:creationId xmlns:a16="http://schemas.microsoft.com/office/drawing/2014/main" id="{755BFC36-9131-4914-9953-6A44309B8358}"/>
              </a:ext>
            </a:extLst>
          </p:cNvPr>
          <p:cNvSpPr txBox="1"/>
          <p:nvPr/>
        </p:nvSpPr>
        <p:spPr>
          <a:xfrm>
            <a:off x="2208188" y="3144315"/>
            <a:ext cx="529312" cy="369332"/>
          </a:xfrm>
          <a:prstGeom prst="rect">
            <a:avLst/>
          </a:prstGeom>
          <a:noFill/>
        </p:spPr>
        <p:txBody>
          <a:bodyPr wrap="none" rtlCol="0">
            <a:spAutoFit/>
          </a:bodyPr>
          <a:lstStyle/>
          <a:p>
            <a:r>
              <a:rPr lang="en-US" altLang="zh-CN" dirty="0"/>
              <a:t>1x5</a:t>
            </a:r>
            <a:endParaRPr lang="zh-CN" altLang="en-US" dirty="0"/>
          </a:p>
        </p:txBody>
      </p:sp>
      <p:sp>
        <p:nvSpPr>
          <p:cNvPr id="9" name="文本框 8">
            <a:extLst>
              <a:ext uri="{FF2B5EF4-FFF2-40B4-BE49-F238E27FC236}">
                <a16:creationId xmlns:a16="http://schemas.microsoft.com/office/drawing/2014/main" id="{99DA4A52-CC0A-4DB6-B1BA-DAA036969B8D}"/>
              </a:ext>
            </a:extLst>
          </p:cNvPr>
          <p:cNvSpPr txBox="1"/>
          <p:nvPr/>
        </p:nvSpPr>
        <p:spPr>
          <a:xfrm>
            <a:off x="2134024" y="2341438"/>
            <a:ext cx="461665" cy="279885"/>
          </a:xfrm>
          <a:prstGeom prst="rect">
            <a:avLst/>
          </a:prstGeom>
          <a:noFill/>
        </p:spPr>
        <p:txBody>
          <a:bodyPr vert="eaVert" wrap="none" rtlCol="0">
            <a:spAutoFit/>
          </a:bodyPr>
          <a:lstStyle/>
          <a:p>
            <a:r>
              <a:rPr lang="en-US" altLang="zh-CN" b="1" dirty="0"/>
              <a:t>…</a:t>
            </a:r>
            <a:endParaRPr lang="zh-CN" altLang="en-US" b="1" dirty="0"/>
          </a:p>
        </p:txBody>
      </p:sp>
      <p:grpSp>
        <p:nvGrpSpPr>
          <p:cNvPr id="57" name="组合 56">
            <a:extLst>
              <a:ext uri="{FF2B5EF4-FFF2-40B4-BE49-F238E27FC236}">
                <a16:creationId xmlns:a16="http://schemas.microsoft.com/office/drawing/2014/main" id="{CAB55F7B-DA95-4A4A-9D0F-B56DB07AD33C}"/>
              </a:ext>
            </a:extLst>
          </p:cNvPr>
          <p:cNvGrpSpPr/>
          <p:nvPr/>
        </p:nvGrpSpPr>
        <p:grpSpPr>
          <a:xfrm>
            <a:off x="1267804" y="772138"/>
            <a:ext cx="2671774" cy="714497"/>
            <a:chOff x="1267804" y="772138"/>
            <a:chExt cx="2671774" cy="714497"/>
          </a:xfrm>
        </p:grpSpPr>
        <p:sp>
          <p:nvSpPr>
            <p:cNvPr id="10" name="左大括号 9">
              <a:extLst>
                <a:ext uri="{FF2B5EF4-FFF2-40B4-BE49-F238E27FC236}">
                  <a16:creationId xmlns:a16="http://schemas.microsoft.com/office/drawing/2014/main" id="{8A3F371F-7157-4FD2-9127-B7F42A2B6283}"/>
                </a:ext>
              </a:extLst>
            </p:cNvPr>
            <p:cNvSpPr/>
            <p:nvPr/>
          </p:nvSpPr>
          <p:spPr>
            <a:xfrm rot="5400000">
              <a:off x="2431108" y="-21834"/>
              <a:ext cx="345165" cy="2671774"/>
            </a:xfrm>
            <a:prstGeom prst="leftBrace">
              <a:avLst>
                <a:gd name="adj1" fmla="val 8333"/>
                <a:gd name="adj2" fmla="val 4896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96A572B-1723-4CA4-AC2E-345832D02A4F}"/>
                </a:ext>
              </a:extLst>
            </p:cNvPr>
            <p:cNvSpPr txBox="1"/>
            <p:nvPr/>
          </p:nvSpPr>
          <p:spPr>
            <a:xfrm>
              <a:off x="2859080" y="952312"/>
              <a:ext cx="461665" cy="92398"/>
            </a:xfrm>
            <a:prstGeom prst="rect">
              <a:avLst/>
            </a:prstGeom>
            <a:noFill/>
          </p:spPr>
          <p:txBody>
            <a:bodyPr vert="eaVert" wrap="none" rtlCol="0">
              <a:spAutoFit/>
            </a:bodyPr>
            <a:lstStyle/>
            <a:p>
              <a:endParaRPr lang="zh-CN" altLang="en-US" dirty="0"/>
            </a:p>
          </p:txBody>
        </p:sp>
        <p:sp>
          <p:nvSpPr>
            <p:cNvPr id="12" name="文本框 11">
              <a:extLst>
                <a:ext uri="{FF2B5EF4-FFF2-40B4-BE49-F238E27FC236}">
                  <a16:creationId xmlns:a16="http://schemas.microsoft.com/office/drawing/2014/main" id="{FF6E5F62-4509-499E-8369-82E544B6F981}"/>
                </a:ext>
              </a:extLst>
            </p:cNvPr>
            <p:cNvSpPr txBox="1"/>
            <p:nvPr/>
          </p:nvSpPr>
          <p:spPr>
            <a:xfrm>
              <a:off x="2038253" y="772138"/>
              <a:ext cx="1281120" cy="369332"/>
            </a:xfrm>
            <a:prstGeom prst="rect">
              <a:avLst/>
            </a:prstGeom>
            <a:noFill/>
          </p:spPr>
          <p:txBody>
            <a:bodyPr wrap="none" rtlCol="0">
              <a:spAutoFit/>
            </a:bodyPr>
            <a:lstStyle/>
            <a:p>
              <a:r>
                <a:rPr lang="zh-CN" altLang="en-US" dirty="0"/>
                <a:t>特征维度</a:t>
              </a:r>
              <a:r>
                <a:rPr lang="en-US" altLang="zh-CN" dirty="0"/>
                <a:t>:5</a:t>
              </a:r>
              <a:endParaRPr lang="zh-CN" altLang="en-US" dirty="0"/>
            </a:p>
          </p:txBody>
        </p:sp>
      </p:grpSp>
      <p:sp>
        <p:nvSpPr>
          <p:cNvPr id="13" name="右大括号 12">
            <a:extLst>
              <a:ext uri="{FF2B5EF4-FFF2-40B4-BE49-F238E27FC236}">
                <a16:creationId xmlns:a16="http://schemas.microsoft.com/office/drawing/2014/main" id="{C5307CCF-A213-46EF-A950-E5C2655A1481}"/>
              </a:ext>
            </a:extLst>
          </p:cNvPr>
          <p:cNvSpPr/>
          <p:nvPr/>
        </p:nvSpPr>
        <p:spPr>
          <a:xfrm>
            <a:off x="4013472" y="1486636"/>
            <a:ext cx="461665" cy="1657679"/>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AD8DD9AD-5177-4D49-A804-DE86C4E7D142}"/>
              </a:ext>
            </a:extLst>
          </p:cNvPr>
          <p:cNvSpPr txBox="1"/>
          <p:nvPr/>
        </p:nvSpPr>
        <p:spPr>
          <a:xfrm>
            <a:off x="4475602" y="1697837"/>
            <a:ext cx="461665" cy="1235275"/>
          </a:xfrm>
          <a:prstGeom prst="rect">
            <a:avLst/>
          </a:prstGeom>
          <a:noFill/>
        </p:spPr>
        <p:txBody>
          <a:bodyPr vert="eaVert" wrap="none" rtlCol="0">
            <a:spAutoFit/>
          </a:bodyPr>
          <a:lstStyle/>
          <a:p>
            <a:r>
              <a:rPr lang="zh-CN" altLang="en-US" dirty="0"/>
              <a:t>序列长度</a:t>
            </a:r>
            <a:r>
              <a:rPr lang="en-US" altLang="zh-CN" dirty="0"/>
              <a:t>:N</a:t>
            </a:r>
            <a:endParaRPr lang="zh-CN" altLang="en-US" dirty="0"/>
          </a:p>
        </p:txBody>
      </p:sp>
      <p:sp>
        <p:nvSpPr>
          <p:cNvPr id="18" name="文本框 17">
            <a:extLst>
              <a:ext uri="{FF2B5EF4-FFF2-40B4-BE49-F238E27FC236}">
                <a16:creationId xmlns:a16="http://schemas.microsoft.com/office/drawing/2014/main" id="{3045DC4C-516C-4A7B-9C04-82DC5A966401}"/>
              </a:ext>
            </a:extLst>
          </p:cNvPr>
          <p:cNvSpPr txBox="1"/>
          <p:nvPr/>
        </p:nvSpPr>
        <p:spPr>
          <a:xfrm>
            <a:off x="5155838" y="2592103"/>
            <a:ext cx="2225289" cy="369332"/>
          </a:xfrm>
          <a:prstGeom prst="rect">
            <a:avLst/>
          </a:prstGeom>
          <a:noFill/>
        </p:spPr>
        <p:txBody>
          <a:bodyPr wrap="none" rtlCol="0">
            <a:spAutoFit/>
          </a:bodyPr>
          <a:lstStyle/>
          <a:p>
            <a:r>
              <a:rPr lang="zh-CN" altLang="en-US" dirty="0"/>
              <a:t>数据</a:t>
            </a:r>
            <a:r>
              <a:rPr lang="en-US" altLang="zh-CN" dirty="0"/>
              <a:t>Shape: </a:t>
            </a:r>
            <a:r>
              <a:rPr lang="en-US" altLang="zh-CN" b="1" dirty="0"/>
              <a:t>(B, N, C)</a:t>
            </a:r>
            <a:endParaRPr lang="zh-CN" altLang="en-US" b="1" dirty="0"/>
          </a:p>
        </p:txBody>
      </p:sp>
      <p:graphicFrame>
        <p:nvGraphicFramePr>
          <p:cNvPr id="19" name="表格 19">
            <a:extLst>
              <a:ext uri="{FF2B5EF4-FFF2-40B4-BE49-F238E27FC236}">
                <a16:creationId xmlns:a16="http://schemas.microsoft.com/office/drawing/2014/main" id="{CD579825-BFD0-45D5-B516-E86E2ACD6EB7}"/>
              </a:ext>
            </a:extLst>
          </p:cNvPr>
          <p:cNvGraphicFramePr>
            <a:graphicFrameLocks noGrp="1"/>
          </p:cNvGraphicFramePr>
          <p:nvPr>
            <p:extLst>
              <p:ext uri="{D42A27DB-BD31-4B8C-83A1-F6EECF244321}">
                <p14:modId xmlns:p14="http://schemas.microsoft.com/office/powerpoint/2010/main" val="2369469374"/>
              </p:ext>
            </p:extLst>
          </p:nvPr>
        </p:nvGraphicFramePr>
        <p:xfrm>
          <a:off x="8065760" y="1216346"/>
          <a:ext cx="1913875" cy="1828800"/>
        </p:xfrm>
        <a:graphic>
          <a:graphicData uri="http://schemas.openxmlformats.org/drawingml/2006/table">
            <a:tbl>
              <a:tblPr firstRow="1" bandRow="1">
                <a:tableStyleId>{5C22544A-7EE6-4342-B048-85BDC9FD1C3A}</a:tableStyleId>
              </a:tblPr>
              <a:tblGrid>
                <a:gridCol w="382775">
                  <a:extLst>
                    <a:ext uri="{9D8B030D-6E8A-4147-A177-3AD203B41FA5}">
                      <a16:colId xmlns:a16="http://schemas.microsoft.com/office/drawing/2014/main" val="750786581"/>
                    </a:ext>
                  </a:extLst>
                </a:gridCol>
                <a:gridCol w="382775">
                  <a:extLst>
                    <a:ext uri="{9D8B030D-6E8A-4147-A177-3AD203B41FA5}">
                      <a16:colId xmlns:a16="http://schemas.microsoft.com/office/drawing/2014/main" val="642743440"/>
                    </a:ext>
                  </a:extLst>
                </a:gridCol>
                <a:gridCol w="382775">
                  <a:extLst>
                    <a:ext uri="{9D8B030D-6E8A-4147-A177-3AD203B41FA5}">
                      <a16:colId xmlns:a16="http://schemas.microsoft.com/office/drawing/2014/main" val="2709385156"/>
                    </a:ext>
                  </a:extLst>
                </a:gridCol>
                <a:gridCol w="382775">
                  <a:extLst>
                    <a:ext uri="{9D8B030D-6E8A-4147-A177-3AD203B41FA5}">
                      <a16:colId xmlns:a16="http://schemas.microsoft.com/office/drawing/2014/main" val="2512220083"/>
                    </a:ext>
                  </a:extLst>
                </a:gridCol>
                <a:gridCol w="382775">
                  <a:extLst>
                    <a:ext uri="{9D8B030D-6E8A-4147-A177-3AD203B41FA5}">
                      <a16:colId xmlns:a16="http://schemas.microsoft.com/office/drawing/2014/main" val="2091108079"/>
                    </a:ext>
                  </a:extLst>
                </a:gridCol>
              </a:tblGrid>
              <a:tr h="363482">
                <a:tc>
                  <a:txBody>
                    <a:bodyPr/>
                    <a:lstStyle/>
                    <a:p>
                      <a:endParaRPr lang="zh-CN" altLang="en-US" dirty="0"/>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dirty="0"/>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dirty="0"/>
                    </a:p>
                  </a:txBody>
                  <a:tcPr>
                    <a:solidFill>
                      <a:srgbClr val="FFC000">
                        <a:alpha val="55000"/>
                      </a:srgbClr>
                    </a:solidFill>
                  </a:tcPr>
                </a:tc>
                <a:extLst>
                  <a:ext uri="{0D108BD9-81ED-4DB2-BD59-A6C34878D82A}">
                    <a16:rowId xmlns:a16="http://schemas.microsoft.com/office/drawing/2014/main" val="3307304176"/>
                  </a:ext>
                </a:extLst>
              </a:tr>
              <a:tr h="363482">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extLst>
                  <a:ext uri="{0D108BD9-81ED-4DB2-BD59-A6C34878D82A}">
                    <a16:rowId xmlns:a16="http://schemas.microsoft.com/office/drawing/2014/main" val="2044286312"/>
                  </a:ext>
                </a:extLst>
              </a:tr>
              <a:tr h="363482">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extLst>
                  <a:ext uri="{0D108BD9-81ED-4DB2-BD59-A6C34878D82A}">
                    <a16:rowId xmlns:a16="http://schemas.microsoft.com/office/drawing/2014/main" val="2341108106"/>
                  </a:ext>
                </a:extLst>
              </a:tr>
              <a:tr h="363482">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extLst>
                  <a:ext uri="{0D108BD9-81ED-4DB2-BD59-A6C34878D82A}">
                    <a16:rowId xmlns:a16="http://schemas.microsoft.com/office/drawing/2014/main" val="3198304921"/>
                  </a:ext>
                </a:extLst>
              </a:tr>
              <a:tr h="363482">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dirty="0"/>
                    </a:p>
                  </a:txBody>
                  <a:tcPr>
                    <a:solidFill>
                      <a:srgbClr val="FFC000">
                        <a:alpha val="55000"/>
                      </a:srgbClr>
                    </a:solidFill>
                  </a:tcPr>
                </a:tc>
                <a:extLst>
                  <a:ext uri="{0D108BD9-81ED-4DB2-BD59-A6C34878D82A}">
                    <a16:rowId xmlns:a16="http://schemas.microsoft.com/office/drawing/2014/main" val="988442099"/>
                  </a:ext>
                </a:extLst>
              </a:tr>
            </a:tbl>
          </a:graphicData>
        </a:graphic>
      </p:graphicFrame>
      <p:graphicFrame>
        <p:nvGraphicFramePr>
          <p:cNvPr id="20" name="表格 19">
            <a:extLst>
              <a:ext uri="{FF2B5EF4-FFF2-40B4-BE49-F238E27FC236}">
                <a16:creationId xmlns:a16="http://schemas.microsoft.com/office/drawing/2014/main" id="{3158970D-AF12-4992-8397-E939CD0EFE9B}"/>
              </a:ext>
            </a:extLst>
          </p:cNvPr>
          <p:cNvGraphicFramePr>
            <a:graphicFrameLocks noGrp="1"/>
          </p:cNvGraphicFramePr>
          <p:nvPr>
            <p:extLst>
              <p:ext uri="{D42A27DB-BD31-4B8C-83A1-F6EECF244321}">
                <p14:modId xmlns:p14="http://schemas.microsoft.com/office/powerpoint/2010/main" val="4181527774"/>
              </p:ext>
            </p:extLst>
          </p:nvPr>
        </p:nvGraphicFramePr>
        <p:xfrm>
          <a:off x="8227397" y="1326075"/>
          <a:ext cx="1913875" cy="1828800"/>
        </p:xfrm>
        <a:graphic>
          <a:graphicData uri="http://schemas.openxmlformats.org/drawingml/2006/table">
            <a:tbl>
              <a:tblPr firstRow="1" bandRow="1">
                <a:tableStyleId>{5C22544A-7EE6-4342-B048-85BDC9FD1C3A}</a:tableStyleId>
              </a:tblPr>
              <a:tblGrid>
                <a:gridCol w="382775">
                  <a:extLst>
                    <a:ext uri="{9D8B030D-6E8A-4147-A177-3AD203B41FA5}">
                      <a16:colId xmlns:a16="http://schemas.microsoft.com/office/drawing/2014/main" val="750786581"/>
                    </a:ext>
                  </a:extLst>
                </a:gridCol>
                <a:gridCol w="382775">
                  <a:extLst>
                    <a:ext uri="{9D8B030D-6E8A-4147-A177-3AD203B41FA5}">
                      <a16:colId xmlns:a16="http://schemas.microsoft.com/office/drawing/2014/main" val="642743440"/>
                    </a:ext>
                  </a:extLst>
                </a:gridCol>
                <a:gridCol w="382775">
                  <a:extLst>
                    <a:ext uri="{9D8B030D-6E8A-4147-A177-3AD203B41FA5}">
                      <a16:colId xmlns:a16="http://schemas.microsoft.com/office/drawing/2014/main" val="2709385156"/>
                    </a:ext>
                  </a:extLst>
                </a:gridCol>
                <a:gridCol w="382775">
                  <a:extLst>
                    <a:ext uri="{9D8B030D-6E8A-4147-A177-3AD203B41FA5}">
                      <a16:colId xmlns:a16="http://schemas.microsoft.com/office/drawing/2014/main" val="2512220083"/>
                    </a:ext>
                  </a:extLst>
                </a:gridCol>
                <a:gridCol w="382775">
                  <a:extLst>
                    <a:ext uri="{9D8B030D-6E8A-4147-A177-3AD203B41FA5}">
                      <a16:colId xmlns:a16="http://schemas.microsoft.com/office/drawing/2014/main" val="2091108079"/>
                    </a:ext>
                  </a:extLst>
                </a:gridCol>
              </a:tblGrid>
              <a:tr h="363482">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330730417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extLst>
                  <a:ext uri="{0D108BD9-81ED-4DB2-BD59-A6C34878D82A}">
                    <a16:rowId xmlns:a16="http://schemas.microsoft.com/office/drawing/2014/main" val="2044286312"/>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234110810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3198304921"/>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extLst>
                  <a:ext uri="{0D108BD9-81ED-4DB2-BD59-A6C34878D82A}">
                    <a16:rowId xmlns:a16="http://schemas.microsoft.com/office/drawing/2014/main" val="988442099"/>
                  </a:ext>
                </a:extLst>
              </a:tr>
            </a:tbl>
          </a:graphicData>
        </a:graphic>
      </p:graphicFrame>
      <p:graphicFrame>
        <p:nvGraphicFramePr>
          <p:cNvPr id="21" name="表格 20">
            <a:extLst>
              <a:ext uri="{FF2B5EF4-FFF2-40B4-BE49-F238E27FC236}">
                <a16:creationId xmlns:a16="http://schemas.microsoft.com/office/drawing/2014/main" id="{D94F1C86-3348-4867-87CF-6730809C4BAE}"/>
              </a:ext>
            </a:extLst>
          </p:cNvPr>
          <p:cNvGraphicFramePr>
            <a:graphicFrameLocks noGrp="1"/>
          </p:cNvGraphicFramePr>
          <p:nvPr>
            <p:extLst>
              <p:ext uri="{D42A27DB-BD31-4B8C-83A1-F6EECF244321}">
                <p14:modId xmlns:p14="http://schemas.microsoft.com/office/powerpoint/2010/main" val="3009125493"/>
              </p:ext>
            </p:extLst>
          </p:nvPr>
        </p:nvGraphicFramePr>
        <p:xfrm>
          <a:off x="8677699" y="1598715"/>
          <a:ext cx="1913875" cy="1828800"/>
        </p:xfrm>
        <a:graphic>
          <a:graphicData uri="http://schemas.openxmlformats.org/drawingml/2006/table">
            <a:tbl>
              <a:tblPr firstRow="1" bandRow="1">
                <a:tableStyleId>{5C22544A-7EE6-4342-B048-85BDC9FD1C3A}</a:tableStyleId>
              </a:tblPr>
              <a:tblGrid>
                <a:gridCol w="382775">
                  <a:extLst>
                    <a:ext uri="{9D8B030D-6E8A-4147-A177-3AD203B41FA5}">
                      <a16:colId xmlns:a16="http://schemas.microsoft.com/office/drawing/2014/main" val="750786581"/>
                    </a:ext>
                  </a:extLst>
                </a:gridCol>
                <a:gridCol w="382775">
                  <a:extLst>
                    <a:ext uri="{9D8B030D-6E8A-4147-A177-3AD203B41FA5}">
                      <a16:colId xmlns:a16="http://schemas.microsoft.com/office/drawing/2014/main" val="642743440"/>
                    </a:ext>
                  </a:extLst>
                </a:gridCol>
                <a:gridCol w="382775">
                  <a:extLst>
                    <a:ext uri="{9D8B030D-6E8A-4147-A177-3AD203B41FA5}">
                      <a16:colId xmlns:a16="http://schemas.microsoft.com/office/drawing/2014/main" val="2709385156"/>
                    </a:ext>
                  </a:extLst>
                </a:gridCol>
                <a:gridCol w="382775">
                  <a:extLst>
                    <a:ext uri="{9D8B030D-6E8A-4147-A177-3AD203B41FA5}">
                      <a16:colId xmlns:a16="http://schemas.microsoft.com/office/drawing/2014/main" val="2512220083"/>
                    </a:ext>
                  </a:extLst>
                </a:gridCol>
                <a:gridCol w="382775">
                  <a:extLst>
                    <a:ext uri="{9D8B030D-6E8A-4147-A177-3AD203B41FA5}">
                      <a16:colId xmlns:a16="http://schemas.microsoft.com/office/drawing/2014/main" val="2091108079"/>
                    </a:ext>
                  </a:extLst>
                </a:gridCol>
              </a:tblGrid>
              <a:tr h="363482">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330730417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2044286312"/>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234110810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3198304921"/>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extLst>
                  <a:ext uri="{0D108BD9-81ED-4DB2-BD59-A6C34878D82A}">
                    <a16:rowId xmlns:a16="http://schemas.microsoft.com/office/drawing/2014/main" val="988442099"/>
                  </a:ext>
                </a:extLst>
              </a:tr>
            </a:tbl>
          </a:graphicData>
        </a:graphic>
      </p:graphicFrame>
      <p:graphicFrame>
        <p:nvGraphicFramePr>
          <p:cNvPr id="22" name="表格 21">
            <a:extLst>
              <a:ext uri="{FF2B5EF4-FFF2-40B4-BE49-F238E27FC236}">
                <a16:creationId xmlns:a16="http://schemas.microsoft.com/office/drawing/2014/main" id="{701A1CA8-1B80-468A-AB2F-230EFEFB49AD}"/>
              </a:ext>
            </a:extLst>
          </p:cNvPr>
          <p:cNvGraphicFramePr>
            <a:graphicFrameLocks noGrp="1"/>
          </p:cNvGraphicFramePr>
          <p:nvPr>
            <p:extLst>
              <p:ext uri="{D42A27DB-BD31-4B8C-83A1-F6EECF244321}">
                <p14:modId xmlns:p14="http://schemas.microsoft.com/office/powerpoint/2010/main" val="2929153168"/>
              </p:ext>
            </p:extLst>
          </p:nvPr>
        </p:nvGraphicFramePr>
        <p:xfrm>
          <a:off x="8846459" y="1782230"/>
          <a:ext cx="1913875" cy="1828800"/>
        </p:xfrm>
        <a:graphic>
          <a:graphicData uri="http://schemas.openxmlformats.org/drawingml/2006/table">
            <a:tbl>
              <a:tblPr firstRow="1" bandRow="1">
                <a:tableStyleId>{5C22544A-7EE6-4342-B048-85BDC9FD1C3A}</a:tableStyleId>
              </a:tblPr>
              <a:tblGrid>
                <a:gridCol w="382775">
                  <a:extLst>
                    <a:ext uri="{9D8B030D-6E8A-4147-A177-3AD203B41FA5}">
                      <a16:colId xmlns:a16="http://schemas.microsoft.com/office/drawing/2014/main" val="750786581"/>
                    </a:ext>
                  </a:extLst>
                </a:gridCol>
                <a:gridCol w="382775">
                  <a:extLst>
                    <a:ext uri="{9D8B030D-6E8A-4147-A177-3AD203B41FA5}">
                      <a16:colId xmlns:a16="http://schemas.microsoft.com/office/drawing/2014/main" val="642743440"/>
                    </a:ext>
                  </a:extLst>
                </a:gridCol>
                <a:gridCol w="382775">
                  <a:extLst>
                    <a:ext uri="{9D8B030D-6E8A-4147-A177-3AD203B41FA5}">
                      <a16:colId xmlns:a16="http://schemas.microsoft.com/office/drawing/2014/main" val="2709385156"/>
                    </a:ext>
                  </a:extLst>
                </a:gridCol>
                <a:gridCol w="382775">
                  <a:extLst>
                    <a:ext uri="{9D8B030D-6E8A-4147-A177-3AD203B41FA5}">
                      <a16:colId xmlns:a16="http://schemas.microsoft.com/office/drawing/2014/main" val="2512220083"/>
                    </a:ext>
                  </a:extLst>
                </a:gridCol>
                <a:gridCol w="382775">
                  <a:extLst>
                    <a:ext uri="{9D8B030D-6E8A-4147-A177-3AD203B41FA5}">
                      <a16:colId xmlns:a16="http://schemas.microsoft.com/office/drawing/2014/main" val="2091108079"/>
                    </a:ext>
                  </a:extLst>
                </a:gridCol>
              </a:tblGrid>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extLst>
                  <a:ext uri="{0D108BD9-81ED-4DB2-BD59-A6C34878D82A}">
                    <a16:rowId xmlns:a16="http://schemas.microsoft.com/office/drawing/2014/main" val="330730417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2044286312"/>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234110810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3198304921"/>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dirty="0"/>
                    </a:p>
                  </a:txBody>
                  <a:tcPr>
                    <a:solidFill>
                      <a:srgbClr val="FFC000">
                        <a:alpha val="80000"/>
                      </a:srgbClr>
                    </a:solidFill>
                  </a:tcPr>
                </a:tc>
                <a:extLst>
                  <a:ext uri="{0D108BD9-81ED-4DB2-BD59-A6C34878D82A}">
                    <a16:rowId xmlns:a16="http://schemas.microsoft.com/office/drawing/2014/main" val="988442099"/>
                  </a:ext>
                </a:extLst>
              </a:tr>
            </a:tbl>
          </a:graphicData>
        </a:graphic>
      </p:graphicFrame>
      <p:sp>
        <p:nvSpPr>
          <p:cNvPr id="23" name="左大括号 22">
            <a:extLst>
              <a:ext uri="{FF2B5EF4-FFF2-40B4-BE49-F238E27FC236}">
                <a16:creationId xmlns:a16="http://schemas.microsoft.com/office/drawing/2014/main" id="{87938F3E-E4F8-40D7-BAEB-13B5EED8417D}"/>
              </a:ext>
            </a:extLst>
          </p:cNvPr>
          <p:cNvSpPr/>
          <p:nvPr/>
        </p:nvSpPr>
        <p:spPr>
          <a:xfrm rot="18589801">
            <a:off x="7989964" y="2968450"/>
            <a:ext cx="461665" cy="123249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830D94A-1D91-4175-9229-05B1811017AB}"/>
              </a:ext>
            </a:extLst>
          </p:cNvPr>
          <p:cNvSpPr txBox="1"/>
          <p:nvPr/>
        </p:nvSpPr>
        <p:spPr>
          <a:xfrm rot="2062629">
            <a:off x="8292559" y="3142538"/>
            <a:ext cx="372218" cy="369332"/>
          </a:xfrm>
          <a:prstGeom prst="rect">
            <a:avLst/>
          </a:prstGeom>
          <a:noFill/>
        </p:spPr>
        <p:txBody>
          <a:bodyPr wrap="none" rtlCol="0">
            <a:spAutoFit/>
          </a:bodyPr>
          <a:lstStyle/>
          <a:p>
            <a:r>
              <a:rPr lang="en-US" altLang="zh-CN" b="1" dirty="0"/>
              <a:t>…</a:t>
            </a:r>
            <a:endParaRPr lang="zh-CN" altLang="en-US" b="1" dirty="0"/>
          </a:p>
        </p:txBody>
      </p:sp>
      <p:sp>
        <p:nvSpPr>
          <p:cNvPr id="25" name="文本框 24">
            <a:extLst>
              <a:ext uri="{FF2B5EF4-FFF2-40B4-BE49-F238E27FC236}">
                <a16:creationId xmlns:a16="http://schemas.microsoft.com/office/drawing/2014/main" id="{8A8AC76B-634F-44E2-AA86-273D541A1A95}"/>
              </a:ext>
            </a:extLst>
          </p:cNvPr>
          <p:cNvSpPr txBox="1"/>
          <p:nvPr/>
        </p:nvSpPr>
        <p:spPr>
          <a:xfrm rot="18460000">
            <a:off x="7820123" y="3646713"/>
            <a:ext cx="324128" cy="369332"/>
          </a:xfrm>
          <a:prstGeom prst="rect">
            <a:avLst/>
          </a:prstGeom>
          <a:noFill/>
        </p:spPr>
        <p:txBody>
          <a:bodyPr wrap="none" rtlCol="0">
            <a:spAutoFit/>
          </a:bodyPr>
          <a:lstStyle/>
          <a:p>
            <a:r>
              <a:rPr lang="en-US" altLang="zh-CN" b="1" dirty="0"/>
              <a:t>B</a:t>
            </a:r>
            <a:endParaRPr lang="zh-CN" altLang="en-US" b="1" dirty="0"/>
          </a:p>
        </p:txBody>
      </p:sp>
      <p:sp>
        <p:nvSpPr>
          <p:cNvPr id="26" name="左大括号 25">
            <a:extLst>
              <a:ext uri="{FF2B5EF4-FFF2-40B4-BE49-F238E27FC236}">
                <a16:creationId xmlns:a16="http://schemas.microsoft.com/office/drawing/2014/main" id="{4802A958-66E7-478C-8C45-5F9569E7CD0D}"/>
              </a:ext>
            </a:extLst>
          </p:cNvPr>
          <p:cNvSpPr/>
          <p:nvPr/>
        </p:nvSpPr>
        <p:spPr>
          <a:xfrm rot="10800000">
            <a:off x="10768970" y="1782229"/>
            <a:ext cx="461665" cy="180247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731C5F2-C1BB-4E24-8DBE-72CE64EBBE78}"/>
              </a:ext>
            </a:extLst>
          </p:cNvPr>
          <p:cNvSpPr txBox="1"/>
          <p:nvPr/>
        </p:nvSpPr>
        <p:spPr>
          <a:xfrm>
            <a:off x="11172117" y="2498798"/>
            <a:ext cx="360996" cy="369332"/>
          </a:xfrm>
          <a:prstGeom prst="rect">
            <a:avLst/>
          </a:prstGeom>
          <a:noFill/>
        </p:spPr>
        <p:txBody>
          <a:bodyPr wrap="none" rtlCol="0">
            <a:spAutoFit/>
          </a:bodyPr>
          <a:lstStyle/>
          <a:p>
            <a:r>
              <a:rPr lang="en-US" altLang="zh-CN" b="1" dirty="0"/>
              <a:t>N</a:t>
            </a:r>
            <a:endParaRPr lang="zh-CN" altLang="en-US" b="1" dirty="0"/>
          </a:p>
        </p:txBody>
      </p:sp>
      <p:sp>
        <p:nvSpPr>
          <p:cNvPr id="28" name="左大括号 27">
            <a:extLst>
              <a:ext uri="{FF2B5EF4-FFF2-40B4-BE49-F238E27FC236}">
                <a16:creationId xmlns:a16="http://schemas.microsoft.com/office/drawing/2014/main" id="{37705771-1BC3-4E5B-9351-8EC0AD028C6F}"/>
              </a:ext>
            </a:extLst>
          </p:cNvPr>
          <p:cNvSpPr/>
          <p:nvPr/>
        </p:nvSpPr>
        <p:spPr>
          <a:xfrm rot="5400000">
            <a:off x="8791863" y="-2459"/>
            <a:ext cx="461665" cy="1913874"/>
          </a:xfrm>
          <a:prstGeom prst="leftBrace">
            <a:avLst/>
          </a:prstGeom>
          <a:noFill/>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234EFC9-498A-40AF-9774-8981A10188F8}"/>
              </a:ext>
            </a:extLst>
          </p:cNvPr>
          <p:cNvSpPr txBox="1"/>
          <p:nvPr/>
        </p:nvSpPr>
        <p:spPr>
          <a:xfrm>
            <a:off x="8859028" y="432848"/>
            <a:ext cx="327334" cy="369332"/>
          </a:xfrm>
          <a:prstGeom prst="rect">
            <a:avLst/>
          </a:prstGeom>
          <a:noFill/>
        </p:spPr>
        <p:txBody>
          <a:bodyPr wrap="none" rtlCol="0">
            <a:spAutoFit/>
          </a:bodyPr>
          <a:lstStyle/>
          <a:p>
            <a:r>
              <a:rPr lang="en-US" altLang="zh-CN" b="1" dirty="0"/>
              <a:t>C</a:t>
            </a:r>
            <a:endParaRPr lang="zh-CN" altLang="en-US" b="1" dirty="0"/>
          </a:p>
        </p:txBody>
      </p:sp>
      <p:sp>
        <p:nvSpPr>
          <p:cNvPr id="31" name="箭头: 右 30">
            <a:extLst>
              <a:ext uri="{FF2B5EF4-FFF2-40B4-BE49-F238E27FC236}">
                <a16:creationId xmlns:a16="http://schemas.microsoft.com/office/drawing/2014/main" id="{62F18072-AF93-4F51-9565-3ED9DB946FDE}"/>
              </a:ext>
            </a:extLst>
          </p:cNvPr>
          <p:cNvSpPr/>
          <p:nvPr/>
        </p:nvSpPr>
        <p:spPr>
          <a:xfrm>
            <a:off x="5160529" y="1966956"/>
            <a:ext cx="2310997" cy="456153"/>
          </a:xfrm>
          <a:prstGeom prst="rightArrow">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BB912B3F-6E1B-414A-BABB-DA46F6E43B81}"/>
              </a:ext>
            </a:extLst>
          </p:cNvPr>
          <p:cNvSpPr txBox="1"/>
          <p:nvPr/>
        </p:nvSpPr>
        <p:spPr>
          <a:xfrm>
            <a:off x="5637191" y="2010366"/>
            <a:ext cx="1107996" cy="369332"/>
          </a:xfrm>
          <a:prstGeom prst="rect">
            <a:avLst/>
          </a:prstGeom>
          <a:noFill/>
        </p:spPr>
        <p:txBody>
          <a:bodyPr wrap="none" rtlCol="0">
            <a:spAutoFit/>
          </a:bodyPr>
          <a:lstStyle/>
          <a:p>
            <a:r>
              <a:rPr lang="zh-CN" altLang="en-US" b="1" dirty="0">
                <a:solidFill>
                  <a:schemeClr val="bg1"/>
                </a:solidFill>
              </a:rPr>
              <a:t>空间形式</a:t>
            </a:r>
          </a:p>
        </p:txBody>
      </p:sp>
      <p:sp>
        <p:nvSpPr>
          <p:cNvPr id="38" name="椭圆 37">
            <a:extLst>
              <a:ext uri="{FF2B5EF4-FFF2-40B4-BE49-F238E27FC236}">
                <a16:creationId xmlns:a16="http://schemas.microsoft.com/office/drawing/2014/main" id="{00E0C821-CC48-4A79-9B0E-190521ACA0C1}"/>
              </a:ext>
            </a:extLst>
          </p:cNvPr>
          <p:cNvSpPr/>
          <p:nvPr/>
        </p:nvSpPr>
        <p:spPr>
          <a:xfrm>
            <a:off x="4154538" y="4915473"/>
            <a:ext cx="3823855" cy="146046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表格 31">
            <a:extLst>
              <a:ext uri="{FF2B5EF4-FFF2-40B4-BE49-F238E27FC236}">
                <a16:creationId xmlns:a16="http://schemas.microsoft.com/office/drawing/2014/main" id="{7FFE981B-7842-40D8-A76F-64F4F3C88E17}"/>
              </a:ext>
            </a:extLst>
          </p:cNvPr>
          <p:cNvGraphicFramePr>
            <a:graphicFrameLocks noGrp="1"/>
          </p:cNvGraphicFramePr>
          <p:nvPr>
            <p:extLst>
              <p:ext uri="{D42A27DB-BD31-4B8C-83A1-F6EECF244321}">
                <p14:modId xmlns:p14="http://schemas.microsoft.com/office/powerpoint/2010/main" val="2168313741"/>
              </p:ext>
            </p:extLst>
          </p:nvPr>
        </p:nvGraphicFramePr>
        <p:xfrm>
          <a:off x="1264617" y="4721725"/>
          <a:ext cx="1913875" cy="1828800"/>
        </p:xfrm>
        <a:graphic>
          <a:graphicData uri="http://schemas.openxmlformats.org/drawingml/2006/table">
            <a:tbl>
              <a:tblPr firstRow="1" bandRow="1">
                <a:tableStyleId>{5C22544A-7EE6-4342-B048-85BDC9FD1C3A}</a:tableStyleId>
              </a:tblPr>
              <a:tblGrid>
                <a:gridCol w="382775">
                  <a:extLst>
                    <a:ext uri="{9D8B030D-6E8A-4147-A177-3AD203B41FA5}">
                      <a16:colId xmlns:a16="http://schemas.microsoft.com/office/drawing/2014/main" val="750786581"/>
                    </a:ext>
                  </a:extLst>
                </a:gridCol>
                <a:gridCol w="382775">
                  <a:extLst>
                    <a:ext uri="{9D8B030D-6E8A-4147-A177-3AD203B41FA5}">
                      <a16:colId xmlns:a16="http://schemas.microsoft.com/office/drawing/2014/main" val="642743440"/>
                    </a:ext>
                  </a:extLst>
                </a:gridCol>
                <a:gridCol w="382775">
                  <a:extLst>
                    <a:ext uri="{9D8B030D-6E8A-4147-A177-3AD203B41FA5}">
                      <a16:colId xmlns:a16="http://schemas.microsoft.com/office/drawing/2014/main" val="2709385156"/>
                    </a:ext>
                  </a:extLst>
                </a:gridCol>
                <a:gridCol w="382775">
                  <a:extLst>
                    <a:ext uri="{9D8B030D-6E8A-4147-A177-3AD203B41FA5}">
                      <a16:colId xmlns:a16="http://schemas.microsoft.com/office/drawing/2014/main" val="2512220083"/>
                    </a:ext>
                  </a:extLst>
                </a:gridCol>
                <a:gridCol w="382775">
                  <a:extLst>
                    <a:ext uri="{9D8B030D-6E8A-4147-A177-3AD203B41FA5}">
                      <a16:colId xmlns:a16="http://schemas.microsoft.com/office/drawing/2014/main" val="2091108079"/>
                    </a:ext>
                  </a:extLst>
                </a:gridCol>
              </a:tblGrid>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extLst>
                  <a:ext uri="{0D108BD9-81ED-4DB2-BD59-A6C34878D82A}">
                    <a16:rowId xmlns:a16="http://schemas.microsoft.com/office/drawing/2014/main" val="330730417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2044286312"/>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2341108106"/>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extLst>
                  <a:ext uri="{0D108BD9-81ED-4DB2-BD59-A6C34878D82A}">
                    <a16:rowId xmlns:a16="http://schemas.microsoft.com/office/drawing/2014/main" val="3198304921"/>
                  </a:ext>
                </a:extLst>
              </a:tr>
              <a:tr h="363482">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a:p>
                  </a:txBody>
                  <a:tcPr>
                    <a:solidFill>
                      <a:srgbClr val="FFC000">
                        <a:alpha val="80000"/>
                      </a:srgbClr>
                    </a:solidFill>
                  </a:tcPr>
                </a:tc>
                <a:tc>
                  <a:txBody>
                    <a:bodyPr/>
                    <a:lstStyle/>
                    <a:p>
                      <a:endParaRPr lang="zh-CN" altLang="en-US" dirty="0"/>
                    </a:p>
                  </a:txBody>
                  <a:tcPr>
                    <a:solidFill>
                      <a:srgbClr val="FFC000">
                        <a:alpha val="80000"/>
                      </a:srgbClr>
                    </a:solidFill>
                  </a:tcPr>
                </a:tc>
                <a:tc>
                  <a:txBody>
                    <a:bodyPr/>
                    <a:lstStyle/>
                    <a:p>
                      <a:endParaRPr lang="zh-CN" altLang="en-US" dirty="0"/>
                    </a:p>
                  </a:txBody>
                  <a:tcPr>
                    <a:solidFill>
                      <a:srgbClr val="FFC000">
                        <a:alpha val="80000"/>
                      </a:srgbClr>
                    </a:solidFill>
                  </a:tcPr>
                </a:tc>
                <a:extLst>
                  <a:ext uri="{0D108BD9-81ED-4DB2-BD59-A6C34878D82A}">
                    <a16:rowId xmlns:a16="http://schemas.microsoft.com/office/drawing/2014/main" val="988442099"/>
                  </a:ext>
                </a:extLst>
              </a:tr>
            </a:tbl>
          </a:graphicData>
        </a:graphic>
      </p:graphicFrame>
      <p:graphicFrame>
        <p:nvGraphicFramePr>
          <p:cNvPr id="34" name="表格 34">
            <a:extLst>
              <a:ext uri="{FF2B5EF4-FFF2-40B4-BE49-F238E27FC236}">
                <a16:creationId xmlns:a16="http://schemas.microsoft.com/office/drawing/2014/main" id="{CC1A517E-E6E9-47E4-BA29-06208F6EACC8}"/>
              </a:ext>
            </a:extLst>
          </p:cNvPr>
          <p:cNvGraphicFramePr>
            <a:graphicFrameLocks noGrp="1"/>
          </p:cNvGraphicFramePr>
          <p:nvPr>
            <p:extLst>
              <p:ext uri="{D42A27DB-BD31-4B8C-83A1-F6EECF244321}">
                <p14:modId xmlns:p14="http://schemas.microsoft.com/office/powerpoint/2010/main" val="1028641206"/>
              </p:ext>
            </p:extLst>
          </p:nvPr>
        </p:nvGraphicFramePr>
        <p:xfrm>
          <a:off x="4627759" y="5288804"/>
          <a:ext cx="770136" cy="731520"/>
        </p:xfrm>
        <a:graphic>
          <a:graphicData uri="http://schemas.openxmlformats.org/drawingml/2006/table">
            <a:tbl>
              <a:tblPr firstRow="1" bandRow="1">
                <a:tableStyleId>{5C22544A-7EE6-4342-B048-85BDC9FD1C3A}</a:tableStyleId>
              </a:tblPr>
              <a:tblGrid>
                <a:gridCol w="385068">
                  <a:extLst>
                    <a:ext uri="{9D8B030D-6E8A-4147-A177-3AD203B41FA5}">
                      <a16:colId xmlns:a16="http://schemas.microsoft.com/office/drawing/2014/main" val="3807481270"/>
                    </a:ext>
                  </a:extLst>
                </a:gridCol>
                <a:gridCol w="385068">
                  <a:extLst>
                    <a:ext uri="{9D8B030D-6E8A-4147-A177-3AD203B41FA5}">
                      <a16:colId xmlns:a16="http://schemas.microsoft.com/office/drawing/2014/main" val="2711891496"/>
                    </a:ext>
                  </a:extLst>
                </a:gridCol>
              </a:tblGrid>
              <a:tr h="218139">
                <a:tc>
                  <a:txBody>
                    <a:bodyPr/>
                    <a:lstStyle/>
                    <a:p>
                      <a:endParaRPr lang="zh-CN" altLang="en-US" dirty="0"/>
                    </a:p>
                  </a:txBody>
                  <a:tcPr>
                    <a:solidFill>
                      <a:srgbClr val="92D050">
                        <a:alpha val="50000"/>
                      </a:srgbClr>
                    </a:solidFill>
                  </a:tcPr>
                </a:tc>
                <a:tc>
                  <a:txBody>
                    <a:bodyPr/>
                    <a:lstStyle/>
                    <a:p>
                      <a:endParaRPr lang="zh-CN" altLang="en-US" dirty="0"/>
                    </a:p>
                  </a:txBody>
                  <a:tcPr>
                    <a:solidFill>
                      <a:srgbClr val="92D050">
                        <a:alpha val="50000"/>
                      </a:srgbClr>
                    </a:solidFill>
                  </a:tcPr>
                </a:tc>
                <a:extLst>
                  <a:ext uri="{0D108BD9-81ED-4DB2-BD59-A6C34878D82A}">
                    <a16:rowId xmlns:a16="http://schemas.microsoft.com/office/drawing/2014/main" val="3941565178"/>
                  </a:ext>
                </a:extLst>
              </a:tr>
              <a:tr h="218139">
                <a:tc>
                  <a:txBody>
                    <a:bodyPr/>
                    <a:lstStyle/>
                    <a:p>
                      <a:endParaRPr lang="zh-CN" altLang="en-US"/>
                    </a:p>
                  </a:txBody>
                  <a:tcPr>
                    <a:solidFill>
                      <a:srgbClr val="92D050">
                        <a:alpha val="50000"/>
                      </a:srgbClr>
                    </a:solidFill>
                  </a:tcPr>
                </a:tc>
                <a:tc>
                  <a:txBody>
                    <a:bodyPr/>
                    <a:lstStyle/>
                    <a:p>
                      <a:endParaRPr lang="zh-CN" altLang="en-US" dirty="0"/>
                    </a:p>
                  </a:txBody>
                  <a:tcPr>
                    <a:solidFill>
                      <a:srgbClr val="92D050">
                        <a:alpha val="50000"/>
                      </a:srgbClr>
                    </a:solidFill>
                  </a:tcPr>
                </a:tc>
                <a:extLst>
                  <a:ext uri="{0D108BD9-81ED-4DB2-BD59-A6C34878D82A}">
                    <a16:rowId xmlns:a16="http://schemas.microsoft.com/office/drawing/2014/main" val="848971554"/>
                  </a:ext>
                </a:extLst>
              </a:tr>
            </a:tbl>
          </a:graphicData>
        </a:graphic>
      </p:graphicFrame>
      <p:graphicFrame>
        <p:nvGraphicFramePr>
          <p:cNvPr id="35" name="表格 34">
            <a:extLst>
              <a:ext uri="{FF2B5EF4-FFF2-40B4-BE49-F238E27FC236}">
                <a16:creationId xmlns:a16="http://schemas.microsoft.com/office/drawing/2014/main" id="{99A54975-033D-470E-A204-771196B91556}"/>
              </a:ext>
            </a:extLst>
          </p:cNvPr>
          <p:cNvGraphicFramePr>
            <a:graphicFrameLocks noGrp="1"/>
          </p:cNvGraphicFramePr>
          <p:nvPr>
            <p:extLst>
              <p:ext uri="{D42A27DB-BD31-4B8C-83A1-F6EECF244321}">
                <p14:modId xmlns:p14="http://schemas.microsoft.com/office/powerpoint/2010/main" val="2671314367"/>
              </p:ext>
            </p:extLst>
          </p:nvPr>
        </p:nvGraphicFramePr>
        <p:xfrm>
          <a:off x="5728827" y="5288804"/>
          <a:ext cx="770136" cy="731520"/>
        </p:xfrm>
        <a:graphic>
          <a:graphicData uri="http://schemas.openxmlformats.org/drawingml/2006/table">
            <a:tbl>
              <a:tblPr firstRow="1" bandRow="1">
                <a:tableStyleId>{5C22544A-7EE6-4342-B048-85BDC9FD1C3A}</a:tableStyleId>
              </a:tblPr>
              <a:tblGrid>
                <a:gridCol w="385068">
                  <a:extLst>
                    <a:ext uri="{9D8B030D-6E8A-4147-A177-3AD203B41FA5}">
                      <a16:colId xmlns:a16="http://schemas.microsoft.com/office/drawing/2014/main" val="3807481270"/>
                    </a:ext>
                  </a:extLst>
                </a:gridCol>
                <a:gridCol w="385068">
                  <a:extLst>
                    <a:ext uri="{9D8B030D-6E8A-4147-A177-3AD203B41FA5}">
                      <a16:colId xmlns:a16="http://schemas.microsoft.com/office/drawing/2014/main" val="2711891496"/>
                    </a:ext>
                  </a:extLst>
                </a:gridCol>
              </a:tblGrid>
              <a:tr h="218139">
                <a:tc>
                  <a:txBody>
                    <a:bodyPr/>
                    <a:lstStyle/>
                    <a:p>
                      <a:endParaRPr lang="zh-CN" altLang="en-US" dirty="0"/>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3941565178"/>
                  </a:ext>
                </a:extLst>
              </a:tr>
              <a:tr h="218139">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848971554"/>
                  </a:ext>
                </a:extLst>
              </a:tr>
            </a:tbl>
          </a:graphicData>
        </a:graphic>
      </p:graphicFrame>
      <p:graphicFrame>
        <p:nvGraphicFramePr>
          <p:cNvPr id="36" name="表格 34">
            <a:extLst>
              <a:ext uri="{FF2B5EF4-FFF2-40B4-BE49-F238E27FC236}">
                <a16:creationId xmlns:a16="http://schemas.microsoft.com/office/drawing/2014/main" id="{42E8F19C-4B15-4823-A06E-E82B47012811}"/>
              </a:ext>
            </a:extLst>
          </p:cNvPr>
          <p:cNvGraphicFramePr>
            <a:graphicFrameLocks noGrp="1"/>
          </p:cNvGraphicFramePr>
          <p:nvPr>
            <p:extLst>
              <p:ext uri="{D42A27DB-BD31-4B8C-83A1-F6EECF244321}">
                <p14:modId xmlns:p14="http://schemas.microsoft.com/office/powerpoint/2010/main" val="3102499198"/>
              </p:ext>
            </p:extLst>
          </p:nvPr>
        </p:nvGraphicFramePr>
        <p:xfrm>
          <a:off x="6829895" y="5266793"/>
          <a:ext cx="770136" cy="731520"/>
        </p:xfrm>
        <a:graphic>
          <a:graphicData uri="http://schemas.openxmlformats.org/drawingml/2006/table">
            <a:tbl>
              <a:tblPr firstRow="1" bandRow="1">
                <a:tableStyleId>{5C22544A-7EE6-4342-B048-85BDC9FD1C3A}</a:tableStyleId>
              </a:tblPr>
              <a:tblGrid>
                <a:gridCol w="385068">
                  <a:extLst>
                    <a:ext uri="{9D8B030D-6E8A-4147-A177-3AD203B41FA5}">
                      <a16:colId xmlns:a16="http://schemas.microsoft.com/office/drawing/2014/main" val="3807481270"/>
                    </a:ext>
                  </a:extLst>
                </a:gridCol>
                <a:gridCol w="385068">
                  <a:extLst>
                    <a:ext uri="{9D8B030D-6E8A-4147-A177-3AD203B41FA5}">
                      <a16:colId xmlns:a16="http://schemas.microsoft.com/office/drawing/2014/main" val="2711891496"/>
                    </a:ext>
                  </a:extLst>
                </a:gridCol>
              </a:tblGrid>
              <a:tr h="218139">
                <a:tc>
                  <a:txBody>
                    <a:bodyPr/>
                    <a:lstStyle/>
                    <a:p>
                      <a:endParaRPr lang="zh-CN" altLang="en-US" dirty="0"/>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3941565178"/>
                  </a:ext>
                </a:extLst>
              </a:tr>
              <a:tr h="218139">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848971554"/>
                  </a:ext>
                </a:extLst>
              </a:tr>
            </a:tbl>
          </a:graphicData>
        </a:graphic>
      </p:graphicFrame>
      <p:cxnSp>
        <p:nvCxnSpPr>
          <p:cNvPr id="40" name="直接箭头连接符 39">
            <a:extLst>
              <a:ext uri="{FF2B5EF4-FFF2-40B4-BE49-F238E27FC236}">
                <a16:creationId xmlns:a16="http://schemas.microsoft.com/office/drawing/2014/main" id="{845290AB-EBEB-4F74-A1B1-6A21BC9608BB}"/>
              </a:ext>
            </a:extLst>
          </p:cNvPr>
          <p:cNvCxnSpPr>
            <a:endCxn id="38" idx="2"/>
          </p:cNvCxnSpPr>
          <p:nvPr/>
        </p:nvCxnSpPr>
        <p:spPr>
          <a:xfrm>
            <a:off x="3178492" y="5636125"/>
            <a:ext cx="976046" cy="9578"/>
          </a:xfrm>
          <a:prstGeom prst="straightConnector1">
            <a:avLst/>
          </a:prstGeom>
          <a:ln w="38100">
            <a:solidFill>
              <a:srgbClr val="FF000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曲线 41">
            <a:extLst>
              <a:ext uri="{FF2B5EF4-FFF2-40B4-BE49-F238E27FC236}">
                <a16:creationId xmlns:a16="http://schemas.microsoft.com/office/drawing/2014/main" id="{815949F6-5882-4E3B-A9EC-CE2985228478}"/>
              </a:ext>
            </a:extLst>
          </p:cNvPr>
          <p:cNvCxnSpPr>
            <a:endCxn id="38" idx="0"/>
          </p:cNvCxnSpPr>
          <p:nvPr/>
        </p:nvCxnSpPr>
        <p:spPr>
          <a:xfrm>
            <a:off x="3178492" y="4721725"/>
            <a:ext cx="2887974" cy="193748"/>
          </a:xfrm>
          <a:prstGeom prst="curvedConnector2">
            <a:avLst/>
          </a:prstGeom>
          <a:ln w="38100">
            <a:solidFill>
              <a:srgbClr val="00B05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7D61B65A-4ABE-4415-84A0-3A55F5A5C45B}"/>
              </a:ext>
            </a:extLst>
          </p:cNvPr>
          <p:cNvCxnSpPr>
            <a:cxnSpLocks/>
            <a:endCxn id="38" idx="4"/>
          </p:cNvCxnSpPr>
          <p:nvPr/>
        </p:nvCxnSpPr>
        <p:spPr>
          <a:xfrm flipV="1">
            <a:off x="3178492" y="6375933"/>
            <a:ext cx="2887974" cy="193748"/>
          </a:xfrm>
          <a:prstGeom prst="curvedConnector2">
            <a:avLst/>
          </a:prstGeom>
          <a:ln w="38100">
            <a:solidFill>
              <a:srgbClr val="FFC00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0CF8958-7A89-420D-B5F4-134E32194F25}"/>
              </a:ext>
            </a:extLst>
          </p:cNvPr>
          <p:cNvSpPr txBox="1"/>
          <p:nvPr/>
        </p:nvSpPr>
        <p:spPr>
          <a:xfrm>
            <a:off x="5185454" y="6014534"/>
            <a:ext cx="1863011" cy="369332"/>
          </a:xfrm>
          <a:prstGeom prst="rect">
            <a:avLst/>
          </a:prstGeom>
          <a:noFill/>
        </p:spPr>
        <p:txBody>
          <a:bodyPr wrap="none" rtlCol="0">
            <a:spAutoFit/>
          </a:bodyPr>
          <a:lstStyle/>
          <a:p>
            <a:r>
              <a:rPr lang="en-US" altLang="zh-CN" b="1" dirty="0">
                <a:solidFill>
                  <a:schemeClr val="bg1"/>
                </a:solidFill>
              </a:rPr>
              <a:t>Attention Space</a:t>
            </a:r>
            <a:endParaRPr lang="zh-CN" altLang="en-US" b="1" dirty="0">
              <a:solidFill>
                <a:schemeClr val="bg1"/>
              </a:solidFill>
            </a:endParaRPr>
          </a:p>
        </p:txBody>
      </p:sp>
      <p:sp>
        <p:nvSpPr>
          <p:cNvPr id="47" name="箭头: 右 46">
            <a:extLst>
              <a:ext uri="{FF2B5EF4-FFF2-40B4-BE49-F238E27FC236}">
                <a16:creationId xmlns:a16="http://schemas.microsoft.com/office/drawing/2014/main" id="{40A37714-9C5B-4790-9821-82BD03B2249D}"/>
              </a:ext>
            </a:extLst>
          </p:cNvPr>
          <p:cNvSpPr/>
          <p:nvPr/>
        </p:nvSpPr>
        <p:spPr>
          <a:xfrm>
            <a:off x="8148589" y="5456248"/>
            <a:ext cx="706324" cy="369332"/>
          </a:xfrm>
          <a:prstGeom prst="rightArrow">
            <a:avLst/>
          </a:prstGeom>
          <a:solidFill>
            <a:srgbClr val="00206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A515971B-8ECF-41AA-B95C-2270F49EA5BC}"/>
              </a:ext>
            </a:extLst>
          </p:cNvPr>
          <p:cNvSpPr txBox="1"/>
          <p:nvPr/>
        </p:nvSpPr>
        <p:spPr>
          <a:xfrm>
            <a:off x="3975367" y="4904323"/>
            <a:ext cx="771365" cy="369332"/>
          </a:xfrm>
          <a:prstGeom prst="rect">
            <a:avLst/>
          </a:prstGeom>
          <a:solidFill>
            <a:srgbClr val="00B050">
              <a:alpha val="50000"/>
            </a:srgbClr>
          </a:solidFill>
        </p:spPr>
        <p:txBody>
          <a:bodyPr wrap="none" rtlCol="0">
            <a:spAutoFit/>
          </a:bodyPr>
          <a:lstStyle/>
          <a:p>
            <a:r>
              <a:rPr lang="en-US" altLang="zh-CN" b="1" dirty="0">
                <a:solidFill>
                  <a:schemeClr val="bg1"/>
                </a:solidFill>
              </a:rPr>
              <a:t>Value</a:t>
            </a:r>
            <a:endParaRPr lang="zh-CN" altLang="en-US" b="1" dirty="0">
              <a:solidFill>
                <a:schemeClr val="bg1"/>
              </a:solidFill>
            </a:endParaRPr>
          </a:p>
        </p:txBody>
      </p:sp>
      <p:sp>
        <p:nvSpPr>
          <p:cNvPr id="51" name="文本框 50">
            <a:extLst>
              <a:ext uri="{FF2B5EF4-FFF2-40B4-BE49-F238E27FC236}">
                <a16:creationId xmlns:a16="http://schemas.microsoft.com/office/drawing/2014/main" id="{FA99EE76-1D80-4741-AB3E-024387B55C85}"/>
              </a:ext>
            </a:extLst>
          </p:cNvPr>
          <p:cNvSpPr txBox="1"/>
          <p:nvPr/>
        </p:nvSpPr>
        <p:spPr>
          <a:xfrm>
            <a:off x="5372724" y="4920955"/>
            <a:ext cx="566181" cy="369332"/>
          </a:xfrm>
          <a:prstGeom prst="rect">
            <a:avLst/>
          </a:prstGeom>
          <a:solidFill>
            <a:srgbClr val="FF0000">
              <a:alpha val="50000"/>
            </a:srgbClr>
          </a:solidFill>
        </p:spPr>
        <p:txBody>
          <a:bodyPr wrap="none" rtlCol="0">
            <a:spAutoFit/>
          </a:bodyPr>
          <a:lstStyle/>
          <a:p>
            <a:r>
              <a:rPr lang="en-US" altLang="zh-CN" b="1" dirty="0">
                <a:solidFill>
                  <a:schemeClr val="bg1"/>
                </a:solidFill>
              </a:rPr>
              <a:t>Key</a:t>
            </a:r>
            <a:endParaRPr lang="zh-CN" altLang="en-US" b="1" dirty="0">
              <a:solidFill>
                <a:schemeClr val="bg1"/>
              </a:solidFill>
            </a:endParaRPr>
          </a:p>
        </p:txBody>
      </p:sp>
      <p:sp>
        <p:nvSpPr>
          <p:cNvPr id="52" name="文本框 51">
            <a:extLst>
              <a:ext uri="{FF2B5EF4-FFF2-40B4-BE49-F238E27FC236}">
                <a16:creationId xmlns:a16="http://schemas.microsoft.com/office/drawing/2014/main" id="{858F84F1-CC37-485D-B5E8-5B4EA8DF66BC}"/>
              </a:ext>
            </a:extLst>
          </p:cNvPr>
          <p:cNvSpPr txBox="1"/>
          <p:nvPr/>
        </p:nvSpPr>
        <p:spPr>
          <a:xfrm>
            <a:off x="6316605" y="4886884"/>
            <a:ext cx="819455" cy="369332"/>
          </a:xfrm>
          <a:prstGeom prst="rect">
            <a:avLst/>
          </a:prstGeom>
          <a:solidFill>
            <a:srgbClr val="FFC000">
              <a:alpha val="50000"/>
            </a:srgbClr>
          </a:solidFill>
        </p:spPr>
        <p:txBody>
          <a:bodyPr wrap="none" rtlCol="0">
            <a:spAutoFit/>
          </a:bodyPr>
          <a:lstStyle/>
          <a:p>
            <a:r>
              <a:rPr lang="en-US" altLang="zh-CN" b="1" dirty="0">
                <a:solidFill>
                  <a:schemeClr val="bg1"/>
                </a:solidFill>
              </a:rPr>
              <a:t>Query</a:t>
            </a:r>
            <a:endParaRPr lang="zh-CN" altLang="en-US" b="1" dirty="0">
              <a:solidFill>
                <a:schemeClr val="bg1"/>
              </a:solidFill>
            </a:endParaRPr>
          </a:p>
        </p:txBody>
      </p:sp>
      <p:sp>
        <p:nvSpPr>
          <p:cNvPr id="54" name="流程图: 排序 53">
            <a:extLst>
              <a:ext uri="{FF2B5EF4-FFF2-40B4-BE49-F238E27FC236}">
                <a16:creationId xmlns:a16="http://schemas.microsoft.com/office/drawing/2014/main" id="{BB3695EF-6A62-4637-85C2-05CB430D396C}"/>
              </a:ext>
            </a:extLst>
          </p:cNvPr>
          <p:cNvSpPr/>
          <p:nvPr/>
        </p:nvSpPr>
        <p:spPr>
          <a:xfrm>
            <a:off x="9055427" y="4737789"/>
            <a:ext cx="2415939" cy="1833549"/>
          </a:xfrm>
          <a:prstGeom prst="flowChartSort">
            <a:avLst/>
          </a:prstGeom>
          <a:solidFill>
            <a:srgbClr val="00B050">
              <a:alpha val="80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Attention-Result</a:t>
            </a:r>
            <a:endParaRPr lang="zh-CN" altLang="en-US" b="1" dirty="0"/>
          </a:p>
        </p:txBody>
      </p:sp>
      <p:sp>
        <p:nvSpPr>
          <p:cNvPr id="55" name="文本框 54">
            <a:extLst>
              <a:ext uri="{FF2B5EF4-FFF2-40B4-BE49-F238E27FC236}">
                <a16:creationId xmlns:a16="http://schemas.microsoft.com/office/drawing/2014/main" id="{D8708B1D-1447-4B55-96F0-6D06FBE125A7}"/>
              </a:ext>
            </a:extLst>
          </p:cNvPr>
          <p:cNvSpPr txBox="1"/>
          <p:nvPr/>
        </p:nvSpPr>
        <p:spPr>
          <a:xfrm>
            <a:off x="5100534" y="3970763"/>
            <a:ext cx="2335896" cy="369332"/>
          </a:xfrm>
          <a:prstGeom prst="rect">
            <a:avLst/>
          </a:prstGeom>
          <a:gradFill>
            <a:gsLst>
              <a:gs pos="20000">
                <a:srgbClr val="FFFF00"/>
              </a:gs>
              <a:gs pos="80000">
                <a:srgbClr val="FFC000"/>
              </a:gs>
              <a:gs pos="42000">
                <a:srgbClr val="DAE463"/>
              </a:gs>
              <a:gs pos="85000">
                <a:srgbClr val="FFC000"/>
              </a:gs>
              <a:gs pos="69000">
                <a:srgbClr val="FFC000"/>
              </a:gs>
            </a:gsLst>
            <a:lin ang="5400000" scaled="1"/>
          </a:gradFill>
        </p:spPr>
        <p:txBody>
          <a:bodyPr wrap="none" rtlCol="0">
            <a:spAutoFit/>
          </a:bodyPr>
          <a:lstStyle/>
          <a:p>
            <a:r>
              <a:rPr lang="en-US" altLang="zh-CN" b="1" dirty="0"/>
              <a:t>Attention</a:t>
            </a:r>
            <a:r>
              <a:rPr lang="zh-CN" altLang="en-US" b="1" dirty="0"/>
              <a:t>的实现方式</a:t>
            </a:r>
          </a:p>
        </p:txBody>
      </p:sp>
      <p:graphicFrame>
        <p:nvGraphicFramePr>
          <p:cNvPr id="56" name="表格 5">
            <a:extLst>
              <a:ext uri="{FF2B5EF4-FFF2-40B4-BE49-F238E27FC236}">
                <a16:creationId xmlns:a16="http://schemas.microsoft.com/office/drawing/2014/main" id="{9E15BFF7-4630-4DD5-87FE-4E66C7262F60}"/>
              </a:ext>
            </a:extLst>
          </p:cNvPr>
          <p:cNvGraphicFramePr>
            <a:graphicFrameLocks noGrp="1"/>
          </p:cNvGraphicFramePr>
          <p:nvPr>
            <p:extLst>
              <p:ext uri="{D42A27DB-BD31-4B8C-83A1-F6EECF244321}">
                <p14:modId xmlns:p14="http://schemas.microsoft.com/office/powerpoint/2010/main" val="2475708891"/>
              </p:ext>
            </p:extLst>
          </p:nvPr>
        </p:nvGraphicFramePr>
        <p:xfrm>
          <a:off x="1266400" y="1513582"/>
          <a:ext cx="2687780" cy="365760"/>
        </p:xfrm>
        <a:graphic>
          <a:graphicData uri="http://schemas.openxmlformats.org/drawingml/2006/table">
            <a:tbl>
              <a:tblPr firstRow="1" bandRow="1">
                <a:tableStyleId>{5C22544A-7EE6-4342-B048-85BDC9FD1C3A}</a:tableStyleId>
              </a:tblPr>
              <a:tblGrid>
                <a:gridCol w="537556">
                  <a:extLst>
                    <a:ext uri="{9D8B030D-6E8A-4147-A177-3AD203B41FA5}">
                      <a16:colId xmlns:a16="http://schemas.microsoft.com/office/drawing/2014/main" val="3115736289"/>
                    </a:ext>
                  </a:extLst>
                </a:gridCol>
                <a:gridCol w="537556">
                  <a:extLst>
                    <a:ext uri="{9D8B030D-6E8A-4147-A177-3AD203B41FA5}">
                      <a16:colId xmlns:a16="http://schemas.microsoft.com/office/drawing/2014/main" val="1185037278"/>
                    </a:ext>
                  </a:extLst>
                </a:gridCol>
                <a:gridCol w="537556">
                  <a:extLst>
                    <a:ext uri="{9D8B030D-6E8A-4147-A177-3AD203B41FA5}">
                      <a16:colId xmlns:a16="http://schemas.microsoft.com/office/drawing/2014/main" val="4197342343"/>
                    </a:ext>
                  </a:extLst>
                </a:gridCol>
                <a:gridCol w="537556">
                  <a:extLst>
                    <a:ext uri="{9D8B030D-6E8A-4147-A177-3AD203B41FA5}">
                      <a16:colId xmlns:a16="http://schemas.microsoft.com/office/drawing/2014/main" val="853384874"/>
                    </a:ext>
                  </a:extLst>
                </a:gridCol>
                <a:gridCol w="537556">
                  <a:extLst>
                    <a:ext uri="{9D8B030D-6E8A-4147-A177-3AD203B41FA5}">
                      <a16:colId xmlns:a16="http://schemas.microsoft.com/office/drawing/2014/main" val="385858844"/>
                    </a:ext>
                  </a:extLst>
                </a:gridCol>
              </a:tblGrid>
              <a:tr h="351597">
                <a:tc>
                  <a:txBody>
                    <a:bodyPr/>
                    <a:lstStyle/>
                    <a:p>
                      <a:endParaRPr lang="zh-CN" altLang="en-US"/>
                    </a:p>
                  </a:txBody>
                  <a:tcPr>
                    <a:solidFill>
                      <a:srgbClr val="FFC000">
                        <a:alpha val="55000"/>
                      </a:srgbClr>
                    </a:solidFill>
                  </a:tcPr>
                </a:tc>
                <a:tc>
                  <a:txBody>
                    <a:bodyPr/>
                    <a:lstStyle/>
                    <a:p>
                      <a:endParaRPr lang="zh-CN" altLang="en-US"/>
                    </a:p>
                  </a:txBody>
                  <a:tcPr>
                    <a:solidFill>
                      <a:srgbClr val="FFC000">
                        <a:alpha val="55000"/>
                      </a:srgbClr>
                    </a:solidFill>
                  </a:tcPr>
                </a:tc>
                <a:tc>
                  <a:txBody>
                    <a:bodyPr/>
                    <a:lstStyle/>
                    <a:p>
                      <a:endParaRPr lang="zh-CN" altLang="en-US" dirty="0"/>
                    </a:p>
                  </a:txBody>
                  <a:tcPr>
                    <a:solidFill>
                      <a:srgbClr val="FFC000">
                        <a:alpha val="55000"/>
                      </a:srgbClr>
                    </a:solidFill>
                  </a:tcPr>
                </a:tc>
                <a:tc>
                  <a:txBody>
                    <a:bodyPr/>
                    <a:lstStyle/>
                    <a:p>
                      <a:endParaRPr lang="zh-CN" altLang="en-US" dirty="0"/>
                    </a:p>
                  </a:txBody>
                  <a:tcPr>
                    <a:solidFill>
                      <a:srgbClr val="FFC000">
                        <a:alpha val="55000"/>
                      </a:srgbClr>
                    </a:solidFill>
                  </a:tcPr>
                </a:tc>
                <a:tc>
                  <a:txBody>
                    <a:bodyPr/>
                    <a:lstStyle/>
                    <a:p>
                      <a:endParaRPr lang="zh-CN" altLang="en-US" dirty="0"/>
                    </a:p>
                  </a:txBody>
                  <a:tcPr>
                    <a:solidFill>
                      <a:srgbClr val="FFC000">
                        <a:alpha val="55000"/>
                      </a:srgbClr>
                    </a:solidFill>
                  </a:tcPr>
                </a:tc>
                <a:extLst>
                  <a:ext uri="{0D108BD9-81ED-4DB2-BD59-A6C34878D82A}">
                    <a16:rowId xmlns:a16="http://schemas.microsoft.com/office/drawing/2014/main" val="22559703"/>
                  </a:ext>
                </a:extLst>
              </a:tr>
            </a:tbl>
          </a:graphicData>
        </a:graphic>
      </p:graphicFrame>
    </p:spTree>
    <p:extLst>
      <p:ext uri="{BB962C8B-B14F-4D97-AF65-F5344CB8AC3E}">
        <p14:creationId xmlns:p14="http://schemas.microsoft.com/office/powerpoint/2010/main" val="193510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4.81481E-6 L -2.5E-6 0.18634 " pathEditMode="relative" rAng="0" ptsTypes="AA">
                                      <p:cBhvr>
                                        <p:cTn id="6" dur="2000" fill="hold"/>
                                        <p:tgtEl>
                                          <p:spTgt spid="56"/>
                                        </p:tgtEl>
                                        <p:attrNameLst>
                                          <p:attrName>ppt_x</p:attrName>
                                          <p:attrName>ppt_y</p:attrName>
                                        </p:attrNameLst>
                                      </p:cBhvr>
                                      <p:rCtr x="26" y="9282"/>
                                    </p:animMotion>
                                  </p:childTnLst>
                                </p:cTn>
                              </p:par>
                              <p:par>
                                <p:cTn id="7" presetID="22" presetClass="entr" presetSubtype="1" fill="hold" grpId="0" nodeType="withEffect">
                                  <p:stCondLst>
                                    <p:cond delay="1000"/>
                                  </p:stCondLst>
                                  <p:childTnLst>
                                    <p:set>
                                      <p:cBhvr>
                                        <p:cTn id="8" dur="1" fill="hold">
                                          <p:stCondLst>
                                            <p:cond delay="0"/>
                                          </p:stCondLst>
                                        </p:cTn>
                                        <p:tgtEl>
                                          <p:spTgt spid="9"/>
                                        </p:tgtEl>
                                        <p:attrNameLst>
                                          <p:attrName>style.visibility</p:attrName>
                                        </p:attrNameLst>
                                      </p:cBhvr>
                                      <p:to>
                                        <p:strVal val="visible"/>
                                      </p:to>
                                    </p:set>
                                    <p:animEffect transition="in" filter="wipe(up)">
                                      <p:cBhvr>
                                        <p:cTn id="9" dur="500"/>
                                        <p:tgtEl>
                                          <p:spTgt spid="9"/>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1000"/>
                                        <p:tgtEl>
                                          <p:spTgt spid="3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750"/>
                                        <p:tgtEl>
                                          <p:spTgt spid="30"/>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200"/>
                                        <p:tgtEl>
                                          <p:spTgt spid="24"/>
                                        </p:tgtEl>
                                      </p:cBhvr>
                                    </p:animEffect>
                                  </p:childTnLst>
                                </p:cTn>
                              </p:par>
                            </p:childTnLst>
                          </p:cTn>
                        </p:par>
                        <p:par>
                          <p:cTn id="55" fill="hold">
                            <p:stCondLst>
                              <p:cond delay="3200"/>
                            </p:stCondLst>
                            <p:childTnLst>
                              <p:par>
                                <p:cTn id="56" presetID="10" presetClass="entr" presetSubtype="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800"/>
                                        <p:tgtEl>
                                          <p:spTgt spid="21"/>
                                        </p:tgtEl>
                                      </p:cBhvr>
                                    </p:animEffect>
                                  </p:childTnLst>
                                </p:cTn>
                              </p:par>
                            </p:childTnLst>
                          </p:cTn>
                        </p:par>
                        <p:par>
                          <p:cTn id="59" fill="hold">
                            <p:stCondLst>
                              <p:cond delay="4000"/>
                            </p:stCondLst>
                            <p:childTnLst>
                              <p:par>
                                <p:cTn id="60" presetID="10" presetClass="entr" presetSubtype="0"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1000"/>
                                        <p:tgtEl>
                                          <p:spTgt spid="2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1000"/>
                                        <p:tgtEl>
                                          <p:spTgt spid="55"/>
                                        </p:tgtEl>
                                      </p:cBhvr>
                                    </p:animEffect>
                                    <p:anim calcmode="lin" valueType="num">
                                      <p:cBhvr>
                                        <p:cTn id="92" dur="1000" fill="hold"/>
                                        <p:tgtEl>
                                          <p:spTgt spid="55"/>
                                        </p:tgtEl>
                                        <p:attrNameLst>
                                          <p:attrName>ppt_x</p:attrName>
                                        </p:attrNameLst>
                                      </p:cBhvr>
                                      <p:tavLst>
                                        <p:tav tm="0">
                                          <p:val>
                                            <p:strVal val="#ppt_x"/>
                                          </p:val>
                                        </p:tav>
                                        <p:tav tm="100000">
                                          <p:val>
                                            <p:strVal val="#ppt_x"/>
                                          </p:val>
                                        </p:tav>
                                      </p:tavLst>
                                    </p:anim>
                                    <p:anim calcmode="lin" valueType="num">
                                      <p:cBhvr>
                                        <p:cTn id="9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fade">
                                      <p:cBhvr>
                                        <p:cTn id="98" dur="1000"/>
                                        <p:tgtEl>
                                          <p:spTgt spid="3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wipe(left)">
                                      <p:cBhvr>
                                        <p:cTn id="103" dur="1000"/>
                                        <p:tgtEl>
                                          <p:spTgt spid="42"/>
                                        </p:tgtEl>
                                      </p:cBhvr>
                                    </p:animEffect>
                                  </p:childTnLst>
                                </p:cTn>
                              </p:par>
                              <p:par>
                                <p:cTn id="104" presetID="22" presetClass="entr" presetSubtype="8" fill="hold"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wipe(left)">
                                      <p:cBhvr>
                                        <p:cTn id="106" dur="1000"/>
                                        <p:tgtEl>
                                          <p:spTgt spid="40"/>
                                        </p:tgtEl>
                                      </p:cBhvr>
                                    </p:animEffect>
                                  </p:childTnLst>
                                </p:cTn>
                              </p:par>
                              <p:par>
                                <p:cTn id="107" presetID="22" presetClass="entr" presetSubtype="8" fill="hold" nodeType="with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1000"/>
                                        <p:tgtEl>
                                          <p:spTgt spid="43"/>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800"/>
                                        <p:tgtEl>
                                          <p:spTgt spid="38"/>
                                        </p:tgtEl>
                                      </p:cBhvr>
                                    </p:animEffect>
                                  </p:childTnLst>
                                </p:cTn>
                              </p:par>
                            </p:childTnLst>
                          </p:cTn>
                        </p:par>
                        <p:par>
                          <p:cTn id="114" fill="hold">
                            <p:stCondLst>
                              <p:cond delay="1800"/>
                            </p:stCondLst>
                            <p:childTnLst>
                              <p:par>
                                <p:cTn id="115" presetID="16" presetClass="entr" presetSubtype="21" fill="hold" grpId="0" nodeType="after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barn(inVertical)">
                                      <p:cBhvr>
                                        <p:cTn id="117" dur="400"/>
                                        <p:tgtEl>
                                          <p:spTgt spid="4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fade">
                                      <p:cBhvr>
                                        <p:cTn id="122" dur="750"/>
                                        <p:tgtEl>
                                          <p:spTgt spid="34"/>
                                        </p:tgtEl>
                                      </p:cBhvr>
                                    </p:animEffect>
                                  </p:childTnLst>
                                </p:cTn>
                              </p:par>
                            </p:childTnLst>
                          </p:cTn>
                        </p:par>
                        <p:par>
                          <p:cTn id="123" fill="hold">
                            <p:stCondLst>
                              <p:cond delay="750"/>
                            </p:stCondLst>
                            <p:childTnLst>
                              <p:par>
                                <p:cTn id="124" presetID="10" presetClass="entr" presetSubtype="0" fill="hold"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fade">
                                      <p:cBhvr>
                                        <p:cTn id="126" dur="750"/>
                                        <p:tgtEl>
                                          <p:spTgt spid="35"/>
                                        </p:tgtEl>
                                      </p:cBhvr>
                                    </p:animEffect>
                                  </p:childTnLst>
                                </p:cTn>
                              </p:par>
                            </p:childTnLst>
                          </p:cTn>
                        </p:par>
                        <p:par>
                          <p:cTn id="127" fill="hold">
                            <p:stCondLst>
                              <p:cond delay="1500"/>
                            </p:stCondLst>
                            <p:childTnLst>
                              <p:par>
                                <p:cTn id="128" presetID="10" presetClass="entr" presetSubtype="0" fill="hold" nodeType="after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750"/>
                                        <p:tgtEl>
                                          <p:spTgt spid="36"/>
                                        </p:tgtEl>
                                      </p:cBhvr>
                                    </p:animEffect>
                                  </p:childTnLst>
                                </p:cTn>
                              </p:par>
                            </p:childTnLst>
                          </p:cTn>
                        </p:par>
                        <p:par>
                          <p:cTn id="131" fill="hold">
                            <p:stCondLst>
                              <p:cond delay="2250"/>
                            </p:stCondLst>
                            <p:childTnLst>
                              <p:par>
                                <p:cTn id="132" presetID="10" presetClass="entr" presetSubtype="0" fill="hold" grpId="0" nodeType="after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fade">
                                      <p:cBhvr>
                                        <p:cTn id="134" dur="750"/>
                                        <p:tgtEl>
                                          <p:spTgt spid="50"/>
                                        </p:tgtEl>
                                      </p:cBhvr>
                                    </p:animEffect>
                                  </p:childTnLst>
                                </p:cTn>
                              </p:par>
                            </p:childTnLst>
                          </p:cTn>
                        </p:par>
                        <p:par>
                          <p:cTn id="135" fill="hold">
                            <p:stCondLst>
                              <p:cond delay="3000"/>
                            </p:stCondLst>
                            <p:childTnLst>
                              <p:par>
                                <p:cTn id="136" presetID="10" presetClass="entr" presetSubtype="0" fill="hold" grpId="0" nodeType="afterEffect">
                                  <p:stCondLst>
                                    <p:cond delay="0"/>
                                  </p:stCondLst>
                                  <p:childTnLst>
                                    <p:set>
                                      <p:cBhvr>
                                        <p:cTn id="137" dur="1" fill="hold">
                                          <p:stCondLst>
                                            <p:cond delay="0"/>
                                          </p:stCondLst>
                                        </p:cTn>
                                        <p:tgtEl>
                                          <p:spTgt spid="51"/>
                                        </p:tgtEl>
                                        <p:attrNameLst>
                                          <p:attrName>style.visibility</p:attrName>
                                        </p:attrNameLst>
                                      </p:cBhvr>
                                      <p:to>
                                        <p:strVal val="visible"/>
                                      </p:to>
                                    </p:set>
                                    <p:animEffect transition="in" filter="fade">
                                      <p:cBhvr>
                                        <p:cTn id="138" dur="750"/>
                                        <p:tgtEl>
                                          <p:spTgt spid="51"/>
                                        </p:tgtEl>
                                      </p:cBhvr>
                                    </p:animEffect>
                                  </p:childTnLst>
                                </p:cTn>
                              </p:par>
                            </p:childTnLst>
                          </p:cTn>
                        </p:par>
                        <p:par>
                          <p:cTn id="139" fill="hold">
                            <p:stCondLst>
                              <p:cond delay="3750"/>
                            </p:stCondLst>
                            <p:childTnLst>
                              <p:par>
                                <p:cTn id="140" presetID="10" presetClass="entr" presetSubtype="0" fill="hold" grpId="0" nodeType="after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fade">
                                      <p:cBhvr>
                                        <p:cTn id="142" dur="750"/>
                                        <p:tgtEl>
                                          <p:spTgt spid="52"/>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1000"/>
                                        <p:tgtEl>
                                          <p:spTgt spid="47"/>
                                        </p:tgtEl>
                                      </p:cBhvr>
                                    </p:animEffect>
                                    <p:anim calcmode="lin" valueType="num">
                                      <p:cBhvr>
                                        <p:cTn id="148" dur="1000" fill="hold"/>
                                        <p:tgtEl>
                                          <p:spTgt spid="47"/>
                                        </p:tgtEl>
                                        <p:attrNameLst>
                                          <p:attrName>ppt_x</p:attrName>
                                        </p:attrNameLst>
                                      </p:cBhvr>
                                      <p:tavLst>
                                        <p:tav tm="0">
                                          <p:val>
                                            <p:strVal val="#ppt_x"/>
                                          </p:val>
                                        </p:tav>
                                        <p:tav tm="100000">
                                          <p:val>
                                            <p:strVal val="#ppt_x"/>
                                          </p:val>
                                        </p:tav>
                                      </p:tavLst>
                                    </p:anim>
                                    <p:anim calcmode="lin" valueType="num">
                                      <p:cBhvr>
                                        <p:cTn id="149" dur="1000" fill="hold"/>
                                        <p:tgtEl>
                                          <p:spTgt spid="4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4"/>
                                        </p:tgtEl>
                                        <p:attrNameLst>
                                          <p:attrName>style.visibility</p:attrName>
                                        </p:attrNameLst>
                                      </p:cBhvr>
                                      <p:to>
                                        <p:strVal val="visible"/>
                                      </p:to>
                                    </p:set>
                                    <p:animEffect transition="in" filter="fade">
                                      <p:cBhvr>
                                        <p:cTn id="152" dur="1000"/>
                                        <p:tgtEl>
                                          <p:spTgt spid="54"/>
                                        </p:tgtEl>
                                      </p:cBhvr>
                                    </p:animEffect>
                                    <p:anim calcmode="lin" valueType="num">
                                      <p:cBhvr>
                                        <p:cTn id="153" dur="1000" fill="hold"/>
                                        <p:tgtEl>
                                          <p:spTgt spid="54"/>
                                        </p:tgtEl>
                                        <p:attrNameLst>
                                          <p:attrName>ppt_x</p:attrName>
                                        </p:attrNameLst>
                                      </p:cBhvr>
                                      <p:tavLst>
                                        <p:tav tm="0">
                                          <p:val>
                                            <p:strVal val="#ppt_x"/>
                                          </p:val>
                                        </p:tav>
                                        <p:tav tm="100000">
                                          <p:val>
                                            <p:strVal val="#ppt_x"/>
                                          </p:val>
                                        </p:tav>
                                      </p:tavLst>
                                    </p:anim>
                                    <p:anim calcmode="lin" valueType="num">
                                      <p:cBhvr>
                                        <p:cTn id="15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5" grpId="0"/>
      <p:bldP spid="18" grpId="0"/>
      <p:bldP spid="23" grpId="0" animBg="1"/>
      <p:bldP spid="24" grpId="0"/>
      <p:bldP spid="25" grpId="0"/>
      <p:bldP spid="26" grpId="0" animBg="1"/>
      <p:bldP spid="27" grpId="0"/>
      <p:bldP spid="28" grpId="0" animBg="1"/>
      <p:bldP spid="29" grpId="0"/>
      <p:bldP spid="31" grpId="0" animBg="1"/>
      <p:bldP spid="30" grpId="0"/>
      <p:bldP spid="38" grpId="0" animBg="1"/>
      <p:bldP spid="46" grpId="0"/>
      <p:bldP spid="47" grpId="0" animBg="1"/>
      <p:bldP spid="50" grpId="0" animBg="1"/>
      <p:bldP spid="51" grpId="0" animBg="1"/>
      <p:bldP spid="52" grpId="0" animBg="1"/>
      <p:bldP spid="54"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流程图: 接点 34">
            <a:extLst>
              <a:ext uri="{FF2B5EF4-FFF2-40B4-BE49-F238E27FC236}">
                <a16:creationId xmlns:a16="http://schemas.microsoft.com/office/drawing/2014/main" id="{812E18BB-4E51-4F90-BB8C-7CC097350A47}"/>
              </a:ext>
            </a:extLst>
          </p:cNvPr>
          <p:cNvSpPr/>
          <p:nvPr/>
        </p:nvSpPr>
        <p:spPr>
          <a:xfrm>
            <a:off x="157695" y="-83084"/>
            <a:ext cx="4650336" cy="4415723"/>
          </a:xfrm>
          <a:custGeom>
            <a:avLst/>
            <a:gdLst>
              <a:gd name="connsiteX0" fmla="*/ 0 w 4627267"/>
              <a:gd name="connsiteY0" fmla="*/ 2389867 h 4779734"/>
              <a:gd name="connsiteX1" fmla="*/ 2313634 w 4627267"/>
              <a:gd name="connsiteY1" fmla="*/ 0 h 4779734"/>
              <a:gd name="connsiteX2" fmla="*/ 4627268 w 4627267"/>
              <a:gd name="connsiteY2" fmla="*/ 2389867 h 4779734"/>
              <a:gd name="connsiteX3" fmla="*/ 2313634 w 4627267"/>
              <a:gd name="connsiteY3" fmla="*/ 4779734 h 4779734"/>
              <a:gd name="connsiteX4" fmla="*/ 0 w 4627267"/>
              <a:gd name="connsiteY4" fmla="*/ 2389867 h 4779734"/>
              <a:gd name="connsiteX0" fmla="*/ 2168 w 4629436"/>
              <a:gd name="connsiteY0" fmla="*/ 2390449 h 4780316"/>
              <a:gd name="connsiteX1" fmla="*/ 2660702 w 4629436"/>
              <a:gd name="connsiteY1" fmla="*/ 2567794 h 4780316"/>
              <a:gd name="connsiteX2" fmla="*/ 2315802 w 4629436"/>
              <a:gd name="connsiteY2" fmla="*/ 582 h 4780316"/>
              <a:gd name="connsiteX3" fmla="*/ 4629436 w 4629436"/>
              <a:gd name="connsiteY3" fmla="*/ 2390449 h 4780316"/>
              <a:gd name="connsiteX4" fmla="*/ 2315802 w 4629436"/>
              <a:gd name="connsiteY4" fmla="*/ 4780316 h 4780316"/>
              <a:gd name="connsiteX5" fmla="*/ 2168 w 4629436"/>
              <a:gd name="connsiteY5" fmla="*/ 2390449 h 4780316"/>
              <a:gd name="connsiteX0" fmla="*/ 216 w 4627484"/>
              <a:gd name="connsiteY0" fmla="*/ 2391311 h 4781178"/>
              <a:gd name="connsiteX1" fmla="*/ 2176150 w 4627484"/>
              <a:gd name="connsiteY1" fmla="*/ 2043722 h 4781178"/>
              <a:gd name="connsiteX2" fmla="*/ 2313850 w 4627484"/>
              <a:gd name="connsiteY2" fmla="*/ 1444 h 4781178"/>
              <a:gd name="connsiteX3" fmla="*/ 4627484 w 4627484"/>
              <a:gd name="connsiteY3" fmla="*/ 2391311 h 4781178"/>
              <a:gd name="connsiteX4" fmla="*/ 2313850 w 4627484"/>
              <a:gd name="connsiteY4" fmla="*/ 4781178 h 4781178"/>
              <a:gd name="connsiteX5" fmla="*/ 216 w 4627484"/>
              <a:gd name="connsiteY5" fmla="*/ 2391311 h 4781178"/>
              <a:gd name="connsiteX0" fmla="*/ 216 w 4525884"/>
              <a:gd name="connsiteY0" fmla="*/ 2546869 h 4956977"/>
              <a:gd name="connsiteX1" fmla="*/ 2176150 w 4525884"/>
              <a:gd name="connsiteY1" fmla="*/ 2199280 h 4956977"/>
              <a:gd name="connsiteX2" fmla="*/ 2313850 w 4525884"/>
              <a:gd name="connsiteY2" fmla="*/ 157002 h 4956977"/>
              <a:gd name="connsiteX3" fmla="*/ 4525884 w 4525884"/>
              <a:gd name="connsiteY3" fmla="*/ 1031335 h 4956977"/>
              <a:gd name="connsiteX4" fmla="*/ 2313850 w 4525884"/>
              <a:gd name="connsiteY4" fmla="*/ 4936736 h 4956977"/>
              <a:gd name="connsiteX5" fmla="*/ 216 w 4525884"/>
              <a:gd name="connsiteY5" fmla="*/ 2546869 h 4956977"/>
              <a:gd name="connsiteX0" fmla="*/ 216 w 4765241"/>
              <a:gd name="connsiteY0" fmla="*/ 2432930 h 4869739"/>
              <a:gd name="connsiteX1" fmla="*/ 2176150 w 4765241"/>
              <a:gd name="connsiteY1" fmla="*/ 2085341 h 4869739"/>
              <a:gd name="connsiteX2" fmla="*/ 2313850 w 4765241"/>
              <a:gd name="connsiteY2" fmla="*/ 43063 h 4869739"/>
              <a:gd name="connsiteX3" fmla="*/ 4525884 w 4765241"/>
              <a:gd name="connsiteY3" fmla="*/ 917396 h 4869739"/>
              <a:gd name="connsiteX4" fmla="*/ 4555282 w 4765241"/>
              <a:gd name="connsiteY4" fmla="*/ 3778675 h 4869739"/>
              <a:gd name="connsiteX5" fmla="*/ 2313850 w 4765241"/>
              <a:gd name="connsiteY5" fmla="*/ 4822797 h 4869739"/>
              <a:gd name="connsiteX6" fmla="*/ 216 w 4765241"/>
              <a:gd name="connsiteY6" fmla="*/ 2432930 h 4869739"/>
              <a:gd name="connsiteX0" fmla="*/ 216 w 4662986"/>
              <a:gd name="connsiteY0" fmla="*/ 2422143 h 4850661"/>
              <a:gd name="connsiteX1" fmla="*/ 2176150 w 4662986"/>
              <a:gd name="connsiteY1" fmla="*/ 2074554 h 4850661"/>
              <a:gd name="connsiteX2" fmla="*/ 2313850 w 4662986"/>
              <a:gd name="connsiteY2" fmla="*/ 32276 h 4850661"/>
              <a:gd name="connsiteX3" fmla="*/ 4525884 w 4662986"/>
              <a:gd name="connsiteY3" fmla="*/ 906609 h 4850661"/>
              <a:gd name="connsiteX4" fmla="*/ 4089615 w 4662986"/>
              <a:gd name="connsiteY4" fmla="*/ 2023754 h 4850661"/>
              <a:gd name="connsiteX5" fmla="*/ 4555282 w 4662986"/>
              <a:gd name="connsiteY5" fmla="*/ 3767888 h 4850661"/>
              <a:gd name="connsiteX6" fmla="*/ 2313850 w 4662986"/>
              <a:gd name="connsiteY6" fmla="*/ 4812010 h 4850661"/>
              <a:gd name="connsiteX7" fmla="*/ 216 w 4662986"/>
              <a:gd name="connsiteY7" fmla="*/ 2422143 h 4850661"/>
              <a:gd name="connsiteX0" fmla="*/ 216 w 4662986"/>
              <a:gd name="connsiteY0" fmla="*/ 2487756 h 4916274"/>
              <a:gd name="connsiteX1" fmla="*/ 2176150 w 4662986"/>
              <a:gd name="connsiteY1" fmla="*/ 2140167 h 4916274"/>
              <a:gd name="connsiteX2" fmla="*/ 2313850 w 4662986"/>
              <a:gd name="connsiteY2" fmla="*/ 97889 h 4916274"/>
              <a:gd name="connsiteX3" fmla="*/ 4475084 w 4662986"/>
              <a:gd name="connsiteY3" fmla="*/ 506555 h 4916274"/>
              <a:gd name="connsiteX4" fmla="*/ 4089615 w 4662986"/>
              <a:gd name="connsiteY4" fmla="*/ 2089367 h 4916274"/>
              <a:gd name="connsiteX5" fmla="*/ 4555282 w 4662986"/>
              <a:gd name="connsiteY5" fmla="*/ 3833501 h 4916274"/>
              <a:gd name="connsiteX6" fmla="*/ 2313850 w 4662986"/>
              <a:gd name="connsiteY6" fmla="*/ 4877623 h 4916274"/>
              <a:gd name="connsiteX7" fmla="*/ 216 w 4662986"/>
              <a:gd name="connsiteY7" fmla="*/ 2487756 h 4916274"/>
              <a:gd name="connsiteX0" fmla="*/ 216 w 4688559"/>
              <a:gd name="connsiteY0" fmla="*/ 2487756 h 4916274"/>
              <a:gd name="connsiteX1" fmla="*/ 2176150 w 4688559"/>
              <a:gd name="connsiteY1" fmla="*/ 2140167 h 4916274"/>
              <a:gd name="connsiteX2" fmla="*/ 2313850 w 4688559"/>
              <a:gd name="connsiteY2" fmla="*/ 97889 h 4916274"/>
              <a:gd name="connsiteX3" fmla="*/ 4475084 w 4688559"/>
              <a:gd name="connsiteY3" fmla="*/ 506555 h 4916274"/>
              <a:gd name="connsiteX4" fmla="*/ 4309749 w 4688559"/>
              <a:gd name="connsiteY4" fmla="*/ 2097834 h 4916274"/>
              <a:gd name="connsiteX5" fmla="*/ 4555282 w 4688559"/>
              <a:gd name="connsiteY5" fmla="*/ 3833501 h 4916274"/>
              <a:gd name="connsiteX6" fmla="*/ 2313850 w 4688559"/>
              <a:gd name="connsiteY6" fmla="*/ 4877623 h 4916274"/>
              <a:gd name="connsiteX7" fmla="*/ 216 w 4688559"/>
              <a:gd name="connsiteY7" fmla="*/ 2487756 h 4916274"/>
              <a:gd name="connsiteX0" fmla="*/ 216 w 4688107"/>
              <a:gd name="connsiteY0" fmla="*/ 2469353 h 4897871"/>
              <a:gd name="connsiteX1" fmla="*/ 2176150 w 4688107"/>
              <a:gd name="connsiteY1" fmla="*/ 2121764 h 4897871"/>
              <a:gd name="connsiteX2" fmla="*/ 2313850 w 4688107"/>
              <a:gd name="connsiteY2" fmla="*/ 79486 h 4897871"/>
              <a:gd name="connsiteX3" fmla="*/ 4475084 w 4688107"/>
              <a:gd name="connsiteY3" fmla="*/ 488152 h 4897871"/>
              <a:gd name="connsiteX4" fmla="*/ 4335149 w 4688107"/>
              <a:gd name="connsiteY4" fmla="*/ 1139631 h 4897871"/>
              <a:gd name="connsiteX5" fmla="*/ 4309749 w 4688107"/>
              <a:gd name="connsiteY5" fmla="*/ 2079431 h 4897871"/>
              <a:gd name="connsiteX6" fmla="*/ 4555282 w 4688107"/>
              <a:gd name="connsiteY6" fmla="*/ 3815098 h 4897871"/>
              <a:gd name="connsiteX7" fmla="*/ 2313850 w 4688107"/>
              <a:gd name="connsiteY7" fmla="*/ 4859220 h 4897871"/>
              <a:gd name="connsiteX8" fmla="*/ 216 w 4688107"/>
              <a:gd name="connsiteY8" fmla="*/ 2469353 h 4897871"/>
              <a:gd name="connsiteX0" fmla="*/ 1 w 4687892"/>
              <a:gd name="connsiteY0" fmla="*/ 2469353 h 4129362"/>
              <a:gd name="connsiteX1" fmla="*/ 2175935 w 4687892"/>
              <a:gd name="connsiteY1" fmla="*/ 2121764 h 4129362"/>
              <a:gd name="connsiteX2" fmla="*/ 2313635 w 4687892"/>
              <a:gd name="connsiteY2" fmla="*/ 79486 h 4129362"/>
              <a:gd name="connsiteX3" fmla="*/ 4474869 w 4687892"/>
              <a:gd name="connsiteY3" fmla="*/ 488152 h 4129362"/>
              <a:gd name="connsiteX4" fmla="*/ 4334934 w 4687892"/>
              <a:gd name="connsiteY4" fmla="*/ 1139631 h 4129362"/>
              <a:gd name="connsiteX5" fmla="*/ 4309534 w 4687892"/>
              <a:gd name="connsiteY5" fmla="*/ 2079431 h 4129362"/>
              <a:gd name="connsiteX6" fmla="*/ 4555067 w 4687892"/>
              <a:gd name="connsiteY6" fmla="*/ 3815098 h 4129362"/>
              <a:gd name="connsiteX7" fmla="*/ 2169701 w 4687892"/>
              <a:gd name="connsiteY7" fmla="*/ 3927887 h 4129362"/>
              <a:gd name="connsiteX8" fmla="*/ 1 w 4687892"/>
              <a:gd name="connsiteY8" fmla="*/ 2469353 h 4129362"/>
              <a:gd name="connsiteX0" fmla="*/ 127 w 4688018"/>
              <a:gd name="connsiteY0" fmla="*/ 2469353 h 4283212"/>
              <a:gd name="connsiteX1" fmla="*/ 2176061 w 4688018"/>
              <a:gd name="connsiteY1" fmla="*/ 2121764 h 4283212"/>
              <a:gd name="connsiteX2" fmla="*/ 2313761 w 4688018"/>
              <a:gd name="connsiteY2" fmla="*/ 79486 h 4283212"/>
              <a:gd name="connsiteX3" fmla="*/ 4474995 w 4688018"/>
              <a:gd name="connsiteY3" fmla="*/ 488152 h 4283212"/>
              <a:gd name="connsiteX4" fmla="*/ 4335060 w 4688018"/>
              <a:gd name="connsiteY4" fmla="*/ 1139631 h 4283212"/>
              <a:gd name="connsiteX5" fmla="*/ 4309660 w 4688018"/>
              <a:gd name="connsiteY5" fmla="*/ 2079431 h 4283212"/>
              <a:gd name="connsiteX6" fmla="*/ 4555193 w 4688018"/>
              <a:gd name="connsiteY6" fmla="*/ 3815098 h 4283212"/>
              <a:gd name="connsiteX7" fmla="*/ 2085160 w 4688018"/>
              <a:gd name="connsiteY7" fmla="*/ 4173420 h 4283212"/>
              <a:gd name="connsiteX8" fmla="*/ 127 w 4688018"/>
              <a:gd name="connsiteY8" fmla="*/ 2469353 h 4283212"/>
              <a:gd name="connsiteX0" fmla="*/ 124 w 4614981"/>
              <a:gd name="connsiteY0" fmla="*/ 2469353 h 4337683"/>
              <a:gd name="connsiteX1" fmla="*/ 2176058 w 4614981"/>
              <a:gd name="connsiteY1" fmla="*/ 2121764 h 4337683"/>
              <a:gd name="connsiteX2" fmla="*/ 2313758 w 4614981"/>
              <a:gd name="connsiteY2" fmla="*/ 79486 h 4337683"/>
              <a:gd name="connsiteX3" fmla="*/ 4474992 w 4614981"/>
              <a:gd name="connsiteY3" fmla="*/ 488152 h 4337683"/>
              <a:gd name="connsiteX4" fmla="*/ 4335057 w 4614981"/>
              <a:gd name="connsiteY4" fmla="*/ 1139631 h 4337683"/>
              <a:gd name="connsiteX5" fmla="*/ 4309657 w 4614981"/>
              <a:gd name="connsiteY5" fmla="*/ 2079431 h 4337683"/>
              <a:gd name="connsiteX6" fmla="*/ 4555190 w 4614981"/>
              <a:gd name="connsiteY6" fmla="*/ 3815098 h 4337683"/>
              <a:gd name="connsiteX7" fmla="*/ 4326589 w 4614981"/>
              <a:gd name="connsiteY7" fmla="*/ 4229964 h 4337683"/>
              <a:gd name="connsiteX8" fmla="*/ 2085157 w 4614981"/>
              <a:gd name="connsiteY8" fmla="*/ 4173420 h 4337683"/>
              <a:gd name="connsiteX9" fmla="*/ 124 w 4614981"/>
              <a:gd name="connsiteY9" fmla="*/ 2469353 h 4337683"/>
              <a:gd name="connsiteX0" fmla="*/ 250273 w 4865130"/>
              <a:gd name="connsiteY0" fmla="*/ 2469353 h 4376582"/>
              <a:gd name="connsiteX1" fmla="*/ 2426207 w 4865130"/>
              <a:gd name="connsiteY1" fmla="*/ 2121764 h 4376582"/>
              <a:gd name="connsiteX2" fmla="*/ 2563907 w 4865130"/>
              <a:gd name="connsiteY2" fmla="*/ 79486 h 4376582"/>
              <a:gd name="connsiteX3" fmla="*/ 4725141 w 4865130"/>
              <a:gd name="connsiteY3" fmla="*/ 488152 h 4376582"/>
              <a:gd name="connsiteX4" fmla="*/ 4585206 w 4865130"/>
              <a:gd name="connsiteY4" fmla="*/ 1139631 h 4376582"/>
              <a:gd name="connsiteX5" fmla="*/ 4559806 w 4865130"/>
              <a:gd name="connsiteY5" fmla="*/ 2079431 h 4376582"/>
              <a:gd name="connsiteX6" fmla="*/ 4805339 w 4865130"/>
              <a:gd name="connsiteY6" fmla="*/ 3815098 h 4376582"/>
              <a:gd name="connsiteX7" fmla="*/ 4576738 w 4865130"/>
              <a:gd name="connsiteY7" fmla="*/ 4229964 h 4376582"/>
              <a:gd name="connsiteX8" fmla="*/ 531906 w 4865130"/>
              <a:gd name="connsiteY8" fmla="*/ 4232687 h 4376582"/>
              <a:gd name="connsiteX9" fmla="*/ 250273 w 4865130"/>
              <a:gd name="connsiteY9" fmla="*/ 2469353 h 4376582"/>
              <a:gd name="connsiteX0" fmla="*/ 328335 w 4765392"/>
              <a:gd name="connsiteY0" fmla="*/ 2537087 h 4371602"/>
              <a:gd name="connsiteX1" fmla="*/ 2326469 w 4765392"/>
              <a:gd name="connsiteY1" fmla="*/ 2121764 h 4371602"/>
              <a:gd name="connsiteX2" fmla="*/ 2464169 w 4765392"/>
              <a:gd name="connsiteY2" fmla="*/ 79486 h 4371602"/>
              <a:gd name="connsiteX3" fmla="*/ 4625403 w 4765392"/>
              <a:gd name="connsiteY3" fmla="*/ 488152 h 4371602"/>
              <a:gd name="connsiteX4" fmla="*/ 4485468 w 4765392"/>
              <a:gd name="connsiteY4" fmla="*/ 1139631 h 4371602"/>
              <a:gd name="connsiteX5" fmla="*/ 4460068 w 4765392"/>
              <a:gd name="connsiteY5" fmla="*/ 2079431 h 4371602"/>
              <a:gd name="connsiteX6" fmla="*/ 4705601 w 4765392"/>
              <a:gd name="connsiteY6" fmla="*/ 3815098 h 4371602"/>
              <a:gd name="connsiteX7" fmla="*/ 4477000 w 4765392"/>
              <a:gd name="connsiteY7" fmla="*/ 4229964 h 4371602"/>
              <a:gd name="connsiteX8" fmla="*/ 432168 w 4765392"/>
              <a:gd name="connsiteY8" fmla="*/ 4232687 h 4371602"/>
              <a:gd name="connsiteX9" fmla="*/ 328335 w 4765392"/>
              <a:gd name="connsiteY9" fmla="*/ 2537087 h 4371602"/>
              <a:gd name="connsiteX0" fmla="*/ 240240 w 4677297"/>
              <a:gd name="connsiteY0" fmla="*/ 2537087 h 4371602"/>
              <a:gd name="connsiteX1" fmla="*/ 511172 w 4677297"/>
              <a:gd name="connsiteY1" fmla="*/ 2291096 h 4371602"/>
              <a:gd name="connsiteX2" fmla="*/ 2238374 w 4677297"/>
              <a:gd name="connsiteY2" fmla="*/ 2121764 h 4371602"/>
              <a:gd name="connsiteX3" fmla="*/ 2376074 w 4677297"/>
              <a:gd name="connsiteY3" fmla="*/ 79486 h 4371602"/>
              <a:gd name="connsiteX4" fmla="*/ 4537308 w 4677297"/>
              <a:gd name="connsiteY4" fmla="*/ 488152 h 4371602"/>
              <a:gd name="connsiteX5" fmla="*/ 4397373 w 4677297"/>
              <a:gd name="connsiteY5" fmla="*/ 1139631 h 4371602"/>
              <a:gd name="connsiteX6" fmla="*/ 4371973 w 4677297"/>
              <a:gd name="connsiteY6" fmla="*/ 2079431 h 4371602"/>
              <a:gd name="connsiteX7" fmla="*/ 4617506 w 4677297"/>
              <a:gd name="connsiteY7" fmla="*/ 3815098 h 4371602"/>
              <a:gd name="connsiteX8" fmla="*/ 4388905 w 4677297"/>
              <a:gd name="connsiteY8" fmla="*/ 4229964 h 4371602"/>
              <a:gd name="connsiteX9" fmla="*/ 344073 w 4677297"/>
              <a:gd name="connsiteY9" fmla="*/ 4232687 h 4371602"/>
              <a:gd name="connsiteX10" fmla="*/ 240240 w 4677297"/>
              <a:gd name="connsiteY10" fmla="*/ 2537087 h 4371602"/>
              <a:gd name="connsiteX0" fmla="*/ 240240 w 4677297"/>
              <a:gd name="connsiteY0" fmla="*/ 2534342 h 4368857"/>
              <a:gd name="connsiteX1" fmla="*/ 511172 w 4677297"/>
              <a:gd name="connsiteY1" fmla="*/ 2288351 h 4368857"/>
              <a:gd name="connsiteX2" fmla="*/ 2255308 w 4677297"/>
              <a:gd name="connsiteY2" fmla="*/ 2076686 h 4368857"/>
              <a:gd name="connsiteX3" fmla="*/ 2376074 w 4677297"/>
              <a:gd name="connsiteY3" fmla="*/ 76741 h 4368857"/>
              <a:gd name="connsiteX4" fmla="*/ 4537308 w 4677297"/>
              <a:gd name="connsiteY4" fmla="*/ 485407 h 4368857"/>
              <a:gd name="connsiteX5" fmla="*/ 4397373 w 4677297"/>
              <a:gd name="connsiteY5" fmla="*/ 1136886 h 4368857"/>
              <a:gd name="connsiteX6" fmla="*/ 4371973 w 4677297"/>
              <a:gd name="connsiteY6" fmla="*/ 2076686 h 4368857"/>
              <a:gd name="connsiteX7" fmla="*/ 4617506 w 4677297"/>
              <a:gd name="connsiteY7" fmla="*/ 3812353 h 4368857"/>
              <a:gd name="connsiteX8" fmla="*/ 4388905 w 4677297"/>
              <a:gd name="connsiteY8" fmla="*/ 4227219 h 4368857"/>
              <a:gd name="connsiteX9" fmla="*/ 344073 w 4677297"/>
              <a:gd name="connsiteY9" fmla="*/ 4229942 h 4368857"/>
              <a:gd name="connsiteX10" fmla="*/ 240240 w 4677297"/>
              <a:gd name="connsiteY10" fmla="*/ 2534342 h 4368857"/>
              <a:gd name="connsiteX0" fmla="*/ 240240 w 4650336"/>
              <a:gd name="connsiteY0" fmla="*/ 2581208 h 4415723"/>
              <a:gd name="connsiteX1" fmla="*/ 511172 w 4650336"/>
              <a:gd name="connsiteY1" fmla="*/ 2335217 h 4415723"/>
              <a:gd name="connsiteX2" fmla="*/ 2255308 w 4650336"/>
              <a:gd name="connsiteY2" fmla="*/ 2123552 h 4415723"/>
              <a:gd name="connsiteX3" fmla="*/ 2376074 w 4650336"/>
              <a:gd name="connsiteY3" fmla="*/ 123607 h 4415723"/>
              <a:gd name="connsiteX4" fmla="*/ 3998669 w 4650336"/>
              <a:gd name="connsiteY4" fmla="*/ 249339 h 4415723"/>
              <a:gd name="connsiteX5" fmla="*/ 4537308 w 4650336"/>
              <a:gd name="connsiteY5" fmla="*/ 532273 h 4415723"/>
              <a:gd name="connsiteX6" fmla="*/ 4397373 w 4650336"/>
              <a:gd name="connsiteY6" fmla="*/ 1183752 h 4415723"/>
              <a:gd name="connsiteX7" fmla="*/ 4371973 w 4650336"/>
              <a:gd name="connsiteY7" fmla="*/ 2123552 h 4415723"/>
              <a:gd name="connsiteX8" fmla="*/ 4617506 w 4650336"/>
              <a:gd name="connsiteY8" fmla="*/ 3859219 h 4415723"/>
              <a:gd name="connsiteX9" fmla="*/ 4388905 w 4650336"/>
              <a:gd name="connsiteY9" fmla="*/ 4274085 h 4415723"/>
              <a:gd name="connsiteX10" fmla="*/ 344073 w 4650336"/>
              <a:gd name="connsiteY10" fmla="*/ 4276808 h 4415723"/>
              <a:gd name="connsiteX11" fmla="*/ 240240 w 4650336"/>
              <a:gd name="connsiteY11" fmla="*/ 2581208 h 441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50336" h="4415723">
                <a:moveTo>
                  <a:pt x="240240" y="2581208"/>
                </a:moveTo>
                <a:cubicBezTo>
                  <a:pt x="268090" y="2257610"/>
                  <a:pt x="178150" y="2404438"/>
                  <a:pt x="511172" y="2335217"/>
                </a:cubicBezTo>
                <a:cubicBezTo>
                  <a:pt x="844194" y="2265996"/>
                  <a:pt x="1948724" y="2510498"/>
                  <a:pt x="2255308" y="2123552"/>
                </a:cubicBezTo>
                <a:cubicBezTo>
                  <a:pt x="2561892" y="1736606"/>
                  <a:pt x="2085514" y="435976"/>
                  <a:pt x="2376074" y="123607"/>
                </a:cubicBezTo>
                <a:cubicBezTo>
                  <a:pt x="2666634" y="-188762"/>
                  <a:pt x="3638463" y="181228"/>
                  <a:pt x="3998669" y="249339"/>
                </a:cubicBezTo>
                <a:cubicBezTo>
                  <a:pt x="4358875" y="317450"/>
                  <a:pt x="4466239" y="387313"/>
                  <a:pt x="4537308" y="532273"/>
                </a:cubicBezTo>
                <a:cubicBezTo>
                  <a:pt x="4608377" y="677233"/>
                  <a:pt x="4424929" y="918539"/>
                  <a:pt x="4397373" y="1183752"/>
                </a:cubicBezTo>
                <a:cubicBezTo>
                  <a:pt x="4369817" y="1448965"/>
                  <a:pt x="4370562" y="1681874"/>
                  <a:pt x="4371973" y="2123552"/>
                </a:cubicBezTo>
                <a:cubicBezTo>
                  <a:pt x="4373384" y="2565230"/>
                  <a:pt x="4637262" y="3533252"/>
                  <a:pt x="4617506" y="3859219"/>
                </a:cubicBezTo>
                <a:cubicBezTo>
                  <a:pt x="4597750" y="4185186"/>
                  <a:pt x="4800577" y="4214365"/>
                  <a:pt x="4388905" y="4274085"/>
                </a:cubicBezTo>
                <a:cubicBezTo>
                  <a:pt x="3977233" y="4333805"/>
                  <a:pt x="1035517" y="4558954"/>
                  <a:pt x="344073" y="4276808"/>
                </a:cubicBezTo>
                <a:cubicBezTo>
                  <a:pt x="-347371" y="3994662"/>
                  <a:pt x="212390" y="2904807"/>
                  <a:pt x="240240" y="2581208"/>
                </a:cubicBez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2">
            <a:extLst>
              <a:ext uri="{FF2B5EF4-FFF2-40B4-BE49-F238E27FC236}">
                <a16:creationId xmlns:a16="http://schemas.microsoft.com/office/drawing/2014/main" id="{F85D5B34-B356-4A36-8981-C552DA625789}"/>
              </a:ext>
            </a:extLst>
          </p:cNvPr>
          <p:cNvGraphicFramePr>
            <a:graphicFrameLocks noGrp="1"/>
          </p:cNvGraphicFramePr>
          <p:nvPr>
            <p:extLst>
              <p:ext uri="{D42A27DB-BD31-4B8C-83A1-F6EECF244321}">
                <p14:modId xmlns:p14="http://schemas.microsoft.com/office/powerpoint/2010/main" val="2962818415"/>
              </p:ext>
            </p:extLst>
          </p:nvPr>
        </p:nvGraphicFramePr>
        <p:xfrm>
          <a:off x="508170" y="675176"/>
          <a:ext cx="1717795" cy="1463040"/>
        </p:xfrm>
        <a:graphic>
          <a:graphicData uri="http://schemas.openxmlformats.org/drawingml/2006/table">
            <a:tbl>
              <a:tblPr firstRow="1" bandRow="1">
                <a:tableStyleId>{5C22544A-7EE6-4342-B048-85BDC9FD1C3A}</a:tableStyleId>
              </a:tblPr>
              <a:tblGrid>
                <a:gridCol w="343559">
                  <a:extLst>
                    <a:ext uri="{9D8B030D-6E8A-4147-A177-3AD203B41FA5}">
                      <a16:colId xmlns:a16="http://schemas.microsoft.com/office/drawing/2014/main" val="3945537608"/>
                    </a:ext>
                  </a:extLst>
                </a:gridCol>
                <a:gridCol w="343559">
                  <a:extLst>
                    <a:ext uri="{9D8B030D-6E8A-4147-A177-3AD203B41FA5}">
                      <a16:colId xmlns:a16="http://schemas.microsoft.com/office/drawing/2014/main" val="76123919"/>
                    </a:ext>
                  </a:extLst>
                </a:gridCol>
                <a:gridCol w="343559">
                  <a:extLst>
                    <a:ext uri="{9D8B030D-6E8A-4147-A177-3AD203B41FA5}">
                      <a16:colId xmlns:a16="http://schemas.microsoft.com/office/drawing/2014/main" val="1563933864"/>
                    </a:ext>
                  </a:extLst>
                </a:gridCol>
                <a:gridCol w="343559">
                  <a:extLst>
                    <a:ext uri="{9D8B030D-6E8A-4147-A177-3AD203B41FA5}">
                      <a16:colId xmlns:a16="http://schemas.microsoft.com/office/drawing/2014/main" val="2550205551"/>
                    </a:ext>
                  </a:extLst>
                </a:gridCol>
                <a:gridCol w="343559">
                  <a:extLst>
                    <a:ext uri="{9D8B030D-6E8A-4147-A177-3AD203B41FA5}">
                      <a16:colId xmlns:a16="http://schemas.microsoft.com/office/drawing/2014/main" val="903130929"/>
                    </a:ext>
                  </a:extLst>
                </a:gridCol>
              </a:tblGrid>
              <a:tr h="352136">
                <a:tc>
                  <a:txBody>
                    <a:bodyPr/>
                    <a:lstStyle/>
                    <a:p>
                      <a:endParaRPr lang="zh-CN" altLang="en-US" dirty="0"/>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dirty="0"/>
                    </a:p>
                  </a:txBody>
                  <a:tcPr>
                    <a:solidFill>
                      <a:schemeClr val="tx1">
                        <a:alpha val="50000"/>
                      </a:schemeClr>
                    </a:solidFill>
                  </a:tcPr>
                </a:tc>
                <a:extLst>
                  <a:ext uri="{0D108BD9-81ED-4DB2-BD59-A6C34878D82A}">
                    <a16:rowId xmlns:a16="http://schemas.microsoft.com/office/drawing/2014/main" val="2355752247"/>
                  </a:ext>
                </a:extLst>
              </a:tr>
              <a:tr h="352136">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dirty="0"/>
                    </a:p>
                  </a:txBody>
                  <a:tcPr>
                    <a:solidFill>
                      <a:schemeClr val="tx1">
                        <a:alpha val="50000"/>
                      </a:schemeClr>
                    </a:solidFill>
                  </a:tcPr>
                </a:tc>
                <a:extLst>
                  <a:ext uri="{0D108BD9-81ED-4DB2-BD59-A6C34878D82A}">
                    <a16:rowId xmlns:a16="http://schemas.microsoft.com/office/drawing/2014/main" val="1414950133"/>
                  </a:ext>
                </a:extLst>
              </a:tr>
              <a:tr h="352136">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extLst>
                  <a:ext uri="{0D108BD9-81ED-4DB2-BD59-A6C34878D82A}">
                    <a16:rowId xmlns:a16="http://schemas.microsoft.com/office/drawing/2014/main" val="1635821702"/>
                  </a:ext>
                </a:extLst>
              </a:tr>
              <a:tr h="352136">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extLst>
                  <a:ext uri="{0D108BD9-81ED-4DB2-BD59-A6C34878D82A}">
                    <a16:rowId xmlns:a16="http://schemas.microsoft.com/office/drawing/2014/main" val="3031123828"/>
                  </a:ext>
                </a:extLst>
              </a:tr>
            </a:tbl>
          </a:graphicData>
        </a:graphic>
      </p:graphicFrame>
      <p:sp>
        <p:nvSpPr>
          <p:cNvPr id="4" name="文本框 3">
            <a:extLst>
              <a:ext uri="{FF2B5EF4-FFF2-40B4-BE49-F238E27FC236}">
                <a16:creationId xmlns:a16="http://schemas.microsoft.com/office/drawing/2014/main" id="{AF13860C-A691-4E7D-94E2-B8268F04ACED}"/>
              </a:ext>
            </a:extLst>
          </p:cNvPr>
          <p:cNvSpPr txBox="1"/>
          <p:nvPr/>
        </p:nvSpPr>
        <p:spPr>
          <a:xfrm>
            <a:off x="1015849" y="157018"/>
            <a:ext cx="744114" cy="369332"/>
          </a:xfrm>
          <a:prstGeom prst="rect">
            <a:avLst/>
          </a:prstGeom>
          <a:solidFill>
            <a:srgbClr val="7F7F7F"/>
          </a:solidFill>
        </p:spPr>
        <p:txBody>
          <a:bodyPr wrap="none" rtlCol="0">
            <a:spAutoFit/>
          </a:bodyPr>
          <a:lstStyle/>
          <a:p>
            <a:r>
              <a:rPr lang="en-US" altLang="zh-CN" b="1" dirty="0">
                <a:solidFill>
                  <a:schemeClr val="bg1"/>
                </a:solidFill>
              </a:rPr>
              <a:t>Input</a:t>
            </a:r>
            <a:endParaRPr lang="zh-CN" altLang="en-US" b="1" dirty="0">
              <a:solidFill>
                <a:schemeClr val="bg1"/>
              </a:solidFill>
            </a:endParaRPr>
          </a:p>
        </p:txBody>
      </p:sp>
      <p:graphicFrame>
        <p:nvGraphicFramePr>
          <p:cNvPr id="6" name="表格 2">
            <a:extLst>
              <a:ext uri="{FF2B5EF4-FFF2-40B4-BE49-F238E27FC236}">
                <a16:creationId xmlns:a16="http://schemas.microsoft.com/office/drawing/2014/main" id="{4B3861C8-284A-42E0-90F0-1BE9BF4A5851}"/>
              </a:ext>
            </a:extLst>
          </p:cNvPr>
          <p:cNvGraphicFramePr>
            <a:graphicFrameLocks noGrp="1"/>
          </p:cNvGraphicFramePr>
          <p:nvPr>
            <p:extLst>
              <p:ext uri="{D42A27DB-BD31-4B8C-83A1-F6EECF244321}">
                <p14:modId xmlns:p14="http://schemas.microsoft.com/office/powerpoint/2010/main" val="849890533"/>
              </p:ext>
            </p:extLst>
          </p:nvPr>
        </p:nvGraphicFramePr>
        <p:xfrm>
          <a:off x="508169" y="2697480"/>
          <a:ext cx="1717795" cy="1463040"/>
        </p:xfrm>
        <a:graphic>
          <a:graphicData uri="http://schemas.openxmlformats.org/drawingml/2006/table">
            <a:tbl>
              <a:tblPr firstRow="1" bandRow="1">
                <a:tableStyleId>{5C22544A-7EE6-4342-B048-85BDC9FD1C3A}</a:tableStyleId>
              </a:tblPr>
              <a:tblGrid>
                <a:gridCol w="343559">
                  <a:extLst>
                    <a:ext uri="{9D8B030D-6E8A-4147-A177-3AD203B41FA5}">
                      <a16:colId xmlns:a16="http://schemas.microsoft.com/office/drawing/2014/main" val="3945537608"/>
                    </a:ext>
                  </a:extLst>
                </a:gridCol>
                <a:gridCol w="343559">
                  <a:extLst>
                    <a:ext uri="{9D8B030D-6E8A-4147-A177-3AD203B41FA5}">
                      <a16:colId xmlns:a16="http://schemas.microsoft.com/office/drawing/2014/main" val="76123919"/>
                    </a:ext>
                  </a:extLst>
                </a:gridCol>
                <a:gridCol w="343559">
                  <a:extLst>
                    <a:ext uri="{9D8B030D-6E8A-4147-A177-3AD203B41FA5}">
                      <a16:colId xmlns:a16="http://schemas.microsoft.com/office/drawing/2014/main" val="1563933864"/>
                    </a:ext>
                  </a:extLst>
                </a:gridCol>
                <a:gridCol w="343559">
                  <a:extLst>
                    <a:ext uri="{9D8B030D-6E8A-4147-A177-3AD203B41FA5}">
                      <a16:colId xmlns:a16="http://schemas.microsoft.com/office/drawing/2014/main" val="2550205551"/>
                    </a:ext>
                  </a:extLst>
                </a:gridCol>
                <a:gridCol w="343559">
                  <a:extLst>
                    <a:ext uri="{9D8B030D-6E8A-4147-A177-3AD203B41FA5}">
                      <a16:colId xmlns:a16="http://schemas.microsoft.com/office/drawing/2014/main" val="903130929"/>
                    </a:ext>
                  </a:extLst>
                </a:gridCol>
              </a:tblGrid>
              <a:tr h="352136">
                <a:tc>
                  <a:txBody>
                    <a:bodyPr/>
                    <a:lstStyle/>
                    <a:p>
                      <a:endParaRPr lang="zh-CN" altLang="en-US" dirty="0"/>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2355752247"/>
                  </a:ext>
                </a:extLst>
              </a:tr>
              <a:tr h="352136">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1414950133"/>
                  </a:ext>
                </a:extLst>
              </a:tr>
              <a:tr h="352136">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extLst>
                  <a:ext uri="{0D108BD9-81ED-4DB2-BD59-A6C34878D82A}">
                    <a16:rowId xmlns:a16="http://schemas.microsoft.com/office/drawing/2014/main" val="1635821702"/>
                  </a:ext>
                </a:extLst>
              </a:tr>
              <a:tr h="352136">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3031123828"/>
                  </a:ext>
                </a:extLst>
              </a:tr>
            </a:tbl>
          </a:graphicData>
        </a:graphic>
      </p:graphicFrame>
      <p:graphicFrame>
        <p:nvGraphicFramePr>
          <p:cNvPr id="7" name="表格 2">
            <a:extLst>
              <a:ext uri="{FF2B5EF4-FFF2-40B4-BE49-F238E27FC236}">
                <a16:creationId xmlns:a16="http://schemas.microsoft.com/office/drawing/2014/main" id="{68B7C307-0DA0-4F18-A78B-D70E4F2016D2}"/>
              </a:ext>
            </a:extLst>
          </p:cNvPr>
          <p:cNvGraphicFramePr>
            <a:graphicFrameLocks noGrp="1"/>
          </p:cNvGraphicFramePr>
          <p:nvPr>
            <p:extLst>
              <p:ext uri="{D42A27DB-BD31-4B8C-83A1-F6EECF244321}">
                <p14:modId xmlns:p14="http://schemas.microsoft.com/office/powerpoint/2010/main" val="323327000"/>
              </p:ext>
            </p:extLst>
          </p:nvPr>
        </p:nvGraphicFramePr>
        <p:xfrm>
          <a:off x="2729514" y="675176"/>
          <a:ext cx="1717795" cy="1463040"/>
        </p:xfrm>
        <a:graphic>
          <a:graphicData uri="http://schemas.openxmlformats.org/drawingml/2006/table">
            <a:tbl>
              <a:tblPr firstRow="1" bandRow="1">
                <a:tableStyleId>{5C22544A-7EE6-4342-B048-85BDC9FD1C3A}</a:tableStyleId>
              </a:tblPr>
              <a:tblGrid>
                <a:gridCol w="343559">
                  <a:extLst>
                    <a:ext uri="{9D8B030D-6E8A-4147-A177-3AD203B41FA5}">
                      <a16:colId xmlns:a16="http://schemas.microsoft.com/office/drawing/2014/main" val="3945537608"/>
                    </a:ext>
                  </a:extLst>
                </a:gridCol>
                <a:gridCol w="343559">
                  <a:extLst>
                    <a:ext uri="{9D8B030D-6E8A-4147-A177-3AD203B41FA5}">
                      <a16:colId xmlns:a16="http://schemas.microsoft.com/office/drawing/2014/main" val="76123919"/>
                    </a:ext>
                  </a:extLst>
                </a:gridCol>
                <a:gridCol w="343559">
                  <a:extLst>
                    <a:ext uri="{9D8B030D-6E8A-4147-A177-3AD203B41FA5}">
                      <a16:colId xmlns:a16="http://schemas.microsoft.com/office/drawing/2014/main" val="1563933864"/>
                    </a:ext>
                  </a:extLst>
                </a:gridCol>
                <a:gridCol w="343559">
                  <a:extLst>
                    <a:ext uri="{9D8B030D-6E8A-4147-A177-3AD203B41FA5}">
                      <a16:colId xmlns:a16="http://schemas.microsoft.com/office/drawing/2014/main" val="2550205551"/>
                    </a:ext>
                  </a:extLst>
                </a:gridCol>
                <a:gridCol w="343559">
                  <a:extLst>
                    <a:ext uri="{9D8B030D-6E8A-4147-A177-3AD203B41FA5}">
                      <a16:colId xmlns:a16="http://schemas.microsoft.com/office/drawing/2014/main" val="903130929"/>
                    </a:ext>
                  </a:extLst>
                </a:gridCol>
              </a:tblGrid>
              <a:tr h="352136">
                <a:tc>
                  <a:txBody>
                    <a:bodyPr/>
                    <a:lstStyle/>
                    <a:p>
                      <a:endParaRPr lang="zh-CN" altLang="en-US" dirty="0"/>
                    </a:p>
                  </a:txBody>
                  <a:tcPr>
                    <a:solidFill>
                      <a:srgbClr val="92D050">
                        <a:alpha val="50000"/>
                      </a:srgbClr>
                    </a:solidFill>
                  </a:tcPr>
                </a:tc>
                <a:tc>
                  <a:txBody>
                    <a:bodyPr/>
                    <a:lstStyle/>
                    <a:p>
                      <a:endParaRPr lang="zh-CN" altLang="en-US"/>
                    </a:p>
                  </a:txBody>
                  <a:tcPr>
                    <a:solidFill>
                      <a:srgbClr val="92D050">
                        <a:alpha val="50000"/>
                      </a:srgbClr>
                    </a:solidFill>
                  </a:tcPr>
                </a:tc>
                <a:tc>
                  <a:txBody>
                    <a:bodyPr/>
                    <a:lstStyle/>
                    <a:p>
                      <a:endParaRPr lang="zh-CN" altLang="en-US"/>
                    </a:p>
                  </a:txBody>
                  <a:tcPr>
                    <a:solidFill>
                      <a:srgbClr val="92D050">
                        <a:alpha val="50000"/>
                      </a:srgbClr>
                    </a:solidFill>
                  </a:tcPr>
                </a:tc>
                <a:tc>
                  <a:txBody>
                    <a:bodyPr/>
                    <a:lstStyle/>
                    <a:p>
                      <a:endParaRPr lang="zh-CN" altLang="en-US" dirty="0"/>
                    </a:p>
                  </a:txBody>
                  <a:tcPr>
                    <a:solidFill>
                      <a:srgbClr val="92D050">
                        <a:alpha val="50000"/>
                      </a:srgbClr>
                    </a:solidFill>
                  </a:tcPr>
                </a:tc>
                <a:tc>
                  <a:txBody>
                    <a:bodyPr/>
                    <a:lstStyle/>
                    <a:p>
                      <a:endParaRPr lang="zh-CN" altLang="en-US" dirty="0"/>
                    </a:p>
                  </a:txBody>
                  <a:tcPr>
                    <a:solidFill>
                      <a:srgbClr val="92D050">
                        <a:alpha val="50000"/>
                      </a:srgbClr>
                    </a:solidFill>
                  </a:tcPr>
                </a:tc>
                <a:extLst>
                  <a:ext uri="{0D108BD9-81ED-4DB2-BD59-A6C34878D82A}">
                    <a16:rowId xmlns:a16="http://schemas.microsoft.com/office/drawing/2014/main" val="2355752247"/>
                  </a:ext>
                </a:extLst>
              </a:tr>
              <a:tr h="352136">
                <a:tc>
                  <a:txBody>
                    <a:bodyPr/>
                    <a:lstStyle/>
                    <a:p>
                      <a:endParaRPr lang="zh-CN" altLang="en-US"/>
                    </a:p>
                  </a:txBody>
                  <a:tcPr>
                    <a:solidFill>
                      <a:srgbClr val="92D050">
                        <a:alpha val="50000"/>
                      </a:srgbClr>
                    </a:solidFill>
                  </a:tcPr>
                </a:tc>
                <a:tc>
                  <a:txBody>
                    <a:bodyPr/>
                    <a:lstStyle/>
                    <a:p>
                      <a:endParaRPr lang="zh-CN" altLang="en-US" dirty="0"/>
                    </a:p>
                  </a:txBody>
                  <a:tcPr>
                    <a:solidFill>
                      <a:srgbClr val="92D050">
                        <a:alpha val="50000"/>
                      </a:srgbClr>
                    </a:solidFill>
                  </a:tcPr>
                </a:tc>
                <a:tc>
                  <a:txBody>
                    <a:bodyPr/>
                    <a:lstStyle/>
                    <a:p>
                      <a:endParaRPr lang="zh-CN" altLang="en-US"/>
                    </a:p>
                  </a:txBody>
                  <a:tcPr>
                    <a:solidFill>
                      <a:srgbClr val="92D050">
                        <a:alpha val="50000"/>
                      </a:srgbClr>
                    </a:solidFill>
                  </a:tcPr>
                </a:tc>
                <a:tc>
                  <a:txBody>
                    <a:bodyPr/>
                    <a:lstStyle/>
                    <a:p>
                      <a:endParaRPr lang="zh-CN" altLang="en-US" dirty="0"/>
                    </a:p>
                  </a:txBody>
                  <a:tcPr>
                    <a:solidFill>
                      <a:srgbClr val="92D050">
                        <a:alpha val="50000"/>
                      </a:srgbClr>
                    </a:solidFill>
                  </a:tcPr>
                </a:tc>
                <a:tc>
                  <a:txBody>
                    <a:bodyPr/>
                    <a:lstStyle/>
                    <a:p>
                      <a:endParaRPr lang="zh-CN" altLang="en-US" dirty="0"/>
                    </a:p>
                  </a:txBody>
                  <a:tcPr>
                    <a:solidFill>
                      <a:srgbClr val="92D050">
                        <a:alpha val="50000"/>
                      </a:srgbClr>
                    </a:solidFill>
                  </a:tcPr>
                </a:tc>
                <a:extLst>
                  <a:ext uri="{0D108BD9-81ED-4DB2-BD59-A6C34878D82A}">
                    <a16:rowId xmlns:a16="http://schemas.microsoft.com/office/drawing/2014/main" val="1414950133"/>
                  </a:ext>
                </a:extLst>
              </a:tr>
              <a:tr h="352136">
                <a:tc>
                  <a:txBody>
                    <a:bodyPr/>
                    <a:lstStyle/>
                    <a:p>
                      <a:endParaRPr lang="zh-CN" altLang="en-US"/>
                    </a:p>
                  </a:txBody>
                  <a:tcPr>
                    <a:solidFill>
                      <a:srgbClr val="92D050">
                        <a:alpha val="50000"/>
                      </a:srgbClr>
                    </a:solidFill>
                  </a:tcPr>
                </a:tc>
                <a:tc>
                  <a:txBody>
                    <a:bodyPr/>
                    <a:lstStyle/>
                    <a:p>
                      <a:endParaRPr lang="zh-CN" altLang="en-US"/>
                    </a:p>
                  </a:txBody>
                  <a:tcPr>
                    <a:solidFill>
                      <a:srgbClr val="92D050">
                        <a:alpha val="50000"/>
                      </a:srgbClr>
                    </a:solidFill>
                  </a:tcPr>
                </a:tc>
                <a:tc>
                  <a:txBody>
                    <a:bodyPr/>
                    <a:lstStyle/>
                    <a:p>
                      <a:endParaRPr lang="zh-CN" altLang="en-US"/>
                    </a:p>
                  </a:txBody>
                  <a:tcPr>
                    <a:solidFill>
                      <a:srgbClr val="92D050">
                        <a:alpha val="50000"/>
                      </a:srgbClr>
                    </a:solidFill>
                  </a:tcPr>
                </a:tc>
                <a:tc>
                  <a:txBody>
                    <a:bodyPr/>
                    <a:lstStyle/>
                    <a:p>
                      <a:endParaRPr lang="zh-CN" altLang="en-US" dirty="0"/>
                    </a:p>
                  </a:txBody>
                  <a:tcPr>
                    <a:solidFill>
                      <a:srgbClr val="92D050">
                        <a:alpha val="50000"/>
                      </a:srgbClr>
                    </a:solidFill>
                  </a:tcPr>
                </a:tc>
                <a:tc>
                  <a:txBody>
                    <a:bodyPr/>
                    <a:lstStyle/>
                    <a:p>
                      <a:endParaRPr lang="zh-CN" altLang="en-US"/>
                    </a:p>
                  </a:txBody>
                  <a:tcPr>
                    <a:solidFill>
                      <a:srgbClr val="92D050">
                        <a:alpha val="50000"/>
                      </a:srgbClr>
                    </a:solidFill>
                  </a:tcPr>
                </a:tc>
                <a:extLst>
                  <a:ext uri="{0D108BD9-81ED-4DB2-BD59-A6C34878D82A}">
                    <a16:rowId xmlns:a16="http://schemas.microsoft.com/office/drawing/2014/main" val="1635821702"/>
                  </a:ext>
                </a:extLst>
              </a:tr>
              <a:tr h="352136">
                <a:tc>
                  <a:txBody>
                    <a:bodyPr/>
                    <a:lstStyle/>
                    <a:p>
                      <a:endParaRPr lang="zh-CN" altLang="en-US"/>
                    </a:p>
                  </a:txBody>
                  <a:tcPr>
                    <a:solidFill>
                      <a:srgbClr val="92D050">
                        <a:alpha val="50000"/>
                      </a:srgbClr>
                    </a:solidFill>
                  </a:tcPr>
                </a:tc>
                <a:tc>
                  <a:txBody>
                    <a:bodyPr/>
                    <a:lstStyle/>
                    <a:p>
                      <a:endParaRPr lang="zh-CN" altLang="en-US"/>
                    </a:p>
                  </a:txBody>
                  <a:tcPr>
                    <a:solidFill>
                      <a:srgbClr val="92D050">
                        <a:alpha val="50000"/>
                      </a:srgbClr>
                    </a:solidFill>
                  </a:tcPr>
                </a:tc>
                <a:tc>
                  <a:txBody>
                    <a:bodyPr/>
                    <a:lstStyle/>
                    <a:p>
                      <a:endParaRPr lang="zh-CN" altLang="en-US" dirty="0"/>
                    </a:p>
                  </a:txBody>
                  <a:tcPr>
                    <a:solidFill>
                      <a:srgbClr val="92D050">
                        <a:alpha val="50000"/>
                      </a:srgbClr>
                    </a:solidFill>
                  </a:tcPr>
                </a:tc>
                <a:tc>
                  <a:txBody>
                    <a:bodyPr/>
                    <a:lstStyle/>
                    <a:p>
                      <a:endParaRPr lang="zh-CN" altLang="en-US"/>
                    </a:p>
                  </a:txBody>
                  <a:tcPr>
                    <a:solidFill>
                      <a:srgbClr val="92D050">
                        <a:alpha val="50000"/>
                      </a:srgbClr>
                    </a:solidFill>
                  </a:tcPr>
                </a:tc>
                <a:tc>
                  <a:txBody>
                    <a:bodyPr/>
                    <a:lstStyle/>
                    <a:p>
                      <a:endParaRPr lang="zh-CN" altLang="en-US" dirty="0"/>
                    </a:p>
                  </a:txBody>
                  <a:tcPr>
                    <a:solidFill>
                      <a:srgbClr val="92D050">
                        <a:alpha val="50000"/>
                      </a:srgbClr>
                    </a:solidFill>
                  </a:tcPr>
                </a:tc>
                <a:extLst>
                  <a:ext uri="{0D108BD9-81ED-4DB2-BD59-A6C34878D82A}">
                    <a16:rowId xmlns:a16="http://schemas.microsoft.com/office/drawing/2014/main" val="3031123828"/>
                  </a:ext>
                </a:extLst>
              </a:tr>
            </a:tbl>
          </a:graphicData>
        </a:graphic>
      </p:graphicFrame>
      <p:graphicFrame>
        <p:nvGraphicFramePr>
          <p:cNvPr id="8" name="表格 2">
            <a:extLst>
              <a:ext uri="{FF2B5EF4-FFF2-40B4-BE49-F238E27FC236}">
                <a16:creationId xmlns:a16="http://schemas.microsoft.com/office/drawing/2014/main" id="{00F9A7B1-3126-48DE-9BF7-C44CFE24BDD9}"/>
              </a:ext>
            </a:extLst>
          </p:cNvPr>
          <p:cNvGraphicFramePr>
            <a:graphicFrameLocks noGrp="1"/>
          </p:cNvGraphicFramePr>
          <p:nvPr>
            <p:extLst>
              <p:ext uri="{D42A27DB-BD31-4B8C-83A1-F6EECF244321}">
                <p14:modId xmlns:p14="http://schemas.microsoft.com/office/powerpoint/2010/main" val="3548145878"/>
              </p:ext>
            </p:extLst>
          </p:nvPr>
        </p:nvGraphicFramePr>
        <p:xfrm>
          <a:off x="2729513" y="2697480"/>
          <a:ext cx="1717795" cy="1463040"/>
        </p:xfrm>
        <a:graphic>
          <a:graphicData uri="http://schemas.openxmlformats.org/drawingml/2006/table">
            <a:tbl>
              <a:tblPr firstRow="1" bandRow="1">
                <a:tableStyleId>{5C22544A-7EE6-4342-B048-85BDC9FD1C3A}</a:tableStyleId>
              </a:tblPr>
              <a:tblGrid>
                <a:gridCol w="343559">
                  <a:extLst>
                    <a:ext uri="{9D8B030D-6E8A-4147-A177-3AD203B41FA5}">
                      <a16:colId xmlns:a16="http://schemas.microsoft.com/office/drawing/2014/main" val="3945537608"/>
                    </a:ext>
                  </a:extLst>
                </a:gridCol>
                <a:gridCol w="343559">
                  <a:extLst>
                    <a:ext uri="{9D8B030D-6E8A-4147-A177-3AD203B41FA5}">
                      <a16:colId xmlns:a16="http://schemas.microsoft.com/office/drawing/2014/main" val="76123919"/>
                    </a:ext>
                  </a:extLst>
                </a:gridCol>
                <a:gridCol w="343559">
                  <a:extLst>
                    <a:ext uri="{9D8B030D-6E8A-4147-A177-3AD203B41FA5}">
                      <a16:colId xmlns:a16="http://schemas.microsoft.com/office/drawing/2014/main" val="1563933864"/>
                    </a:ext>
                  </a:extLst>
                </a:gridCol>
                <a:gridCol w="343559">
                  <a:extLst>
                    <a:ext uri="{9D8B030D-6E8A-4147-A177-3AD203B41FA5}">
                      <a16:colId xmlns:a16="http://schemas.microsoft.com/office/drawing/2014/main" val="2550205551"/>
                    </a:ext>
                  </a:extLst>
                </a:gridCol>
                <a:gridCol w="343559">
                  <a:extLst>
                    <a:ext uri="{9D8B030D-6E8A-4147-A177-3AD203B41FA5}">
                      <a16:colId xmlns:a16="http://schemas.microsoft.com/office/drawing/2014/main" val="903130929"/>
                    </a:ext>
                  </a:extLst>
                </a:gridCol>
              </a:tblGrid>
              <a:tr h="352136">
                <a:tc>
                  <a:txBody>
                    <a:bodyPr/>
                    <a:lstStyle/>
                    <a:p>
                      <a:endParaRPr lang="zh-CN" altLang="en-US" dirty="0"/>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2355752247"/>
                  </a:ext>
                </a:extLst>
              </a:tr>
              <a:tr h="352136">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1414950133"/>
                  </a:ext>
                </a:extLst>
              </a:tr>
              <a:tr h="352136">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extLst>
                  <a:ext uri="{0D108BD9-81ED-4DB2-BD59-A6C34878D82A}">
                    <a16:rowId xmlns:a16="http://schemas.microsoft.com/office/drawing/2014/main" val="1635821702"/>
                  </a:ext>
                </a:extLst>
              </a:tr>
              <a:tr h="352136">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3031123828"/>
                  </a:ext>
                </a:extLst>
              </a:tr>
            </a:tbl>
          </a:graphicData>
        </a:graphic>
      </p:graphicFrame>
      <p:sp>
        <p:nvSpPr>
          <p:cNvPr id="10" name="文本框 9">
            <a:extLst>
              <a:ext uri="{FF2B5EF4-FFF2-40B4-BE49-F238E27FC236}">
                <a16:creationId xmlns:a16="http://schemas.microsoft.com/office/drawing/2014/main" id="{50B5B030-A267-40FC-A3E0-30AB6D8C6260}"/>
              </a:ext>
            </a:extLst>
          </p:cNvPr>
          <p:cNvSpPr txBox="1"/>
          <p:nvPr/>
        </p:nvSpPr>
        <p:spPr>
          <a:xfrm>
            <a:off x="3237192" y="157018"/>
            <a:ext cx="771365" cy="369332"/>
          </a:xfrm>
          <a:prstGeom prst="rect">
            <a:avLst/>
          </a:prstGeom>
          <a:solidFill>
            <a:srgbClr val="C8E7A7"/>
          </a:solidFill>
        </p:spPr>
        <p:txBody>
          <a:bodyPr wrap="none" rtlCol="0">
            <a:spAutoFit/>
          </a:bodyPr>
          <a:lstStyle/>
          <a:p>
            <a:r>
              <a:rPr lang="en-US" altLang="zh-CN" b="1" dirty="0">
                <a:solidFill>
                  <a:schemeClr val="bg1"/>
                </a:solidFill>
              </a:rPr>
              <a:t>Value</a:t>
            </a:r>
            <a:endParaRPr lang="zh-CN" altLang="en-US" b="1" dirty="0">
              <a:solidFill>
                <a:schemeClr val="bg1"/>
              </a:solidFill>
            </a:endParaRPr>
          </a:p>
        </p:txBody>
      </p:sp>
      <p:sp>
        <p:nvSpPr>
          <p:cNvPr id="11" name="文本框 10">
            <a:extLst>
              <a:ext uri="{FF2B5EF4-FFF2-40B4-BE49-F238E27FC236}">
                <a16:creationId xmlns:a16="http://schemas.microsoft.com/office/drawing/2014/main" id="{0A984552-6EED-40F4-B743-A9398FE4E4A4}"/>
              </a:ext>
            </a:extLst>
          </p:cNvPr>
          <p:cNvSpPr txBox="1"/>
          <p:nvPr/>
        </p:nvSpPr>
        <p:spPr>
          <a:xfrm>
            <a:off x="980583" y="2287042"/>
            <a:ext cx="819455" cy="369332"/>
          </a:xfrm>
          <a:prstGeom prst="rect">
            <a:avLst/>
          </a:prstGeom>
          <a:solidFill>
            <a:srgbClr val="FFDF7F"/>
          </a:solidFill>
        </p:spPr>
        <p:txBody>
          <a:bodyPr wrap="none" rtlCol="0">
            <a:spAutoFit/>
          </a:bodyPr>
          <a:lstStyle/>
          <a:p>
            <a:r>
              <a:rPr lang="en-US" altLang="zh-CN" b="1" dirty="0">
                <a:solidFill>
                  <a:schemeClr val="bg1"/>
                </a:solidFill>
              </a:rPr>
              <a:t>Query</a:t>
            </a:r>
            <a:endParaRPr lang="zh-CN" altLang="en-US" b="1" dirty="0">
              <a:solidFill>
                <a:schemeClr val="bg1"/>
              </a:solidFill>
            </a:endParaRPr>
          </a:p>
        </p:txBody>
      </p:sp>
      <p:sp>
        <p:nvSpPr>
          <p:cNvPr id="12" name="文本框 11">
            <a:extLst>
              <a:ext uri="{FF2B5EF4-FFF2-40B4-BE49-F238E27FC236}">
                <a16:creationId xmlns:a16="http://schemas.microsoft.com/office/drawing/2014/main" id="{18BABB0B-09D3-4B66-8EC1-9345F52B2C7A}"/>
              </a:ext>
            </a:extLst>
          </p:cNvPr>
          <p:cNvSpPr txBox="1"/>
          <p:nvPr/>
        </p:nvSpPr>
        <p:spPr>
          <a:xfrm>
            <a:off x="3210742" y="2287042"/>
            <a:ext cx="566181" cy="369332"/>
          </a:xfrm>
          <a:prstGeom prst="rect">
            <a:avLst/>
          </a:prstGeom>
          <a:solidFill>
            <a:srgbClr val="FF7F7F"/>
          </a:solidFill>
        </p:spPr>
        <p:txBody>
          <a:bodyPr wrap="none" rtlCol="0">
            <a:spAutoFit/>
          </a:bodyPr>
          <a:lstStyle/>
          <a:p>
            <a:r>
              <a:rPr lang="en-US" altLang="zh-CN" b="1" dirty="0">
                <a:solidFill>
                  <a:schemeClr val="bg1"/>
                </a:solidFill>
              </a:rPr>
              <a:t>Key</a:t>
            </a:r>
            <a:endParaRPr lang="zh-CN" altLang="en-US" b="1" dirty="0">
              <a:solidFill>
                <a:schemeClr val="bg1"/>
              </a:solidFill>
            </a:endParaRPr>
          </a:p>
        </p:txBody>
      </p:sp>
      <p:sp>
        <p:nvSpPr>
          <p:cNvPr id="5" name="文本框 4">
            <a:extLst>
              <a:ext uri="{FF2B5EF4-FFF2-40B4-BE49-F238E27FC236}">
                <a16:creationId xmlns:a16="http://schemas.microsoft.com/office/drawing/2014/main" id="{D5704DD1-D2FE-4899-93EC-E085AFCB6883}"/>
              </a:ext>
            </a:extLst>
          </p:cNvPr>
          <p:cNvSpPr txBox="1"/>
          <p:nvPr/>
        </p:nvSpPr>
        <p:spPr>
          <a:xfrm>
            <a:off x="480461" y="675176"/>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13" name="文本框 12">
            <a:extLst>
              <a:ext uri="{FF2B5EF4-FFF2-40B4-BE49-F238E27FC236}">
                <a16:creationId xmlns:a16="http://schemas.microsoft.com/office/drawing/2014/main" id="{6B9A9886-74C1-4FDB-91C2-C27BB06B07B6}"/>
              </a:ext>
            </a:extLst>
          </p:cNvPr>
          <p:cNvSpPr txBox="1"/>
          <p:nvPr/>
        </p:nvSpPr>
        <p:spPr>
          <a:xfrm>
            <a:off x="795276" y="675176"/>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14" name="文本框 13">
            <a:extLst>
              <a:ext uri="{FF2B5EF4-FFF2-40B4-BE49-F238E27FC236}">
                <a16:creationId xmlns:a16="http://schemas.microsoft.com/office/drawing/2014/main" id="{B15BAA0F-372C-4822-B875-531D9DB2FD31}"/>
              </a:ext>
            </a:extLst>
          </p:cNvPr>
          <p:cNvSpPr txBox="1"/>
          <p:nvPr/>
        </p:nvSpPr>
        <p:spPr>
          <a:xfrm>
            <a:off x="1155310" y="679120"/>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15" name="文本框 14">
            <a:extLst>
              <a:ext uri="{FF2B5EF4-FFF2-40B4-BE49-F238E27FC236}">
                <a16:creationId xmlns:a16="http://schemas.microsoft.com/office/drawing/2014/main" id="{A73C4DA5-3683-4432-83D2-FB3FD51636B5}"/>
              </a:ext>
            </a:extLst>
          </p:cNvPr>
          <p:cNvSpPr txBox="1"/>
          <p:nvPr/>
        </p:nvSpPr>
        <p:spPr>
          <a:xfrm>
            <a:off x="1503620" y="665723"/>
            <a:ext cx="441146" cy="338554"/>
          </a:xfrm>
          <a:prstGeom prst="rect">
            <a:avLst/>
          </a:prstGeom>
          <a:noFill/>
        </p:spPr>
        <p:txBody>
          <a:bodyPr wrap="square" rtlCol="0">
            <a:spAutoFit/>
          </a:bodyPr>
          <a:lstStyle/>
          <a:p>
            <a:r>
              <a:rPr lang="en-US" altLang="zh-CN" sz="1600" b="1" dirty="0">
                <a:solidFill>
                  <a:schemeClr val="bg1"/>
                </a:solidFill>
              </a:rPr>
              <a:t>14</a:t>
            </a:r>
            <a:endParaRPr lang="zh-CN" altLang="en-US" sz="1600" b="1" dirty="0">
              <a:solidFill>
                <a:schemeClr val="bg1"/>
              </a:solidFill>
            </a:endParaRPr>
          </a:p>
        </p:txBody>
      </p:sp>
      <p:sp>
        <p:nvSpPr>
          <p:cNvPr id="16" name="文本框 15">
            <a:extLst>
              <a:ext uri="{FF2B5EF4-FFF2-40B4-BE49-F238E27FC236}">
                <a16:creationId xmlns:a16="http://schemas.microsoft.com/office/drawing/2014/main" id="{7FFED1E6-3A67-4E82-887C-12B7C669A1F8}"/>
              </a:ext>
            </a:extLst>
          </p:cNvPr>
          <p:cNvSpPr txBox="1"/>
          <p:nvPr/>
        </p:nvSpPr>
        <p:spPr>
          <a:xfrm>
            <a:off x="1830159" y="665290"/>
            <a:ext cx="441146" cy="338554"/>
          </a:xfrm>
          <a:prstGeom prst="rect">
            <a:avLst/>
          </a:prstGeom>
          <a:noFill/>
        </p:spPr>
        <p:txBody>
          <a:bodyPr wrap="square" rtlCol="0">
            <a:spAutoFit/>
          </a:bodyPr>
          <a:lstStyle/>
          <a:p>
            <a:r>
              <a:rPr lang="en-US" altLang="zh-CN" sz="1600" b="1" dirty="0">
                <a:solidFill>
                  <a:schemeClr val="bg1"/>
                </a:solidFill>
              </a:rPr>
              <a:t>15</a:t>
            </a:r>
            <a:endParaRPr lang="zh-CN" altLang="en-US" sz="1600" b="1" dirty="0">
              <a:solidFill>
                <a:schemeClr val="bg1"/>
              </a:solidFill>
            </a:endParaRPr>
          </a:p>
        </p:txBody>
      </p:sp>
      <p:sp>
        <p:nvSpPr>
          <p:cNvPr id="17" name="文本框 16">
            <a:extLst>
              <a:ext uri="{FF2B5EF4-FFF2-40B4-BE49-F238E27FC236}">
                <a16:creationId xmlns:a16="http://schemas.microsoft.com/office/drawing/2014/main" id="{69116BEB-9E9C-4AC3-93F7-63486BB23A96}"/>
              </a:ext>
            </a:extLst>
          </p:cNvPr>
          <p:cNvSpPr txBox="1"/>
          <p:nvPr/>
        </p:nvSpPr>
        <p:spPr>
          <a:xfrm>
            <a:off x="480461" y="1058780"/>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18" name="文本框 17">
            <a:extLst>
              <a:ext uri="{FF2B5EF4-FFF2-40B4-BE49-F238E27FC236}">
                <a16:creationId xmlns:a16="http://schemas.microsoft.com/office/drawing/2014/main" id="{EBAF31B1-2243-4B60-84D6-02A19F9EA691}"/>
              </a:ext>
            </a:extLst>
          </p:cNvPr>
          <p:cNvSpPr txBox="1"/>
          <p:nvPr/>
        </p:nvSpPr>
        <p:spPr>
          <a:xfrm>
            <a:off x="480461" y="1403717"/>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19" name="文本框 18">
            <a:extLst>
              <a:ext uri="{FF2B5EF4-FFF2-40B4-BE49-F238E27FC236}">
                <a16:creationId xmlns:a16="http://schemas.microsoft.com/office/drawing/2014/main" id="{917EF90B-C368-44EE-BE11-D5D69ED34AF9}"/>
              </a:ext>
            </a:extLst>
          </p:cNvPr>
          <p:cNvSpPr txBox="1"/>
          <p:nvPr/>
        </p:nvSpPr>
        <p:spPr>
          <a:xfrm>
            <a:off x="480461" y="1787321"/>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20" name="文本框 19">
            <a:extLst>
              <a:ext uri="{FF2B5EF4-FFF2-40B4-BE49-F238E27FC236}">
                <a16:creationId xmlns:a16="http://schemas.microsoft.com/office/drawing/2014/main" id="{FFC844AB-D564-4786-AC2C-92D6A26D22D9}"/>
              </a:ext>
            </a:extLst>
          </p:cNvPr>
          <p:cNvSpPr txBox="1"/>
          <p:nvPr/>
        </p:nvSpPr>
        <p:spPr>
          <a:xfrm>
            <a:off x="804361" y="1062724"/>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21" name="文本框 20">
            <a:extLst>
              <a:ext uri="{FF2B5EF4-FFF2-40B4-BE49-F238E27FC236}">
                <a16:creationId xmlns:a16="http://schemas.microsoft.com/office/drawing/2014/main" id="{4F5BD98E-EC7E-43D8-9354-69146EBFF429}"/>
              </a:ext>
            </a:extLst>
          </p:cNvPr>
          <p:cNvSpPr txBox="1"/>
          <p:nvPr/>
        </p:nvSpPr>
        <p:spPr>
          <a:xfrm>
            <a:off x="1155310" y="1436106"/>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22" name="文本框 21">
            <a:extLst>
              <a:ext uri="{FF2B5EF4-FFF2-40B4-BE49-F238E27FC236}">
                <a16:creationId xmlns:a16="http://schemas.microsoft.com/office/drawing/2014/main" id="{214B6205-BF45-48C8-ADB4-F8738A64256B}"/>
              </a:ext>
            </a:extLst>
          </p:cNvPr>
          <p:cNvSpPr txBox="1"/>
          <p:nvPr/>
        </p:nvSpPr>
        <p:spPr>
          <a:xfrm>
            <a:off x="1550611" y="1780897"/>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23" name="文本框 22">
            <a:extLst>
              <a:ext uri="{FF2B5EF4-FFF2-40B4-BE49-F238E27FC236}">
                <a16:creationId xmlns:a16="http://schemas.microsoft.com/office/drawing/2014/main" id="{19A55444-179C-4A37-B951-594627E7ADE2}"/>
              </a:ext>
            </a:extLst>
          </p:cNvPr>
          <p:cNvSpPr txBox="1"/>
          <p:nvPr/>
        </p:nvSpPr>
        <p:spPr>
          <a:xfrm>
            <a:off x="488856" y="2686509"/>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24" name="文本框 23">
            <a:extLst>
              <a:ext uri="{FF2B5EF4-FFF2-40B4-BE49-F238E27FC236}">
                <a16:creationId xmlns:a16="http://schemas.microsoft.com/office/drawing/2014/main" id="{E12741E4-FD5B-4F44-B275-FE8311C19C50}"/>
              </a:ext>
            </a:extLst>
          </p:cNvPr>
          <p:cNvSpPr txBox="1"/>
          <p:nvPr/>
        </p:nvSpPr>
        <p:spPr>
          <a:xfrm>
            <a:off x="803671" y="2686509"/>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25" name="文本框 24">
            <a:extLst>
              <a:ext uri="{FF2B5EF4-FFF2-40B4-BE49-F238E27FC236}">
                <a16:creationId xmlns:a16="http://schemas.microsoft.com/office/drawing/2014/main" id="{0FCE5A50-FAB7-4635-9B48-DDDC99195515}"/>
              </a:ext>
            </a:extLst>
          </p:cNvPr>
          <p:cNvSpPr txBox="1"/>
          <p:nvPr/>
        </p:nvSpPr>
        <p:spPr>
          <a:xfrm>
            <a:off x="1163705" y="2690453"/>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26" name="文本框 25">
            <a:extLst>
              <a:ext uri="{FF2B5EF4-FFF2-40B4-BE49-F238E27FC236}">
                <a16:creationId xmlns:a16="http://schemas.microsoft.com/office/drawing/2014/main" id="{9C09E4DE-3103-48A9-9393-7E0281FABBB1}"/>
              </a:ext>
            </a:extLst>
          </p:cNvPr>
          <p:cNvSpPr txBox="1"/>
          <p:nvPr/>
        </p:nvSpPr>
        <p:spPr>
          <a:xfrm>
            <a:off x="1512015" y="2677056"/>
            <a:ext cx="441146" cy="338554"/>
          </a:xfrm>
          <a:prstGeom prst="rect">
            <a:avLst/>
          </a:prstGeom>
          <a:noFill/>
        </p:spPr>
        <p:txBody>
          <a:bodyPr wrap="square" rtlCol="0">
            <a:spAutoFit/>
          </a:bodyPr>
          <a:lstStyle/>
          <a:p>
            <a:r>
              <a:rPr lang="en-US" altLang="zh-CN" sz="1600" b="1" dirty="0">
                <a:solidFill>
                  <a:schemeClr val="bg1"/>
                </a:solidFill>
              </a:rPr>
              <a:t>14</a:t>
            </a:r>
            <a:endParaRPr lang="zh-CN" altLang="en-US" sz="1600" b="1" dirty="0">
              <a:solidFill>
                <a:schemeClr val="bg1"/>
              </a:solidFill>
            </a:endParaRPr>
          </a:p>
        </p:txBody>
      </p:sp>
      <p:sp>
        <p:nvSpPr>
          <p:cNvPr id="27" name="文本框 26">
            <a:extLst>
              <a:ext uri="{FF2B5EF4-FFF2-40B4-BE49-F238E27FC236}">
                <a16:creationId xmlns:a16="http://schemas.microsoft.com/office/drawing/2014/main" id="{B4592009-6999-472B-8DFD-9FD3EB7E1AEB}"/>
              </a:ext>
            </a:extLst>
          </p:cNvPr>
          <p:cNvSpPr txBox="1"/>
          <p:nvPr/>
        </p:nvSpPr>
        <p:spPr>
          <a:xfrm>
            <a:off x="1838554" y="2676623"/>
            <a:ext cx="441146" cy="338554"/>
          </a:xfrm>
          <a:prstGeom prst="rect">
            <a:avLst/>
          </a:prstGeom>
          <a:noFill/>
        </p:spPr>
        <p:txBody>
          <a:bodyPr wrap="square" rtlCol="0">
            <a:spAutoFit/>
          </a:bodyPr>
          <a:lstStyle/>
          <a:p>
            <a:r>
              <a:rPr lang="en-US" altLang="zh-CN" sz="1600" b="1" dirty="0">
                <a:solidFill>
                  <a:schemeClr val="bg1"/>
                </a:solidFill>
              </a:rPr>
              <a:t>15</a:t>
            </a:r>
            <a:endParaRPr lang="zh-CN" altLang="en-US" sz="1600" b="1" dirty="0">
              <a:solidFill>
                <a:schemeClr val="bg1"/>
              </a:solidFill>
            </a:endParaRPr>
          </a:p>
        </p:txBody>
      </p:sp>
      <p:sp>
        <p:nvSpPr>
          <p:cNvPr id="28" name="文本框 27">
            <a:extLst>
              <a:ext uri="{FF2B5EF4-FFF2-40B4-BE49-F238E27FC236}">
                <a16:creationId xmlns:a16="http://schemas.microsoft.com/office/drawing/2014/main" id="{922BE999-2C35-48CB-8161-23FE1ABC0069}"/>
              </a:ext>
            </a:extLst>
          </p:cNvPr>
          <p:cNvSpPr txBox="1"/>
          <p:nvPr/>
        </p:nvSpPr>
        <p:spPr>
          <a:xfrm>
            <a:off x="2727831" y="2707366"/>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29" name="文本框 28">
            <a:extLst>
              <a:ext uri="{FF2B5EF4-FFF2-40B4-BE49-F238E27FC236}">
                <a16:creationId xmlns:a16="http://schemas.microsoft.com/office/drawing/2014/main" id="{BF00C721-BBF3-408A-94B2-C52E5C9FCEF3}"/>
              </a:ext>
            </a:extLst>
          </p:cNvPr>
          <p:cNvSpPr txBox="1"/>
          <p:nvPr/>
        </p:nvSpPr>
        <p:spPr>
          <a:xfrm>
            <a:off x="3042646" y="2707366"/>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30" name="文本框 29">
            <a:extLst>
              <a:ext uri="{FF2B5EF4-FFF2-40B4-BE49-F238E27FC236}">
                <a16:creationId xmlns:a16="http://schemas.microsoft.com/office/drawing/2014/main" id="{41F5E257-722B-4895-AF08-08AB78CE767F}"/>
              </a:ext>
            </a:extLst>
          </p:cNvPr>
          <p:cNvSpPr txBox="1"/>
          <p:nvPr/>
        </p:nvSpPr>
        <p:spPr>
          <a:xfrm>
            <a:off x="3402680" y="2711310"/>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31" name="文本框 30">
            <a:extLst>
              <a:ext uri="{FF2B5EF4-FFF2-40B4-BE49-F238E27FC236}">
                <a16:creationId xmlns:a16="http://schemas.microsoft.com/office/drawing/2014/main" id="{A1A0C781-060E-4D7D-8B45-1BD59028646A}"/>
              </a:ext>
            </a:extLst>
          </p:cNvPr>
          <p:cNvSpPr txBox="1"/>
          <p:nvPr/>
        </p:nvSpPr>
        <p:spPr>
          <a:xfrm>
            <a:off x="3750990" y="2697913"/>
            <a:ext cx="441146" cy="338554"/>
          </a:xfrm>
          <a:prstGeom prst="rect">
            <a:avLst/>
          </a:prstGeom>
          <a:noFill/>
        </p:spPr>
        <p:txBody>
          <a:bodyPr wrap="square" rtlCol="0">
            <a:spAutoFit/>
          </a:bodyPr>
          <a:lstStyle/>
          <a:p>
            <a:r>
              <a:rPr lang="en-US" altLang="zh-CN" sz="1600" b="1" dirty="0">
                <a:solidFill>
                  <a:schemeClr val="bg1"/>
                </a:solidFill>
              </a:rPr>
              <a:t>14</a:t>
            </a:r>
            <a:endParaRPr lang="zh-CN" altLang="en-US" sz="1600" b="1" dirty="0">
              <a:solidFill>
                <a:schemeClr val="bg1"/>
              </a:solidFill>
            </a:endParaRPr>
          </a:p>
        </p:txBody>
      </p:sp>
      <p:sp>
        <p:nvSpPr>
          <p:cNvPr id="32" name="文本框 31">
            <a:extLst>
              <a:ext uri="{FF2B5EF4-FFF2-40B4-BE49-F238E27FC236}">
                <a16:creationId xmlns:a16="http://schemas.microsoft.com/office/drawing/2014/main" id="{4C54EE51-20D5-43A3-8818-AFFFD2F29570}"/>
              </a:ext>
            </a:extLst>
          </p:cNvPr>
          <p:cNvSpPr txBox="1"/>
          <p:nvPr/>
        </p:nvSpPr>
        <p:spPr>
          <a:xfrm>
            <a:off x="4077529" y="2697480"/>
            <a:ext cx="441146" cy="338554"/>
          </a:xfrm>
          <a:prstGeom prst="rect">
            <a:avLst/>
          </a:prstGeom>
          <a:noFill/>
        </p:spPr>
        <p:txBody>
          <a:bodyPr wrap="square" rtlCol="0">
            <a:spAutoFit/>
          </a:bodyPr>
          <a:lstStyle/>
          <a:p>
            <a:r>
              <a:rPr lang="en-US" altLang="zh-CN" sz="1600" b="1" dirty="0">
                <a:solidFill>
                  <a:schemeClr val="bg1"/>
                </a:solidFill>
              </a:rPr>
              <a:t>15</a:t>
            </a:r>
            <a:endParaRPr lang="zh-CN" altLang="en-US" sz="1600" b="1" dirty="0">
              <a:solidFill>
                <a:schemeClr val="bg1"/>
              </a:solidFill>
            </a:endParaRPr>
          </a:p>
        </p:txBody>
      </p:sp>
      <p:sp>
        <p:nvSpPr>
          <p:cNvPr id="38" name="文本框 37">
            <a:extLst>
              <a:ext uri="{FF2B5EF4-FFF2-40B4-BE49-F238E27FC236}">
                <a16:creationId xmlns:a16="http://schemas.microsoft.com/office/drawing/2014/main" id="{F5C62DEC-D7C9-4ADA-89FE-B36F5F63E817}"/>
              </a:ext>
            </a:extLst>
          </p:cNvPr>
          <p:cNvSpPr txBox="1"/>
          <p:nvPr/>
        </p:nvSpPr>
        <p:spPr>
          <a:xfrm>
            <a:off x="2727831" y="671665"/>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39" name="文本框 38">
            <a:extLst>
              <a:ext uri="{FF2B5EF4-FFF2-40B4-BE49-F238E27FC236}">
                <a16:creationId xmlns:a16="http://schemas.microsoft.com/office/drawing/2014/main" id="{5EC2C187-A9C7-4288-A941-9993C72838A8}"/>
              </a:ext>
            </a:extLst>
          </p:cNvPr>
          <p:cNvSpPr txBox="1"/>
          <p:nvPr/>
        </p:nvSpPr>
        <p:spPr>
          <a:xfrm>
            <a:off x="3042646" y="671665"/>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40" name="文本框 39">
            <a:extLst>
              <a:ext uri="{FF2B5EF4-FFF2-40B4-BE49-F238E27FC236}">
                <a16:creationId xmlns:a16="http://schemas.microsoft.com/office/drawing/2014/main" id="{9FB2A77B-8AF7-4B5C-8125-1668AD41BD41}"/>
              </a:ext>
            </a:extLst>
          </p:cNvPr>
          <p:cNvSpPr txBox="1"/>
          <p:nvPr/>
        </p:nvSpPr>
        <p:spPr>
          <a:xfrm>
            <a:off x="3402680" y="675609"/>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41" name="文本框 40">
            <a:extLst>
              <a:ext uri="{FF2B5EF4-FFF2-40B4-BE49-F238E27FC236}">
                <a16:creationId xmlns:a16="http://schemas.microsoft.com/office/drawing/2014/main" id="{A26B4B86-91A2-4CCF-9689-984021539BE4}"/>
              </a:ext>
            </a:extLst>
          </p:cNvPr>
          <p:cNvSpPr txBox="1"/>
          <p:nvPr/>
        </p:nvSpPr>
        <p:spPr>
          <a:xfrm>
            <a:off x="3750990" y="662212"/>
            <a:ext cx="441146" cy="338554"/>
          </a:xfrm>
          <a:prstGeom prst="rect">
            <a:avLst/>
          </a:prstGeom>
          <a:noFill/>
        </p:spPr>
        <p:txBody>
          <a:bodyPr wrap="square" rtlCol="0">
            <a:spAutoFit/>
          </a:bodyPr>
          <a:lstStyle/>
          <a:p>
            <a:r>
              <a:rPr lang="en-US" altLang="zh-CN" sz="1600" b="1" dirty="0">
                <a:solidFill>
                  <a:schemeClr val="bg1"/>
                </a:solidFill>
              </a:rPr>
              <a:t>14</a:t>
            </a:r>
            <a:endParaRPr lang="zh-CN" altLang="en-US" sz="1600" b="1" dirty="0">
              <a:solidFill>
                <a:schemeClr val="bg1"/>
              </a:solidFill>
            </a:endParaRPr>
          </a:p>
        </p:txBody>
      </p:sp>
      <p:sp>
        <p:nvSpPr>
          <p:cNvPr id="42" name="文本框 41">
            <a:extLst>
              <a:ext uri="{FF2B5EF4-FFF2-40B4-BE49-F238E27FC236}">
                <a16:creationId xmlns:a16="http://schemas.microsoft.com/office/drawing/2014/main" id="{1D515250-8565-4C39-A9F9-EB4341840AA4}"/>
              </a:ext>
            </a:extLst>
          </p:cNvPr>
          <p:cNvSpPr txBox="1"/>
          <p:nvPr/>
        </p:nvSpPr>
        <p:spPr>
          <a:xfrm>
            <a:off x="4077529" y="661779"/>
            <a:ext cx="441146" cy="338554"/>
          </a:xfrm>
          <a:prstGeom prst="rect">
            <a:avLst/>
          </a:prstGeom>
          <a:noFill/>
        </p:spPr>
        <p:txBody>
          <a:bodyPr wrap="square" rtlCol="0">
            <a:spAutoFit/>
          </a:bodyPr>
          <a:lstStyle/>
          <a:p>
            <a:r>
              <a:rPr lang="en-US" altLang="zh-CN" sz="1600" b="1" dirty="0">
                <a:solidFill>
                  <a:schemeClr val="bg1"/>
                </a:solidFill>
              </a:rPr>
              <a:t>15</a:t>
            </a:r>
            <a:endParaRPr lang="zh-CN" altLang="en-US" sz="1600" b="1" dirty="0">
              <a:solidFill>
                <a:schemeClr val="bg1"/>
              </a:solidFill>
            </a:endParaRPr>
          </a:p>
        </p:txBody>
      </p:sp>
      <p:sp>
        <p:nvSpPr>
          <p:cNvPr id="43" name="文本框 42">
            <a:extLst>
              <a:ext uri="{FF2B5EF4-FFF2-40B4-BE49-F238E27FC236}">
                <a16:creationId xmlns:a16="http://schemas.microsoft.com/office/drawing/2014/main" id="{36314E12-81E9-4350-8D6E-A66171D0D7FD}"/>
              </a:ext>
            </a:extLst>
          </p:cNvPr>
          <p:cNvSpPr txBox="1"/>
          <p:nvPr/>
        </p:nvSpPr>
        <p:spPr>
          <a:xfrm>
            <a:off x="488856" y="3087640"/>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44" name="文本框 43">
            <a:extLst>
              <a:ext uri="{FF2B5EF4-FFF2-40B4-BE49-F238E27FC236}">
                <a16:creationId xmlns:a16="http://schemas.microsoft.com/office/drawing/2014/main" id="{26FC0471-F394-4422-8725-5CEC5D4F65B4}"/>
              </a:ext>
            </a:extLst>
          </p:cNvPr>
          <p:cNvSpPr txBox="1"/>
          <p:nvPr/>
        </p:nvSpPr>
        <p:spPr>
          <a:xfrm>
            <a:off x="488856" y="3432577"/>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45" name="文本框 44">
            <a:extLst>
              <a:ext uri="{FF2B5EF4-FFF2-40B4-BE49-F238E27FC236}">
                <a16:creationId xmlns:a16="http://schemas.microsoft.com/office/drawing/2014/main" id="{9DC18CF4-6260-4E76-8B64-2A4031C6805C}"/>
              </a:ext>
            </a:extLst>
          </p:cNvPr>
          <p:cNvSpPr txBox="1"/>
          <p:nvPr/>
        </p:nvSpPr>
        <p:spPr>
          <a:xfrm>
            <a:off x="488856" y="3816181"/>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46" name="文本框 45">
            <a:extLst>
              <a:ext uri="{FF2B5EF4-FFF2-40B4-BE49-F238E27FC236}">
                <a16:creationId xmlns:a16="http://schemas.microsoft.com/office/drawing/2014/main" id="{AF17FF31-F886-40A6-8F51-5B566B9F2E5D}"/>
              </a:ext>
            </a:extLst>
          </p:cNvPr>
          <p:cNvSpPr txBox="1"/>
          <p:nvPr/>
        </p:nvSpPr>
        <p:spPr>
          <a:xfrm>
            <a:off x="2727611" y="3055806"/>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47" name="文本框 46">
            <a:extLst>
              <a:ext uri="{FF2B5EF4-FFF2-40B4-BE49-F238E27FC236}">
                <a16:creationId xmlns:a16="http://schemas.microsoft.com/office/drawing/2014/main" id="{DA179BD4-44D5-4716-872F-9228F0C5E937}"/>
              </a:ext>
            </a:extLst>
          </p:cNvPr>
          <p:cNvSpPr txBox="1"/>
          <p:nvPr/>
        </p:nvSpPr>
        <p:spPr>
          <a:xfrm>
            <a:off x="2727611" y="3400743"/>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48" name="文本框 47">
            <a:extLst>
              <a:ext uri="{FF2B5EF4-FFF2-40B4-BE49-F238E27FC236}">
                <a16:creationId xmlns:a16="http://schemas.microsoft.com/office/drawing/2014/main" id="{8F8CFB65-C5D3-4C6E-841E-DB4A76926668}"/>
              </a:ext>
            </a:extLst>
          </p:cNvPr>
          <p:cNvSpPr txBox="1"/>
          <p:nvPr/>
        </p:nvSpPr>
        <p:spPr>
          <a:xfrm>
            <a:off x="2727611" y="3784347"/>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49" name="文本框 48">
            <a:extLst>
              <a:ext uri="{FF2B5EF4-FFF2-40B4-BE49-F238E27FC236}">
                <a16:creationId xmlns:a16="http://schemas.microsoft.com/office/drawing/2014/main" id="{40EDEFE3-B7AA-425A-8F0D-36045DF97726}"/>
              </a:ext>
            </a:extLst>
          </p:cNvPr>
          <p:cNvSpPr txBox="1"/>
          <p:nvPr/>
        </p:nvSpPr>
        <p:spPr>
          <a:xfrm>
            <a:off x="2727611" y="1057711"/>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50" name="文本框 49">
            <a:extLst>
              <a:ext uri="{FF2B5EF4-FFF2-40B4-BE49-F238E27FC236}">
                <a16:creationId xmlns:a16="http://schemas.microsoft.com/office/drawing/2014/main" id="{03CD0831-06AE-432A-9516-06AF540102BE}"/>
              </a:ext>
            </a:extLst>
          </p:cNvPr>
          <p:cNvSpPr txBox="1"/>
          <p:nvPr/>
        </p:nvSpPr>
        <p:spPr>
          <a:xfrm>
            <a:off x="2727611" y="1402648"/>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51" name="文本框 50">
            <a:extLst>
              <a:ext uri="{FF2B5EF4-FFF2-40B4-BE49-F238E27FC236}">
                <a16:creationId xmlns:a16="http://schemas.microsoft.com/office/drawing/2014/main" id="{71136D0C-1A0E-4F13-A2BF-592C621928D4}"/>
              </a:ext>
            </a:extLst>
          </p:cNvPr>
          <p:cNvSpPr txBox="1"/>
          <p:nvPr/>
        </p:nvSpPr>
        <p:spPr>
          <a:xfrm>
            <a:off x="2727611" y="1786252"/>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52" name="文本框 51">
            <a:extLst>
              <a:ext uri="{FF2B5EF4-FFF2-40B4-BE49-F238E27FC236}">
                <a16:creationId xmlns:a16="http://schemas.microsoft.com/office/drawing/2014/main" id="{A52AC3E7-182B-4948-BD51-42EDF6EB0316}"/>
              </a:ext>
            </a:extLst>
          </p:cNvPr>
          <p:cNvSpPr txBox="1"/>
          <p:nvPr/>
        </p:nvSpPr>
        <p:spPr>
          <a:xfrm>
            <a:off x="3021664" y="1067991"/>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53" name="文本框 52">
            <a:extLst>
              <a:ext uri="{FF2B5EF4-FFF2-40B4-BE49-F238E27FC236}">
                <a16:creationId xmlns:a16="http://schemas.microsoft.com/office/drawing/2014/main" id="{2192DFEE-B45C-4552-A501-6E97B48D4164}"/>
              </a:ext>
            </a:extLst>
          </p:cNvPr>
          <p:cNvSpPr txBox="1"/>
          <p:nvPr/>
        </p:nvSpPr>
        <p:spPr>
          <a:xfrm>
            <a:off x="3372613" y="1441373"/>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54" name="文本框 53">
            <a:extLst>
              <a:ext uri="{FF2B5EF4-FFF2-40B4-BE49-F238E27FC236}">
                <a16:creationId xmlns:a16="http://schemas.microsoft.com/office/drawing/2014/main" id="{F0B11C8F-B632-44E3-B22E-6A835736E8FC}"/>
              </a:ext>
            </a:extLst>
          </p:cNvPr>
          <p:cNvSpPr txBox="1"/>
          <p:nvPr/>
        </p:nvSpPr>
        <p:spPr>
          <a:xfrm>
            <a:off x="3767914" y="1786164"/>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55" name="文本框 54">
            <a:extLst>
              <a:ext uri="{FF2B5EF4-FFF2-40B4-BE49-F238E27FC236}">
                <a16:creationId xmlns:a16="http://schemas.microsoft.com/office/drawing/2014/main" id="{900FD445-D25B-467F-BCFE-65457F4640DF}"/>
              </a:ext>
            </a:extLst>
          </p:cNvPr>
          <p:cNvSpPr txBox="1"/>
          <p:nvPr/>
        </p:nvSpPr>
        <p:spPr>
          <a:xfrm>
            <a:off x="3021664" y="3102969"/>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56" name="文本框 55">
            <a:extLst>
              <a:ext uri="{FF2B5EF4-FFF2-40B4-BE49-F238E27FC236}">
                <a16:creationId xmlns:a16="http://schemas.microsoft.com/office/drawing/2014/main" id="{1A1AC28E-9A6D-493A-B4DB-A4F5A94F2B93}"/>
              </a:ext>
            </a:extLst>
          </p:cNvPr>
          <p:cNvSpPr txBox="1"/>
          <p:nvPr/>
        </p:nvSpPr>
        <p:spPr>
          <a:xfrm>
            <a:off x="3372613" y="3476351"/>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57" name="文本框 56">
            <a:extLst>
              <a:ext uri="{FF2B5EF4-FFF2-40B4-BE49-F238E27FC236}">
                <a16:creationId xmlns:a16="http://schemas.microsoft.com/office/drawing/2014/main" id="{4C15B391-E263-439C-A86C-CB63CF2F97CD}"/>
              </a:ext>
            </a:extLst>
          </p:cNvPr>
          <p:cNvSpPr txBox="1"/>
          <p:nvPr/>
        </p:nvSpPr>
        <p:spPr>
          <a:xfrm>
            <a:off x="3767914" y="3821142"/>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58" name="文本框 57">
            <a:extLst>
              <a:ext uri="{FF2B5EF4-FFF2-40B4-BE49-F238E27FC236}">
                <a16:creationId xmlns:a16="http://schemas.microsoft.com/office/drawing/2014/main" id="{34B05556-863D-44A9-A6E5-7797165B8B48}"/>
              </a:ext>
            </a:extLst>
          </p:cNvPr>
          <p:cNvSpPr txBox="1"/>
          <p:nvPr/>
        </p:nvSpPr>
        <p:spPr>
          <a:xfrm>
            <a:off x="784567" y="3098008"/>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59" name="文本框 58">
            <a:extLst>
              <a:ext uri="{FF2B5EF4-FFF2-40B4-BE49-F238E27FC236}">
                <a16:creationId xmlns:a16="http://schemas.microsoft.com/office/drawing/2014/main" id="{2083F7F2-6E22-4A50-AE5E-D90CBDFB7C40}"/>
              </a:ext>
            </a:extLst>
          </p:cNvPr>
          <p:cNvSpPr txBox="1"/>
          <p:nvPr/>
        </p:nvSpPr>
        <p:spPr>
          <a:xfrm>
            <a:off x="1135516" y="3471390"/>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60" name="文本框 59">
            <a:extLst>
              <a:ext uri="{FF2B5EF4-FFF2-40B4-BE49-F238E27FC236}">
                <a16:creationId xmlns:a16="http://schemas.microsoft.com/office/drawing/2014/main" id="{3CDEE0A9-9679-4D32-BC22-65CF6AA2C48B}"/>
              </a:ext>
            </a:extLst>
          </p:cNvPr>
          <p:cNvSpPr txBox="1"/>
          <p:nvPr/>
        </p:nvSpPr>
        <p:spPr>
          <a:xfrm>
            <a:off x="1530817" y="3816181"/>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61" name="箭头: 下 60">
            <a:extLst>
              <a:ext uri="{FF2B5EF4-FFF2-40B4-BE49-F238E27FC236}">
                <a16:creationId xmlns:a16="http://schemas.microsoft.com/office/drawing/2014/main" id="{3E503139-41EB-4115-9044-E8F3B4817842}"/>
              </a:ext>
            </a:extLst>
          </p:cNvPr>
          <p:cNvSpPr/>
          <p:nvPr/>
        </p:nvSpPr>
        <p:spPr>
          <a:xfrm>
            <a:off x="1180296" y="4368800"/>
            <a:ext cx="341896" cy="618836"/>
          </a:xfrm>
          <a:prstGeom prst="downArrow">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下 61">
            <a:extLst>
              <a:ext uri="{FF2B5EF4-FFF2-40B4-BE49-F238E27FC236}">
                <a16:creationId xmlns:a16="http://schemas.microsoft.com/office/drawing/2014/main" id="{42B161A4-2DDE-49B6-859A-012B8E598D99}"/>
              </a:ext>
            </a:extLst>
          </p:cNvPr>
          <p:cNvSpPr/>
          <p:nvPr/>
        </p:nvSpPr>
        <p:spPr>
          <a:xfrm>
            <a:off x="3409160" y="4368800"/>
            <a:ext cx="341896" cy="618836"/>
          </a:xfrm>
          <a:prstGeom prst="downArrow">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F2D8F6B9-C13E-47B3-A413-A500873BDA19}"/>
              </a:ext>
            </a:extLst>
          </p:cNvPr>
          <p:cNvGrpSpPr/>
          <p:nvPr/>
        </p:nvGrpSpPr>
        <p:grpSpPr>
          <a:xfrm>
            <a:off x="1718285" y="5488141"/>
            <a:ext cx="1431546" cy="369332"/>
            <a:chOff x="1412796" y="5246716"/>
            <a:chExt cx="1431546" cy="369332"/>
          </a:xfrm>
        </p:grpSpPr>
        <p:sp>
          <p:nvSpPr>
            <p:cNvPr id="63" name="文本框 62">
              <a:extLst>
                <a:ext uri="{FF2B5EF4-FFF2-40B4-BE49-F238E27FC236}">
                  <a16:creationId xmlns:a16="http://schemas.microsoft.com/office/drawing/2014/main" id="{4FB452A0-9D81-408E-B62B-31BAA0D7E347}"/>
                </a:ext>
              </a:extLst>
            </p:cNvPr>
            <p:cNvSpPr txBox="1"/>
            <p:nvPr/>
          </p:nvSpPr>
          <p:spPr>
            <a:xfrm>
              <a:off x="1412796" y="5246716"/>
              <a:ext cx="646331" cy="369332"/>
            </a:xfrm>
            <a:prstGeom prst="rect">
              <a:avLst/>
            </a:prstGeom>
            <a:noFill/>
          </p:spPr>
          <p:txBody>
            <a:bodyPr wrap="none" rtlCol="0">
              <a:spAutoFit/>
            </a:bodyPr>
            <a:lstStyle/>
            <a:p>
              <a:r>
                <a:rPr lang="zh-CN" altLang="en-US" dirty="0"/>
                <a:t>执行</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F4E18383-1B7D-4725-8075-974CB325742B}"/>
                    </a:ext>
                  </a:extLst>
                </p:cNvPr>
                <p:cNvSpPr txBox="1"/>
                <p:nvPr/>
              </p:nvSpPr>
              <p:spPr>
                <a:xfrm>
                  <a:off x="2059127" y="5292882"/>
                  <a:ext cx="7852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𝐾</m:t>
                            </m:r>
                          </m:e>
                          <m:sup>
                            <m:r>
                              <a:rPr lang="en-US" altLang="zh-CN" b="0" i="1" smtClean="0">
                                <a:latin typeface="Cambria Math" panose="02040503050406030204" pitchFamily="18" charset="0"/>
                                <a:ea typeface="Cambria Math" panose="02040503050406030204" pitchFamily="18" charset="0"/>
                              </a:rPr>
                              <m:t>𝑇</m:t>
                            </m:r>
                          </m:sup>
                        </m:sSup>
                      </m:oMath>
                    </m:oMathPara>
                  </a14:m>
                  <a:endParaRPr lang="zh-CN" altLang="en-US" dirty="0"/>
                </a:p>
              </p:txBody>
            </p:sp>
          </mc:Choice>
          <mc:Fallback xmlns="">
            <p:sp>
              <p:nvSpPr>
                <p:cNvPr id="64" name="文本框 63">
                  <a:extLst>
                    <a:ext uri="{FF2B5EF4-FFF2-40B4-BE49-F238E27FC236}">
                      <a16:creationId xmlns:a16="http://schemas.microsoft.com/office/drawing/2014/main" id="{F4E18383-1B7D-4725-8075-974CB325742B}"/>
                    </a:ext>
                  </a:extLst>
                </p:cNvPr>
                <p:cNvSpPr txBox="1">
                  <a:spLocks noRot="1" noChangeAspect="1" noMove="1" noResize="1" noEditPoints="1" noAdjustHandles="1" noChangeArrowheads="1" noChangeShapeType="1" noTextEdit="1"/>
                </p:cNvSpPr>
                <p:nvPr/>
              </p:nvSpPr>
              <p:spPr>
                <a:xfrm>
                  <a:off x="2059127" y="5292882"/>
                  <a:ext cx="785215" cy="276999"/>
                </a:xfrm>
                <a:prstGeom prst="rect">
                  <a:avLst/>
                </a:prstGeom>
                <a:blipFill>
                  <a:blip r:embed="rId3"/>
                  <a:stretch>
                    <a:fillRect l="-8527" t="-4444" r="-775" b="-31111"/>
                  </a:stretch>
                </a:blipFill>
              </p:spPr>
              <p:txBody>
                <a:bodyPr/>
                <a:lstStyle/>
                <a:p>
                  <a:r>
                    <a:rPr lang="zh-CN" altLang="en-US">
                      <a:noFill/>
                    </a:rPr>
                    <a:t> </a:t>
                  </a:r>
                </a:p>
              </p:txBody>
            </p:sp>
          </mc:Fallback>
        </mc:AlternateContent>
      </p:grpSp>
      <p:sp>
        <p:nvSpPr>
          <p:cNvPr id="66" name="箭头: 右 65">
            <a:extLst>
              <a:ext uri="{FF2B5EF4-FFF2-40B4-BE49-F238E27FC236}">
                <a16:creationId xmlns:a16="http://schemas.microsoft.com/office/drawing/2014/main" id="{C67E0846-3EBB-4F07-B2A0-3065C824F23B}"/>
              </a:ext>
            </a:extLst>
          </p:cNvPr>
          <p:cNvSpPr/>
          <p:nvPr/>
        </p:nvSpPr>
        <p:spPr>
          <a:xfrm>
            <a:off x="3377389" y="5496539"/>
            <a:ext cx="1069919" cy="36933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9" name="表格 2">
            <a:extLst>
              <a:ext uri="{FF2B5EF4-FFF2-40B4-BE49-F238E27FC236}">
                <a16:creationId xmlns:a16="http://schemas.microsoft.com/office/drawing/2014/main" id="{8E1714DD-F9B3-4FF4-8077-0772DFCD941E}"/>
              </a:ext>
            </a:extLst>
          </p:cNvPr>
          <p:cNvGraphicFramePr>
            <a:graphicFrameLocks noGrp="1"/>
          </p:cNvGraphicFramePr>
          <p:nvPr>
            <p:extLst>
              <p:ext uri="{D42A27DB-BD31-4B8C-83A1-F6EECF244321}">
                <p14:modId xmlns:p14="http://schemas.microsoft.com/office/powerpoint/2010/main" val="1928641962"/>
              </p:ext>
            </p:extLst>
          </p:nvPr>
        </p:nvGraphicFramePr>
        <p:xfrm>
          <a:off x="4779126" y="4918825"/>
          <a:ext cx="1717795" cy="1463040"/>
        </p:xfrm>
        <a:graphic>
          <a:graphicData uri="http://schemas.openxmlformats.org/drawingml/2006/table">
            <a:tbl>
              <a:tblPr firstRow="1" bandRow="1">
                <a:tableStyleId>{5C22544A-7EE6-4342-B048-85BDC9FD1C3A}</a:tableStyleId>
              </a:tblPr>
              <a:tblGrid>
                <a:gridCol w="343559">
                  <a:extLst>
                    <a:ext uri="{9D8B030D-6E8A-4147-A177-3AD203B41FA5}">
                      <a16:colId xmlns:a16="http://schemas.microsoft.com/office/drawing/2014/main" val="3945537608"/>
                    </a:ext>
                  </a:extLst>
                </a:gridCol>
                <a:gridCol w="343559">
                  <a:extLst>
                    <a:ext uri="{9D8B030D-6E8A-4147-A177-3AD203B41FA5}">
                      <a16:colId xmlns:a16="http://schemas.microsoft.com/office/drawing/2014/main" val="76123919"/>
                    </a:ext>
                  </a:extLst>
                </a:gridCol>
                <a:gridCol w="343559">
                  <a:extLst>
                    <a:ext uri="{9D8B030D-6E8A-4147-A177-3AD203B41FA5}">
                      <a16:colId xmlns:a16="http://schemas.microsoft.com/office/drawing/2014/main" val="1563933864"/>
                    </a:ext>
                  </a:extLst>
                </a:gridCol>
                <a:gridCol w="343559">
                  <a:extLst>
                    <a:ext uri="{9D8B030D-6E8A-4147-A177-3AD203B41FA5}">
                      <a16:colId xmlns:a16="http://schemas.microsoft.com/office/drawing/2014/main" val="2550205551"/>
                    </a:ext>
                  </a:extLst>
                </a:gridCol>
                <a:gridCol w="343559">
                  <a:extLst>
                    <a:ext uri="{9D8B030D-6E8A-4147-A177-3AD203B41FA5}">
                      <a16:colId xmlns:a16="http://schemas.microsoft.com/office/drawing/2014/main" val="903130929"/>
                    </a:ext>
                  </a:extLst>
                </a:gridCol>
              </a:tblGrid>
              <a:tr h="352136">
                <a:tc>
                  <a:txBody>
                    <a:bodyPr/>
                    <a:lstStyle/>
                    <a:p>
                      <a:endParaRPr lang="zh-CN" altLang="en-US" dirty="0"/>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2355752247"/>
                  </a:ext>
                </a:extLst>
              </a:tr>
              <a:tr h="352136">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1414950133"/>
                  </a:ext>
                </a:extLst>
              </a:tr>
              <a:tr h="352136">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extLst>
                  <a:ext uri="{0D108BD9-81ED-4DB2-BD59-A6C34878D82A}">
                    <a16:rowId xmlns:a16="http://schemas.microsoft.com/office/drawing/2014/main" val="1635821702"/>
                  </a:ext>
                </a:extLst>
              </a:tr>
              <a:tr h="352136">
                <a:tc>
                  <a:txBody>
                    <a:bodyPr/>
                    <a:lstStyle/>
                    <a:p>
                      <a:endParaRPr lang="zh-CN" altLang="en-US"/>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tc>
                  <a:txBody>
                    <a:bodyPr/>
                    <a:lstStyle/>
                    <a:p>
                      <a:endParaRPr lang="zh-CN" altLang="en-US"/>
                    </a:p>
                  </a:txBody>
                  <a:tcPr>
                    <a:solidFill>
                      <a:srgbClr val="FFC000">
                        <a:alpha val="50000"/>
                      </a:srgbClr>
                    </a:solidFill>
                  </a:tcPr>
                </a:tc>
                <a:tc>
                  <a:txBody>
                    <a:bodyPr/>
                    <a:lstStyle/>
                    <a:p>
                      <a:endParaRPr lang="zh-CN" altLang="en-US" dirty="0"/>
                    </a:p>
                  </a:txBody>
                  <a:tcPr>
                    <a:solidFill>
                      <a:srgbClr val="FFC000">
                        <a:alpha val="50000"/>
                      </a:srgbClr>
                    </a:solidFill>
                  </a:tcPr>
                </a:tc>
                <a:extLst>
                  <a:ext uri="{0D108BD9-81ED-4DB2-BD59-A6C34878D82A}">
                    <a16:rowId xmlns:a16="http://schemas.microsoft.com/office/drawing/2014/main" val="3031123828"/>
                  </a:ext>
                </a:extLst>
              </a:tr>
            </a:tbl>
          </a:graphicData>
        </a:graphic>
      </p:graphicFrame>
      <p:sp>
        <p:nvSpPr>
          <p:cNvPr id="80" name="文本框 79">
            <a:extLst>
              <a:ext uri="{FF2B5EF4-FFF2-40B4-BE49-F238E27FC236}">
                <a16:creationId xmlns:a16="http://schemas.microsoft.com/office/drawing/2014/main" id="{F898425D-7AF6-4B2B-91CA-10DA98E35346}"/>
              </a:ext>
            </a:extLst>
          </p:cNvPr>
          <p:cNvSpPr txBox="1"/>
          <p:nvPr/>
        </p:nvSpPr>
        <p:spPr>
          <a:xfrm>
            <a:off x="3968261" y="6057220"/>
            <a:ext cx="790601" cy="369332"/>
          </a:xfrm>
          <a:prstGeom prst="rect">
            <a:avLst/>
          </a:prstGeom>
          <a:noFill/>
        </p:spPr>
        <p:txBody>
          <a:bodyPr wrap="none" rtlCol="0">
            <a:spAutoFit/>
          </a:bodyPr>
          <a:lstStyle/>
          <a:p>
            <a:r>
              <a:rPr lang="en-US" altLang="zh-CN" dirty="0"/>
              <a:t>Query</a:t>
            </a:r>
            <a:endParaRPr lang="zh-CN" altLang="en-US" dirty="0"/>
          </a:p>
        </p:txBody>
      </p:sp>
      <p:sp>
        <p:nvSpPr>
          <p:cNvPr id="81" name="文本框 80">
            <a:extLst>
              <a:ext uri="{FF2B5EF4-FFF2-40B4-BE49-F238E27FC236}">
                <a16:creationId xmlns:a16="http://schemas.microsoft.com/office/drawing/2014/main" id="{730E7FF6-DE89-4F43-9D9F-BDD8C654444C}"/>
              </a:ext>
            </a:extLst>
          </p:cNvPr>
          <p:cNvSpPr txBox="1"/>
          <p:nvPr/>
        </p:nvSpPr>
        <p:spPr>
          <a:xfrm>
            <a:off x="4759813" y="4907854"/>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82" name="文本框 81">
            <a:extLst>
              <a:ext uri="{FF2B5EF4-FFF2-40B4-BE49-F238E27FC236}">
                <a16:creationId xmlns:a16="http://schemas.microsoft.com/office/drawing/2014/main" id="{7FF2CB37-DF39-41D8-B19F-4708BFC441C9}"/>
              </a:ext>
            </a:extLst>
          </p:cNvPr>
          <p:cNvSpPr txBox="1"/>
          <p:nvPr/>
        </p:nvSpPr>
        <p:spPr>
          <a:xfrm>
            <a:off x="5074628" y="4907854"/>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83" name="文本框 82">
            <a:extLst>
              <a:ext uri="{FF2B5EF4-FFF2-40B4-BE49-F238E27FC236}">
                <a16:creationId xmlns:a16="http://schemas.microsoft.com/office/drawing/2014/main" id="{BD420FD6-29A1-49D2-BAD4-C21F9D1FA277}"/>
              </a:ext>
            </a:extLst>
          </p:cNvPr>
          <p:cNvSpPr txBox="1"/>
          <p:nvPr/>
        </p:nvSpPr>
        <p:spPr>
          <a:xfrm>
            <a:off x="5434662" y="4911798"/>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84" name="文本框 83">
            <a:extLst>
              <a:ext uri="{FF2B5EF4-FFF2-40B4-BE49-F238E27FC236}">
                <a16:creationId xmlns:a16="http://schemas.microsoft.com/office/drawing/2014/main" id="{57E74C65-2201-4113-A038-83D8494398C2}"/>
              </a:ext>
            </a:extLst>
          </p:cNvPr>
          <p:cNvSpPr txBox="1"/>
          <p:nvPr/>
        </p:nvSpPr>
        <p:spPr>
          <a:xfrm>
            <a:off x="5782972" y="4898401"/>
            <a:ext cx="441146" cy="338554"/>
          </a:xfrm>
          <a:prstGeom prst="rect">
            <a:avLst/>
          </a:prstGeom>
          <a:noFill/>
        </p:spPr>
        <p:txBody>
          <a:bodyPr wrap="square" rtlCol="0">
            <a:spAutoFit/>
          </a:bodyPr>
          <a:lstStyle/>
          <a:p>
            <a:r>
              <a:rPr lang="en-US" altLang="zh-CN" sz="1600" b="1" dirty="0">
                <a:solidFill>
                  <a:schemeClr val="bg1"/>
                </a:solidFill>
              </a:rPr>
              <a:t>14</a:t>
            </a:r>
            <a:endParaRPr lang="zh-CN" altLang="en-US" sz="1600" b="1" dirty="0">
              <a:solidFill>
                <a:schemeClr val="bg1"/>
              </a:solidFill>
            </a:endParaRPr>
          </a:p>
        </p:txBody>
      </p:sp>
      <p:sp>
        <p:nvSpPr>
          <p:cNvPr id="85" name="文本框 84">
            <a:extLst>
              <a:ext uri="{FF2B5EF4-FFF2-40B4-BE49-F238E27FC236}">
                <a16:creationId xmlns:a16="http://schemas.microsoft.com/office/drawing/2014/main" id="{1278B094-2B8E-4BAE-8E13-ED7BB4589C21}"/>
              </a:ext>
            </a:extLst>
          </p:cNvPr>
          <p:cNvSpPr txBox="1"/>
          <p:nvPr/>
        </p:nvSpPr>
        <p:spPr>
          <a:xfrm>
            <a:off x="6109511" y="4897968"/>
            <a:ext cx="441146" cy="338554"/>
          </a:xfrm>
          <a:prstGeom prst="rect">
            <a:avLst/>
          </a:prstGeom>
          <a:noFill/>
        </p:spPr>
        <p:txBody>
          <a:bodyPr wrap="square" rtlCol="0">
            <a:spAutoFit/>
          </a:bodyPr>
          <a:lstStyle/>
          <a:p>
            <a:r>
              <a:rPr lang="en-US" altLang="zh-CN" sz="1600" b="1" dirty="0">
                <a:solidFill>
                  <a:schemeClr val="bg1"/>
                </a:solidFill>
              </a:rPr>
              <a:t>15</a:t>
            </a:r>
            <a:endParaRPr lang="zh-CN" altLang="en-US" sz="1600" b="1" dirty="0">
              <a:solidFill>
                <a:schemeClr val="bg1"/>
              </a:solidFill>
            </a:endParaRPr>
          </a:p>
        </p:txBody>
      </p:sp>
      <p:sp>
        <p:nvSpPr>
          <p:cNvPr id="86" name="文本框 85">
            <a:extLst>
              <a:ext uri="{FF2B5EF4-FFF2-40B4-BE49-F238E27FC236}">
                <a16:creationId xmlns:a16="http://schemas.microsoft.com/office/drawing/2014/main" id="{8E24FDAE-9C1B-4C8E-A081-7511E66DBA48}"/>
              </a:ext>
            </a:extLst>
          </p:cNvPr>
          <p:cNvSpPr txBox="1"/>
          <p:nvPr/>
        </p:nvSpPr>
        <p:spPr>
          <a:xfrm>
            <a:off x="4759813" y="5308985"/>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87" name="文本框 86">
            <a:extLst>
              <a:ext uri="{FF2B5EF4-FFF2-40B4-BE49-F238E27FC236}">
                <a16:creationId xmlns:a16="http://schemas.microsoft.com/office/drawing/2014/main" id="{22B7A9BC-5A38-47E0-B892-573FBB5B7BA5}"/>
              </a:ext>
            </a:extLst>
          </p:cNvPr>
          <p:cNvSpPr txBox="1"/>
          <p:nvPr/>
        </p:nvSpPr>
        <p:spPr>
          <a:xfrm>
            <a:off x="4759813" y="5653922"/>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88" name="文本框 87">
            <a:extLst>
              <a:ext uri="{FF2B5EF4-FFF2-40B4-BE49-F238E27FC236}">
                <a16:creationId xmlns:a16="http://schemas.microsoft.com/office/drawing/2014/main" id="{D7A7E361-7BCF-4A44-AE7B-1A6C72B7DF3B}"/>
              </a:ext>
            </a:extLst>
          </p:cNvPr>
          <p:cNvSpPr txBox="1"/>
          <p:nvPr/>
        </p:nvSpPr>
        <p:spPr>
          <a:xfrm>
            <a:off x="4759813" y="6037526"/>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89" name="文本框 88">
            <a:extLst>
              <a:ext uri="{FF2B5EF4-FFF2-40B4-BE49-F238E27FC236}">
                <a16:creationId xmlns:a16="http://schemas.microsoft.com/office/drawing/2014/main" id="{3AD8E34C-F645-4E7F-962E-66DB68D39EAE}"/>
              </a:ext>
            </a:extLst>
          </p:cNvPr>
          <p:cNvSpPr txBox="1"/>
          <p:nvPr/>
        </p:nvSpPr>
        <p:spPr>
          <a:xfrm>
            <a:off x="5055524" y="5319353"/>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90" name="文本框 89">
            <a:extLst>
              <a:ext uri="{FF2B5EF4-FFF2-40B4-BE49-F238E27FC236}">
                <a16:creationId xmlns:a16="http://schemas.microsoft.com/office/drawing/2014/main" id="{C8D1E1E9-5477-40D1-8516-6728DDD252B9}"/>
              </a:ext>
            </a:extLst>
          </p:cNvPr>
          <p:cNvSpPr txBox="1"/>
          <p:nvPr/>
        </p:nvSpPr>
        <p:spPr>
          <a:xfrm>
            <a:off x="5406473" y="5692735"/>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91" name="文本框 90">
            <a:extLst>
              <a:ext uri="{FF2B5EF4-FFF2-40B4-BE49-F238E27FC236}">
                <a16:creationId xmlns:a16="http://schemas.microsoft.com/office/drawing/2014/main" id="{053488A7-84BA-4B38-85BC-D0872B16E256}"/>
              </a:ext>
            </a:extLst>
          </p:cNvPr>
          <p:cNvSpPr txBox="1"/>
          <p:nvPr/>
        </p:nvSpPr>
        <p:spPr>
          <a:xfrm>
            <a:off x="5801774" y="6037526"/>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graphicFrame>
        <p:nvGraphicFramePr>
          <p:cNvPr id="92" name="表格 2">
            <a:extLst>
              <a:ext uri="{FF2B5EF4-FFF2-40B4-BE49-F238E27FC236}">
                <a16:creationId xmlns:a16="http://schemas.microsoft.com/office/drawing/2014/main" id="{AB41C593-B756-49FA-AE15-B711B126F0E7}"/>
              </a:ext>
            </a:extLst>
          </p:cNvPr>
          <p:cNvGraphicFramePr>
            <a:graphicFrameLocks noGrp="1"/>
          </p:cNvGraphicFramePr>
          <p:nvPr>
            <p:extLst>
              <p:ext uri="{D42A27DB-BD31-4B8C-83A1-F6EECF244321}">
                <p14:modId xmlns:p14="http://schemas.microsoft.com/office/powerpoint/2010/main" val="1681214698"/>
              </p:ext>
            </p:extLst>
          </p:nvPr>
        </p:nvGraphicFramePr>
        <p:xfrm>
          <a:off x="7572254" y="4641092"/>
          <a:ext cx="1374236" cy="1828800"/>
        </p:xfrm>
        <a:graphic>
          <a:graphicData uri="http://schemas.openxmlformats.org/drawingml/2006/table">
            <a:tbl>
              <a:tblPr firstRow="1" bandRow="1">
                <a:tableStyleId>{5C22544A-7EE6-4342-B048-85BDC9FD1C3A}</a:tableStyleId>
              </a:tblPr>
              <a:tblGrid>
                <a:gridCol w="343559">
                  <a:extLst>
                    <a:ext uri="{9D8B030D-6E8A-4147-A177-3AD203B41FA5}">
                      <a16:colId xmlns:a16="http://schemas.microsoft.com/office/drawing/2014/main" val="3945537608"/>
                    </a:ext>
                  </a:extLst>
                </a:gridCol>
                <a:gridCol w="343559">
                  <a:extLst>
                    <a:ext uri="{9D8B030D-6E8A-4147-A177-3AD203B41FA5}">
                      <a16:colId xmlns:a16="http://schemas.microsoft.com/office/drawing/2014/main" val="76123919"/>
                    </a:ext>
                  </a:extLst>
                </a:gridCol>
                <a:gridCol w="343559">
                  <a:extLst>
                    <a:ext uri="{9D8B030D-6E8A-4147-A177-3AD203B41FA5}">
                      <a16:colId xmlns:a16="http://schemas.microsoft.com/office/drawing/2014/main" val="1563933864"/>
                    </a:ext>
                  </a:extLst>
                </a:gridCol>
                <a:gridCol w="343559">
                  <a:extLst>
                    <a:ext uri="{9D8B030D-6E8A-4147-A177-3AD203B41FA5}">
                      <a16:colId xmlns:a16="http://schemas.microsoft.com/office/drawing/2014/main" val="2550205551"/>
                    </a:ext>
                  </a:extLst>
                </a:gridCol>
              </a:tblGrid>
              <a:tr h="352136">
                <a:tc>
                  <a:txBody>
                    <a:bodyPr/>
                    <a:lstStyle/>
                    <a:p>
                      <a:endParaRPr lang="zh-CN" altLang="en-US" dirty="0"/>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2355752247"/>
                  </a:ext>
                </a:extLst>
              </a:tr>
              <a:tr h="352136">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1414950133"/>
                  </a:ext>
                </a:extLst>
              </a:tr>
              <a:tr h="352136">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a:p>
                  </a:txBody>
                  <a:tcPr>
                    <a:solidFill>
                      <a:srgbClr val="FF0000">
                        <a:alpha val="50000"/>
                      </a:srgbClr>
                    </a:solidFill>
                  </a:tcPr>
                </a:tc>
                <a:extLst>
                  <a:ext uri="{0D108BD9-81ED-4DB2-BD59-A6C34878D82A}">
                    <a16:rowId xmlns:a16="http://schemas.microsoft.com/office/drawing/2014/main" val="1635821702"/>
                  </a:ext>
                </a:extLst>
              </a:tr>
              <a:tr h="352136">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a:p>
                  </a:txBody>
                  <a:tcPr>
                    <a:solidFill>
                      <a:srgbClr val="FF0000">
                        <a:alpha val="50000"/>
                      </a:srgbClr>
                    </a:solidFill>
                  </a:tcPr>
                </a:tc>
                <a:extLst>
                  <a:ext uri="{0D108BD9-81ED-4DB2-BD59-A6C34878D82A}">
                    <a16:rowId xmlns:a16="http://schemas.microsoft.com/office/drawing/2014/main" val="3031123828"/>
                  </a:ext>
                </a:extLst>
              </a:tr>
              <a:tr h="352136">
                <a:tc>
                  <a:txBody>
                    <a:bodyPr/>
                    <a:lstStyle/>
                    <a:p>
                      <a:endParaRPr lang="zh-CN" altLang="en-US" dirty="0"/>
                    </a:p>
                  </a:txBody>
                  <a:tcPr>
                    <a:solidFill>
                      <a:srgbClr val="FF0000">
                        <a:alpha val="50000"/>
                      </a:srgbClr>
                    </a:solidFill>
                  </a:tcPr>
                </a:tc>
                <a:tc>
                  <a:txBody>
                    <a:bodyPr/>
                    <a:lstStyle/>
                    <a:p>
                      <a:endParaRPr lang="zh-CN" altLang="en-US"/>
                    </a:p>
                  </a:txBody>
                  <a:tcPr>
                    <a:solidFill>
                      <a:srgbClr val="FF0000">
                        <a:alpha val="50000"/>
                      </a:srgbClr>
                    </a:solidFill>
                  </a:tcPr>
                </a:tc>
                <a:tc>
                  <a:txBody>
                    <a:bodyPr/>
                    <a:lstStyle/>
                    <a:p>
                      <a:endParaRPr lang="zh-CN" altLang="en-US" dirty="0"/>
                    </a:p>
                  </a:txBody>
                  <a:tcPr>
                    <a:solidFill>
                      <a:srgbClr val="FF0000">
                        <a:alpha val="50000"/>
                      </a:srgbClr>
                    </a:solidFill>
                  </a:tcPr>
                </a:tc>
                <a:tc>
                  <a:txBody>
                    <a:bodyPr/>
                    <a:lstStyle/>
                    <a:p>
                      <a:endParaRPr lang="zh-CN" altLang="en-US" dirty="0"/>
                    </a:p>
                  </a:txBody>
                  <a:tcPr>
                    <a:solidFill>
                      <a:srgbClr val="FF0000">
                        <a:alpha val="50000"/>
                      </a:srgbClr>
                    </a:solidFill>
                  </a:tcPr>
                </a:tc>
                <a:extLst>
                  <a:ext uri="{0D108BD9-81ED-4DB2-BD59-A6C34878D82A}">
                    <a16:rowId xmlns:a16="http://schemas.microsoft.com/office/drawing/2014/main" val="1530163188"/>
                  </a:ext>
                </a:extLst>
              </a:tr>
            </a:tbl>
          </a:graphicData>
        </a:graphic>
      </p:graphicFrame>
      <p:sp>
        <p:nvSpPr>
          <p:cNvPr id="93" name="文本框 92">
            <a:extLst>
              <a:ext uri="{FF2B5EF4-FFF2-40B4-BE49-F238E27FC236}">
                <a16:creationId xmlns:a16="http://schemas.microsoft.com/office/drawing/2014/main" id="{CCB9E040-8A5B-4F79-A52F-94693EA10925}"/>
              </a:ext>
            </a:extLst>
          </p:cNvPr>
          <p:cNvSpPr txBox="1"/>
          <p:nvPr/>
        </p:nvSpPr>
        <p:spPr>
          <a:xfrm>
            <a:off x="8986461" y="6129138"/>
            <a:ext cx="538930" cy="369332"/>
          </a:xfrm>
          <a:prstGeom prst="rect">
            <a:avLst/>
          </a:prstGeom>
          <a:noFill/>
        </p:spPr>
        <p:txBody>
          <a:bodyPr wrap="none" rtlCol="0">
            <a:spAutoFit/>
          </a:bodyPr>
          <a:lstStyle/>
          <a:p>
            <a:r>
              <a:rPr lang="en-US" altLang="zh-CN" dirty="0"/>
              <a:t>Key</a:t>
            </a:r>
            <a:endParaRPr lang="zh-CN" altLang="en-US" dirty="0"/>
          </a:p>
        </p:txBody>
      </p:sp>
      <p:sp>
        <p:nvSpPr>
          <p:cNvPr id="94" name="文本框 93">
            <a:extLst>
              <a:ext uri="{FF2B5EF4-FFF2-40B4-BE49-F238E27FC236}">
                <a16:creationId xmlns:a16="http://schemas.microsoft.com/office/drawing/2014/main" id="{3143E10D-9878-4DEB-A46A-1A7F50F1C249}"/>
              </a:ext>
            </a:extLst>
          </p:cNvPr>
          <p:cNvSpPr txBox="1"/>
          <p:nvPr/>
        </p:nvSpPr>
        <p:spPr>
          <a:xfrm>
            <a:off x="7570572" y="4650978"/>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95" name="文本框 94">
            <a:extLst>
              <a:ext uri="{FF2B5EF4-FFF2-40B4-BE49-F238E27FC236}">
                <a16:creationId xmlns:a16="http://schemas.microsoft.com/office/drawing/2014/main" id="{4082341D-05F8-4CEF-BB46-93F6365C1E77}"/>
              </a:ext>
            </a:extLst>
          </p:cNvPr>
          <p:cNvSpPr txBox="1"/>
          <p:nvPr/>
        </p:nvSpPr>
        <p:spPr>
          <a:xfrm>
            <a:off x="7885387" y="4650978"/>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96" name="文本框 95">
            <a:extLst>
              <a:ext uri="{FF2B5EF4-FFF2-40B4-BE49-F238E27FC236}">
                <a16:creationId xmlns:a16="http://schemas.microsoft.com/office/drawing/2014/main" id="{2166321C-FDA0-4BCC-8C74-FA937585D810}"/>
              </a:ext>
            </a:extLst>
          </p:cNvPr>
          <p:cNvSpPr txBox="1"/>
          <p:nvPr/>
        </p:nvSpPr>
        <p:spPr>
          <a:xfrm>
            <a:off x="8245421" y="4654922"/>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97" name="文本框 96">
            <a:extLst>
              <a:ext uri="{FF2B5EF4-FFF2-40B4-BE49-F238E27FC236}">
                <a16:creationId xmlns:a16="http://schemas.microsoft.com/office/drawing/2014/main" id="{C401ECF2-12D7-4082-989F-91428DB504B1}"/>
              </a:ext>
            </a:extLst>
          </p:cNvPr>
          <p:cNvSpPr txBox="1"/>
          <p:nvPr/>
        </p:nvSpPr>
        <p:spPr>
          <a:xfrm>
            <a:off x="8584495" y="4659997"/>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99" name="文本框 98">
            <a:extLst>
              <a:ext uri="{FF2B5EF4-FFF2-40B4-BE49-F238E27FC236}">
                <a16:creationId xmlns:a16="http://schemas.microsoft.com/office/drawing/2014/main" id="{1AF947B6-3BD3-421F-9700-082B7E997859}"/>
              </a:ext>
            </a:extLst>
          </p:cNvPr>
          <p:cNvSpPr txBox="1"/>
          <p:nvPr/>
        </p:nvSpPr>
        <p:spPr>
          <a:xfrm>
            <a:off x="7570352" y="4999418"/>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100" name="文本框 99">
            <a:extLst>
              <a:ext uri="{FF2B5EF4-FFF2-40B4-BE49-F238E27FC236}">
                <a16:creationId xmlns:a16="http://schemas.microsoft.com/office/drawing/2014/main" id="{0DB75CAB-15D6-4BC6-B733-55E8566C7D07}"/>
              </a:ext>
            </a:extLst>
          </p:cNvPr>
          <p:cNvSpPr txBox="1"/>
          <p:nvPr/>
        </p:nvSpPr>
        <p:spPr>
          <a:xfrm>
            <a:off x="7570352" y="5344355"/>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101" name="文本框 100">
            <a:extLst>
              <a:ext uri="{FF2B5EF4-FFF2-40B4-BE49-F238E27FC236}">
                <a16:creationId xmlns:a16="http://schemas.microsoft.com/office/drawing/2014/main" id="{726B64AA-8F45-479C-968E-C2FB47686313}"/>
              </a:ext>
            </a:extLst>
          </p:cNvPr>
          <p:cNvSpPr txBox="1"/>
          <p:nvPr/>
        </p:nvSpPr>
        <p:spPr>
          <a:xfrm>
            <a:off x="7570352" y="5727959"/>
            <a:ext cx="441146" cy="338554"/>
          </a:xfrm>
          <a:prstGeom prst="rect">
            <a:avLst/>
          </a:prstGeom>
          <a:noFill/>
        </p:spPr>
        <p:txBody>
          <a:bodyPr wrap="square" rtlCol="0">
            <a:spAutoFit/>
          </a:bodyPr>
          <a:lstStyle/>
          <a:p>
            <a:r>
              <a:rPr lang="en-US" altLang="zh-CN" sz="1600" b="1" dirty="0">
                <a:solidFill>
                  <a:schemeClr val="bg1"/>
                </a:solidFill>
              </a:rPr>
              <a:t>14</a:t>
            </a:r>
            <a:endParaRPr lang="zh-CN" altLang="en-US" sz="1600" b="1" dirty="0">
              <a:solidFill>
                <a:schemeClr val="bg1"/>
              </a:solidFill>
            </a:endParaRPr>
          </a:p>
        </p:txBody>
      </p:sp>
      <p:sp>
        <p:nvSpPr>
          <p:cNvPr id="102" name="文本框 101">
            <a:extLst>
              <a:ext uri="{FF2B5EF4-FFF2-40B4-BE49-F238E27FC236}">
                <a16:creationId xmlns:a16="http://schemas.microsoft.com/office/drawing/2014/main" id="{EDFD0F43-91ED-492C-B709-AC217F4E2FC8}"/>
              </a:ext>
            </a:extLst>
          </p:cNvPr>
          <p:cNvSpPr txBox="1"/>
          <p:nvPr/>
        </p:nvSpPr>
        <p:spPr>
          <a:xfrm>
            <a:off x="7864405" y="5046581"/>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103" name="文本框 102">
            <a:extLst>
              <a:ext uri="{FF2B5EF4-FFF2-40B4-BE49-F238E27FC236}">
                <a16:creationId xmlns:a16="http://schemas.microsoft.com/office/drawing/2014/main" id="{402772D5-E747-4F02-99CB-F8370F62008B}"/>
              </a:ext>
            </a:extLst>
          </p:cNvPr>
          <p:cNvSpPr txBox="1"/>
          <p:nvPr/>
        </p:nvSpPr>
        <p:spPr>
          <a:xfrm>
            <a:off x="8215354" y="5419963"/>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104" name="文本框 103">
            <a:extLst>
              <a:ext uri="{FF2B5EF4-FFF2-40B4-BE49-F238E27FC236}">
                <a16:creationId xmlns:a16="http://schemas.microsoft.com/office/drawing/2014/main" id="{60C0ABF8-868E-4F56-A0D5-2E383DF54853}"/>
              </a:ext>
            </a:extLst>
          </p:cNvPr>
          <p:cNvSpPr txBox="1"/>
          <p:nvPr/>
        </p:nvSpPr>
        <p:spPr>
          <a:xfrm>
            <a:off x="8610655" y="5764754"/>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105" name="文本框 104">
            <a:extLst>
              <a:ext uri="{FF2B5EF4-FFF2-40B4-BE49-F238E27FC236}">
                <a16:creationId xmlns:a16="http://schemas.microsoft.com/office/drawing/2014/main" id="{E83DDC64-B94B-489F-880F-E31871EA6295}"/>
              </a:ext>
            </a:extLst>
          </p:cNvPr>
          <p:cNvSpPr txBox="1"/>
          <p:nvPr/>
        </p:nvSpPr>
        <p:spPr>
          <a:xfrm>
            <a:off x="7570352" y="6098347"/>
            <a:ext cx="441146" cy="338554"/>
          </a:xfrm>
          <a:prstGeom prst="rect">
            <a:avLst/>
          </a:prstGeom>
          <a:noFill/>
        </p:spPr>
        <p:txBody>
          <a:bodyPr wrap="square" rtlCol="0">
            <a:spAutoFit/>
          </a:bodyPr>
          <a:lstStyle/>
          <a:p>
            <a:r>
              <a:rPr lang="en-US" altLang="zh-CN" sz="1600" b="1" dirty="0">
                <a:solidFill>
                  <a:schemeClr val="bg1"/>
                </a:solidFill>
              </a:rPr>
              <a:t>15</a:t>
            </a:r>
            <a:endParaRPr lang="zh-CN" altLang="en-US" sz="1600" b="1" dirty="0">
              <a:solidFill>
                <a:schemeClr val="bg1"/>
              </a:solidFill>
            </a:endParaRPr>
          </a:p>
        </p:txBody>
      </p:sp>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BAEB8A51-89B3-41A8-9E64-4E0F140C8D8C}"/>
                  </a:ext>
                </a:extLst>
              </p:cNvPr>
              <p:cNvSpPr txBox="1"/>
              <p:nvPr/>
            </p:nvSpPr>
            <p:spPr>
              <a:xfrm>
                <a:off x="6896642" y="5555492"/>
                <a:ext cx="227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06" name="文本框 105">
                <a:extLst>
                  <a:ext uri="{FF2B5EF4-FFF2-40B4-BE49-F238E27FC236}">
                    <a16:creationId xmlns:a16="http://schemas.microsoft.com/office/drawing/2014/main" id="{BAEB8A51-89B3-41A8-9E64-4E0F140C8D8C}"/>
                  </a:ext>
                </a:extLst>
              </p:cNvPr>
              <p:cNvSpPr txBox="1">
                <a:spLocks noRot="1" noChangeAspect="1" noMove="1" noResize="1" noEditPoints="1" noAdjustHandles="1" noChangeArrowheads="1" noChangeShapeType="1" noTextEdit="1"/>
              </p:cNvSpPr>
              <p:nvPr/>
            </p:nvSpPr>
            <p:spPr>
              <a:xfrm>
                <a:off x="6896642" y="5555492"/>
                <a:ext cx="227626" cy="276999"/>
              </a:xfrm>
              <a:prstGeom prst="rect">
                <a:avLst/>
              </a:prstGeom>
              <a:blipFill>
                <a:blip r:embed="rId4"/>
                <a:stretch>
                  <a:fillRect l="-15789" r="-13158"/>
                </a:stretch>
              </a:blipFill>
            </p:spPr>
            <p:txBody>
              <a:bodyPr/>
              <a:lstStyle/>
              <a:p>
                <a:r>
                  <a:rPr lang="zh-CN" altLang="en-US">
                    <a:noFill/>
                  </a:rPr>
                  <a:t> </a:t>
                </a:r>
              </a:p>
            </p:txBody>
          </p:sp>
        </mc:Fallback>
      </mc:AlternateContent>
      <p:sp>
        <p:nvSpPr>
          <p:cNvPr id="107" name="文本框 106">
            <a:extLst>
              <a:ext uri="{FF2B5EF4-FFF2-40B4-BE49-F238E27FC236}">
                <a16:creationId xmlns:a16="http://schemas.microsoft.com/office/drawing/2014/main" id="{CAB9F3D0-6BDC-4848-BC02-51FE73B611F5}"/>
              </a:ext>
            </a:extLst>
          </p:cNvPr>
          <p:cNvSpPr txBox="1"/>
          <p:nvPr/>
        </p:nvSpPr>
        <p:spPr>
          <a:xfrm>
            <a:off x="6733091" y="5327262"/>
            <a:ext cx="359394" cy="707886"/>
          </a:xfrm>
          <a:prstGeom prst="rect">
            <a:avLst/>
          </a:prstGeom>
          <a:noFill/>
        </p:spPr>
        <p:txBody>
          <a:bodyPr wrap="square" rtlCol="0">
            <a:spAutoFit/>
          </a:bodyPr>
          <a:lstStyle/>
          <a:p>
            <a:r>
              <a:rPr lang="en-US" altLang="zh-CN" sz="4000" dirty="0"/>
              <a:t>O</a:t>
            </a:r>
            <a:endParaRPr lang="zh-CN" altLang="en-US" sz="4000" dirty="0"/>
          </a:p>
        </p:txBody>
      </p:sp>
      <p:graphicFrame>
        <p:nvGraphicFramePr>
          <p:cNvPr id="131" name="表格 131">
            <a:extLst>
              <a:ext uri="{FF2B5EF4-FFF2-40B4-BE49-F238E27FC236}">
                <a16:creationId xmlns:a16="http://schemas.microsoft.com/office/drawing/2014/main" id="{C967B90A-6CCB-4E17-974A-537FADA2282D}"/>
              </a:ext>
            </a:extLst>
          </p:cNvPr>
          <p:cNvGraphicFramePr>
            <a:graphicFrameLocks noGrp="1"/>
          </p:cNvGraphicFramePr>
          <p:nvPr>
            <p:extLst>
              <p:ext uri="{D42A27DB-BD31-4B8C-83A1-F6EECF244321}">
                <p14:modId xmlns:p14="http://schemas.microsoft.com/office/powerpoint/2010/main" val="1534354871"/>
              </p:ext>
            </p:extLst>
          </p:nvPr>
        </p:nvGraphicFramePr>
        <p:xfrm>
          <a:off x="6252210" y="2687491"/>
          <a:ext cx="1371860" cy="1463040"/>
        </p:xfrm>
        <a:graphic>
          <a:graphicData uri="http://schemas.openxmlformats.org/drawingml/2006/table">
            <a:tbl>
              <a:tblPr firstRow="1" bandRow="1">
                <a:tableStyleId>{5C22544A-7EE6-4342-B048-85BDC9FD1C3A}</a:tableStyleId>
              </a:tblPr>
              <a:tblGrid>
                <a:gridCol w="342965">
                  <a:extLst>
                    <a:ext uri="{9D8B030D-6E8A-4147-A177-3AD203B41FA5}">
                      <a16:colId xmlns:a16="http://schemas.microsoft.com/office/drawing/2014/main" val="1066097141"/>
                    </a:ext>
                  </a:extLst>
                </a:gridCol>
                <a:gridCol w="342965">
                  <a:extLst>
                    <a:ext uri="{9D8B030D-6E8A-4147-A177-3AD203B41FA5}">
                      <a16:colId xmlns:a16="http://schemas.microsoft.com/office/drawing/2014/main" val="3177024656"/>
                    </a:ext>
                  </a:extLst>
                </a:gridCol>
                <a:gridCol w="342965">
                  <a:extLst>
                    <a:ext uri="{9D8B030D-6E8A-4147-A177-3AD203B41FA5}">
                      <a16:colId xmlns:a16="http://schemas.microsoft.com/office/drawing/2014/main" val="1968592438"/>
                    </a:ext>
                  </a:extLst>
                </a:gridCol>
                <a:gridCol w="342965">
                  <a:extLst>
                    <a:ext uri="{9D8B030D-6E8A-4147-A177-3AD203B41FA5}">
                      <a16:colId xmlns:a16="http://schemas.microsoft.com/office/drawing/2014/main" val="744336599"/>
                    </a:ext>
                  </a:extLst>
                </a:gridCol>
              </a:tblGrid>
              <a:tr h="294050">
                <a:tc>
                  <a:txBody>
                    <a:bodyPr/>
                    <a:lstStyle/>
                    <a:p>
                      <a:endParaRPr lang="zh-CN" altLang="en-US" dirty="0"/>
                    </a:p>
                  </a:txBody>
                  <a:tcPr>
                    <a:solidFill>
                      <a:srgbClr val="00B0F0">
                        <a:alpha val="60000"/>
                      </a:srgbClr>
                    </a:solidFill>
                  </a:tcPr>
                </a:tc>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extLst>
                  <a:ext uri="{0D108BD9-81ED-4DB2-BD59-A6C34878D82A}">
                    <a16:rowId xmlns:a16="http://schemas.microsoft.com/office/drawing/2014/main" val="2237172042"/>
                  </a:ext>
                </a:extLst>
              </a:tr>
              <a:tr h="294050">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tc>
                  <a:txBody>
                    <a:bodyPr/>
                    <a:lstStyle/>
                    <a:p>
                      <a:endParaRPr lang="zh-CN" altLang="en-US" dirty="0"/>
                    </a:p>
                  </a:txBody>
                  <a:tcPr>
                    <a:solidFill>
                      <a:srgbClr val="00B0F0">
                        <a:alpha val="60000"/>
                      </a:srgbClr>
                    </a:solidFill>
                  </a:tcPr>
                </a:tc>
                <a:tc>
                  <a:txBody>
                    <a:bodyPr/>
                    <a:lstStyle/>
                    <a:p>
                      <a:endParaRPr lang="zh-CN" altLang="en-US"/>
                    </a:p>
                  </a:txBody>
                  <a:tcPr>
                    <a:solidFill>
                      <a:srgbClr val="00B0F0">
                        <a:alpha val="60000"/>
                      </a:srgbClr>
                    </a:solidFill>
                  </a:tcPr>
                </a:tc>
                <a:extLst>
                  <a:ext uri="{0D108BD9-81ED-4DB2-BD59-A6C34878D82A}">
                    <a16:rowId xmlns:a16="http://schemas.microsoft.com/office/drawing/2014/main" val="1780105563"/>
                  </a:ext>
                </a:extLst>
              </a:tr>
              <a:tr h="294050">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extLst>
                  <a:ext uri="{0D108BD9-81ED-4DB2-BD59-A6C34878D82A}">
                    <a16:rowId xmlns:a16="http://schemas.microsoft.com/office/drawing/2014/main" val="2895598520"/>
                  </a:ext>
                </a:extLst>
              </a:tr>
              <a:tr h="294050">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tc>
                  <a:txBody>
                    <a:bodyPr/>
                    <a:lstStyle/>
                    <a:p>
                      <a:endParaRPr lang="zh-CN" altLang="en-US"/>
                    </a:p>
                  </a:txBody>
                  <a:tcPr>
                    <a:solidFill>
                      <a:srgbClr val="00B0F0">
                        <a:alpha val="60000"/>
                      </a:srgbClr>
                    </a:solidFill>
                  </a:tcPr>
                </a:tc>
                <a:tc>
                  <a:txBody>
                    <a:bodyPr/>
                    <a:lstStyle/>
                    <a:p>
                      <a:endParaRPr lang="zh-CN" altLang="en-US" dirty="0"/>
                    </a:p>
                  </a:txBody>
                  <a:tcPr>
                    <a:solidFill>
                      <a:srgbClr val="00B0F0">
                        <a:alpha val="60000"/>
                      </a:srgbClr>
                    </a:solidFill>
                  </a:tcPr>
                </a:tc>
                <a:extLst>
                  <a:ext uri="{0D108BD9-81ED-4DB2-BD59-A6C34878D82A}">
                    <a16:rowId xmlns:a16="http://schemas.microsoft.com/office/drawing/2014/main" val="1823362174"/>
                  </a:ext>
                </a:extLst>
              </a:tr>
            </a:tbl>
          </a:graphicData>
        </a:graphic>
      </p:graphicFrame>
      <p:sp>
        <p:nvSpPr>
          <p:cNvPr id="132" name="箭头: 上 131">
            <a:extLst>
              <a:ext uri="{FF2B5EF4-FFF2-40B4-BE49-F238E27FC236}">
                <a16:creationId xmlns:a16="http://schemas.microsoft.com/office/drawing/2014/main" id="{A5598BB6-8FC6-4026-9BA8-E4F0246C1ADD}"/>
              </a:ext>
            </a:extLst>
          </p:cNvPr>
          <p:cNvSpPr/>
          <p:nvPr/>
        </p:nvSpPr>
        <p:spPr>
          <a:xfrm>
            <a:off x="6820626" y="4320770"/>
            <a:ext cx="331831" cy="677781"/>
          </a:xfrm>
          <a:prstGeom prst="upArrow">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2B6ACDCB-AA47-408D-990A-D03AB0C3A2CD}"/>
              </a:ext>
            </a:extLst>
          </p:cNvPr>
          <p:cNvSpPr txBox="1"/>
          <p:nvPr/>
        </p:nvSpPr>
        <p:spPr>
          <a:xfrm>
            <a:off x="6208214" y="2686076"/>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134" name="文本框 133">
            <a:extLst>
              <a:ext uri="{FF2B5EF4-FFF2-40B4-BE49-F238E27FC236}">
                <a16:creationId xmlns:a16="http://schemas.microsoft.com/office/drawing/2014/main" id="{E89D341C-27F9-42D8-8FF7-7ED0C4E919DA}"/>
              </a:ext>
            </a:extLst>
          </p:cNvPr>
          <p:cNvSpPr txBox="1"/>
          <p:nvPr/>
        </p:nvSpPr>
        <p:spPr>
          <a:xfrm>
            <a:off x="6569309" y="2686076"/>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135" name="文本框 134">
            <a:extLst>
              <a:ext uri="{FF2B5EF4-FFF2-40B4-BE49-F238E27FC236}">
                <a16:creationId xmlns:a16="http://schemas.microsoft.com/office/drawing/2014/main" id="{44CDE162-E261-493B-AD21-F3C1C115D54D}"/>
              </a:ext>
            </a:extLst>
          </p:cNvPr>
          <p:cNvSpPr txBox="1"/>
          <p:nvPr/>
        </p:nvSpPr>
        <p:spPr>
          <a:xfrm>
            <a:off x="6912788" y="2690453"/>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136" name="文本框 135">
            <a:extLst>
              <a:ext uri="{FF2B5EF4-FFF2-40B4-BE49-F238E27FC236}">
                <a16:creationId xmlns:a16="http://schemas.microsoft.com/office/drawing/2014/main" id="{2EAD752F-543D-4A5C-9D27-F3F057E369E4}"/>
              </a:ext>
            </a:extLst>
          </p:cNvPr>
          <p:cNvSpPr txBox="1"/>
          <p:nvPr/>
        </p:nvSpPr>
        <p:spPr>
          <a:xfrm>
            <a:off x="7252801" y="2686076"/>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137" name="文本框 136">
            <a:extLst>
              <a:ext uri="{FF2B5EF4-FFF2-40B4-BE49-F238E27FC236}">
                <a16:creationId xmlns:a16="http://schemas.microsoft.com/office/drawing/2014/main" id="{2FEE9219-71AF-4286-882A-7E2C941550EA}"/>
              </a:ext>
            </a:extLst>
          </p:cNvPr>
          <p:cNvSpPr txBox="1"/>
          <p:nvPr/>
        </p:nvSpPr>
        <p:spPr>
          <a:xfrm>
            <a:off x="6187229" y="3087640"/>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138" name="文本框 137">
            <a:extLst>
              <a:ext uri="{FF2B5EF4-FFF2-40B4-BE49-F238E27FC236}">
                <a16:creationId xmlns:a16="http://schemas.microsoft.com/office/drawing/2014/main" id="{B6D0F505-03E1-4E8B-9C51-2F81B78525DE}"/>
              </a:ext>
            </a:extLst>
          </p:cNvPr>
          <p:cNvSpPr txBox="1"/>
          <p:nvPr/>
        </p:nvSpPr>
        <p:spPr>
          <a:xfrm>
            <a:off x="6548324" y="3087640"/>
            <a:ext cx="441146" cy="338554"/>
          </a:xfrm>
          <a:prstGeom prst="rect">
            <a:avLst/>
          </a:prstGeom>
          <a:noFill/>
        </p:spPr>
        <p:txBody>
          <a:bodyPr wrap="square" rtlCol="0">
            <a:spAutoFit/>
          </a:bodyPr>
          <a:lstStyle/>
          <a:p>
            <a:r>
              <a:rPr lang="en-US" altLang="zh-CN" sz="1600" b="1" dirty="0">
                <a:solidFill>
                  <a:schemeClr val="bg1"/>
                </a:solidFill>
              </a:rPr>
              <a:t>22</a:t>
            </a:r>
            <a:endParaRPr lang="zh-CN" altLang="en-US" sz="1600" b="1" dirty="0">
              <a:solidFill>
                <a:schemeClr val="bg1"/>
              </a:solidFill>
            </a:endParaRPr>
          </a:p>
        </p:txBody>
      </p:sp>
      <p:sp>
        <p:nvSpPr>
          <p:cNvPr id="139" name="文本框 138">
            <a:extLst>
              <a:ext uri="{FF2B5EF4-FFF2-40B4-BE49-F238E27FC236}">
                <a16:creationId xmlns:a16="http://schemas.microsoft.com/office/drawing/2014/main" id="{669EA86F-72CC-4886-BAF5-B1092BCD034B}"/>
              </a:ext>
            </a:extLst>
          </p:cNvPr>
          <p:cNvSpPr txBox="1"/>
          <p:nvPr/>
        </p:nvSpPr>
        <p:spPr>
          <a:xfrm>
            <a:off x="6891803" y="3092017"/>
            <a:ext cx="441146" cy="338554"/>
          </a:xfrm>
          <a:prstGeom prst="rect">
            <a:avLst/>
          </a:prstGeom>
          <a:noFill/>
        </p:spPr>
        <p:txBody>
          <a:bodyPr wrap="square" rtlCol="0">
            <a:spAutoFit/>
          </a:bodyPr>
          <a:lstStyle/>
          <a:p>
            <a:r>
              <a:rPr lang="en-US" altLang="zh-CN" sz="1600" b="1" dirty="0">
                <a:solidFill>
                  <a:schemeClr val="bg1"/>
                </a:solidFill>
              </a:rPr>
              <a:t>32</a:t>
            </a:r>
            <a:endParaRPr lang="zh-CN" altLang="en-US" sz="1600" b="1" dirty="0">
              <a:solidFill>
                <a:schemeClr val="bg1"/>
              </a:solidFill>
            </a:endParaRPr>
          </a:p>
        </p:txBody>
      </p:sp>
      <p:sp>
        <p:nvSpPr>
          <p:cNvPr id="140" name="文本框 139">
            <a:extLst>
              <a:ext uri="{FF2B5EF4-FFF2-40B4-BE49-F238E27FC236}">
                <a16:creationId xmlns:a16="http://schemas.microsoft.com/office/drawing/2014/main" id="{C1BCC05D-ACAE-44FA-9265-A2CA74E55CA7}"/>
              </a:ext>
            </a:extLst>
          </p:cNvPr>
          <p:cNvSpPr txBox="1"/>
          <p:nvPr/>
        </p:nvSpPr>
        <p:spPr>
          <a:xfrm>
            <a:off x="7231816" y="3087640"/>
            <a:ext cx="441146" cy="338554"/>
          </a:xfrm>
          <a:prstGeom prst="rect">
            <a:avLst/>
          </a:prstGeom>
          <a:noFill/>
        </p:spPr>
        <p:txBody>
          <a:bodyPr wrap="square" rtlCol="0">
            <a:spAutoFit/>
          </a:bodyPr>
          <a:lstStyle/>
          <a:p>
            <a:r>
              <a:rPr lang="en-US" altLang="zh-CN" sz="1600" b="1" dirty="0">
                <a:solidFill>
                  <a:schemeClr val="bg1"/>
                </a:solidFill>
              </a:rPr>
              <a:t>42</a:t>
            </a:r>
            <a:endParaRPr lang="zh-CN" altLang="en-US" sz="1600" b="1" dirty="0">
              <a:solidFill>
                <a:schemeClr val="bg1"/>
              </a:solidFill>
            </a:endParaRPr>
          </a:p>
        </p:txBody>
      </p:sp>
      <p:sp>
        <p:nvSpPr>
          <p:cNvPr id="141" name="文本框 140">
            <a:extLst>
              <a:ext uri="{FF2B5EF4-FFF2-40B4-BE49-F238E27FC236}">
                <a16:creationId xmlns:a16="http://schemas.microsoft.com/office/drawing/2014/main" id="{74F0509E-698B-440D-9EF3-D533AE3AB0DB}"/>
              </a:ext>
            </a:extLst>
          </p:cNvPr>
          <p:cNvSpPr txBox="1"/>
          <p:nvPr/>
        </p:nvSpPr>
        <p:spPr>
          <a:xfrm>
            <a:off x="6201188" y="3441747"/>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142" name="文本框 141">
            <a:extLst>
              <a:ext uri="{FF2B5EF4-FFF2-40B4-BE49-F238E27FC236}">
                <a16:creationId xmlns:a16="http://schemas.microsoft.com/office/drawing/2014/main" id="{0DE1F279-1C2A-4170-9D2A-6EF2DB76EA06}"/>
              </a:ext>
            </a:extLst>
          </p:cNvPr>
          <p:cNvSpPr txBox="1"/>
          <p:nvPr/>
        </p:nvSpPr>
        <p:spPr>
          <a:xfrm>
            <a:off x="6562283" y="3441747"/>
            <a:ext cx="441146" cy="338554"/>
          </a:xfrm>
          <a:prstGeom prst="rect">
            <a:avLst/>
          </a:prstGeom>
          <a:noFill/>
        </p:spPr>
        <p:txBody>
          <a:bodyPr wrap="square" rtlCol="0">
            <a:spAutoFit/>
          </a:bodyPr>
          <a:lstStyle/>
          <a:p>
            <a:r>
              <a:rPr lang="en-US" altLang="zh-CN" sz="1600" b="1" dirty="0">
                <a:solidFill>
                  <a:schemeClr val="bg1"/>
                </a:solidFill>
              </a:rPr>
              <a:t>23</a:t>
            </a:r>
            <a:endParaRPr lang="zh-CN" altLang="en-US" sz="1600" b="1" dirty="0">
              <a:solidFill>
                <a:schemeClr val="bg1"/>
              </a:solidFill>
            </a:endParaRPr>
          </a:p>
        </p:txBody>
      </p:sp>
      <p:sp>
        <p:nvSpPr>
          <p:cNvPr id="143" name="文本框 142">
            <a:extLst>
              <a:ext uri="{FF2B5EF4-FFF2-40B4-BE49-F238E27FC236}">
                <a16:creationId xmlns:a16="http://schemas.microsoft.com/office/drawing/2014/main" id="{55941411-14C2-450E-BF64-39099FA8C785}"/>
              </a:ext>
            </a:extLst>
          </p:cNvPr>
          <p:cNvSpPr txBox="1"/>
          <p:nvPr/>
        </p:nvSpPr>
        <p:spPr>
          <a:xfrm>
            <a:off x="6905762" y="3446124"/>
            <a:ext cx="441146" cy="338554"/>
          </a:xfrm>
          <a:prstGeom prst="rect">
            <a:avLst/>
          </a:prstGeom>
          <a:noFill/>
        </p:spPr>
        <p:txBody>
          <a:bodyPr wrap="square" rtlCol="0">
            <a:spAutoFit/>
          </a:bodyPr>
          <a:lstStyle/>
          <a:p>
            <a:r>
              <a:rPr lang="en-US" altLang="zh-CN" sz="1600" b="1" dirty="0">
                <a:solidFill>
                  <a:schemeClr val="bg1"/>
                </a:solidFill>
              </a:rPr>
              <a:t>33</a:t>
            </a:r>
            <a:endParaRPr lang="zh-CN" altLang="en-US" sz="1600" b="1" dirty="0">
              <a:solidFill>
                <a:schemeClr val="bg1"/>
              </a:solidFill>
            </a:endParaRPr>
          </a:p>
        </p:txBody>
      </p:sp>
      <p:sp>
        <p:nvSpPr>
          <p:cNvPr id="144" name="文本框 143">
            <a:extLst>
              <a:ext uri="{FF2B5EF4-FFF2-40B4-BE49-F238E27FC236}">
                <a16:creationId xmlns:a16="http://schemas.microsoft.com/office/drawing/2014/main" id="{4628F4CC-5991-4F3E-BFB9-A0C421643C02}"/>
              </a:ext>
            </a:extLst>
          </p:cNvPr>
          <p:cNvSpPr txBox="1"/>
          <p:nvPr/>
        </p:nvSpPr>
        <p:spPr>
          <a:xfrm>
            <a:off x="7245775" y="3441747"/>
            <a:ext cx="441146" cy="338554"/>
          </a:xfrm>
          <a:prstGeom prst="rect">
            <a:avLst/>
          </a:prstGeom>
          <a:noFill/>
        </p:spPr>
        <p:txBody>
          <a:bodyPr wrap="square" rtlCol="0">
            <a:spAutoFit/>
          </a:bodyPr>
          <a:lstStyle/>
          <a:p>
            <a:r>
              <a:rPr lang="en-US" altLang="zh-CN" sz="1600" b="1" dirty="0">
                <a:solidFill>
                  <a:schemeClr val="bg1"/>
                </a:solidFill>
              </a:rPr>
              <a:t>43</a:t>
            </a:r>
            <a:endParaRPr lang="zh-CN" altLang="en-US" sz="1600" b="1" dirty="0">
              <a:solidFill>
                <a:schemeClr val="bg1"/>
              </a:solidFill>
            </a:endParaRPr>
          </a:p>
        </p:txBody>
      </p:sp>
      <p:sp>
        <p:nvSpPr>
          <p:cNvPr id="145" name="文本框 144">
            <a:extLst>
              <a:ext uri="{FF2B5EF4-FFF2-40B4-BE49-F238E27FC236}">
                <a16:creationId xmlns:a16="http://schemas.microsoft.com/office/drawing/2014/main" id="{270B8171-423A-4654-867D-148A026FAC0E}"/>
              </a:ext>
            </a:extLst>
          </p:cNvPr>
          <p:cNvSpPr txBox="1"/>
          <p:nvPr/>
        </p:nvSpPr>
        <p:spPr>
          <a:xfrm>
            <a:off x="6187229" y="3794834"/>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146" name="文本框 145">
            <a:extLst>
              <a:ext uri="{FF2B5EF4-FFF2-40B4-BE49-F238E27FC236}">
                <a16:creationId xmlns:a16="http://schemas.microsoft.com/office/drawing/2014/main" id="{F20C5BA2-E304-4841-AD8A-2201132F1C03}"/>
              </a:ext>
            </a:extLst>
          </p:cNvPr>
          <p:cNvSpPr txBox="1"/>
          <p:nvPr/>
        </p:nvSpPr>
        <p:spPr>
          <a:xfrm>
            <a:off x="6548324" y="3794834"/>
            <a:ext cx="441146" cy="338554"/>
          </a:xfrm>
          <a:prstGeom prst="rect">
            <a:avLst/>
          </a:prstGeom>
          <a:noFill/>
        </p:spPr>
        <p:txBody>
          <a:bodyPr wrap="square" rtlCol="0">
            <a:spAutoFit/>
          </a:bodyPr>
          <a:lstStyle/>
          <a:p>
            <a:r>
              <a:rPr lang="en-US" altLang="zh-CN" sz="1600" b="1" dirty="0">
                <a:solidFill>
                  <a:schemeClr val="bg1"/>
                </a:solidFill>
              </a:rPr>
              <a:t>23</a:t>
            </a:r>
            <a:endParaRPr lang="zh-CN" altLang="en-US" sz="1600" b="1" dirty="0">
              <a:solidFill>
                <a:schemeClr val="bg1"/>
              </a:solidFill>
            </a:endParaRPr>
          </a:p>
        </p:txBody>
      </p:sp>
      <p:sp>
        <p:nvSpPr>
          <p:cNvPr id="147" name="文本框 146">
            <a:extLst>
              <a:ext uri="{FF2B5EF4-FFF2-40B4-BE49-F238E27FC236}">
                <a16:creationId xmlns:a16="http://schemas.microsoft.com/office/drawing/2014/main" id="{DBBFAB8C-5B66-42E8-8E68-732C833368C5}"/>
              </a:ext>
            </a:extLst>
          </p:cNvPr>
          <p:cNvSpPr txBox="1"/>
          <p:nvPr/>
        </p:nvSpPr>
        <p:spPr>
          <a:xfrm>
            <a:off x="6891803" y="3799211"/>
            <a:ext cx="441146" cy="338554"/>
          </a:xfrm>
          <a:prstGeom prst="rect">
            <a:avLst/>
          </a:prstGeom>
          <a:noFill/>
        </p:spPr>
        <p:txBody>
          <a:bodyPr wrap="square" rtlCol="0">
            <a:spAutoFit/>
          </a:bodyPr>
          <a:lstStyle/>
          <a:p>
            <a:r>
              <a:rPr lang="en-US" altLang="zh-CN" sz="1600" b="1" dirty="0">
                <a:solidFill>
                  <a:schemeClr val="bg1"/>
                </a:solidFill>
              </a:rPr>
              <a:t>33</a:t>
            </a:r>
            <a:endParaRPr lang="zh-CN" altLang="en-US" sz="1600" b="1" dirty="0">
              <a:solidFill>
                <a:schemeClr val="bg1"/>
              </a:solidFill>
            </a:endParaRPr>
          </a:p>
        </p:txBody>
      </p:sp>
      <p:sp>
        <p:nvSpPr>
          <p:cNvPr id="148" name="文本框 147">
            <a:extLst>
              <a:ext uri="{FF2B5EF4-FFF2-40B4-BE49-F238E27FC236}">
                <a16:creationId xmlns:a16="http://schemas.microsoft.com/office/drawing/2014/main" id="{AAE3083F-EBC6-4D34-AC5F-1D99694E0579}"/>
              </a:ext>
            </a:extLst>
          </p:cNvPr>
          <p:cNvSpPr txBox="1"/>
          <p:nvPr/>
        </p:nvSpPr>
        <p:spPr>
          <a:xfrm>
            <a:off x="7231816" y="3794834"/>
            <a:ext cx="441146" cy="338554"/>
          </a:xfrm>
          <a:prstGeom prst="rect">
            <a:avLst/>
          </a:prstGeom>
          <a:noFill/>
        </p:spPr>
        <p:txBody>
          <a:bodyPr wrap="square" rtlCol="0">
            <a:spAutoFit/>
          </a:bodyPr>
          <a:lstStyle/>
          <a:p>
            <a:r>
              <a:rPr lang="en-US" altLang="zh-CN" sz="1600" b="1" dirty="0">
                <a:solidFill>
                  <a:schemeClr val="bg1"/>
                </a:solidFill>
              </a:rPr>
              <a:t>43</a:t>
            </a:r>
            <a:endParaRPr lang="zh-CN" altLang="en-US" sz="1600" b="1" dirty="0">
              <a:solidFill>
                <a:schemeClr val="bg1"/>
              </a:solidFill>
            </a:endParaRPr>
          </a:p>
        </p:txBody>
      </p:sp>
      <p:sp>
        <p:nvSpPr>
          <p:cNvPr id="149" name="箭头: 下 148">
            <a:extLst>
              <a:ext uri="{FF2B5EF4-FFF2-40B4-BE49-F238E27FC236}">
                <a16:creationId xmlns:a16="http://schemas.microsoft.com/office/drawing/2014/main" id="{A534FAD4-D61C-4CBB-AE94-A024FE2589C8}"/>
              </a:ext>
            </a:extLst>
          </p:cNvPr>
          <p:cNvSpPr/>
          <p:nvPr/>
        </p:nvSpPr>
        <p:spPr>
          <a:xfrm rot="16200000">
            <a:off x="4930267" y="1083751"/>
            <a:ext cx="341896" cy="618836"/>
          </a:xfrm>
          <a:prstGeom prst="downArrow">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箭头: 上 149">
            <a:extLst>
              <a:ext uri="{FF2B5EF4-FFF2-40B4-BE49-F238E27FC236}">
                <a16:creationId xmlns:a16="http://schemas.microsoft.com/office/drawing/2014/main" id="{C12EB9C2-4C67-4854-885F-350A3A1E769C}"/>
              </a:ext>
            </a:extLst>
          </p:cNvPr>
          <p:cNvSpPr/>
          <p:nvPr/>
        </p:nvSpPr>
        <p:spPr>
          <a:xfrm>
            <a:off x="6789882" y="2039985"/>
            <a:ext cx="331831" cy="560972"/>
          </a:xfrm>
          <a:prstGeom prst="upArrow">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1" name="组合 150">
            <a:extLst>
              <a:ext uri="{FF2B5EF4-FFF2-40B4-BE49-F238E27FC236}">
                <a16:creationId xmlns:a16="http://schemas.microsoft.com/office/drawing/2014/main" id="{A0A2480E-500F-4CA0-8636-A3CDA97A0ECE}"/>
              </a:ext>
            </a:extLst>
          </p:cNvPr>
          <p:cNvGrpSpPr/>
          <p:nvPr/>
        </p:nvGrpSpPr>
        <p:grpSpPr>
          <a:xfrm>
            <a:off x="5860763" y="1206759"/>
            <a:ext cx="2038763" cy="369332"/>
            <a:chOff x="1412796" y="5246716"/>
            <a:chExt cx="2038763" cy="369332"/>
          </a:xfrm>
        </p:grpSpPr>
        <p:sp>
          <p:nvSpPr>
            <p:cNvPr id="152" name="文本框 151">
              <a:extLst>
                <a:ext uri="{FF2B5EF4-FFF2-40B4-BE49-F238E27FC236}">
                  <a16:creationId xmlns:a16="http://schemas.microsoft.com/office/drawing/2014/main" id="{95BFBE17-9208-46CE-B1DC-874C3E9C70FB}"/>
                </a:ext>
              </a:extLst>
            </p:cNvPr>
            <p:cNvSpPr txBox="1"/>
            <p:nvPr/>
          </p:nvSpPr>
          <p:spPr>
            <a:xfrm>
              <a:off x="1412796" y="5246716"/>
              <a:ext cx="646331" cy="369332"/>
            </a:xfrm>
            <a:prstGeom prst="rect">
              <a:avLst/>
            </a:prstGeom>
            <a:noFill/>
          </p:spPr>
          <p:txBody>
            <a:bodyPr wrap="none" rtlCol="0">
              <a:spAutoFit/>
            </a:bodyPr>
            <a:lstStyle/>
            <a:p>
              <a:r>
                <a:rPr lang="zh-CN" altLang="en-US" dirty="0"/>
                <a:t>执行</a:t>
              </a:r>
            </a:p>
          </p:txBody>
        </p:sp>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2F5D1ADA-548A-4C1C-B2B4-718901B09DDB}"/>
                    </a:ext>
                  </a:extLst>
                </p:cNvPr>
                <p:cNvSpPr txBox="1"/>
                <p:nvPr/>
              </p:nvSpPr>
              <p:spPr>
                <a:xfrm>
                  <a:off x="2059127" y="5292882"/>
                  <a:ext cx="13924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𝐴𝑡𝑡𝑛</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𝑉𝑎𝑙𝑢𝑒</m:t>
                        </m:r>
                      </m:oMath>
                    </m:oMathPara>
                  </a14:m>
                  <a:endParaRPr lang="zh-CN" altLang="en-US" dirty="0"/>
                </a:p>
              </p:txBody>
            </p:sp>
          </mc:Choice>
          <mc:Fallback xmlns="">
            <p:sp>
              <p:nvSpPr>
                <p:cNvPr id="153" name="文本框 152">
                  <a:extLst>
                    <a:ext uri="{FF2B5EF4-FFF2-40B4-BE49-F238E27FC236}">
                      <a16:creationId xmlns:a16="http://schemas.microsoft.com/office/drawing/2014/main" id="{2F5D1ADA-548A-4C1C-B2B4-718901B09DDB}"/>
                    </a:ext>
                  </a:extLst>
                </p:cNvPr>
                <p:cNvSpPr txBox="1">
                  <a:spLocks noRot="1" noChangeAspect="1" noMove="1" noResize="1" noEditPoints="1" noAdjustHandles="1" noChangeArrowheads="1" noChangeShapeType="1" noTextEdit="1"/>
                </p:cNvSpPr>
                <p:nvPr/>
              </p:nvSpPr>
              <p:spPr>
                <a:xfrm>
                  <a:off x="2059127" y="5292882"/>
                  <a:ext cx="1392432" cy="276999"/>
                </a:xfrm>
                <a:prstGeom prst="rect">
                  <a:avLst/>
                </a:prstGeom>
                <a:blipFill>
                  <a:blip r:embed="rId5"/>
                  <a:stretch>
                    <a:fillRect l="-3057" r="-3057" b="-8889"/>
                  </a:stretch>
                </a:blipFill>
              </p:spPr>
              <p:txBody>
                <a:bodyPr/>
                <a:lstStyle/>
                <a:p>
                  <a:r>
                    <a:rPr lang="zh-CN" altLang="en-US">
                      <a:noFill/>
                    </a:rPr>
                    <a:t> </a:t>
                  </a:r>
                </a:p>
              </p:txBody>
            </p:sp>
          </mc:Fallback>
        </mc:AlternateContent>
      </p:grpSp>
      <p:sp>
        <p:nvSpPr>
          <p:cNvPr id="154" name="文本框 153">
            <a:extLst>
              <a:ext uri="{FF2B5EF4-FFF2-40B4-BE49-F238E27FC236}">
                <a16:creationId xmlns:a16="http://schemas.microsoft.com/office/drawing/2014/main" id="{F4DDA4B4-B82D-47A2-B5D4-14EEECAF05DC}"/>
              </a:ext>
            </a:extLst>
          </p:cNvPr>
          <p:cNvSpPr txBox="1"/>
          <p:nvPr/>
        </p:nvSpPr>
        <p:spPr>
          <a:xfrm>
            <a:off x="7716646" y="3815501"/>
            <a:ext cx="641522" cy="369332"/>
          </a:xfrm>
          <a:prstGeom prst="rect">
            <a:avLst/>
          </a:prstGeom>
          <a:solidFill>
            <a:srgbClr val="66D0F6"/>
          </a:solidFill>
        </p:spPr>
        <p:txBody>
          <a:bodyPr wrap="none" rtlCol="0">
            <a:spAutoFit/>
          </a:bodyPr>
          <a:lstStyle/>
          <a:p>
            <a:r>
              <a:rPr lang="en-US" altLang="zh-CN" b="1" dirty="0">
                <a:solidFill>
                  <a:schemeClr val="bg1"/>
                </a:solidFill>
              </a:rPr>
              <a:t>Attn</a:t>
            </a:r>
            <a:endParaRPr lang="zh-CN" altLang="en-US" b="1" dirty="0">
              <a:solidFill>
                <a:schemeClr val="bg1"/>
              </a:solidFill>
            </a:endParaRPr>
          </a:p>
        </p:txBody>
      </p:sp>
      <p:sp>
        <p:nvSpPr>
          <p:cNvPr id="156" name="文本框 155">
            <a:extLst>
              <a:ext uri="{FF2B5EF4-FFF2-40B4-BE49-F238E27FC236}">
                <a16:creationId xmlns:a16="http://schemas.microsoft.com/office/drawing/2014/main" id="{8E22C00B-A439-420D-ADF3-F98DC10F0534}"/>
              </a:ext>
            </a:extLst>
          </p:cNvPr>
          <p:cNvSpPr txBox="1"/>
          <p:nvPr/>
        </p:nvSpPr>
        <p:spPr>
          <a:xfrm>
            <a:off x="5815942" y="4450923"/>
            <a:ext cx="1122423" cy="369332"/>
          </a:xfrm>
          <a:prstGeom prst="rect">
            <a:avLst/>
          </a:prstGeom>
          <a:noFill/>
        </p:spPr>
        <p:txBody>
          <a:bodyPr wrap="none" rtlCol="0">
            <a:spAutoFit/>
          </a:bodyPr>
          <a:lstStyle/>
          <a:p>
            <a:r>
              <a:rPr lang="en-US" altLang="zh-CN" dirty="0"/>
              <a:t>(</a:t>
            </a:r>
            <a:r>
              <a:rPr lang="en-US" altLang="zh-CN" dirty="0" err="1"/>
              <a:t>Softmax</a:t>
            </a:r>
            <a:r>
              <a:rPr lang="en-US" altLang="zh-CN" dirty="0"/>
              <a:t>)</a:t>
            </a:r>
            <a:endParaRPr lang="zh-CN" altLang="en-US" dirty="0"/>
          </a:p>
        </p:txBody>
      </p:sp>
      <p:graphicFrame>
        <p:nvGraphicFramePr>
          <p:cNvPr id="174" name="表格 2">
            <a:extLst>
              <a:ext uri="{FF2B5EF4-FFF2-40B4-BE49-F238E27FC236}">
                <a16:creationId xmlns:a16="http://schemas.microsoft.com/office/drawing/2014/main" id="{7F584B50-529E-42C7-A1C7-96C1EE1A48C1}"/>
              </a:ext>
            </a:extLst>
          </p:cNvPr>
          <p:cNvGraphicFramePr>
            <a:graphicFrameLocks noGrp="1"/>
          </p:cNvGraphicFramePr>
          <p:nvPr>
            <p:extLst>
              <p:ext uri="{D42A27DB-BD31-4B8C-83A1-F6EECF244321}">
                <p14:modId xmlns:p14="http://schemas.microsoft.com/office/powerpoint/2010/main" val="1038904257"/>
              </p:ext>
            </p:extLst>
          </p:nvPr>
        </p:nvGraphicFramePr>
        <p:xfrm>
          <a:off x="9782491" y="695958"/>
          <a:ext cx="1717795" cy="1463040"/>
        </p:xfrm>
        <a:graphic>
          <a:graphicData uri="http://schemas.openxmlformats.org/drawingml/2006/table">
            <a:tbl>
              <a:tblPr firstRow="1" bandRow="1">
                <a:tableStyleId>{5C22544A-7EE6-4342-B048-85BDC9FD1C3A}</a:tableStyleId>
              </a:tblPr>
              <a:tblGrid>
                <a:gridCol w="343559">
                  <a:extLst>
                    <a:ext uri="{9D8B030D-6E8A-4147-A177-3AD203B41FA5}">
                      <a16:colId xmlns:a16="http://schemas.microsoft.com/office/drawing/2014/main" val="3945537608"/>
                    </a:ext>
                  </a:extLst>
                </a:gridCol>
                <a:gridCol w="343559">
                  <a:extLst>
                    <a:ext uri="{9D8B030D-6E8A-4147-A177-3AD203B41FA5}">
                      <a16:colId xmlns:a16="http://schemas.microsoft.com/office/drawing/2014/main" val="76123919"/>
                    </a:ext>
                  </a:extLst>
                </a:gridCol>
                <a:gridCol w="343559">
                  <a:extLst>
                    <a:ext uri="{9D8B030D-6E8A-4147-A177-3AD203B41FA5}">
                      <a16:colId xmlns:a16="http://schemas.microsoft.com/office/drawing/2014/main" val="1563933864"/>
                    </a:ext>
                  </a:extLst>
                </a:gridCol>
                <a:gridCol w="343559">
                  <a:extLst>
                    <a:ext uri="{9D8B030D-6E8A-4147-A177-3AD203B41FA5}">
                      <a16:colId xmlns:a16="http://schemas.microsoft.com/office/drawing/2014/main" val="2550205551"/>
                    </a:ext>
                  </a:extLst>
                </a:gridCol>
                <a:gridCol w="343559">
                  <a:extLst>
                    <a:ext uri="{9D8B030D-6E8A-4147-A177-3AD203B41FA5}">
                      <a16:colId xmlns:a16="http://schemas.microsoft.com/office/drawing/2014/main" val="903130929"/>
                    </a:ext>
                  </a:extLst>
                </a:gridCol>
              </a:tblGrid>
              <a:tr h="352136">
                <a:tc>
                  <a:txBody>
                    <a:bodyPr/>
                    <a:lstStyle/>
                    <a:p>
                      <a:endParaRPr lang="zh-CN" altLang="en-US" dirty="0"/>
                    </a:p>
                  </a:txBody>
                  <a:tcPr>
                    <a:solidFill>
                      <a:srgbClr val="7030A0">
                        <a:alpha val="50000"/>
                      </a:srgbClr>
                    </a:solidFill>
                  </a:tcPr>
                </a:tc>
                <a:tc>
                  <a:txBody>
                    <a:bodyPr/>
                    <a:lstStyle/>
                    <a:p>
                      <a:endParaRPr lang="zh-CN" altLang="en-US"/>
                    </a:p>
                  </a:txBody>
                  <a:tcPr>
                    <a:solidFill>
                      <a:srgbClr val="7030A0">
                        <a:alpha val="50000"/>
                      </a:srgbClr>
                    </a:solidFill>
                  </a:tcPr>
                </a:tc>
                <a:tc>
                  <a:txBody>
                    <a:bodyPr/>
                    <a:lstStyle/>
                    <a:p>
                      <a:endParaRPr lang="zh-CN" altLang="en-US"/>
                    </a:p>
                  </a:txBody>
                  <a:tcPr>
                    <a:solidFill>
                      <a:srgbClr val="7030A0">
                        <a:alpha val="50000"/>
                      </a:srgbClr>
                    </a:solidFill>
                  </a:tcPr>
                </a:tc>
                <a:tc>
                  <a:txBody>
                    <a:bodyPr/>
                    <a:lstStyle/>
                    <a:p>
                      <a:endParaRPr lang="zh-CN" altLang="en-US" dirty="0"/>
                    </a:p>
                  </a:txBody>
                  <a:tcPr>
                    <a:solidFill>
                      <a:srgbClr val="7030A0">
                        <a:alpha val="50000"/>
                      </a:srgbClr>
                    </a:solidFill>
                  </a:tcPr>
                </a:tc>
                <a:tc>
                  <a:txBody>
                    <a:bodyPr/>
                    <a:lstStyle/>
                    <a:p>
                      <a:endParaRPr lang="zh-CN" altLang="en-US" dirty="0"/>
                    </a:p>
                  </a:txBody>
                  <a:tcPr>
                    <a:solidFill>
                      <a:srgbClr val="7030A0">
                        <a:alpha val="50000"/>
                      </a:srgbClr>
                    </a:solidFill>
                  </a:tcPr>
                </a:tc>
                <a:extLst>
                  <a:ext uri="{0D108BD9-81ED-4DB2-BD59-A6C34878D82A}">
                    <a16:rowId xmlns:a16="http://schemas.microsoft.com/office/drawing/2014/main" val="2355752247"/>
                  </a:ext>
                </a:extLst>
              </a:tr>
              <a:tr h="352136">
                <a:tc>
                  <a:txBody>
                    <a:bodyPr/>
                    <a:lstStyle/>
                    <a:p>
                      <a:endParaRPr lang="zh-CN" altLang="en-US"/>
                    </a:p>
                  </a:txBody>
                  <a:tcPr>
                    <a:solidFill>
                      <a:srgbClr val="7030A0">
                        <a:alpha val="50000"/>
                      </a:srgbClr>
                    </a:solidFill>
                  </a:tcPr>
                </a:tc>
                <a:tc>
                  <a:txBody>
                    <a:bodyPr/>
                    <a:lstStyle/>
                    <a:p>
                      <a:endParaRPr lang="zh-CN" altLang="en-US" dirty="0"/>
                    </a:p>
                  </a:txBody>
                  <a:tcPr>
                    <a:solidFill>
                      <a:srgbClr val="7030A0">
                        <a:alpha val="50000"/>
                      </a:srgbClr>
                    </a:solidFill>
                  </a:tcPr>
                </a:tc>
                <a:tc>
                  <a:txBody>
                    <a:bodyPr/>
                    <a:lstStyle/>
                    <a:p>
                      <a:endParaRPr lang="zh-CN" altLang="en-US"/>
                    </a:p>
                  </a:txBody>
                  <a:tcPr>
                    <a:solidFill>
                      <a:srgbClr val="7030A0">
                        <a:alpha val="50000"/>
                      </a:srgbClr>
                    </a:solidFill>
                  </a:tcPr>
                </a:tc>
                <a:tc>
                  <a:txBody>
                    <a:bodyPr/>
                    <a:lstStyle/>
                    <a:p>
                      <a:endParaRPr lang="zh-CN" altLang="en-US" dirty="0"/>
                    </a:p>
                  </a:txBody>
                  <a:tcPr>
                    <a:solidFill>
                      <a:srgbClr val="7030A0">
                        <a:alpha val="50000"/>
                      </a:srgbClr>
                    </a:solidFill>
                  </a:tcPr>
                </a:tc>
                <a:tc>
                  <a:txBody>
                    <a:bodyPr/>
                    <a:lstStyle/>
                    <a:p>
                      <a:endParaRPr lang="zh-CN" altLang="en-US" dirty="0"/>
                    </a:p>
                  </a:txBody>
                  <a:tcPr>
                    <a:solidFill>
                      <a:srgbClr val="7030A0">
                        <a:alpha val="50000"/>
                      </a:srgbClr>
                    </a:solidFill>
                  </a:tcPr>
                </a:tc>
                <a:extLst>
                  <a:ext uri="{0D108BD9-81ED-4DB2-BD59-A6C34878D82A}">
                    <a16:rowId xmlns:a16="http://schemas.microsoft.com/office/drawing/2014/main" val="1414950133"/>
                  </a:ext>
                </a:extLst>
              </a:tr>
              <a:tr h="352136">
                <a:tc>
                  <a:txBody>
                    <a:bodyPr/>
                    <a:lstStyle/>
                    <a:p>
                      <a:endParaRPr lang="zh-CN" altLang="en-US"/>
                    </a:p>
                  </a:txBody>
                  <a:tcPr>
                    <a:solidFill>
                      <a:srgbClr val="7030A0">
                        <a:alpha val="50000"/>
                      </a:srgbClr>
                    </a:solidFill>
                  </a:tcPr>
                </a:tc>
                <a:tc>
                  <a:txBody>
                    <a:bodyPr/>
                    <a:lstStyle/>
                    <a:p>
                      <a:endParaRPr lang="zh-CN" altLang="en-US"/>
                    </a:p>
                  </a:txBody>
                  <a:tcPr>
                    <a:solidFill>
                      <a:srgbClr val="7030A0">
                        <a:alpha val="50000"/>
                      </a:srgbClr>
                    </a:solidFill>
                  </a:tcPr>
                </a:tc>
                <a:tc>
                  <a:txBody>
                    <a:bodyPr/>
                    <a:lstStyle/>
                    <a:p>
                      <a:endParaRPr lang="zh-CN" altLang="en-US"/>
                    </a:p>
                  </a:txBody>
                  <a:tcPr>
                    <a:solidFill>
                      <a:srgbClr val="7030A0">
                        <a:alpha val="50000"/>
                      </a:srgbClr>
                    </a:solidFill>
                  </a:tcPr>
                </a:tc>
                <a:tc>
                  <a:txBody>
                    <a:bodyPr/>
                    <a:lstStyle/>
                    <a:p>
                      <a:endParaRPr lang="zh-CN" altLang="en-US" dirty="0"/>
                    </a:p>
                  </a:txBody>
                  <a:tcPr>
                    <a:solidFill>
                      <a:srgbClr val="7030A0">
                        <a:alpha val="50000"/>
                      </a:srgbClr>
                    </a:solidFill>
                  </a:tcPr>
                </a:tc>
                <a:tc>
                  <a:txBody>
                    <a:bodyPr/>
                    <a:lstStyle/>
                    <a:p>
                      <a:endParaRPr lang="zh-CN" altLang="en-US"/>
                    </a:p>
                  </a:txBody>
                  <a:tcPr>
                    <a:solidFill>
                      <a:srgbClr val="7030A0">
                        <a:alpha val="50000"/>
                      </a:srgbClr>
                    </a:solidFill>
                  </a:tcPr>
                </a:tc>
                <a:extLst>
                  <a:ext uri="{0D108BD9-81ED-4DB2-BD59-A6C34878D82A}">
                    <a16:rowId xmlns:a16="http://schemas.microsoft.com/office/drawing/2014/main" val="1635821702"/>
                  </a:ext>
                </a:extLst>
              </a:tr>
              <a:tr h="352136">
                <a:tc>
                  <a:txBody>
                    <a:bodyPr/>
                    <a:lstStyle/>
                    <a:p>
                      <a:endParaRPr lang="zh-CN" altLang="en-US"/>
                    </a:p>
                  </a:txBody>
                  <a:tcPr>
                    <a:solidFill>
                      <a:srgbClr val="7030A0">
                        <a:alpha val="50000"/>
                      </a:srgbClr>
                    </a:solidFill>
                  </a:tcPr>
                </a:tc>
                <a:tc>
                  <a:txBody>
                    <a:bodyPr/>
                    <a:lstStyle/>
                    <a:p>
                      <a:endParaRPr lang="zh-CN" altLang="en-US"/>
                    </a:p>
                  </a:txBody>
                  <a:tcPr>
                    <a:solidFill>
                      <a:srgbClr val="7030A0">
                        <a:alpha val="50000"/>
                      </a:srgbClr>
                    </a:solidFill>
                  </a:tcPr>
                </a:tc>
                <a:tc>
                  <a:txBody>
                    <a:bodyPr/>
                    <a:lstStyle/>
                    <a:p>
                      <a:endParaRPr lang="zh-CN" altLang="en-US" dirty="0"/>
                    </a:p>
                  </a:txBody>
                  <a:tcPr>
                    <a:solidFill>
                      <a:srgbClr val="7030A0">
                        <a:alpha val="50000"/>
                      </a:srgbClr>
                    </a:solidFill>
                  </a:tcPr>
                </a:tc>
                <a:tc>
                  <a:txBody>
                    <a:bodyPr/>
                    <a:lstStyle/>
                    <a:p>
                      <a:endParaRPr lang="zh-CN" altLang="en-US"/>
                    </a:p>
                  </a:txBody>
                  <a:tcPr>
                    <a:solidFill>
                      <a:srgbClr val="7030A0">
                        <a:alpha val="50000"/>
                      </a:srgbClr>
                    </a:solidFill>
                  </a:tcPr>
                </a:tc>
                <a:tc>
                  <a:txBody>
                    <a:bodyPr/>
                    <a:lstStyle/>
                    <a:p>
                      <a:endParaRPr lang="zh-CN" altLang="en-US" dirty="0"/>
                    </a:p>
                  </a:txBody>
                  <a:tcPr>
                    <a:solidFill>
                      <a:srgbClr val="7030A0">
                        <a:alpha val="50000"/>
                      </a:srgbClr>
                    </a:solidFill>
                  </a:tcPr>
                </a:tc>
                <a:extLst>
                  <a:ext uri="{0D108BD9-81ED-4DB2-BD59-A6C34878D82A}">
                    <a16:rowId xmlns:a16="http://schemas.microsoft.com/office/drawing/2014/main" val="3031123828"/>
                  </a:ext>
                </a:extLst>
              </a:tr>
            </a:tbl>
          </a:graphicData>
        </a:graphic>
      </p:graphicFrame>
      <p:sp>
        <p:nvSpPr>
          <p:cNvPr id="175" name="文本框 174">
            <a:extLst>
              <a:ext uri="{FF2B5EF4-FFF2-40B4-BE49-F238E27FC236}">
                <a16:creationId xmlns:a16="http://schemas.microsoft.com/office/drawing/2014/main" id="{85F5C96F-E739-4FF0-B8DB-C8D86144D799}"/>
              </a:ext>
            </a:extLst>
          </p:cNvPr>
          <p:cNvSpPr txBox="1"/>
          <p:nvPr/>
        </p:nvSpPr>
        <p:spPr>
          <a:xfrm>
            <a:off x="9780808" y="692447"/>
            <a:ext cx="441146" cy="338554"/>
          </a:xfrm>
          <a:prstGeom prst="rect">
            <a:avLst/>
          </a:prstGeom>
          <a:noFill/>
        </p:spPr>
        <p:txBody>
          <a:bodyPr wrap="square" rtlCol="0">
            <a:spAutoFit/>
          </a:bodyPr>
          <a:lstStyle/>
          <a:p>
            <a:r>
              <a:rPr lang="en-US" altLang="zh-CN" sz="1600" b="1" dirty="0">
                <a:solidFill>
                  <a:schemeClr val="bg1"/>
                </a:solidFill>
              </a:rPr>
              <a:t>11</a:t>
            </a:r>
            <a:endParaRPr lang="zh-CN" altLang="en-US" sz="1600" b="1" dirty="0">
              <a:solidFill>
                <a:schemeClr val="bg1"/>
              </a:solidFill>
            </a:endParaRPr>
          </a:p>
        </p:txBody>
      </p:sp>
      <p:sp>
        <p:nvSpPr>
          <p:cNvPr id="176" name="文本框 175">
            <a:extLst>
              <a:ext uri="{FF2B5EF4-FFF2-40B4-BE49-F238E27FC236}">
                <a16:creationId xmlns:a16="http://schemas.microsoft.com/office/drawing/2014/main" id="{302522EE-9A66-4A68-88A6-D998422D1DA1}"/>
              </a:ext>
            </a:extLst>
          </p:cNvPr>
          <p:cNvSpPr txBox="1"/>
          <p:nvPr/>
        </p:nvSpPr>
        <p:spPr>
          <a:xfrm>
            <a:off x="10095623" y="692447"/>
            <a:ext cx="441146" cy="338554"/>
          </a:xfrm>
          <a:prstGeom prst="rect">
            <a:avLst/>
          </a:prstGeom>
          <a:noFill/>
        </p:spPr>
        <p:txBody>
          <a:bodyPr wrap="square" rtlCol="0">
            <a:spAutoFit/>
          </a:bodyPr>
          <a:lstStyle/>
          <a:p>
            <a:r>
              <a:rPr lang="en-US" altLang="zh-CN" sz="1600" b="1" dirty="0">
                <a:solidFill>
                  <a:schemeClr val="bg1"/>
                </a:solidFill>
              </a:rPr>
              <a:t>12</a:t>
            </a:r>
            <a:endParaRPr lang="zh-CN" altLang="en-US" sz="1600" b="1" dirty="0">
              <a:solidFill>
                <a:schemeClr val="bg1"/>
              </a:solidFill>
            </a:endParaRPr>
          </a:p>
        </p:txBody>
      </p:sp>
      <p:sp>
        <p:nvSpPr>
          <p:cNvPr id="177" name="文本框 176">
            <a:extLst>
              <a:ext uri="{FF2B5EF4-FFF2-40B4-BE49-F238E27FC236}">
                <a16:creationId xmlns:a16="http://schemas.microsoft.com/office/drawing/2014/main" id="{B2AAD9BF-D984-4318-B118-3B6BBB1100F4}"/>
              </a:ext>
            </a:extLst>
          </p:cNvPr>
          <p:cNvSpPr txBox="1"/>
          <p:nvPr/>
        </p:nvSpPr>
        <p:spPr>
          <a:xfrm>
            <a:off x="10455657" y="696391"/>
            <a:ext cx="441146" cy="338554"/>
          </a:xfrm>
          <a:prstGeom prst="rect">
            <a:avLst/>
          </a:prstGeom>
          <a:noFill/>
        </p:spPr>
        <p:txBody>
          <a:bodyPr wrap="square" rtlCol="0">
            <a:spAutoFit/>
          </a:bodyPr>
          <a:lstStyle/>
          <a:p>
            <a:r>
              <a:rPr lang="en-US" altLang="zh-CN" sz="1600" b="1" dirty="0">
                <a:solidFill>
                  <a:schemeClr val="bg1"/>
                </a:solidFill>
              </a:rPr>
              <a:t>13</a:t>
            </a:r>
            <a:endParaRPr lang="zh-CN" altLang="en-US" sz="1600" b="1" dirty="0">
              <a:solidFill>
                <a:schemeClr val="bg1"/>
              </a:solidFill>
            </a:endParaRPr>
          </a:p>
        </p:txBody>
      </p:sp>
      <p:sp>
        <p:nvSpPr>
          <p:cNvPr id="178" name="文本框 177">
            <a:extLst>
              <a:ext uri="{FF2B5EF4-FFF2-40B4-BE49-F238E27FC236}">
                <a16:creationId xmlns:a16="http://schemas.microsoft.com/office/drawing/2014/main" id="{D785EF8C-EA6D-457C-8586-40EC55A220A3}"/>
              </a:ext>
            </a:extLst>
          </p:cNvPr>
          <p:cNvSpPr txBox="1"/>
          <p:nvPr/>
        </p:nvSpPr>
        <p:spPr>
          <a:xfrm>
            <a:off x="10803967" y="682994"/>
            <a:ext cx="441146" cy="338554"/>
          </a:xfrm>
          <a:prstGeom prst="rect">
            <a:avLst/>
          </a:prstGeom>
          <a:noFill/>
        </p:spPr>
        <p:txBody>
          <a:bodyPr wrap="square" rtlCol="0">
            <a:spAutoFit/>
          </a:bodyPr>
          <a:lstStyle/>
          <a:p>
            <a:r>
              <a:rPr lang="en-US" altLang="zh-CN" sz="1600" b="1" dirty="0">
                <a:solidFill>
                  <a:schemeClr val="bg1"/>
                </a:solidFill>
              </a:rPr>
              <a:t>14</a:t>
            </a:r>
            <a:endParaRPr lang="zh-CN" altLang="en-US" sz="1600" b="1" dirty="0">
              <a:solidFill>
                <a:schemeClr val="bg1"/>
              </a:solidFill>
            </a:endParaRPr>
          </a:p>
        </p:txBody>
      </p:sp>
      <p:sp>
        <p:nvSpPr>
          <p:cNvPr id="179" name="文本框 178">
            <a:extLst>
              <a:ext uri="{FF2B5EF4-FFF2-40B4-BE49-F238E27FC236}">
                <a16:creationId xmlns:a16="http://schemas.microsoft.com/office/drawing/2014/main" id="{EB54330B-6EB6-49EF-A540-820AE99CDE8B}"/>
              </a:ext>
            </a:extLst>
          </p:cNvPr>
          <p:cNvSpPr txBox="1"/>
          <p:nvPr/>
        </p:nvSpPr>
        <p:spPr>
          <a:xfrm>
            <a:off x="11130506" y="682561"/>
            <a:ext cx="441146" cy="338554"/>
          </a:xfrm>
          <a:prstGeom prst="rect">
            <a:avLst/>
          </a:prstGeom>
          <a:noFill/>
        </p:spPr>
        <p:txBody>
          <a:bodyPr wrap="square" rtlCol="0">
            <a:spAutoFit/>
          </a:bodyPr>
          <a:lstStyle/>
          <a:p>
            <a:r>
              <a:rPr lang="en-US" altLang="zh-CN" sz="1600" b="1" dirty="0">
                <a:solidFill>
                  <a:schemeClr val="bg1"/>
                </a:solidFill>
              </a:rPr>
              <a:t>15</a:t>
            </a:r>
            <a:endParaRPr lang="zh-CN" altLang="en-US" sz="1600" b="1" dirty="0">
              <a:solidFill>
                <a:schemeClr val="bg1"/>
              </a:solidFill>
            </a:endParaRPr>
          </a:p>
        </p:txBody>
      </p:sp>
      <p:sp>
        <p:nvSpPr>
          <p:cNvPr id="180" name="文本框 179">
            <a:extLst>
              <a:ext uri="{FF2B5EF4-FFF2-40B4-BE49-F238E27FC236}">
                <a16:creationId xmlns:a16="http://schemas.microsoft.com/office/drawing/2014/main" id="{14E1876A-F50C-4CCD-A068-E5B20DB63780}"/>
              </a:ext>
            </a:extLst>
          </p:cNvPr>
          <p:cNvSpPr txBox="1"/>
          <p:nvPr/>
        </p:nvSpPr>
        <p:spPr>
          <a:xfrm>
            <a:off x="9780588" y="1078493"/>
            <a:ext cx="441146" cy="338554"/>
          </a:xfrm>
          <a:prstGeom prst="rect">
            <a:avLst/>
          </a:prstGeom>
          <a:noFill/>
        </p:spPr>
        <p:txBody>
          <a:bodyPr wrap="square" rtlCol="0">
            <a:spAutoFit/>
          </a:bodyPr>
          <a:lstStyle/>
          <a:p>
            <a:r>
              <a:rPr lang="en-US" altLang="zh-CN" sz="1600" b="1" dirty="0">
                <a:solidFill>
                  <a:schemeClr val="bg1"/>
                </a:solidFill>
              </a:rPr>
              <a:t>21</a:t>
            </a:r>
            <a:endParaRPr lang="zh-CN" altLang="en-US" sz="1600" b="1" dirty="0">
              <a:solidFill>
                <a:schemeClr val="bg1"/>
              </a:solidFill>
            </a:endParaRPr>
          </a:p>
        </p:txBody>
      </p:sp>
      <p:sp>
        <p:nvSpPr>
          <p:cNvPr id="181" name="文本框 180">
            <a:extLst>
              <a:ext uri="{FF2B5EF4-FFF2-40B4-BE49-F238E27FC236}">
                <a16:creationId xmlns:a16="http://schemas.microsoft.com/office/drawing/2014/main" id="{ECFE9291-E0AC-414C-90A9-8716F1BB8F12}"/>
              </a:ext>
            </a:extLst>
          </p:cNvPr>
          <p:cNvSpPr txBox="1"/>
          <p:nvPr/>
        </p:nvSpPr>
        <p:spPr>
          <a:xfrm>
            <a:off x="9780588" y="1423430"/>
            <a:ext cx="441146" cy="338554"/>
          </a:xfrm>
          <a:prstGeom prst="rect">
            <a:avLst/>
          </a:prstGeom>
          <a:noFill/>
        </p:spPr>
        <p:txBody>
          <a:bodyPr wrap="square" rtlCol="0">
            <a:spAutoFit/>
          </a:bodyPr>
          <a:lstStyle/>
          <a:p>
            <a:r>
              <a:rPr lang="en-US" altLang="zh-CN" sz="1600" b="1" dirty="0">
                <a:solidFill>
                  <a:schemeClr val="bg1"/>
                </a:solidFill>
              </a:rPr>
              <a:t>31</a:t>
            </a:r>
            <a:endParaRPr lang="zh-CN" altLang="en-US" sz="1600" b="1" dirty="0">
              <a:solidFill>
                <a:schemeClr val="bg1"/>
              </a:solidFill>
            </a:endParaRPr>
          </a:p>
        </p:txBody>
      </p:sp>
      <p:sp>
        <p:nvSpPr>
          <p:cNvPr id="182" name="文本框 181">
            <a:extLst>
              <a:ext uri="{FF2B5EF4-FFF2-40B4-BE49-F238E27FC236}">
                <a16:creationId xmlns:a16="http://schemas.microsoft.com/office/drawing/2014/main" id="{0A62AACC-3D4C-460A-9FB6-DC9D83A2F551}"/>
              </a:ext>
            </a:extLst>
          </p:cNvPr>
          <p:cNvSpPr txBox="1"/>
          <p:nvPr/>
        </p:nvSpPr>
        <p:spPr>
          <a:xfrm>
            <a:off x="9780588" y="1807034"/>
            <a:ext cx="441146" cy="338554"/>
          </a:xfrm>
          <a:prstGeom prst="rect">
            <a:avLst/>
          </a:prstGeom>
          <a:noFill/>
        </p:spPr>
        <p:txBody>
          <a:bodyPr wrap="square" rtlCol="0">
            <a:spAutoFit/>
          </a:bodyPr>
          <a:lstStyle/>
          <a:p>
            <a:r>
              <a:rPr lang="en-US" altLang="zh-CN" sz="1600" b="1" dirty="0">
                <a:solidFill>
                  <a:schemeClr val="bg1"/>
                </a:solidFill>
              </a:rPr>
              <a:t>41</a:t>
            </a:r>
            <a:endParaRPr lang="zh-CN" altLang="en-US" sz="1600" b="1" dirty="0">
              <a:solidFill>
                <a:schemeClr val="bg1"/>
              </a:solidFill>
            </a:endParaRPr>
          </a:p>
        </p:txBody>
      </p:sp>
      <p:sp>
        <p:nvSpPr>
          <p:cNvPr id="183" name="文本框 182">
            <a:extLst>
              <a:ext uri="{FF2B5EF4-FFF2-40B4-BE49-F238E27FC236}">
                <a16:creationId xmlns:a16="http://schemas.microsoft.com/office/drawing/2014/main" id="{7E68358E-6C4A-4DDA-A761-06B0E0E02695}"/>
              </a:ext>
            </a:extLst>
          </p:cNvPr>
          <p:cNvSpPr txBox="1"/>
          <p:nvPr/>
        </p:nvSpPr>
        <p:spPr>
          <a:xfrm>
            <a:off x="10074641" y="1088773"/>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184" name="文本框 183">
            <a:extLst>
              <a:ext uri="{FF2B5EF4-FFF2-40B4-BE49-F238E27FC236}">
                <a16:creationId xmlns:a16="http://schemas.microsoft.com/office/drawing/2014/main" id="{B40A295B-C1C7-47E1-B4BC-95322767A45D}"/>
              </a:ext>
            </a:extLst>
          </p:cNvPr>
          <p:cNvSpPr txBox="1"/>
          <p:nvPr/>
        </p:nvSpPr>
        <p:spPr>
          <a:xfrm>
            <a:off x="10425590" y="1462155"/>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185" name="文本框 184">
            <a:extLst>
              <a:ext uri="{FF2B5EF4-FFF2-40B4-BE49-F238E27FC236}">
                <a16:creationId xmlns:a16="http://schemas.microsoft.com/office/drawing/2014/main" id="{71A2FDA5-1E99-483F-9342-1C675898066D}"/>
              </a:ext>
            </a:extLst>
          </p:cNvPr>
          <p:cNvSpPr txBox="1"/>
          <p:nvPr/>
        </p:nvSpPr>
        <p:spPr>
          <a:xfrm>
            <a:off x="10820891" y="1806946"/>
            <a:ext cx="441146" cy="338554"/>
          </a:xfrm>
          <a:prstGeom prst="rect">
            <a:avLst/>
          </a:prstGeom>
          <a:noFill/>
        </p:spPr>
        <p:txBody>
          <a:bodyPr wrap="square" rtlCol="0">
            <a:spAutoFit/>
          </a:bodyPr>
          <a:lstStyle/>
          <a:p>
            <a:r>
              <a:rPr lang="en-US" altLang="zh-CN" sz="1600" b="1" dirty="0">
                <a:solidFill>
                  <a:schemeClr val="bg1"/>
                </a:solidFill>
              </a:rPr>
              <a:t>…</a:t>
            </a:r>
            <a:endParaRPr lang="zh-CN" altLang="en-US" sz="1600" b="1" dirty="0">
              <a:solidFill>
                <a:schemeClr val="bg1"/>
              </a:solidFill>
            </a:endParaRPr>
          </a:p>
        </p:txBody>
      </p:sp>
      <p:sp>
        <p:nvSpPr>
          <p:cNvPr id="186" name="箭头: 下 185">
            <a:extLst>
              <a:ext uri="{FF2B5EF4-FFF2-40B4-BE49-F238E27FC236}">
                <a16:creationId xmlns:a16="http://schemas.microsoft.com/office/drawing/2014/main" id="{2ED12DF9-E32D-4247-BB05-692B07E1E4CB}"/>
              </a:ext>
            </a:extLst>
          </p:cNvPr>
          <p:cNvSpPr/>
          <p:nvPr/>
        </p:nvSpPr>
        <p:spPr>
          <a:xfrm rot="16200000">
            <a:off x="8722965" y="1047437"/>
            <a:ext cx="341896" cy="618836"/>
          </a:xfrm>
          <a:prstGeom prst="downArrow">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文本框 186">
            <a:extLst>
              <a:ext uri="{FF2B5EF4-FFF2-40B4-BE49-F238E27FC236}">
                <a16:creationId xmlns:a16="http://schemas.microsoft.com/office/drawing/2014/main" id="{EF0E6E70-3C66-4C95-BFE0-61CC958108A7}"/>
              </a:ext>
            </a:extLst>
          </p:cNvPr>
          <p:cNvSpPr txBox="1"/>
          <p:nvPr/>
        </p:nvSpPr>
        <p:spPr>
          <a:xfrm>
            <a:off x="10229633" y="2176951"/>
            <a:ext cx="934871" cy="369332"/>
          </a:xfrm>
          <a:prstGeom prst="rect">
            <a:avLst/>
          </a:prstGeom>
          <a:solidFill>
            <a:srgbClr val="B797CF"/>
          </a:solidFill>
        </p:spPr>
        <p:txBody>
          <a:bodyPr wrap="none" rtlCol="0">
            <a:spAutoFit/>
          </a:bodyPr>
          <a:lstStyle/>
          <a:p>
            <a:r>
              <a:rPr lang="en-US" altLang="zh-CN" b="1" dirty="0">
                <a:solidFill>
                  <a:schemeClr val="bg1"/>
                </a:solidFill>
              </a:rPr>
              <a:t>Output</a:t>
            </a:r>
            <a:endParaRPr lang="zh-CN" altLang="en-US" b="1" dirty="0">
              <a:solidFill>
                <a:schemeClr val="bg1"/>
              </a:solidFill>
            </a:endParaRPr>
          </a:p>
        </p:txBody>
      </p:sp>
      <p:sp>
        <p:nvSpPr>
          <p:cNvPr id="3" name="文本框 2">
            <a:extLst>
              <a:ext uri="{FF2B5EF4-FFF2-40B4-BE49-F238E27FC236}">
                <a16:creationId xmlns:a16="http://schemas.microsoft.com/office/drawing/2014/main" id="{D75BC210-D134-4E27-9B49-5D3C1C178B24}"/>
              </a:ext>
            </a:extLst>
          </p:cNvPr>
          <p:cNvSpPr txBox="1"/>
          <p:nvPr/>
        </p:nvSpPr>
        <p:spPr>
          <a:xfrm>
            <a:off x="9619690" y="3540298"/>
            <a:ext cx="2113079" cy="461665"/>
          </a:xfrm>
          <a:prstGeom prst="rect">
            <a:avLst/>
          </a:prstGeom>
          <a:solidFill>
            <a:srgbClr val="C00000">
              <a:alpha val="60000"/>
            </a:srgbClr>
          </a:solidFill>
        </p:spPr>
        <p:txBody>
          <a:bodyPr wrap="none" rtlCol="0">
            <a:spAutoFit/>
          </a:bodyPr>
          <a:lstStyle/>
          <a:p>
            <a:r>
              <a:rPr lang="en-US" altLang="zh-CN" sz="2400" b="1" dirty="0">
                <a:solidFill>
                  <a:srgbClr val="FFFF00"/>
                </a:solidFill>
              </a:rPr>
              <a:t>Self Attention</a:t>
            </a:r>
            <a:endParaRPr lang="zh-CN" altLang="en-US" sz="2400" b="1" dirty="0">
              <a:solidFill>
                <a:srgbClr val="FFFF00"/>
              </a:solidFill>
            </a:endParaRPr>
          </a:p>
        </p:txBody>
      </p:sp>
      <p:sp>
        <p:nvSpPr>
          <p:cNvPr id="33" name="云形 32">
            <a:extLst>
              <a:ext uri="{FF2B5EF4-FFF2-40B4-BE49-F238E27FC236}">
                <a16:creationId xmlns:a16="http://schemas.microsoft.com/office/drawing/2014/main" id="{483BDD82-ABAA-4FFE-A80E-35A7C392F7CA}"/>
              </a:ext>
            </a:extLst>
          </p:cNvPr>
          <p:cNvSpPr/>
          <p:nvPr/>
        </p:nvSpPr>
        <p:spPr>
          <a:xfrm>
            <a:off x="10001161" y="4189414"/>
            <a:ext cx="1346678" cy="1074618"/>
          </a:xfrm>
          <a:prstGeom prst="clou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VIT</a:t>
            </a:r>
            <a:r>
              <a:rPr lang="zh-CN" altLang="en-US" b="1" dirty="0"/>
              <a:t>的注意力机制</a:t>
            </a:r>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0EBB312B-D1F2-4AC6-8FCC-33DC181FEA5C}"/>
                  </a:ext>
                </a:extLst>
              </p:cNvPr>
              <p:cNvSpPr txBox="1"/>
              <p:nvPr/>
            </p:nvSpPr>
            <p:spPr>
              <a:xfrm>
                <a:off x="602996" y="5190967"/>
                <a:ext cx="3706207" cy="276999"/>
              </a:xfrm>
              <a:prstGeom prst="rect">
                <a:avLst/>
              </a:prstGeom>
              <a:solidFill>
                <a:srgbClr val="FFFF00">
                  <a:alpha val="75000"/>
                </a:srgb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𝐴𝑡𝑡𝑛𝑡𝑖𝑜𝑛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m:rPr>
                          <m:sty m:val="p"/>
                        </m:rPr>
                        <a:rPr lang="en-US" altLang="zh-CN" i="1">
                          <a:latin typeface="Cambria Math" panose="02040503050406030204" pitchFamily="18" charset="0"/>
                        </a:rPr>
                        <m:t>oftmax</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e>
                      </m:d>
                      <m:r>
                        <a:rPr lang="en-US" altLang="zh-CN" b="0" i="1" smtClean="0">
                          <a:latin typeface="Cambria Math" panose="02040503050406030204" pitchFamily="18" charset="0"/>
                        </a:rPr>
                        <m:t>𝑉</m:t>
                      </m:r>
                    </m:oMath>
                  </m:oMathPara>
                </a14:m>
                <a:endParaRPr lang="zh-CN" altLang="en-US" dirty="0"/>
              </a:p>
            </p:txBody>
          </p:sp>
        </mc:Choice>
        <mc:Fallback xmlns="">
          <p:sp>
            <p:nvSpPr>
              <p:cNvPr id="36" name="文本框 35">
                <a:extLst>
                  <a:ext uri="{FF2B5EF4-FFF2-40B4-BE49-F238E27FC236}">
                    <a16:creationId xmlns:a16="http://schemas.microsoft.com/office/drawing/2014/main" id="{0EBB312B-D1F2-4AC6-8FCC-33DC181FEA5C}"/>
                  </a:ext>
                </a:extLst>
              </p:cNvPr>
              <p:cNvSpPr txBox="1">
                <a:spLocks noRot="1" noChangeAspect="1" noMove="1" noResize="1" noEditPoints="1" noAdjustHandles="1" noChangeArrowheads="1" noChangeShapeType="1" noTextEdit="1"/>
              </p:cNvSpPr>
              <p:nvPr/>
            </p:nvSpPr>
            <p:spPr>
              <a:xfrm>
                <a:off x="602996" y="5190967"/>
                <a:ext cx="3706207" cy="276999"/>
              </a:xfrm>
              <a:prstGeom prst="rect">
                <a:avLst/>
              </a:prstGeom>
              <a:blipFill>
                <a:blip r:embed="rId6"/>
                <a:stretch>
                  <a:fillRect l="-987" t="-4444" r="-822" b="-3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424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1000"/>
                                        <p:tgtEl>
                                          <p:spTgt spid="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10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10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1000"/>
                                        <p:tgtEl>
                                          <p:spTgt spid="2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10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1000"/>
                                        <p:tgtEl>
                                          <p:spTgt spid="4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1000"/>
                                        <p:tgtEl>
                                          <p:spTgt spid="5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1000"/>
                                        <p:tgtEl>
                                          <p:spTgt spid="5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fade">
                                      <p:cBhvr>
                                        <p:cTn id="109" dur="1000"/>
                                        <p:tgtEl>
                                          <p:spTgt spid="60"/>
                                        </p:tgtEl>
                                      </p:cBhvr>
                                    </p:animEffect>
                                  </p:childTnLst>
                                </p:cTn>
                              </p:par>
                            </p:childTnLst>
                          </p:cTn>
                        </p:par>
                        <p:par>
                          <p:cTn id="110" fill="hold">
                            <p:stCondLst>
                              <p:cond delay="1500"/>
                            </p:stCondLst>
                            <p:childTnLst>
                              <p:par>
                                <p:cTn id="111" presetID="42" presetClass="entr" presetSubtype="0" fill="hold" nodeType="after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fade">
                                      <p:cBhvr>
                                        <p:cTn id="113" dur="1000"/>
                                        <p:tgtEl>
                                          <p:spTgt spid="7"/>
                                        </p:tgtEl>
                                      </p:cBhvr>
                                    </p:animEffect>
                                    <p:anim calcmode="lin" valueType="num">
                                      <p:cBhvr>
                                        <p:cTn id="114" dur="1000" fill="hold"/>
                                        <p:tgtEl>
                                          <p:spTgt spid="7"/>
                                        </p:tgtEl>
                                        <p:attrNameLst>
                                          <p:attrName>ppt_x</p:attrName>
                                        </p:attrNameLst>
                                      </p:cBhvr>
                                      <p:tavLst>
                                        <p:tav tm="0">
                                          <p:val>
                                            <p:strVal val="#ppt_x"/>
                                          </p:val>
                                        </p:tav>
                                        <p:tav tm="100000">
                                          <p:val>
                                            <p:strVal val="#ppt_x"/>
                                          </p:val>
                                        </p:tav>
                                      </p:tavLst>
                                    </p:anim>
                                    <p:anim calcmode="lin" valueType="num">
                                      <p:cBhvr>
                                        <p:cTn id="115" dur="1000" fill="hold"/>
                                        <p:tgtEl>
                                          <p:spTgt spid="7"/>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fade">
                                      <p:cBhvr>
                                        <p:cTn id="118" dur="1000"/>
                                        <p:tgtEl>
                                          <p:spTgt spid="8"/>
                                        </p:tgtEl>
                                      </p:cBhvr>
                                    </p:animEffect>
                                    <p:anim calcmode="lin" valueType="num">
                                      <p:cBhvr>
                                        <p:cTn id="119" dur="1000" fill="hold"/>
                                        <p:tgtEl>
                                          <p:spTgt spid="8"/>
                                        </p:tgtEl>
                                        <p:attrNameLst>
                                          <p:attrName>ppt_x</p:attrName>
                                        </p:attrNameLst>
                                      </p:cBhvr>
                                      <p:tavLst>
                                        <p:tav tm="0">
                                          <p:val>
                                            <p:strVal val="#ppt_x"/>
                                          </p:val>
                                        </p:tav>
                                        <p:tav tm="100000">
                                          <p:val>
                                            <p:strVal val="#ppt_x"/>
                                          </p:val>
                                        </p:tav>
                                      </p:tavLst>
                                    </p:anim>
                                    <p:anim calcmode="lin" valueType="num">
                                      <p:cBhvr>
                                        <p:cTn id="120" dur="1000" fill="hold"/>
                                        <p:tgtEl>
                                          <p:spTgt spid="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0"/>
                                        </p:tgtEl>
                                        <p:attrNameLst>
                                          <p:attrName>style.visibility</p:attrName>
                                        </p:attrNameLst>
                                      </p:cBhvr>
                                      <p:to>
                                        <p:strVal val="visible"/>
                                      </p:to>
                                    </p:set>
                                    <p:animEffect transition="in" filter="fade">
                                      <p:cBhvr>
                                        <p:cTn id="123" dur="1000"/>
                                        <p:tgtEl>
                                          <p:spTgt spid="10"/>
                                        </p:tgtEl>
                                      </p:cBhvr>
                                    </p:animEffect>
                                    <p:anim calcmode="lin" valueType="num">
                                      <p:cBhvr>
                                        <p:cTn id="124" dur="1000" fill="hold"/>
                                        <p:tgtEl>
                                          <p:spTgt spid="10"/>
                                        </p:tgtEl>
                                        <p:attrNameLst>
                                          <p:attrName>ppt_x</p:attrName>
                                        </p:attrNameLst>
                                      </p:cBhvr>
                                      <p:tavLst>
                                        <p:tav tm="0">
                                          <p:val>
                                            <p:strVal val="#ppt_x"/>
                                          </p:val>
                                        </p:tav>
                                        <p:tav tm="100000">
                                          <p:val>
                                            <p:strVal val="#ppt_x"/>
                                          </p:val>
                                        </p:tav>
                                      </p:tavLst>
                                    </p:anim>
                                    <p:anim calcmode="lin" valueType="num">
                                      <p:cBhvr>
                                        <p:cTn id="125" dur="1000" fill="hold"/>
                                        <p:tgtEl>
                                          <p:spTgt spid="10"/>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2"/>
                                        </p:tgtEl>
                                        <p:attrNameLst>
                                          <p:attrName>style.visibility</p:attrName>
                                        </p:attrNameLst>
                                      </p:cBhvr>
                                      <p:to>
                                        <p:strVal val="visible"/>
                                      </p:to>
                                    </p:set>
                                    <p:animEffect transition="in" filter="fade">
                                      <p:cBhvr>
                                        <p:cTn id="128" dur="1000"/>
                                        <p:tgtEl>
                                          <p:spTgt spid="12"/>
                                        </p:tgtEl>
                                      </p:cBhvr>
                                    </p:animEffect>
                                    <p:anim calcmode="lin" valueType="num">
                                      <p:cBhvr>
                                        <p:cTn id="129" dur="1000" fill="hold"/>
                                        <p:tgtEl>
                                          <p:spTgt spid="12"/>
                                        </p:tgtEl>
                                        <p:attrNameLst>
                                          <p:attrName>ppt_x</p:attrName>
                                        </p:attrNameLst>
                                      </p:cBhvr>
                                      <p:tavLst>
                                        <p:tav tm="0">
                                          <p:val>
                                            <p:strVal val="#ppt_x"/>
                                          </p:val>
                                        </p:tav>
                                        <p:tav tm="100000">
                                          <p:val>
                                            <p:strVal val="#ppt_x"/>
                                          </p:val>
                                        </p:tav>
                                      </p:tavLst>
                                    </p:anim>
                                    <p:anim calcmode="lin" valueType="num">
                                      <p:cBhvr>
                                        <p:cTn id="130" dur="1000" fill="hold"/>
                                        <p:tgtEl>
                                          <p:spTgt spid="1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8"/>
                                        </p:tgtEl>
                                        <p:attrNameLst>
                                          <p:attrName>style.visibility</p:attrName>
                                        </p:attrNameLst>
                                      </p:cBhvr>
                                      <p:to>
                                        <p:strVal val="visible"/>
                                      </p:to>
                                    </p:set>
                                    <p:animEffect transition="in" filter="fade">
                                      <p:cBhvr>
                                        <p:cTn id="133" dur="1000"/>
                                        <p:tgtEl>
                                          <p:spTgt spid="28"/>
                                        </p:tgtEl>
                                      </p:cBhvr>
                                    </p:animEffect>
                                    <p:anim calcmode="lin" valueType="num">
                                      <p:cBhvr>
                                        <p:cTn id="134" dur="1000" fill="hold"/>
                                        <p:tgtEl>
                                          <p:spTgt spid="28"/>
                                        </p:tgtEl>
                                        <p:attrNameLst>
                                          <p:attrName>ppt_x</p:attrName>
                                        </p:attrNameLst>
                                      </p:cBhvr>
                                      <p:tavLst>
                                        <p:tav tm="0">
                                          <p:val>
                                            <p:strVal val="#ppt_x"/>
                                          </p:val>
                                        </p:tav>
                                        <p:tav tm="100000">
                                          <p:val>
                                            <p:strVal val="#ppt_x"/>
                                          </p:val>
                                        </p:tav>
                                      </p:tavLst>
                                    </p:anim>
                                    <p:anim calcmode="lin" valueType="num">
                                      <p:cBhvr>
                                        <p:cTn id="135" dur="1000" fill="hold"/>
                                        <p:tgtEl>
                                          <p:spTgt spid="28"/>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fade">
                                      <p:cBhvr>
                                        <p:cTn id="138" dur="1000"/>
                                        <p:tgtEl>
                                          <p:spTgt spid="29"/>
                                        </p:tgtEl>
                                      </p:cBhvr>
                                    </p:animEffect>
                                    <p:anim calcmode="lin" valueType="num">
                                      <p:cBhvr>
                                        <p:cTn id="139" dur="1000" fill="hold"/>
                                        <p:tgtEl>
                                          <p:spTgt spid="29"/>
                                        </p:tgtEl>
                                        <p:attrNameLst>
                                          <p:attrName>ppt_x</p:attrName>
                                        </p:attrNameLst>
                                      </p:cBhvr>
                                      <p:tavLst>
                                        <p:tav tm="0">
                                          <p:val>
                                            <p:strVal val="#ppt_x"/>
                                          </p:val>
                                        </p:tav>
                                        <p:tav tm="100000">
                                          <p:val>
                                            <p:strVal val="#ppt_x"/>
                                          </p:val>
                                        </p:tav>
                                      </p:tavLst>
                                    </p:anim>
                                    <p:anim calcmode="lin" valueType="num">
                                      <p:cBhvr>
                                        <p:cTn id="140" dur="1000" fill="hold"/>
                                        <p:tgtEl>
                                          <p:spTgt spid="29"/>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fade">
                                      <p:cBhvr>
                                        <p:cTn id="143" dur="1000"/>
                                        <p:tgtEl>
                                          <p:spTgt spid="30"/>
                                        </p:tgtEl>
                                      </p:cBhvr>
                                    </p:animEffect>
                                    <p:anim calcmode="lin" valueType="num">
                                      <p:cBhvr>
                                        <p:cTn id="144" dur="1000" fill="hold"/>
                                        <p:tgtEl>
                                          <p:spTgt spid="30"/>
                                        </p:tgtEl>
                                        <p:attrNameLst>
                                          <p:attrName>ppt_x</p:attrName>
                                        </p:attrNameLst>
                                      </p:cBhvr>
                                      <p:tavLst>
                                        <p:tav tm="0">
                                          <p:val>
                                            <p:strVal val="#ppt_x"/>
                                          </p:val>
                                        </p:tav>
                                        <p:tav tm="100000">
                                          <p:val>
                                            <p:strVal val="#ppt_x"/>
                                          </p:val>
                                        </p:tav>
                                      </p:tavLst>
                                    </p:anim>
                                    <p:anim calcmode="lin" valueType="num">
                                      <p:cBhvr>
                                        <p:cTn id="145" dur="1000" fill="hold"/>
                                        <p:tgtEl>
                                          <p:spTgt spid="30"/>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fade">
                                      <p:cBhvr>
                                        <p:cTn id="148" dur="1000"/>
                                        <p:tgtEl>
                                          <p:spTgt spid="31"/>
                                        </p:tgtEl>
                                      </p:cBhvr>
                                    </p:animEffect>
                                    <p:anim calcmode="lin" valueType="num">
                                      <p:cBhvr>
                                        <p:cTn id="149" dur="1000" fill="hold"/>
                                        <p:tgtEl>
                                          <p:spTgt spid="31"/>
                                        </p:tgtEl>
                                        <p:attrNameLst>
                                          <p:attrName>ppt_x</p:attrName>
                                        </p:attrNameLst>
                                      </p:cBhvr>
                                      <p:tavLst>
                                        <p:tav tm="0">
                                          <p:val>
                                            <p:strVal val="#ppt_x"/>
                                          </p:val>
                                        </p:tav>
                                        <p:tav tm="100000">
                                          <p:val>
                                            <p:strVal val="#ppt_x"/>
                                          </p:val>
                                        </p:tav>
                                      </p:tavLst>
                                    </p:anim>
                                    <p:anim calcmode="lin" valueType="num">
                                      <p:cBhvr>
                                        <p:cTn id="150" dur="1000" fill="hold"/>
                                        <p:tgtEl>
                                          <p:spTgt spid="31"/>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fade">
                                      <p:cBhvr>
                                        <p:cTn id="153" dur="1000"/>
                                        <p:tgtEl>
                                          <p:spTgt spid="32"/>
                                        </p:tgtEl>
                                      </p:cBhvr>
                                    </p:animEffect>
                                    <p:anim calcmode="lin" valueType="num">
                                      <p:cBhvr>
                                        <p:cTn id="154" dur="1000" fill="hold"/>
                                        <p:tgtEl>
                                          <p:spTgt spid="32"/>
                                        </p:tgtEl>
                                        <p:attrNameLst>
                                          <p:attrName>ppt_x</p:attrName>
                                        </p:attrNameLst>
                                      </p:cBhvr>
                                      <p:tavLst>
                                        <p:tav tm="0">
                                          <p:val>
                                            <p:strVal val="#ppt_x"/>
                                          </p:val>
                                        </p:tav>
                                        <p:tav tm="100000">
                                          <p:val>
                                            <p:strVal val="#ppt_x"/>
                                          </p:val>
                                        </p:tav>
                                      </p:tavLst>
                                    </p:anim>
                                    <p:anim calcmode="lin" valueType="num">
                                      <p:cBhvr>
                                        <p:cTn id="155" dur="1000" fill="hold"/>
                                        <p:tgtEl>
                                          <p:spTgt spid="32"/>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fade">
                                      <p:cBhvr>
                                        <p:cTn id="158" dur="1000"/>
                                        <p:tgtEl>
                                          <p:spTgt spid="38"/>
                                        </p:tgtEl>
                                      </p:cBhvr>
                                    </p:animEffect>
                                    <p:anim calcmode="lin" valueType="num">
                                      <p:cBhvr>
                                        <p:cTn id="159" dur="1000" fill="hold"/>
                                        <p:tgtEl>
                                          <p:spTgt spid="38"/>
                                        </p:tgtEl>
                                        <p:attrNameLst>
                                          <p:attrName>ppt_x</p:attrName>
                                        </p:attrNameLst>
                                      </p:cBhvr>
                                      <p:tavLst>
                                        <p:tav tm="0">
                                          <p:val>
                                            <p:strVal val="#ppt_x"/>
                                          </p:val>
                                        </p:tav>
                                        <p:tav tm="100000">
                                          <p:val>
                                            <p:strVal val="#ppt_x"/>
                                          </p:val>
                                        </p:tav>
                                      </p:tavLst>
                                    </p:anim>
                                    <p:anim calcmode="lin" valueType="num">
                                      <p:cBhvr>
                                        <p:cTn id="160" dur="1000" fill="hold"/>
                                        <p:tgtEl>
                                          <p:spTgt spid="38"/>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animEffect transition="in" filter="fade">
                                      <p:cBhvr>
                                        <p:cTn id="163" dur="1000"/>
                                        <p:tgtEl>
                                          <p:spTgt spid="39"/>
                                        </p:tgtEl>
                                      </p:cBhvr>
                                    </p:animEffect>
                                    <p:anim calcmode="lin" valueType="num">
                                      <p:cBhvr>
                                        <p:cTn id="164" dur="1000" fill="hold"/>
                                        <p:tgtEl>
                                          <p:spTgt spid="39"/>
                                        </p:tgtEl>
                                        <p:attrNameLst>
                                          <p:attrName>ppt_x</p:attrName>
                                        </p:attrNameLst>
                                      </p:cBhvr>
                                      <p:tavLst>
                                        <p:tav tm="0">
                                          <p:val>
                                            <p:strVal val="#ppt_x"/>
                                          </p:val>
                                        </p:tav>
                                        <p:tav tm="100000">
                                          <p:val>
                                            <p:strVal val="#ppt_x"/>
                                          </p:val>
                                        </p:tav>
                                      </p:tavLst>
                                    </p:anim>
                                    <p:anim calcmode="lin" valueType="num">
                                      <p:cBhvr>
                                        <p:cTn id="165" dur="1000" fill="hold"/>
                                        <p:tgtEl>
                                          <p:spTgt spid="39"/>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fade">
                                      <p:cBhvr>
                                        <p:cTn id="168" dur="1000"/>
                                        <p:tgtEl>
                                          <p:spTgt spid="40"/>
                                        </p:tgtEl>
                                      </p:cBhvr>
                                    </p:animEffect>
                                    <p:anim calcmode="lin" valueType="num">
                                      <p:cBhvr>
                                        <p:cTn id="169" dur="1000" fill="hold"/>
                                        <p:tgtEl>
                                          <p:spTgt spid="40"/>
                                        </p:tgtEl>
                                        <p:attrNameLst>
                                          <p:attrName>ppt_x</p:attrName>
                                        </p:attrNameLst>
                                      </p:cBhvr>
                                      <p:tavLst>
                                        <p:tav tm="0">
                                          <p:val>
                                            <p:strVal val="#ppt_x"/>
                                          </p:val>
                                        </p:tav>
                                        <p:tav tm="100000">
                                          <p:val>
                                            <p:strVal val="#ppt_x"/>
                                          </p:val>
                                        </p:tav>
                                      </p:tavLst>
                                    </p:anim>
                                    <p:anim calcmode="lin" valueType="num">
                                      <p:cBhvr>
                                        <p:cTn id="170" dur="1000" fill="hold"/>
                                        <p:tgtEl>
                                          <p:spTgt spid="40"/>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fade">
                                      <p:cBhvr>
                                        <p:cTn id="173" dur="1000"/>
                                        <p:tgtEl>
                                          <p:spTgt spid="41"/>
                                        </p:tgtEl>
                                      </p:cBhvr>
                                    </p:animEffect>
                                    <p:anim calcmode="lin" valueType="num">
                                      <p:cBhvr>
                                        <p:cTn id="174" dur="1000" fill="hold"/>
                                        <p:tgtEl>
                                          <p:spTgt spid="41"/>
                                        </p:tgtEl>
                                        <p:attrNameLst>
                                          <p:attrName>ppt_x</p:attrName>
                                        </p:attrNameLst>
                                      </p:cBhvr>
                                      <p:tavLst>
                                        <p:tav tm="0">
                                          <p:val>
                                            <p:strVal val="#ppt_x"/>
                                          </p:val>
                                        </p:tav>
                                        <p:tav tm="100000">
                                          <p:val>
                                            <p:strVal val="#ppt_x"/>
                                          </p:val>
                                        </p:tav>
                                      </p:tavLst>
                                    </p:anim>
                                    <p:anim calcmode="lin" valueType="num">
                                      <p:cBhvr>
                                        <p:cTn id="175" dur="1000" fill="hold"/>
                                        <p:tgtEl>
                                          <p:spTgt spid="41"/>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animEffect transition="in" filter="fade">
                                      <p:cBhvr>
                                        <p:cTn id="178" dur="1000"/>
                                        <p:tgtEl>
                                          <p:spTgt spid="42"/>
                                        </p:tgtEl>
                                      </p:cBhvr>
                                    </p:animEffect>
                                    <p:anim calcmode="lin" valueType="num">
                                      <p:cBhvr>
                                        <p:cTn id="179" dur="1000" fill="hold"/>
                                        <p:tgtEl>
                                          <p:spTgt spid="42"/>
                                        </p:tgtEl>
                                        <p:attrNameLst>
                                          <p:attrName>ppt_x</p:attrName>
                                        </p:attrNameLst>
                                      </p:cBhvr>
                                      <p:tavLst>
                                        <p:tav tm="0">
                                          <p:val>
                                            <p:strVal val="#ppt_x"/>
                                          </p:val>
                                        </p:tav>
                                        <p:tav tm="100000">
                                          <p:val>
                                            <p:strVal val="#ppt_x"/>
                                          </p:val>
                                        </p:tav>
                                      </p:tavLst>
                                    </p:anim>
                                    <p:anim calcmode="lin" valueType="num">
                                      <p:cBhvr>
                                        <p:cTn id="180" dur="1000" fill="hold"/>
                                        <p:tgtEl>
                                          <p:spTgt spid="42"/>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fade">
                                      <p:cBhvr>
                                        <p:cTn id="183" dur="1000"/>
                                        <p:tgtEl>
                                          <p:spTgt spid="46"/>
                                        </p:tgtEl>
                                      </p:cBhvr>
                                    </p:animEffect>
                                    <p:anim calcmode="lin" valueType="num">
                                      <p:cBhvr>
                                        <p:cTn id="184" dur="1000" fill="hold"/>
                                        <p:tgtEl>
                                          <p:spTgt spid="46"/>
                                        </p:tgtEl>
                                        <p:attrNameLst>
                                          <p:attrName>ppt_x</p:attrName>
                                        </p:attrNameLst>
                                      </p:cBhvr>
                                      <p:tavLst>
                                        <p:tav tm="0">
                                          <p:val>
                                            <p:strVal val="#ppt_x"/>
                                          </p:val>
                                        </p:tav>
                                        <p:tav tm="100000">
                                          <p:val>
                                            <p:strVal val="#ppt_x"/>
                                          </p:val>
                                        </p:tav>
                                      </p:tavLst>
                                    </p:anim>
                                    <p:anim calcmode="lin" valueType="num">
                                      <p:cBhvr>
                                        <p:cTn id="185" dur="1000" fill="hold"/>
                                        <p:tgtEl>
                                          <p:spTgt spid="46"/>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fade">
                                      <p:cBhvr>
                                        <p:cTn id="188" dur="1000"/>
                                        <p:tgtEl>
                                          <p:spTgt spid="47"/>
                                        </p:tgtEl>
                                      </p:cBhvr>
                                    </p:animEffect>
                                    <p:anim calcmode="lin" valueType="num">
                                      <p:cBhvr>
                                        <p:cTn id="189" dur="1000" fill="hold"/>
                                        <p:tgtEl>
                                          <p:spTgt spid="47"/>
                                        </p:tgtEl>
                                        <p:attrNameLst>
                                          <p:attrName>ppt_x</p:attrName>
                                        </p:attrNameLst>
                                      </p:cBhvr>
                                      <p:tavLst>
                                        <p:tav tm="0">
                                          <p:val>
                                            <p:strVal val="#ppt_x"/>
                                          </p:val>
                                        </p:tav>
                                        <p:tav tm="100000">
                                          <p:val>
                                            <p:strVal val="#ppt_x"/>
                                          </p:val>
                                        </p:tav>
                                      </p:tavLst>
                                    </p:anim>
                                    <p:anim calcmode="lin" valueType="num">
                                      <p:cBhvr>
                                        <p:cTn id="190" dur="1000" fill="hold"/>
                                        <p:tgtEl>
                                          <p:spTgt spid="47"/>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48"/>
                                        </p:tgtEl>
                                        <p:attrNameLst>
                                          <p:attrName>style.visibility</p:attrName>
                                        </p:attrNameLst>
                                      </p:cBhvr>
                                      <p:to>
                                        <p:strVal val="visible"/>
                                      </p:to>
                                    </p:set>
                                    <p:animEffect transition="in" filter="fade">
                                      <p:cBhvr>
                                        <p:cTn id="193" dur="1000"/>
                                        <p:tgtEl>
                                          <p:spTgt spid="48"/>
                                        </p:tgtEl>
                                      </p:cBhvr>
                                    </p:animEffect>
                                    <p:anim calcmode="lin" valueType="num">
                                      <p:cBhvr>
                                        <p:cTn id="194" dur="1000" fill="hold"/>
                                        <p:tgtEl>
                                          <p:spTgt spid="48"/>
                                        </p:tgtEl>
                                        <p:attrNameLst>
                                          <p:attrName>ppt_x</p:attrName>
                                        </p:attrNameLst>
                                      </p:cBhvr>
                                      <p:tavLst>
                                        <p:tav tm="0">
                                          <p:val>
                                            <p:strVal val="#ppt_x"/>
                                          </p:val>
                                        </p:tav>
                                        <p:tav tm="100000">
                                          <p:val>
                                            <p:strVal val="#ppt_x"/>
                                          </p:val>
                                        </p:tav>
                                      </p:tavLst>
                                    </p:anim>
                                    <p:anim calcmode="lin" valueType="num">
                                      <p:cBhvr>
                                        <p:cTn id="195" dur="1000" fill="hold"/>
                                        <p:tgtEl>
                                          <p:spTgt spid="48"/>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fade">
                                      <p:cBhvr>
                                        <p:cTn id="198" dur="1000"/>
                                        <p:tgtEl>
                                          <p:spTgt spid="49"/>
                                        </p:tgtEl>
                                      </p:cBhvr>
                                    </p:animEffect>
                                    <p:anim calcmode="lin" valueType="num">
                                      <p:cBhvr>
                                        <p:cTn id="199" dur="1000" fill="hold"/>
                                        <p:tgtEl>
                                          <p:spTgt spid="49"/>
                                        </p:tgtEl>
                                        <p:attrNameLst>
                                          <p:attrName>ppt_x</p:attrName>
                                        </p:attrNameLst>
                                      </p:cBhvr>
                                      <p:tavLst>
                                        <p:tav tm="0">
                                          <p:val>
                                            <p:strVal val="#ppt_x"/>
                                          </p:val>
                                        </p:tav>
                                        <p:tav tm="100000">
                                          <p:val>
                                            <p:strVal val="#ppt_x"/>
                                          </p:val>
                                        </p:tav>
                                      </p:tavLst>
                                    </p:anim>
                                    <p:anim calcmode="lin" valueType="num">
                                      <p:cBhvr>
                                        <p:cTn id="200" dur="1000" fill="hold"/>
                                        <p:tgtEl>
                                          <p:spTgt spid="49"/>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fade">
                                      <p:cBhvr>
                                        <p:cTn id="203" dur="1000"/>
                                        <p:tgtEl>
                                          <p:spTgt spid="50"/>
                                        </p:tgtEl>
                                      </p:cBhvr>
                                    </p:animEffect>
                                    <p:anim calcmode="lin" valueType="num">
                                      <p:cBhvr>
                                        <p:cTn id="204" dur="1000" fill="hold"/>
                                        <p:tgtEl>
                                          <p:spTgt spid="50"/>
                                        </p:tgtEl>
                                        <p:attrNameLst>
                                          <p:attrName>ppt_x</p:attrName>
                                        </p:attrNameLst>
                                      </p:cBhvr>
                                      <p:tavLst>
                                        <p:tav tm="0">
                                          <p:val>
                                            <p:strVal val="#ppt_x"/>
                                          </p:val>
                                        </p:tav>
                                        <p:tav tm="100000">
                                          <p:val>
                                            <p:strVal val="#ppt_x"/>
                                          </p:val>
                                        </p:tav>
                                      </p:tavLst>
                                    </p:anim>
                                    <p:anim calcmode="lin" valueType="num">
                                      <p:cBhvr>
                                        <p:cTn id="205" dur="1000" fill="hold"/>
                                        <p:tgtEl>
                                          <p:spTgt spid="50"/>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fade">
                                      <p:cBhvr>
                                        <p:cTn id="208" dur="1000"/>
                                        <p:tgtEl>
                                          <p:spTgt spid="51"/>
                                        </p:tgtEl>
                                      </p:cBhvr>
                                    </p:animEffect>
                                    <p:anim calcmode="lin" valueType="num">
                                      <p:cBhvr>
                                        <p:cTn id="209" dur="1000" fill="hold"/>
                                        <p:tgtEl>
                                          <p:spTgt spid="51"/>
                                        </p:tgtEl>
                                        <p:attrNameLst>
                                          <p:attrName>ppt_x</p:attrName>
                                        </p:attrNameLst>
                                      </p:cBhvr>
                                      <p:tavLst>
                                        <p:tav tm="0">
                                          <p:val>
                                            <p:strVal val="#ppt_x"/>
                                          </p:val>
                                        </p:tav>
                                        <p:tav tm="100000">
                                          <p:val>
                                            <p:strVal val="#ppt_x"/>
                                          </p:val>
                                        </p:tav>
                                      </p:tavLst>
                                    </p:anim>
                                    <p:anim calcmode="lin" valueType="num">
                                      <p:cBhvr>
                                        <p:cTn id="210" dur="1000" fill="hold"/>
                                        <p:tgtEl>
                                          <p:spTgt spid="51"/>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52"/>
                                        </p:tgtEl>
                                        <p:attrNameLst>
                                          <p:attrName>style.visibility</p:attrName>
                                        </p:attrNameLst>
                                      </p:cBhvr>
                                      <p:to>
                                        <p:strVal val="visible"/>
                                      </p:to>
                                    </p:set>
                                    <p:animEffect transition="in" filter="fade">
                                      <p:cBhvr>
                                        <p:cTn id="213" dur="1000"/>
                                        <p:tgtEl>
                                          <p:spTgt spid="52"/>
                                        </p:tgtEl>
                                      </p:cBhvr>
                                    </p:animEffect>
                                    <p:anim calcmode="lin" valueType="num">
                                      <p:cBhvr>
                                        <p:cTn id="214" dur="1000" fill="hold"/>
                                        <p:tgtEl>
                                          <p:spTgt spid="52"/>
                                        </p:tgtEl>
                                        <p:attrNameLst>
                                          <p:attrName>ppt_x</p:attrName>
                                        </p:attrNameLst>
                                      </p:cBhvr>
                                      <p:tavLst>
                                        <p:tav tm="0">
                                          <p:val>
                                            <p:strVal val="#ppt_x"/>
                                          </p:val>
                                        </p:tav>
                                        <p:tav tm="100000">
                                          <p:val>
                                            <p:strVal val="#ppt_x"/>
                                          </p:val>
                                        </p:tav>
                                      </p:tavLst>
                                    </p:anim>
                                    <p:anim calcmode="lin" valueType="num">
                                      <p:cBhvr>
                                        <p:cTn id="215" dur="1000" fill="hold"/>
                                        <p:tgtEl>
                                          <p:spTgt spid="52"/>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53"/>
                                        </p:tgtEl>
                                        <p:attrNameLst>
                                          <p:attrName>style.visibility</p:attrName>
                                        </p:attrNameLst>
                                      </p:cBhvr>
                                      <p:to>
                                        <p:strVal val="visible"/>
                                      </p:to>
                                    </p:set>
                                    <p:animEffect transition="in" filter="fade">
                                      <p:cBhvr>
                                        <p:cTn id="218" dur="1000"/>
                                        <p:tgtEl>
                                          <p:spTgt spid="53"/>
                                        </p:tgtEl>
                                      </p:cBhvr>
                                    </p:animEffect>
                                    <p:anim calcmode="lin" valueType="num">
                                      <p:cBhvr>
                                        <p:cTn id="219" dur="1000" fill="hold"/>
                                        <p:tgtEl>
                                          <p:spTgt spid="53"/>
                                        </p:tgtEl>
                                        <p:attrNameLst>
                                          <p:attrName>ppt_x</p:attrName>
                                        </p:attrNameLst>
                                      </p:cBhvr>
                                      <p:tavLst>
                                        <p:tav tm="0">
                                          <p:val>
                                            <p:strVal val="#ppt_x"/>
                                          </p:val>
                                        </p:tav>
                                        <p:tav tm="100000">
                                          <p:val>
                                            <p:strVal val="#ppt_x"/>
                                          </p:val>
                                        </p:tav>
                                      </p:tavLst>
                                    </p:anim>
                                    <p:anim calcmode="lin" valueType="num">
                                      <p:cBhvr>
                                        <p:cTn id="220" dur="1000" fill="hold"/>
                                        <p:tgtEl>
                                          <p:spTgt spid="53"/>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54"/>
                                        </p:tgtEl>
                                        <p:attrNameLst>
                                          <p:attrName>style.visibility</p:attrName>
                                        </p:attrNameLst>
                                      </p:cBhvr>
                                      <p:to>
                                        <p:strVal val="visible"/>
                                      </p:to>
                                    </p:set>
                                    <p:animEffect transition="in" filter="fade">
                                      <p:cBhvr>
                                        <p:cTn id="223" dur="1000"/>
                                        <p:tgtEl>
                                          <p:spTgt spid="54"/>
                                        </p:tgtEl>
                                      </p:cBhvr>
                                    </p:animEffect>
                                    <p:anim calcmode="lin" valueType="num">
                                      <p:cBhvr>
                                        <p:cTn id="224" dur="1000" fill="hold"/>
                                        <p:tgtEl>
                                          <p:spTgt spid="54"/>
                                        </p:tgtEl>
                                        <p:attrNameLst>
                                          <p:attrName>ppt_x</p:attrName>
                                        </p:attrNameLst>
                                      </p:cBhvr>
                                      <p:tavLst>
                                        <p:tav tm="0">
                                          <p:val>
                                            <p:strVal val="#ppt_x"/>
                                          </p:val>
                                        </p:tav>
                                        <p:tav tm="100000">
                                          <p:val>
                                            <p:strVal val="#ppt_x"/>
                                          </p:val>
                                        </p:tav>
                                      </p:tavLst>
                                    </p:anim>
                                    <p:anim calcmode="lin" valueType="num">
                                      <p:cBhvr>
                                        <p:cTn id="225" dur="1000" fill="hold"/>
                                        <p:tgtEl>
                                          <p:spTgt spid="54"/>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55"/>
                                        </p:tgtEl>
                                        <p:attrNameLst>
                                          <p:attrName>style.visibility</p:attrName>
                                        </p:attrNameLst>
                                      </p:cBhvr>
                                      <p:to>
                                        <p:strVal val="visible"/>
                                      </p:to>
                                    </p:set>
                                    <p:animEffect transition="in" filter="fade">
                                      <p:cBhvr>
                                        <p:cTn id="228" dur="1000"/>
                                        <p:tgtEl>
                                          <p:spTgt spid="55"/>
                                        </p:tgtEl>
                                      </p:cBhvr>
                                    </p:animEffect>
                                    <p:anim calcmode="lin" valueType="num">
                                      <p:cBhvr>
                                        <p:cTn id="229" dur="1000" fill="hold"/>
                                        <p:tgtEl>
                                          <p:spTgt spid="55"/>
                                        </p:tgtEl>
                                        <p:attrNameLst>
                                          <p:attrName>ppt_x</p:attrName>
                                        </p:attrNameLst>
                                      </p:cBhvr>
                                      <p:tavLst>
                                        <p:tav tm="0">
                                          <p:val>
                                            <p:strVal val="#ppt_x"/>
                                          </p:val>
                                        </p:tav>
                                        <p:tav tm="100000">
                                          <p:val>
                                            <p:strVal val="#ppt_x"/>
                                          </p:val>
                                        </p:tav>
                                      </p:tavLst>
                                    </p:anim>
                                    <p:anim calcmode="lin" valueType="num">
                                      <p:cBhvr>
                                        <p:cTn id="230" dur="1000" fill="hold"/>
                                        <p:tgtEl>
                                          <p:spTgt spid="55"/>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56"/>
                                        </p:tgtEl>
                                        <p:attrNameLst>
                                          <p:attrName>style.visibility</p:attrName>
                                        </p:attrNameLst>
                                      </p:cBhvr>
                                      <p:to>
                                        <p:strVal val="visible"/>
                                      </p:to>
                                    </p:set>
                                    <p:animEffect transition="in" filter="fade">
                                      <p:cBhvr>
                                        <p:cTn id="233" dur="1000"/>
                                        <p:tgtEl>
                                          <p:spTgt spid="56"/>
                                        </p:tgtEl>
                                      </p:cBhvr>
                                    </p:animEffect>
                                    <p:anim calcmode="lin" valueType="num">
                                      <p:cBhvr>
                                        <p:cTn id="234" dur="1000" fill="hold"/>
                                        <p:tgtEl>
                                          <p:spTgt spid="56"/>
                                        </p:tgtEl>
                                        <p:attrNameLst>
                                          <p:attrName>ppt_x</p:attrName>
                                        </p:attrNameLst>
                                      </p:cBhvr>
                                      <p:tavLst>
                                        <p:tav tm="0">
                                          <p:val>
                                            <p:strVal val="#ppt_x"/>
                                          </p:val>
                                        </p:tav>
                                        <p:tav tm="100000">
                                          <p:val>
                                            <p:strVal val="#ppt_x"/>
                                          </p:val>
                                        </p:tav>
                                      </p:tavLst>
                                    </p:anim>
                                    <p:anim calcmode="lin" valueType="num">
                                      <p:cBhvr>
                                        <p:cTn id="235" dur="1000" fill="hold"/>
                                        <p:tgtEl>
                                          <p:spTgt spid="56"/>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57"/>
                                        </p:tgtEl>
                                        <p:attrNameLst>
                                          <p:attrName>style.visibility</p:attrName>
                                        </p:attrNameLst>
                                      </p:cBhvr>
                                      <p:to>
                                        <p:strVal val="visible"/>
                                      </p:to>
                                    </p:set>
                                    <p:animEffect transition="in" filter="fade">
                                      <p:cBhvr>
                                        <p:cTn id="238" dur="1000"/>
                                        <p:tgtEl>
                                          <p:spTgt spid="57"/>
                                        </p:tgtEl>
                                      </p:cBhvr>
                                    </p:animEffect>
                                    <p:anim calcmode="lin" valueType="num">
                                      <p:cBhvr>
                                        <p:cTn id="239" dur="1000" fill="hold"/>
                                        <p:tgtEl>
                                          <p:spTgt spid="57"/>
                                        </p:tgtEl>
                                        <p:attrNameLst>
                                          <p:attrName>ppt_x</p:attrName>
                                        </p:attrNameLst>
                                      </p:cBhvr>
                                      <p:tavLst>
                                        <p:tav tm="0">
                                          <p:val>
                                            <p:strVal val="#ppt_x"/>
                                          </p:val>
                                        </p:tav>
                                        <p:tav tm="100000">
                                          <p:val>
                                            <p:strVal val="#ppt_x"/>
                                          </p:val>
                                        </p:tav>
                                      </p:tavLst>
                                    </p:anim>
                                    <p:anim calcmode="lin" valueType="num">
                                      <p:cBhvr>
                                        <p:cTn id="24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grpId="0" nodeType="clickEffect">
                                  <p:stCondLst>
                                    <p:cond delay="0"/>
                                  </p:stCondLst>
                                  <p:childTnLst>
                                    <p:set>
                                      <p:cBhvr>
                                        <p:cTn id="244" dur="1" fill="hold">
                                          <p:stCondLst>
                                            <p:cond delay="0"/>
                                          </p:stCondLst>
                                        </p:cTn>
                                        <p:tgtEl>
                                          <p:spTgt spid="36"/>
                                        </p:tgtEl>
                                        <p:attrNameLst>
                                          <p:attrName>style.visibility</p:attrName>
                                        </p:attrNameLst>
                                      </p:cBhvr>
                                      <p:to>
                                        <p:strVal val="visible"/>
                                      </p:to>
                                    </p:set>
                                    <p:animEffect transition="in" filter="fade">
                                      <p:cBhvr>
                                        <p:cTn id="245" dur="500"/>
                                        <p:tgtEl>
                                          <p:spTgt spid="36"/>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1" fill="hold" grpId="0" nodeType="clickEffect">
                                  <p:stCondLst>
                                    <p:cond delay="300"/>
                                  </p:stCondLst>
                                  <p:childTnLst>
                                    <p:set>
                                      <p:cBhvr>
                                        <p:cTn id="249" dur="1" fill="hold">
                                          <p:stCondLst>
                                            <p:cond delay="0"/>
                                          </p:stCondLst>
                                        </p:cTn>
                                        <p:tgtEl>
                                          <p:spTgt spid="61"/>
                                        </p:tgtEl>
                                        <p:attrNameLst>
                                          <p:attrName>style.visibility</p:attrName>
                                        </p:attrNameLst>
                                      </p:cBhvr>
                                      <p:to>
                                        <p:strVal val="visible"/>
                                      </p:to>
                                    </p:set>
                                    <p:animEffect transition="in" filter="wipe(up)">
                                      <p:cBhvr>
                                        <p:cTn id="250" dur="1000"/>
                                        <p:tgtEl>
                                          <p:spTgt spid="61"/>
                                        </p:tgtEl>
                                      </p:cBhvr>
                                    </p:animEffect>
                                  </p:childTnLst>
                                </p:cTn>
                              </p:par>
                              <p:par>
                                <p:cTn id="251" presetID="22" presetClass="entr" presetSubtype="1" fill="hold" grpId="0" nodeType="withEffect">
                                  <p:stCondLst>
                                    <p:cond delay="300"/>
                                  </p:stCondLst>
                                  <p:childTnLst>
                                    <p:set>
                                      <p:cBhvr>
                                        <p:cTn id="252" dur="1" fill="hold">
                                          <p:stCondLst>
                                            <p:cond delay="0"/>
                                          </p:stCondLst>
                                        </p:cTn>
                                        <p:tgtEl>
                                          <p:spTgt spid="62"/>
                                        </p:tgtEl>
                                        <p:attrNameLst>
                                          <p:attrName>style.visibility</p:attrName>
                                        </p:attrNameLst>
                                      </p:cBhvr>
                                      <p:to>
                                        <p:strVal val="visible"/>
                                      </p:to>
                                    </p:set>
                                    <p:animEffect transition="in" filter="wipe(up)">
                                      <p:cBhvr>
                                        <p:cTn id="253" dur="1000"/>
                                        <p:tgtEl>
                                          <p:spTgt spid="62"/>
                                        </p:tgtEl>
                                      </p:cBhvr>
                                    </p:animEffect>
                                  </p:childTnLst>
                                </p:cTn>
                              </p:par>
                              <p:par>
                                <p:cTn id="254" presetID="42" presetClass="path" presetSubtype="0" accel="50000" decel="50000" fill="hold" grpId="1" nodeType="withEffect">
                                  <p:stCondLst>
                                    <p:cond delay="0"/>
                                  </p:stCondLst>
                                  <p:childTnLst>
                                    <p:animMotion origin="layout" path="M -2.29167E-6 -3.33333E-6 L -0.00104 0.18912 " pathEditMode="relative" rAng="0" ptsTypes="AA">
                                      <p:cBhvr>
                                        <p:cTn id="255" dur="2000" fill="hold"/>
                                        <p:tgtEl>
                                          <p:spTgt spid="36"/>
                                        </p:tgtEl>
                                        <p:attrNameLst>
                                          <p:attrName>ppt_x</p:attrName>
                                          <p:attrName>ppt_y</p:attrName>
                                        </p:attrNameLst>
                                      </p:cBhvr>
                                      <p:rCtr x="-52" y="9444"/>
                                    </p:animMotion>
                                  </p:childTnLst>
                                </p:cTn>
                              </p:par>
                            </p:childTnLst>
                          </p:cTn>
                        </p:par>
                        <p:par>
                          <p:cTn id="256" fill="hold">
                            <p:stCondLst>
                              <p:cond delay="2000"/>
                            </p:stCondLst>
                            <p:childTnLst>
                              <p:par>
                                <p:cTn id="257" presetID="10" presetClass="entr" presetSubtype="0" fill="hold" nodeType="afterEffect">
                                  <p:stCondLst>
                                    <p:cond delay="0"/>
                                  </p:stCondLst>
                                  <p:childTnLst>
                                    <p:set>
                                      <p:cBhvr>
                                        <p:cTn id="258" dur="1" fill="hold">
                                          <p:stCondLst>
                                            <p:cond delay="0"/>
                                          </p:stCondLst>
                                        </p:cTn>
                                        <p:tgtEl>
                                          <p:spTgt spid="65"/>
                                        </p:tgtEl>
                                        <p:attrNameLst>
                                          <p:attrName>style.visibility</p:attrName>
                                        </p:attrNameLst>
                                      </p:cBhvr>
                                      <p:to>
                                        <p:strVal val="visible"/>
                                      </p:to>
                                    </p:set>
                                    <p:animEffect transition="in" filter="fade">
                                      <p:cBhvr>
                                        <p:cTn id="259" dur="1000"/>
                                        <p:tgtEl>
                                          <p:spTgt spid="65"/>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66"/>
                                        </p:tgtEl>
                                        <p:attrNameLst>
                                          <p:attrName>style.visibility</p:attrName>
                                        </p:attrNameLst>
                                      </p:cBhvr>
                                      <p:to>
                                        <p:strVal val="visible"/>
                                      </p:to>
                                    </p:set>
                                    <p:animEffect transition="in" filter="fade">
                                      <p:cBhvr>
                                        <p:cTn id="264" dur="500"/>
                                        <p:tgtEl>
                                          <p:spTgt spid="66"/>
                                        </p:tgtEl>
                                      </p:cBhvr>
                                    </p:animEffect>
                                  </p:childTnLst>
                                </p:cTn>
                              </p:par>
                            </p:childTnLst>
                          </p:cTn>
                        </p:par>
                        <p:par>
                          <p:cTn id="265" fill="hold">
                            <p:stCondLst>
                              <p:cond delay="500"/>
                            </p:stCondLst>
                            <p:childTnLst>
                              <p:par>
                                <p:cTn id="266" presetID="10" presetClass="entr" presetSubtype="0" fill="hold" nodeType="afterEffect">
                                  <p:stCondLst>
                                    <p:cond delay="0"/>
                                  </p:stCondLst>
                                  <p:childTnLst>
                                    <p:set>
                                      <p:cBhvr>
                                        <p:cTn id="267" dur="1" fill="hold">
                                          <p:stCondLst>
                                            <p:cond delay="0"/>
                                          </p:stCondLst>
                                        </p:cTn>
                                        <p:tgtEl>
                                          <p:spTgt spid="79"/>
                                        </p:tgtEl>
                                        <p:attrNameLst>
                                          <p:attrName>style.visibility</p:attrName>
                                        </p:attrNameLst>
                                      </p:cBhvr>
                                      <p:to>
                                        <p:strVal val="visible"/>
                                      </p:to>
                                    </p:set>
                                    <p:animEffect transition="in" filter="fade">
                                      <p:cBhvr>
                                        <p:cTn id="268" dur="1000"/>
                                        <p:tgtEl>
                                          <p:spTgt spid="79"/>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80"/>
                                        </p:tgtEl>
                                        <p:attrNameLst>
                                          <p:attrName>style.visibility</p:attrName>
                                        </p:attrNameLst>
                                      </p:cBhvr>
                                      <p:to>
                                        <p:strVal val="visible"/>
                                      </p:to>
                                    </p:set>
                                    <p:animEffect transition="in" filter="fade">
                                      <p:cBhvr>
                                        <p:cTn id="271" dur="1000"/>
                                        <p:tgtEl>
                                          <p:spTgt spid="80"/>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81"/>
                                        </p:tgtEl>
                                        <p:attrNameLst>
                                          <p:attrName>style.visibility</p:attrName>
                                        </p:attrNameLst>
                                      </p:cBhvr>
                                      <p:to>
                                        <p:strVal val="visible"/>
                                      </p:to>
                                    </p:set>
                                    <p:animEffect transition="in" filter="fade">
                                      <p:cBhvr>
                                        <p:cTn id="274" dur="1000"/>
                                        <p:tgtEl>
                                          <p:spTgt spid="81"/>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82"/>
                                        </p:tgtEl>
                                        <p:attrNameLst>
                                          <p:attrName>style.visibility</p:attrName>
                                        </p:attrNameLst>
                                      </p:cBhvr>
                                      <p:to>
                                        <p:strVal val="visible"/>
                                      </p:to>
                                    </p:set>
                                    <p:animEffect transition="in" filter="fade">
                                      <p:cBhvr>
                                        <p:cTn id="277" dur="1000"/>
                                        <p:tgtEl>
                                          <p:spTgt spid="82"/>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83"/>
                                        </p:tgtEl>
                                        <p:attrNameLst>
                                          <p:attrName>style.visibility</p:attrName>
                                        </p:attrNameLst>
                                      </p:cBhvr>
                                      <p:to>
                                        <p:strVal val="visible"/>
                                      </p:to>
                                    </p:set>
                                    <p:animEffect transition="in" filter="fade">
                                      <p:cBhvr>
                                        <p:cTn id="280" dur="1000"/>
                                        <p:tgtEl>
                                          <p:spTgt spid="83"/>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84"/>
                                        </p:tgtEl>
                                        <p:attrNameLst>
                                          <p:attrName>style.visibility</p:attrName>
                                        </p:attrNameLst>
                                      </p:cBhvr>
                                      <p:to>
                                        <p:strVal val="visible"/>
                                      </p:to>
                                    </p:set>
                                    <p:animEffect transition="in" filter="fade">
                                      <p:cBhvr>
                                        <p:cTn id="283" dur="1000"/>
                                        <p:tgtEl>
                                          <p:spTgt spid="84"/>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85"/>
                                        </p:tgtEl>
                                        <p:attrNameLst>
                                          <p:attrName>style.visibility</p:attrName>
                                        </p:attrNameLst>
                                      </p:cBhvr>
                                      <p:to>
                                        <p:strVal val="visible"/>
                                      </p:to>
                                    </p:set>
                                    <p:animEffect transition="in" filter="fade">
                                      <p:cBhvr>
                                        <p:cTn id="286" dur="1000"/>
                                        <p:tgtEl>
                                          <p:spTgt spid="85"/>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86"/>
                                        </p:tgtEl>
                                        <p:attrNameLst>
                                          <p:attrName>style.visibility</p:attrName>
                                        </p:attrNameLst>
                                      </p:cBhvr>
                                      <p:to>
                                        <p:strVal val="visible"/>
                                      </p:to>
                                    </p:set>
                                    <p:animEffect transition="in" filter="fade">
                                      <p:cBhvr>
                                        <p:cTn id="289" dur="1000"/>
                                        <p:tgtEl>
                                          <p:spTgt spid="86"/>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87"/>
                                        </p:tgtEl>
                                        <p:attrNameLst>
                                          <p:attrName>style.visibility</p:attrName>
                                        </p:attrNameLst>
                                      </p:cBhvr>
                                      <p:to>
                                        <p:strVal val="visible"/>
                                      </p:to>
                                    </p:set>
                                    <p:animEffect transition="in" filter="fade">
                                      <p:cBhvr>
                                        <p:cTn id="292" dur="1000"/>
                                        <p:tgtEl>
                                          <p:spTgt spid="87"/>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88"/>
                                        </p:tgtEl>
                                        <p:attrNameLst>
                                          <p:attrName>style.visibility</p:attrName>
                                        </p:attrNameLst>
                                      </p:cBhvr>
                                      <p:to>
                                        <p:strVal val="visible"/>
                                      </p:to>
                                    </p:set>
                                    <p:animEffect transition="in" filter="fade">
                                      <p:cBhvr>
                                        <p:cTn id="295" dur="1000"/>
                                        <p:tgtEl>
                                          <p:spTgt spid="88"/>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89"/>
                                        </p:tgtEl>
                                        <p:attrNameLst>
                                          <p:attrName>style.visibility</p:attrName>
                                        </p:attrNameLst>
                                      </p:cBhvr>
                                      <p:to>
                                        <p:strVal val="visible"/>
                                      </p:to>
                                    </p:set>
                                    <p:animEffect transition="in" filter="fade">
                                      <p:cBhvr>
                                        <p:cTn id="298" dur="1000"/>
                                        <p:tgtEl>
                                          <p:spTgt spid="89"/>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90"/>
                                        </p:tgtEl>
                                        <p:attrNameLst>
                                          <p:attrName>style.visibility</p:attrName>
                                        </p:attrNameLst>
                                      </p:cBhvr>
                                      <p:to>
                                        <p:strVal val="visible"/>
                                      </p:to>
                                    </p:set>
                                    <p:animEffect transition="in" filter="fade">
                                      <p:cBhvr>
                                        <p:cTn id="301" dur="1000"/>
                                        <p:tgtEl>
                                          <p:spTgt spid="90"/>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91"/>
                                        </p:tgtEl>
                                        <p:attrNameLst>
                                          <p:attrName>style.visibility</p:attrName>
                                        </p:attrNameLst>
                                      </p:cBhvr>
                                      <p:to>
                                        <p:strVal val="visible"/>
                                      </p:to>
                                    </p:set>
                                    <p:animEffect transition="in" filter="fade">
                                      <p:cBhvr>
                                        <p:cTn id="304" dur="1000"/>
                                        <p:tgtEl>
                                          <p:spTgt spid="91"/>
                                        </p:tgtEl>
                                      </p:cBhvr>
                                    </p:animEffect>
                                  </p:childTnLst>
                                </p:cTn>
                              </p:par>
                              <p:par>
                                <p:cTn id="305" presetID="10" presetClass="entr" presetSubtype="0" fill="hold" nodeType="withEffect">
                                  <p:stCondLst>
                                    <p:cond delay="0"/>
                                  </p:stCondLst>
                                  <p:childTnLst>
                                    <p:set>
                                      <p:cBhvr>
                                        <p:cTn id="306" dur="1" fill="hold">
                                          <p:stCondLst>
                                            <p:cond delay="0"/>
                                          </p:stCondLst>
                                        </p:cTn>
                                        <p:tgtEl>
                                          <p:spTgt spid="92"/>
                                        </p:tgtEl>
                                        <p:attrNameLst>
                                          <p:attrName>style.visibility</p:attrName>
                                        </p:attrNameLst>
                                      </p:cBhvr>
                                      <p:to>
                                        <p:strVal val="visible"/>
                                      </p:to>
                                    </p:set>
                                    <p:animEffect transition="in" filter="fade">
                                      <p:cBhvr>
                                        <p:cTn id="307" dur="1000"/>
                                        <p:tgtEl>
                                          <p:spTgt spid="92"/>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93"/>
                                        </p:tgtEl>
                                        <p:attrNameLst>
                                          <p:attrName>style.visibility</p:attrName>
                                        </p:attrNameLst>
                                      </p:cBhvr>
                                      <p:to>
                                        <p:strVal val="visible"/>
                                      </p:to>
                                    </p:set>
                                    <p:animEffect transition="in" filter="fade">
                                      <p:cBhvr>
                                        <p:cTn id="310" dur="1000"/>
                                        <p:tgtEl>
                                          <p:spTgt spid="93"/>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94"/>
                                        </p:tgtEl>
                                        <p:attrNameLst>
                                          <p:attrName>style.visibility</p:attrName>
                                        </p:attrNameLst>
                                      </p:cBhvr>
                                      <p:to>
                                        <p:strVal val="visible"/>
                                      </p:to>
                                    </p:set>
                                    <p:animEffect transition="in" filter="fade">
                                      <p:cBhvr>
                                        <p:cTn id="313" dur="1000"/>
                                        <p:tgtEl>
                                          <p:spTgt spid="94"/>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95"/>
                                        </p:tgtEl>
                                        <p:attrNameLst>
                                          <p:attrName>style.visibility</p:attrName>
                                        </p:attrNameLst>
                                      </p:cBhvr>
                                      <p:to>
                                        <p:strVal val="visible"/>
                                      </p:to>
                                    </p:set>
                                    <p:animEffect transition="in" filter="fade">
                                      <p:cBhvr>
                                        <p:cTn id="316" dur="1000"/>
                                        <p:tgtEl>
                                          <p:spTgt spid="95"/>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96"/>
                                        </p:tgtEl>
                                        <p:attrNameLst>
                                          <p:attrName>style.visibility</p:attrName>
                                        </p:attrNameLst>
                                      </p:cBhvr>
                                      <p:to>
                                        <p:strVal val="visible"/>
                                      </p:to>
                                    </p:set>
                                    <p:animEffect transition="in" filter="fade">
                                      <p:cBhvr>
                                        <p:cTn id="319" dur="1000"/>
                                        <p:tgtEl>
                                          <p:spTgt spid="96"/>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97"/>
                                        </p:tgtEl>
                                        <p:attrNameLst>
                                          <p:attrName>style.visibility</p:attrName>
                                        </p:attrNameLst>
                                      </p:cBhvr>
                                      <p:to>
                                        <p:strVal val="visible"/>
                                      </p:to>
                                    </p:set>
                                    <p:animEffect transition="in" filter="fade">
                                      <p:cBhvr>
                                        <p:cTn id="322" dur="1000"/>
                                        <p:tgtEl>
                                          <p:spTgt spid="97"/>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99"/>
                                        </p:tgtEl>
                                        <p:attrNameLst>
                                          <p:attrName>style.visibility</p:attrName>
                                        </p:attrNameLst>
                                      </p:cBhvr>
                                      <p:to>
                                        <p:strVal val="visible"/>
                                      </p:to>
                                    </p:set>
                                    <p:animEffect transition="in" filter="fade">
                                      <p:cBhvr>
                                        <p:cTn id="325" dur="1000"/>
                                        <p:tgtEl>
                                          <p:spTgt spid="99"/>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00"/>
                                        </p:tgtEl>
                                        <p:attrNameLst>
                                          <p:attrName>style.visibility</p:attrName>
                                        </p:attrNameLst>
                                      </p:cBhvr>
                                      <p:to>
                                        <p:strVal val="visible"/>
                                      </p:to>
                                    </p:set>
                                    <p:animEffect transition="in" filter="fade">
                                      <p:cBhvr>
                                        <p:cTn id="328" dur="1000"/>
                                        <p:tgtEl>
                                          <p:spTgt spid="100"/>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01"/>
                                        </p:tgtEl>
                                        <p:attrNameLst>
                                          <p:attrName>style.visibility</p:attrName>
                                        </p:attrNameLst>
                                      </p:cBhvr>
                                      <p:to>
                                        <p:strVal val="visible"/>
                                      </p:to>
                                    </p:set>
                                    <p:animEffect transition="in" filter="fade">
                                      <p:cBhvr>
                                        <p:cTn id="331" dur="1000"/>
                                        <p:tgtEl>
                                          <p:spTgt spid="101"/>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02"/>
                                        </p:tgtEl>
                                        <p:attrNameLst>
                                          <p:attrName>style.visibility</p:attrName>
                                        </p:attrNameLst>
                                      </p:cBhvr>
                                      <p:to>
                                        <p:strVal val="visible"/>
                                      </p:to>
                                    </p:set>
                                    <p:animEffect transition="in" filter="fade">
                                      <p:cBhvr>
                                        <p:cTn id="334" dur="1000"/>
                                        <p:tgtEl>
                                          <p:spTgt spid="102"/>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03"/>
                                        </p:tgtEl>
                                        <p:attrNameLst>
                                          <p:attrName>style.visibility</p:attrName>
                                        </p:attrNameLst>
                                      </p:cBhvr>
                                      <p:to>
                                        <p:strVal val="visible"/>
                                      </p:to>
                                    </p:set>
                                    <p:animEffect transition="in" filter="fade">
                                      <p:cBhvr>
                                        <p:cTn id="337" dur="1000"/>
                                        <p:tgtEl>
                                          <p:spTgt spid="103"/>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04"/>
                                        </p:tgtEl>
                                        <p:attrNameLst>
                                          <p:attrName>style.visibility</p:attrName>
                                        </p:attrNameLst>
                                      </p:cBhvr>
                                      <p:to>
                                        <p:strVal val="visible"/>
                                      </p:to>
                                    </p:set>
                                    <p:animEffect transition="in" filter="fade">
                                      <p:cBhvr>
                                        <p:cTn id="340" dur="1000"/>
                                        <p:tgtEl>
                                          <p:spTgt spid="104"/>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05"/>
                                        </p:tgtEl>
                                        <p:attrNameLst>
                                          <p:attrName>style.visibility</p:attrName>
                                        </p:attrNameLst>
                                      </p:cBhvr>
                                      <p:to>
                                        <p:strVal val="visible"/>
                                      </p:to>
                                    </p:set>
                                    <p:animEffect transition="in" filter="fade">
                                      <p:cBhvr>
                                        <p:cTn id="343" dur="1000"/>
                                        <p:tgtEl>
                                          <p:spTgt spid="105"/>
                                        </p:tgtEl>
                                      </p:cBhvr>
                                    </p:animEffect>
                                  </p:childTnLst>
                                </p:cTn>
                              </p:par>
                            </p:childTnLst>
                          </p:cTn>
                        </p:par>
                      </p:childTnLst>
                    </p:cTn>
                  </p:par>
                  <p:par>
                    <p:cTn id="344" fill="hold">
                      <p:stCondLst>
                        <p:cond delay="indefinite"/>
                      </p:stCondLst>
                      <p:childTnLst>
                        <p:par>
                          <p:cTn id="345" fill="hold">
                            <p:stCondLst>
                              <p:cond delay="0"/>
                            </p:stCondLst>
                            <p:childTnLst>
                              <p:par>
                                <p:cTn id="346" presetID="10" presetClass="entr" presetSubtype="0" fill="hold" grpId="0" nodeType="clickEffect">
                                  <p:stCondLst>
                                    <p:cond delay="0"/>
                                  </p:stCondLst>
                                  <p:childTnLst>
                                    <p:set>
                                      <p:cBhvr>
                                        <p:cTn id="347" dur="1" fill="hold">
                                          <p:stCondLst>
                                            <p:cond delay="0"/>
                                          </p:stCondLst>
                                        </p:cTn>
                                        <p:tgtEl>
                                          <p:spTgt spid="106"/>
                                        </p:tgtEl>
                                        <p:attrNameLst>
                                          <p:attrName>style.visibility</p:attrName>
                                        </p:attrNameLst>
                                      </p:cBhvr>
                                      <p:to>
                                        <p:strVal val="visible"/>
                                      </p:to>
                                    </p:set>
                                    <p:animEffect transition="in" filter="fade">
                                      <p:cBhvr>
                                        <p:cTn id="348" dur="750"/>
                                        <p:tgtEl>
                                          <p:spTgt spid="106"/>
                                        </p:tgtEl>
                                      </p:cBhvr>
                                    </p:animEffect>
                                  </p:childTnLst>
                                </p:cTn>
                              </p:par>
                              <p:par>
                                <p:cTn id="349" presetID="10" presetClass="entr" presetSubtype="0" fill="hold" grpId="0" nodeType="withEffect">
                                  <p:stCondLst>
                                    <p:cond delay="0"/>
                                  </p:stCondLst>
                                  <p:childTnLst>
                                    <p:set>
                                      <p:cBhvr>
                                        <p:cTn id="350" dur="1" fill="hold">
                                          <p:stCondLst>
                                            <p:cond delay="0"/>
                                          </p:stCondLst>
                                        </p:cTn>
                                        <p:tgtEl>
                                          <p:spTgt spid="107"/>
                                        </p:tgtEl>
                                        <p:attrNameLst>
                                          <p:attrName>style.visibility</p:attrName>
                                        </p:attrNameLst>
                                      </p:cBhvr>
                                      <p:to>
                                        <p:strVal val="visible"/>
                                      </p:to>
                                    </p:set>
                                    <p:animEffect transition="in" filter="fade">
                                      <p:cBhvr>
                                        <p:cTn id="351" dur="750"/>
                                        <p:tgtEl>
                                          <p:spTgt spid="107"/>
                                        </p:tgtEl>
                                      </p:cBhvr>
                                    </p:animEffect>
                                  </p:childTnLst>
                                </p:cTn>
                              </p:par>
                              <p:par>
                                <p:cTn id="352" presetID="10" presetClass="entr" presetSubtype="0" fill="hold" grpId="0" nodeType="withEffect">
                                  <p:stCondLst>
                                    <p:cond delay="0"/>
                                  </p:stCondLst>
                                  <p:childTnLst>
                                    <p:set>
                                      <p:cBhvr>
                                        <p:cTn id="353" dur="1" fill="hold">
                                          <p:stCondLst>
                                            <p:cond delay="0"/>
                                          </p:stCondLst>
                                        </p:cTn>
                                        <p:tgtEl>
                                          <p:spTgt spid="132"/>
                                        </p:tgtEl>
                                        <p:attrNameLst>
                                          <p:attrName>style.visibility</p:attrName>
                                        </p:attrNameLst>
                                      </p:cBhvr>
                                      <p:to>
                                        <p:strVal val="visible"/>
                                      </p:to>
                                    </p:set>
                                    <p:animEffect transition="in" filter="fade">
                                      <p:cBhvr>
                                        <p:cTn id="354" dur="750"/>
                                        <p:tgtEl>
                                          <p:spTgt spid="132"/>
                                        </p:tgtEl>
                                      </p:cBhvr>
                                    </p:animEffect>
                                  </p:childTnLst>
                                </p:cTn>
                              </p:par>
                              <p:par>
                                <p:cTn id="355" presetID="10" presetClass="entr" presetSubtype="0" fill="hold" grpId="0" nodeType="withEffect">
                                  <p:stCondLst>
                                    <p:cond delay="0"/>
                                  </p:stCondLst>
                                  <p:childTnLst>
                                    <p:set>
                                      <p:cBhvr>
                                        <p:cTn id="356" dur="1" fill="hold">
                                          <p:stCondLst>
                                            <p:cond delay="0"/>
                                          </p:stCondLst>
                                        </p:cTn>
                                        <p:tgtEl>
                                          <p:spTgt spid="156"/>
                                        </p:tgtEl>
                                        <p:attrNameLst>
                                          <p:attrName>style.visibility</p:attrName>
                                        </p:attrNameLst>
                                      </p:cBhvr>
                                      <p:to>
                                        <p:strVal val="visible"/>
                                      </p:to>
                                    </p:set>
                                    <p:animEffect transition="in" filter="fade">
                                      <p:cBhvr>
                                        <p:cTn id="357" dur="750"/>
                                        <p:tgtEl>
                                          <p:spTgt spid="156"/>
                                        </p:tgtEl>
                                      </p:cBhvr>
                                    </p:animEffect>
                                  </p:childTnLst>
                                </p:cTn>
                              </p:par>
                            </p:childTnLst>
                          </p:cTn>
                        </p:par>
                        <p:par>
                          <p:cTn id="358" fill="hold">
                            <p:stCondLst>
                              <p:cond delay="750"/>
                            </p:stCondLst>
                            <p:childTnLst>
                              <p:par>
                                <p:cTn id="359" presetID="10" presetClass="entr" presetSubtype="0" fill="hold" nodeType="afterEffect">
                                  <p:stCondLst>
                                    <p:cond delay="0"/>
                                  </p:stCondLst>
                                  <p:childTnLst>
                                    <p:set>
                                      <p:cBhvr>
                                        <p:cTn id="360" dur="1" fill="hold">
                                          <p:stCondLst>
                                            <p:cond delay="0"/>
                                          </p:stCondLst>
                                        </p:cTn>
                                        <p:tgtEl>
                                          <p:spTgt spid="131"/>
                                        </p:tgtEl>
                                        <p:attrNameLst>
                                          <p:attrName>style.visibility</p:attrName>
                                        </p:attrNameLst>
                                      </p:cBhvr>
                                      <p:to>
                                        <p:strVal val="visible"/>
                                      </p:to>
                                    </p:set>
                                    <p:animEffect transition="in" filter="fade">
                                      <p:cBhvr>
                                        <p:cTn id="361" dur="1000"/>
                                        <p:tgtEl>
                                          <p:spTgt spid="131"/>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33"/>
                                        </p:tgtEl>
                                        <p:attrNameLst>
                                          <p:attrName>style.visibility</p:attrName>
                                        </p:attrNameLst>
                                      </p:cBhvr>
                                      <p:to>
                                        <p:strVal val="visible"/>
                                      </p:to>
                                    </p:set>
                                    <p:animEffect transition="in" filter="fade">
                                      <p:cBhvr>
                                        <p:cTn id="364" dur="1000"/>
                                        <p:tgtEl>
                                          <p:spTgt spid="133"/>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34"/>
                                        </p:tgtEl>
                                        <p:attrNameLst>
                                          <p:attrName>style.visibility</p:attrName>
                                        </p:attrNameLst>
                                      </p:cBhvr>
                                      <p:to>
                                        <p:strVal val="visible"/>
                                      </p:to>
                                    </p:set>
                                    <p:animEffect transition="in" filter="fade">
                                      <p:cBhvr>
                                        <p:cTn id="367" dur="1000"/>
                                        <p:tgtEl>
                                          <p:spTgt spid="134"/>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35"/>
                                        </p:tgtEl>
                                        <p:attrNameLst>
                                          <p:attrName>style.visibility</p:attrName>
                                        </p:attrNameLst>
                                      </p:cBhvr>
                                      <p:to>
                                        <p:strVal val="visible"/>
                                      </p:to>
                                    </p:set>
                                    <p:animEffect transition="in" filter="fade">
                                      <p:cBhvr>
                                        <p:cTn id="370" dur="1000"/>
                                        <p:tgtEl>
                                          <p:spTgt spid="135"/>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36"/>
                                        </p:tgtEl>
                                        <p:attrNameLst>
                                          <p:attrName>style.visibility</p:attrName>
                                        </p:attrNameLst>
                                      </p:cBhvr>
                                      <p:to>
                                        <p:strVal val="visible"/>
                                      </p:to>
                                    </p:set>
                                    <p:animEffect transition="in" filter="fade">
                                      <p:cBhvr>
                                        <p:cTn id="373" dur="1000"/>
                                        <p:tgtEl>
                                          <p:spTgt spid="136"/>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37"/>
                                        </p:tgtEl>
                                        <p:attrNameLst>
                                          <p:attrName>style.visibility</p:attrName>
                                        </p:attrNameLst>
                                      </p:cBhvr>
                                      <p:to>
                                        <p:strVal val="visible"/>
                                      </p:to>
                                    </p:set>
                                    <p:animEffect transition="in" filter="fade">
                                      <p:cBhvr>
                                        <p:cTn id="376" dur="1000"/>
                                        <p:tgtEl>
                                          <p:spTgt spid="137"/>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38"/>
                                        </p:tgtEl>
                                        <p:attrNameLst>
                                          <p:attrName>style.visibility</p:attrName>
                                        </p:attrNameLst>
                                      </p:cBhvr>
                                      <p:to>
                                        <p:strVal val="visible"/>
                                      </p:to>
                                    </p:set>
                                    <p:animEffect transition="in" filter="fade">
                                      <p:cBhvr>
                                        <p:cTn id="379" dur="1000"/>
                                        <p:tgtEl>
                                          <p:spTgt spid="138"/>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39"/>
                                        </p:tgtEl>
                                        <p:attrNameLst>
                                          <p:attrName>style.visibility</p:attrName>
                                        </p:attrNameLst>
                                      </p:cBhvr>
                                      <p:to>
                                        <p:strVal val="visible"/>
                                      </p:to>
                                    </p:set>
                                    <p:animEffect transition="in" filter="fade">
                                      <p:cBhvr>
                                        <p:cTn id="382" dur="1000"/>
                                        <p:tgtEl>
                                          <p:spTgt spid="139"/>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40"/>
                                        </p:tgtEl>
                                        <p:attrNameLst>
                                          <p:attrName>style.visibility</p:attrName>
                                        </p:attrNameLst>
                                      </p:cBhvr>
                                      <p:to>
                                        <p:strVal val="visible"/>
                                      </p:to>
                                    </p:set>
                                    <p:animEffect transition="in" filter="fade">
                                      <p:cBhvr>
                                        <p:cTn id="385" dur="1000"/>
                                        <p:tgtEl>
                                          <p:spTgt spid="140"/>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41"/>
                                        </p:tgtEl>
                                        <p:attrNameLst>
                                          <p:attrName>style.visibility</p:attrName>
                                        </p:attrNameLst>
                                      </p:cBhvr>
                                      <p:to>
                                        <p:strVal val="visible"/>
                                      </p:to>
                                    </p:set>
                                    <p:animEffect transition="in" filter="fade">
                                      <p:cBhvr>
                                        <p:cTn id="388" dur="1000"/>
                                        <p:tgtEl>
                                          <p:spTgt spid="141"/>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42"/>
                                        </p:tgtEl>
                                        <p:attrNameLst>
                                          <p:attrName>style.visibility</p:attrName>
                                        </p:attrNameLst>
                                      </p:cBhvr>
                                      <p:to>
                                        <p:strVal val="visible"/>
                                      </p:to>
                                    </p:set>
                                    <p:animEffect transition="in" filter="fade">
                                      <p:cBhvr>
                                        <p:cTn id="391" dur="1000"/>
                                        <p:tgtEl>
                                          <p:spTgt spid="142"/>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43"/>
                                        </p:tgtEl>
                                        <p:attrNameLst>
                                          <p:attrName>style.visibility</p:attrName>
                                        </p:attrNameLst>
                                      </p:cBhvr>
                                      <p:to>
                                        <p:strVal val="visible"/>
                                      </p:to>
                                    </p:set>
                                    <p:animEffect transition="in" filter="fade">
                                      <p:cBhvr>
                                        <p:cTn id="394" dur="1000"/>
                                        <p:tgtEl>
                                          <p:spTgt spid="143"/>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44"/>
                                        </p:tgtEl>
                                        <p:attrNameLst>
                                          <p:attrName>style.visibility</p:attrName>
                                        </p:attrNameLst>
                                      </p:cBhvr>
                                      <p:to>
                                        <p:strVal val="visible"/>
                                      </p:to>
                                    </p:set>
                                    <p:animEffect transition="in" filter="fade">
                                      <p:cBhvr>
                                        <p:cTn id="397" dur="1000"/>
                                        <p:tgtEl>
                                          <p:spTgt spid="144"/>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45"/>
                                        </p:tgtEl>
                                        <p:attrNameLst>
                                          <p:attrName>style.visibility</p:attrName>
                                        </p:attrNameLst>
                                      </p:cBhvr>
                                      <p:to>
                                        <p:strVal val="visible"/>
                                      </p:to>
                                    </p:set>
                                    <p:animEffect transition="in" filter="fade">
                                      <p:cBhvr>
                                        <p:cTn id="400" dur="1000"/>
                                        <p:tgtEl>
                                          <p:spTgt spid="145"/>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46"/>
                                        </p:tgtEl>
                                        <p:attrNameLst>
                                          <p:attrName>style.visibility</p:attrName>
                                        </p:attrNameLst>
                                      </p:cBhvr>
                                      <p:to>
                                        <p:strVal val="visible"/>
                                      </p:to>
                                    </p:set>
                                    <p:animEffect transition="in" filter="fade">
                                      <p:cBhvr>
                                        <p:cTn id="403" dur="1000"/>
                                        <p:tgtEl>
                                          <p:spTgt spid="146"/>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47"/>
                                        </p:tgtEl>
                                        <p:attrNameLst>
                                          <p:attrName>style.visibility</p:attrName>
                                        </p:attrNameLst>
                                      </p:cBhvr>
                                      <p:to>
                                        <p:strVal val="visible"/>
                                      </p:to>
                                    </p:set>
                                    <p:animEffect transition="in" filter="fade">
                                      <p:cBhvr>
                                        <p:cTn id="406" dur="1000"/>
                                        <p:tgtEl>
                                          <p:spTgt spid="147"/>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48"/>
                                        </p:tgtEl>
                                        <p:attrNameLst>
                                          <p:attrName>style.visibility</p:attrName>
                                        </p:attrNameLst>
                                      </p:cBhvr>
                                      <p:to>
                                        <p:strVal val="visible"/>
                                      </p:to>
                                    </p:set>
                                    <p:animEffect transition="in" filter="fade">
                                      <p:cBhvr>
                                        <p:cTn id="409" dur="1000"/>
                                        <p:tgtEl>
                                          <p:spTgt spid="148"/>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54"/>
                                        </p:tgtEl>
                                        <p:attrNameLst>
                                          <p:attrName>style.visibility</p:attrName>
                                        </p:attrNameLst>
                                      </p:cBhvr>
                                      <p:to>
                                        <p:strVal val="visible"/>
                                      </p:to>
                                    </p:set>
                                    <p:animEffect transition="in" filter="fade">
                                      <p:cBhvr>
                                        <p:cTn id="412" dur="1000"/>
                                        <p:tgtEl>
                                          <p:spTgt spid="154"/>
                                        </p:tgtEl>
                                      </p:cBhvr>
                                    </p:animEffect>
                                  </p:childTnLst>
                                </p:cTn>
                              </p:par>
                            </p:childTnLst>
                          </p:cTn>
                        </p:par>
                      </p:childTnLst>
                    </p:cTn>
                  </p:par>
                  <p:par>
                    <p:cTn id="413" fill="hold">
                      <p:stCondLst>
                        <p:cond delay="indefinite"/>
                      </p:stCondLst>
                      <p:childTnLst>
                        <p:par>
                          <p:cTn id="414" fill="hold">
                            <p:stCondLst>
                              <p:cond delay="0"/>
                            </p:stCondLst>
                            <p:childTnLst>
                              <p:par>
                                <p:cTn id="415" presetID="22" presetClass="entr" presetSubtype="4" fill="hold" grpId="0" nodeType="clickEffect">
                                  <p:stCondLst>
                                    <p:cond delay="0"/>
                                  </p:stCondLst>
                                  <p:childTnLst>
                                    <p:set>
                                      <p:cBhvr>
                                        <p:cTn id="416" dur="1" fill="hold">
                                          <p:stCondLst>
                                            <p:cond delay="0"/>
                                          </p:stCondLst>
                                        </p:cTn>
                                        <p:tgtEl>
                                          <p:spTgt spid="150"/>
                                        </p:tgtEl>
                                        <p:attrNameLst>
                                          <p:attrName>style.visibility</p:attrName>
                                        </p:attrNameLst>
                                      </p:cBhvr>
                                      <p:to>
                                        <p:strVal val="visible"/>
                                      </p:to>
                                    </p:set>
                                    <p:animEffect transition="in" filter="wipe(down)">
                                      <p:cBhvr>
                                        <p:cTn id="417" dur="1000"/>
                                        <p:tgtEl>
                                          <p:spTgt spid="150"/>
                                        </p:tgtEl>
                                      </p:cBhvr>
                                    </p:animEffect>
                                  </p:childTnLst>
                                </p:cTn>
                              </p:par>
                              <p:par>
                                <p:cTn id="418" presetID="22" presetClass="entr" presetSubtype="8" fill="hold" grpId="0" nodeType="withEffect">
                                  <p:stCondLst>
                                    <p:cond delay="0"/>
                                  </p:stCondLst>
                                  <p:childTnLst>
                                    <p:set>
                                      <p:cBhvr>
                                        <p:cTn id="419" dur="1" fill="hold">
                                          <p:stCondLst>
                                            <p:cond delay="0"/>
                                          </p:stCondLst>
                                        </p:cTn>
                                        <p:tgtEl>
                                          <p:spTgt spid="149"/>
                                        </p:tgtEl>
                                        <p:attrNameLst>
                                          <p:attrName>style.visibility</p:attrName>
                                        </p:attrNameLst>
                                      </p:cBhvr>
                                      <p:to>
                                        <p:strVal val="visible"/>
                                      </p:to>
                                    </p:set>
                                    <p:animEffect transition="in" filter="wipe(left)">
                                      <p:cBhvr>
                                        <p:cTn id="420" dur="1000"/>
                                        <p:tgtEl>
                                          <p:spTgt spid="149"/>
                                        </p:tgtEl>
                                      </p:cBhvr>
                                    </p:animEffect>
                                  </p:childTnLst>
                                </p:cTn>
                              </p:par>
                            </p:childTnLst>
                          </p:cTn>
                        </p:par>
                        <p:par>
                          <p:cTn id="421" fill="hold">
                            <p:stCondLst>
                              <p:cond delay="1000"/>
                            </p:stCondLst>
                            <p:childTnLst>
                              <p:par>
                                <p:cTn id="422" presetID="10" presetClass="entr" presetSubtype="0" fill="hold" nodeType="afterEffect">
                                  <p:stCondLst>
                                    <p:cond delay="0"/>
                                  </p:stCondLst>
                                  <p:childTnLst>
                                    <p:set>
                                      <p:cBhvr>
                                        <p:cTn id="423" dur="1" fill="hold">
                                          <p:stCondLst>
                                            <p:cond delay="0"/>
                                          </p:stCondLst>
                                        </p:cTn>
                                        <p:tgtEl>
                                          <p:spTgt spid="151"/>
                                        </p:tgtEl>
                                        <p:attrNameLst>
                                          <p:attrName>style.visibility</p:attrName>
                                        </p:attrNameLst>
                                      </p:cBhvr>
                                      <p:to>
                                        <p:strVal val="visible"/>
                                      </p:to>
                                    </p:set>
                                    <p:animEffect transition="in" filter="fade">
                                      <p:cBhvr>
                                        <p:cTn id="424" dur="1000"/>
                                        <p:tgtEl>
                                          <p:spTgt spid="151"/>
                                        </p:tgtEl>
                                      </p:cBhvr>
                                    </p:animEffect>
                                  </p:childTnLst>
                                </p:cTn>
                              </p:par>
                            </p:childTnLst>
                          </p:cTn>
                        </p:par>
                      </p:childTnLst>
                    </p:cTn>
                  </p:par>
                  <p:par>
                    <p:cTn id="425" fill="hold">
                      <p:stCondLst>
                        <p:cond delay="indefinite"/>
                      </p:stCondLst>
                      <p:childTnLst>
                        <p:par>
                          <p:cTn id="426" fill="hold">
                            <p:stCondLst>
                              <p:cond delay="0"/>
                            </p:stCondLst>
                            <p:childTnLst>
                              <p:par>
                                <p:cTn id="427" presetID="10" presetClass="entr" presetSubtype="0" fill="hold" nodeType="clickEffect">
                                  <p:stCondLst>
                                    <p:cond delay="0"/>
                                  </p:stCondLst>
                                  <p:childTnLst>
                                    <p:set>
                                      <p:cBhvr>
                                        <p:cTn id="428" dur="1" fill="hold">
                                          <p:stCondLst>
                                            <p:cond delay="0"/>
                                          </p:stCondLst>
                                        </p:cTn>
                                        <p:tgtEl>
                                          <p:spTgt spid="174"/>
                                        </p:tgtEl>
                                        <p:attrNameLst>
                                          <p:attrName>style.visibility</p:attrName>
                                        </p:attrNameLst>
                                      </p:cBhvr>
                                      <p:to>
                                        <p:strVal val="visible"/>
                                      </p:to>
                                    </p:set>
                                    <p:animEffect transition="in" filter="fade">
                                      <p:cBhvr>
                                        <p:cTn id="429" dur="1000"/>
                                        <p:tgtEl>
                                          <p:spTgt spid="174"/>
                                        </p:tgtEl>
                                      </p:cBhvr>
                                    </p:animEffect>
                                  </p:childTnLst>
                                </p:cTn>
                              </p:par>
                              <p:par>
                                <p:cTn id="430" presetID="10" presetClass="entr" presetSubtype="0" fill="hold" grpId="0" nodeType="withEffect">
                                  <p:stCondLst>
                                    <p:cond delay="0"/>
                                  </p:stCondLst>
                                  <p:childTnLst>
                                    <p:set>
                                      <p:cBhvr>
                                        <p:cTn id="431" dur="1" fill="hold">
                                          <p:stCondLst>
                                            <p:cond delay="0"/>
                                          </p:stCondLst>
                                        </p:cTn>
                                        <p:tgtEl>
                                          <p:spTgt spid="175"/>
                                        </p:tgtEl>
                                        <p:attrNameLst>
                                          <p:attrName>style.visibility</p:attrName>
                                        </p:attrNameLst>
                                      </p:cBhvr>
                                      <p:to>
                                        <p:strVal val="visible"/>
                                      </p:to>
                                    </p:set>
                                    <p:animEffect transition="in" filter="fade">
                                      <p:cBhvr>
                                        <p:cTn id="432" dur="1000"/>
                                        <p:tgtEl>
                                          <p:spTgt spid="175"/>
                                        </p:tgtEl>
                                      </p:cBhvr>
                                    </p:animEffect>
                                  </p:childTnLst>
                                </p:cTn>
                              </p:par>
                              <p:par>
                                <p:cTn id="433" presetID="10" presetClass="entr" presetSubtype="0" fill="hold" grpId="0" nodeType="withEffect">
                                  <p:stCondLst>
                                    <p:cond delay="0"/>
                                  </p:stCondLst>
                                  <p:childTnLst>
                                    <p:set>
                                      <p:cBhvr>
                                        <p:cTn id="434" dur="1" fill="hold">
                                          <p:stCondLst>
                                            <p:cond delay="0"/>
                                          </p:stCondLst>
                                        </p:cTn>
                                        <p:tgtEl>
                                          <p:spTgt spid="176"/>
                                        </p:tgtEl>
                                        <p:attrNameLst>
                                          <p:attrName>style.visibility</p:attrName>
                                        </p:attrNameLst>
                                      </p:cBhvr>
                                      <p:to>
                                        <p:strVal val="visible"/>
                                      </p:to>
                                    </p:set>
                                    <p:animEffect transition="in" filter="fade">
                                      <p:cBhvr>
                                        <p:cTn id="435" dur="1000"/>
                                        <p:tgtEl>
                                          <p:spTgt spid="176"/>
                                        </p:tgtEl>
                                      </p:cBhvr>
                                    </p:animEffect>
                                  </p:childTnLst>
                                </p:cTn>
                              </p:par>
                              <p:par>
                                <p:cTn id="436" presetID="10" presetClass="entr" presetSubtype="0" fill="hold" grpId="0" nodeType="withEffect">
                                  <p:stCondLst>
                                    <p:cond delay="0"/>
                                  </p:stCondLst>
                                  <p:childTnLst>
                                    <p:set>
                                      <p:cBhvr>
                                        <p:cTn id="437" dur="1" fill="hold">
                                          <p:stCondLst>
                                            <p:cond delay="0"/>
                                          </p:stCondLst>
                                        </p:cTn>
                                        <p:tgtEl>
                                          <p:spTgt spid="177"/>
                                        </p:tgtEl>
                                        <p:attrNameLst>
                                          <p:attrName>style.visibility</p:attrName>
                                        </p:attrNameLst>
                                      </p:cBhvr>
                                      <p:to>
                                        <p:strVal val="visible"/>
                                      </p:to>
                                    </p:set>
                                    <p:animEffect transition="in" filter="fade">
                                      <p:cBhvr>
                                        <p:cTn id="438" dur="1000"/>
                                        <p:tgtEl>
                                          <p:spTgt spid="177"/>
                                        </p:tgtEl>
                                      </p:cBhvr>
                                    </p:animEffect>
                                  </p:childTnLst>
                                </p:cTn>
                              </p:par>
                              <p:par>
                                <p:cTn id="439" presetID="10" presetClass="entr" presetSubtype="0" fill="hold" grpId="0" nodeType="withEffect">
                                  <p:stCondLst>
                                    <p:cond delay="0"/>
                                  </p:stCondLst>
                                  <p:childTnLst>
                                    <p:set>
                                      <p:cBhvr>
                                        <p:cTn id="440" dur="1" fill="hold">
                                          <p:stCondLst>
                                            <p:cond delay="0"/>
                                          </p:stCondLst>
                                        </p:cTn>
                                        <p:tgtEl>
                                          <p:spTgt spid="178"/>
                                        </p:tgtEl>
                                        <p:attrNameLst>
                                          <p:attrName>style.visibility</p:attrName>
                                        </p:attrNameLst>
                                      </p:cBhvr>
                                      <p:to>
                                        <p:strVal val="visible"/>
                                      </p:to>
                                    </p:set>
                                    <p:animEffect transition="in" filter="fade">
                                      <p:cBhvr>
                                        <p:cTn id="441" dur="1000"/>
                                        <p:tgtEl>
                                          <p:spTgt spid="178"/>
                                        </p:tgtEl>
                                      </p:cBhvr>
                                    </p:animEffect>
                                  </p:childTnLst>
                                </p:cTn>
                              </p:par>
                              <p:par>
                                <p:cTn id="442" presetID="10" presetClass="entr" presetSubtype="0" fill="hold" grpId="0" nodeType="withEffect">
                                  <p:stCondLst>
                                    <p:cond delay="0"/>
                                  </p:stCondLst>
                                  <p:childTnLst>
                                    <p:set>
                                      <p:cBhvr>
                                        <p:cTn id="443" dur="1" fill="hold">
                                          <p:stCondLst>
                                            <p:cond delay="0"/>
                                          </p:stCondLst>
                                        </p:cTn>
                                        <p:tgtEl>
                                          <p:spTgt spid="179"/>
                                        </p:tgtEl>
                                        <p:attrNameLst>
                                          <p:attrName>style.visibility</p:attrName>
                                        </p:attrNameLst>
                                      </p:cBhvr>
                                      <p:to>
                                        <p:strVal val="visible"/>
                                      </p:to>
                                    </p:set>
                                    <p:animEffect transition="in" filter="fade">
                                      <p:cBhvr>
                                        <p:cTn id="444" dur="1000"/>
                                        <p:tgtEl>
                                          <p:spTgt spid="179"/>
                                        </p:tgtEl>
                                      </p:cBhvr>
                                    </p:animEffect>
                                  </p:childTnLst>
                                </p:cTn>
                              </p:par>
                              <p:par>
                                <p:cTn id="445" presetID="10" presetClass="entr" presetSubtype="0" fill="hold" grpId="0" nodeType="withEffect">
                                  <p:stCondLst>
                                    <p:cond delay="0"/>
                                  </p:stCondLst>
                                  <p:childTnLst>
                                    <p:set>
                                      <p:cBhvr>
                                        <p:cTn id="446" dur="1" fill="hold">
                                          <p:stCondLst>
                                            <p:cond delay="0"/>
                                          </p:stCondLst>
                                        </p:cTn>
                                        <p:tgtEl>
                                          <p:spTgt spid="180"/>
                                        </p:tgtEl>
                                        <p:attrNameLst>
                                          <p:attrName>style.visibility</p:attrName>
                                        </p:attrNameLst>
                                      </p:cBhvr>
                                      <p:to>
                                        <p:strVal val="visible"/>
                                      </p:to>
                                    </p:set>
                                    <p:animEffect transition="in" filter="fade">
                                      <p:cBhvr>
                                        <p:cTn id="447" dur="1000"/>
                                        <p:tgtEl>
                                          <p:spTgt spid="180"/>
                                        </p:tgtEl>
                                      </p:cBhvr>
                                    </p:animEffect>
                                  </p:childTnLst>
                                </p:cTn>
                              </p:par>
                              <p:par>
                                <p:cTn id="448" presetID="10" presetClass="entr" presetSubtype="0" fill="hold" grpId="0" nodeType="withEffect">
                                  <p:stCondLst>
                                    <p:cond delay="0"/>
                                  </p:stCondLst>
                                  <p:childTnLst>
                                    <p:set>
                                      <p:cBhvr>
                                        <p:cTn id="449" dur="1" fill="hold">
                                          <p:stCondLst>
                                            <p:cond delay="0"/>
                                          </p:stCondLst>
                                        </p:cTn>
                                        <p:tgtEl>
                                          <p:spTgt spid="181"/>
                                        </p:tgtEl>
                                        <p:attrNameLst>
                                          <p:attrName>style.visibility</p:attrName>
                                        </p:attrNameLst>
                                      </p:cBhvr>
                                      <p:to>
                                        <p:strVal val="visible"/>
                                      </p:to>
                                    </p:set>
                                    <p:animEffect transition="in" filter="fade">
                                      <p:cBhvr>
                                        <p:cTn id="450" dur="1000"/>
                                        <p:tgtEl>
                                          <p:spTgt spid="181"/>
                                        </p:tgtEl>
                                      </p:cBhvr>
                                    </p:animEffect>
                                  </p:childTnLst>
                                </p:cTn>
                              </p:par>
                              <p:par>
                                <p:cTn id="451" presetID="10" presetClass="entr" presetSubtype="0" fill="hold" grpId="0" nodeType="withEffect">
                                  <p:stCondLst>
                                    <p:cond delay="0"/>
                                  </p:stCondLst>
                                  <p:childTnLst>
                                    <p:set>
                                      <p:cBhvr>
                                        <p:cTn id="452" dur="1" fill="hold">
                                          <p:stCondLst>
                                            <p:cond delay="0"/>
                                          </p:stCondLst>
                                        </p:cTn>
                                        <p:tgtEl>
                                          <p:spTgt spid="182"/>
                                        </p:tgtEl>
                                        <p:attrNameLst>
                                          <p:attrName>style.visibility</p:attrName>
                                        </p:attrNameLst>
                                      </p:cBhvr>
                                      <p:to>
                                        <p:strVal val="visible"/>
                                      </p:to>
                                    </p:set>
                                    <p:animEffect transition="in" filter="fade">
                                      <p:cBhvr>
                                        <p:cTn id="453" dur="1000"/>
                                        <p:tgtEl>
                                          <p:spTgt spid="182"/>
                                        </p:tgtEl>
                                      </p:cBhvr>
                                    </p:animEffect>
                                  </p:childTnLst>
                                </p:cTn>
                              </p:par>
                              <p:par>
                                <p:cTn id="454" presetID="10" presetClass="entr" presetSubtype="0" fill="hold" grpId="0" nodeType="withEffect">
                                  <p:stCondLst>
                                    <p:cond delay="0"/>
                                  </p:stCondLst>
                                  <p:childTnLst>
                                    <p:set>
                                      <p:cBhvr>
                                        <p:cTn id="455" dur="1" fill="hold">
                                          <p:stCondLst>
                                            <p:cond delay="0"/>
                                          </p:stCondLst>
                                        </p:cTn>
                                        <p:tgtEl>
                                          <p:spTgt spid="183"/>
                                        </p:tgtEl>
                                        <p:attrNameLst>
                                          <p:attrName>style.visibility</p:attrName>
                                        </p:attrNameLst>
                                      </p:cBhvr>
                                      <p:to>
                                        <p:strVal val="visible"/>
                                      </p:to>
                                    </p:set>
                                    <p:animEffect transition="in" filter="fade">
                                      <p:cBhvr>
                                        <p:cTn id="456" dur="1000"/>
                                        <p:tgtEl>
                                          <p:spTgt spid="183"/>
                                        </p:tgtEl>
                                      </p:cBhvr>
                                    </p:animEffect>
                                  </p:childTnLst>
                                </p:cTn>
                              </p:par>
                              <p:par>
                                <p:cTn id="457" presetID="10" presetClass="entr" presetSubtype="0" fill="hold" grpId="0" nodeType="withEffect">
                                  <p:stCondLst>
                                    <p:cond delay="0"/>
                                  </p:stCondLst>
                                  <p:childTnLst>
                                    <p:set>
                                      <p:cBhvr>
                                        <p:cTn id="458" dur="1" fill="hold">
                                          <p:stCondLst>
                                            <p:cond delay="0"/>
                                          </p:stCondLst>
                                        </p:cTn>
                                        <p:tgtEl>
                                          <p:spTgt spid="184"/>
                                        </p:tgtEl>
                                        <p:attrNameLst>
                                          <p:attrName>style.visibility</p:attrName>
                                        </p:attrNameLst>
                                      </p:cBhvr>
                                      <p:to>
                                        <p:strVal val="visible"/>
                                      </p:to>
                                    </p:set>
                                    <p:animEffect transition="in" filter="fade">
                                      <p:cBhvr>
                                        <p:cTn id="459" dur="1000"/>
                                        <p:tgtEl>
                                          <p:spTgt spid="184"/>
                                        </p:tgtEl>
                                      </p:cBhvr>
                                    </p:animEffect>
                                  </p:childTnLst>
                                </p:cTn>
                              </p:par>
                              <p:par>
                                <p:cTn id="460" presetID="10" presetClass="entr" presetSubtype="0" fill="hold" grpId="0" nodeType="withEffect">
                                  <p:stCondLst>
                                    <p:cond delay="0"/>
                                  </p:stCondLst>
                                  <p:childTnLst>
                                    <p:set>
                                      <p:cBhvr>
                                        <p:cTn id="461" dur="1" fill="hold">
                                          <p:stCondLst>
                                            <p:cond delay="0"/>
                                          </p:stCondLst>
                                        </p:cTn>
                                        <p:tgtEl>
                                          <p:spTgt spid="185"/>
                                        </p:tgtEl>
                                        <p:attrNameLst>
                                          <p:attrName>style.visibility</p:attrName>
                                        </p:attrNameLst>
                                      </p:cBhvr>
                                      <p:to>
                                        <p:strVal val="visible"/>
                                      </p:to>
                                    </p:set>
                                    <p:animEffect transition="in" filter="fade">
                                      <p:cBhvr>
                                        <p:cTn id="462" dur="1000"/>
                                        <p:tgtEl>
                                          <p:spTgt spid="185"/>
                                        </p:tgtEl>
                                      </p:cBhvr>
                                    </p:animEffect>
                                  </p:childTnLst>
                                </p:cTn>
                              </p:par>
                              <p:par>
                                <p:cTn id="463" presetID="10" presetClass="entr" presetSubtype="0" fill="hold" grpId="0" nodeType="withEffect">
                                  <p:stCondLst>
                                    <p:cond delay="0"/>
                                  </p:stCondLst>
                                  <p:childTnLst>
                                    <p:set>
                                      <p:cBhvr>
                                        <p:cTn id="464" dur="1" fill="hold">
                                          <p:stCondLst>
                                            <p:cond delay="0"/>
                                          </p:stCondLst>
                                        </p:cTn>
                                        <p:tgtEl>
                                          <p:spTgt spid="186"/>
                                        </p:tgtEl>
                                        <p:attrNameLst>
                                          <p:attrName>style.visibility</p:attrName>
                                        </p:attrNameLst>
                                      </p:cBhvr>
                                      <p:to>
                                        <p:strVal val="visible"/>
                                      </p:to>
                                    </p:set>
                                    <p:animEffect transition="in" filter="fade">
                                      <p:cBhvr>
                                        <p:cTn id="465" dur="1000"/>
                                        <p:tgtEl>
                                          <p:spTgt spid="186"/>
                                        </p:tgtEl>
                                      </p:cBhvr>
                                    </p:animEffect>
                                  </p:childTnLst>
                                </p:cTn>
                              </p:par>
                              <p:par>
                                <p:cTn id="466" presetID="10" presetClass="entr" presetSubtype="0" fill="hold" grpId="0" nodeType="withEffect">
                                  <p:stCondLst>
                                    <p:cond delay="0"/>
                                  </p:stCondLst>
                                  <p:childTnLst>
                                    <p:set>
                                      <p:cBhvr>
                                        <p:cTn id="467" dur="1" fill="hold">
                                          <p:stCondLst>
                                            <p:cond delay="0"/>
                                          </p:stCondLst>
                                        </p:cTn>
                                        <p:tgtEl>
                                          <p:spTgt spid="187"/>
                                        </p:tgtEl>
                                        <p:attrNameLst>
                                          <p:attrName>style.visibility</p:attrName>
                                        </p:attrNameLst>
                                      </p:cBhvr>
                                      <p:to>
                                        <p:strVal val="visible"/>
                                      </p:to>
                                    </p:set>
                                    <p:animEffect transition="in" filter="fade">
                                      <p:cBhvr>
                                        <p:cTn id="468" dur="1000"/>
                                        <p:tgtEl>
                                          <p:spTgt spid="187"/>
                                        </p:tgtEl>
                                      </p:cBhvr>
                                    </p:animEffect>
                                  </p:childTnLst>
                                </p:cTn>
                              </p:par>
                            </p:childTnLst>
                          </p:cTn>
                        </p:par>
                      </p:childTnLst>
                    </p:cTn>
                  </p:par>
                  <p:par>
                    <p:cTn id="469" fill="hold">
                      <p:stCondLst>
                        <p:cond delay="indefinite"/>
                      </p:stCondLst>
                      <p:childTnLst>
                        <p:par>
                          <p:cTn id="470" fill="hold">
                            <p:stCondLst>
                              <p:cond delay="0"/>
                            </p:stCondLst>
                            <p:childTnLst>
                              <p:par>
                                <p:cTn id="471" presetID="10" presetClass="entr" presetSubtype="0" fill="hold" grpId="0" nodeType="clickEffect">
                                  <p:stCondLst>
                                    <p:cond delay="0"/>
                                  </p:stCondLst>
                                  <p:childTnLst>
                                    <p:set>
                                      <p:cBhvr>
                                        <p:cTn id="472" dur="1" fill="hold">
                                          <p:stCondLst>
                                            <p:cond delay="0"/>
                                          </p:stCondLst>
                                        </p:cTn>
                                        <p:tgtEl>
                                          <p:spTgt spid="3"/>
                                        </p:tgtEl>
                                        <p:attrNameLst>
                                          <p:attrName>style.visibility</p:attrName>
                                        </p:attrNameLst>
                                      </p:cBhvr>
                                      <p:to>
                                        <p:strVal val="visible"/>
                                      </p:to>
                                    </p:set>
                                    <p:animEffect transition="in" filter="fade">
                                      <p:cBhvr>
                                        <p:cTn id="473" dur="500"/>
                                        <p:tgtEl>
                                          <p:spTgt spid="3"/>
                                        </p:tgtEl>
                                      </p:cBhvr>
                                    </p:animEffect>
                                  </p:childTnLst>
                                </p:cTn>
                              </p:par>
                            </p:childTnLst>
                          </p:cTn>
                        </p:par>
                      </p:childTnLst>
                    </p:cTn>
                  </p:par>
                  <p:par>
                    <p:cTn id="474" fill="hold">
                      <p:stCondLst>
                        <p:cond delay="indefinite"/>
                      </p:stCondLst>
                      <p:childTnLst>
                        <p:par>
                          <p:cTn id="475" fill="hold">
                            <p:stCondLst>
                              <p:cond delay="0"/>
                            </p:stCondLst>
                            <p:childTnLst>
                              <p:par>
                                <p:cTn id="476" presetID="10" presetClass="entr" presetSubtype="0" fill="hold" grpId="0" nodeType="clickEffect">
                                  <p:stCondLst>
                                    <p:cond delay="0"/>
                                  </p:stCondLst>
                                  <p:childTnLst>
                                    <p:set>
                                      <p:cBhvr>
                                        <p:cTn id="477" dur="1" fill="hold">
                                          <p:stCondLst>
                                            <p:cond delay="0"/>
                                          </p:stCondLst>
                                        </p:cTn>
                                        <p:tgtEl>
                                          <p:spTgt spid="33"/>
                                        </p:tgtEl>
                                        <p:attrNameLst>
                                          <p:attrName>style.visibility</p:attrName>
                                        </p:attrNameLst>
                                      </p:cBhvr>
                                      <p:to>
                                        <p:strVal val="visible"/>
                                      </p:to>
                                    </p:set>
                                    <p:animEffect transition="in" filter="fade">
                                      <p:cBhvr>
                                        <p:cTn id="47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0" grpId="0" animBg="1"/>
      <p:bldP spid="11" grpId="0" animBg="1"/>
      <p:bldP spid="12" grpId="0" animBg="1"/>
      <p:bldP spid="5"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animBg="1"/>
      <p:bldP spid="62" grpId="0" animBg="1"/>
      <p:bldP spid="66" grpId="0" animBg="1"/>
      <p:bldP spid="80" grpId="0"/>
      <p:bldP spid="81" grpId="0"/>
      <p:bldP spid="82" grpId="0"/>
      <p:bldP spid="83" grpId="0"/>
      <p:bldP spid="84" grpId="0"/>
      <p:bldP spid="85" grpId="0"/>
      <p:bldP spid="86" grpId="0"/>
      <p:bldP spid="87" grpId="0"/>
      <p:bldP spid="88" grpId="0"/>
      <p:bldP spid="89" grpId="0"/>
      <p:bldP spid="90" grpId="0"/>
      <p:bldP spid="91" grpId="0"/>
      <p:bldP spid="93" grpId="0"/>
      <p:bldP spid="94" grpId="0"/>
      <p:bldP spid="95" grpId="0"/>
      <p:bldP spid="96" grpId="0"/>
      <p:bldP spid="97" grpId="0"/>
      <p:bldP spid="99" grpId="0"/>
      <p:bldP spid="100" grpId="0"/>
      <p:bldP spid="101" grpId="0"/>
      <p:bldP spid="102" grpId="0"/>
      <p:bldP spid="103" grpId="0"/>
      <p:bldP spid="104" grpId="0"/>
      <p:bldP spid="105" grpId="0"/>
      <p:bldP spid="106" grpId="0"/>
      <p:bldP spid="107" grpId="0"/>
      <p:bldP spid="132" grpId="0" animBg="1"/>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animBg="1"/>
      <p:bldP spid="150" grpId="0" animBg="1"/>
      <p:bldP spid="154" grpId="0" animBg="1"/>
      <p:bldP spid="156" grpId="0"/>
      <p:bldP spid="175" grpId="0"/>
      <p:bldP spid="176" grpId="0"/>
      <p:bldP spid="177" grpId="0"/>
      <p:bldP spid="178" grpId="0"/>
      <p:bldP spid="179" grpId="0"/>
      <p:bldP spid="180" grpId="0"/>
      <p:bldP spid="181" grpId="0"/>
      <p:bldP spid="182" grpId="0"/>
      <p:bldP spid="183" grpId="0"/>
      <p:bldP spid="184" grpId="0"/>
      <p:bldP spid="185" grpId="0"/>
      <p:bldP spid="186" grpId="0" animBg="1"/>
      <p:bldP spid="187" grpId="0" animBg="1"/>
      <p:bldP spid="3" grpId="0" animBg="1"/>
      <p:bldP spid="33" grpId="0" animBg="1"/>
      <p:bldP spid="36" grpId="0" animBg="1"/>
      <p:bldP spid="3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矮脚小奶猫学会走路啦- YouTube">
            <a:extLst>
              <a:ext uri="{FF2B5EF4-FFF2-40B4-BE49-F238E27FC236}">
                <a16:creationId xmlns:a16="http://schemas.microsoft.com/office/drawing/2014/main" id="{84420AE9-122F-4B23-9AA2-54745813D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606" y="1600200"/>
            <a:ext cx="5012263" cy="28193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2">
            <a:extLst>
              <a:ext uri="{FF2B5EF4-FFF2-40B4-BE49-F238E27FC236}">
                <a16:creationId xmlns:a16="http://schemas.microsoft.com/office/drawing/2014/main" id="{F85D5B34-B356-4A36-8981-C552DA625789}"/>
              </a:ext>
            </a:extLst>
          </p:cNvPr>
          <p:cNvGraphicFramePr>
            <a:graphicFrameLocks noGrp="1"/>
          </p:cNvGraphicFramePr>
          <p:nvPr/>
        </p:nvGraphicFramePr>
        <p:xfrm>
          <a:off x="1228606" y="1600198"/>
          <a:ext cx="5012265" cy="2819400"/>
        </p:xfrm>
        <a:graphic>
          <a:graphicData uri="http://schemas.openxmlformats.org/drawingml/2006/table">
            <a:tbl>
              <a:tblPr firstRow="1" bandRow="1">
                <a:tableStyleId>{5C22544A-7EE6-4342-B048-85BDC9FD1C3A}</a:tableStyleId>
              </a:tblPr>
              <a:tblGrid>
                <a:gridCol w="1002453">
                  <a:extLst>
                    <a:ext uri="{9D8B030D-6E8A-4147-A177-3AD203B41FA5}">
                      <a16:colId xmlns:a16="http://schemas.microsoft.com/office/drawing/2014/main" val="3945537608"/>
                    </a:ext>
                  </a:extLst>
                </a:gridCol>
                <a:gridCol w="1002453">
                  <a:extLst>
                    <a:ext uri="{9D8B030D-6E8A-4147-A177-3AD203B41FA5}">
                      <a16:colId xmlns:a16="http://schemas.microsoft.com/office/drawing/2014/main" val="76123919"/>
                    </a:ext>
                  </a:extLst>
                </a:gridCol>
                <a:gridCol w="1002453">
                  <a:extLst>
                    <a:ext uri="{9D8B030D-6E8A-4147-A177-3AD203B41FA5}">
                      <a16:colId xmlns:a16="http://schemas.microsoft.com/office/drawing/2014/main" val="1563933864"/>
                    </a:ext>
                  </a:extLst>
                </a:gridCol>
                <a:gridCol w="1002453">
                  <a:extLst>
                    <a:ext uri="{9D8B030D-6E8A-4147-A177-3AD203B41FA5}">
                      <a16:colId xmlns:a16="http://schemas.microsoft.com/office/drawing/2014/main" val="2550205551"/>
                    </a:ext>
                  </a:extLst>
                </a:gridCol>
                <a:gridCol w="1002453">
                  <a:extLst>
                    <a:ext uri="{9D8B030D-6E8A-4147-A177-3AD203B41FA5}">
                      <a16:colId xmlns:a16="http://schemas.microsoft.com/office/drawing/2014/main" val="903130929"/>
                    </a:ext>
                  </a:extLst>
                </a:gridCol>
              </a:tblGrid>
              <a:tr h="704850">
                <a:tc>
                  <a:txBody>
                    <a:bodyPr/>
                    <a:lstStyle/>
                    <a:p>
                      <a:endParaRPr lang="zh-CN" altLang="en-US" dirty="0"/>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dirty="0"/>
                    </a:p>
                  </a:txBody>
                  <a:tcPr>
                    <a:solidFill>
                      <a:schemeClr val="tx1">
                        <a:alpha val="50000"/>
                      </a:schemeClr>
                    </a:solidFill>
                  </a:tcPr>
                </a:tc>
                <a:extLst>
                  <a:ext uri="{0D108BD9-81ED-4DB2-BD59-A6C34878D82A}">
                    <a16:rowId xmlns:a16="http://schemas.microsoft.com/office/drawing/2014/main" val="2355752247"/>
                  </a:ext>
                </a:extLst>
              </a:tr>
              <a:tr h="704850">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dirty="0"/>
                    </a:p>
                  </a:txBody>
                  <a:tcPr>
                    <a:solidFill>
                      <a:schemeClr val="tx1">
                        <a:alpha val="50000"/>
                      </a:schemeClr>
                    </a:solidFill>
                  </a:tcPr>
                </a:tc>
                <a:extLst>
                  <a:ext uri="{0D108BD9-81ED-4DB2-BD59-A6C34878D82A}">
                    <a16:rowId xmlns:a16="http://schemas.microsoft.com/office/drawing/2014/main" val="1414950133"/>
                  </a:ext>
                </a:extLst>
              </a:tr>
              <a:tr h="704850">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extLst>
                  <a:ext uri="{0D108BD9-81ED-4DB2-BD59-A6C34878D82A}">
                    <a16:rowId xmlns:a16="http://schemas.microsoft.com/office/drawing/2014/main" val="1635821702"/>
                  </a:ext>
                </a:extLst>
              </a:tr>
              <a:tr h="704850">
                <a:tc>
                  <a:txBody>
                    <a:bodyPr/>
                    <a:lstStyle/>
                    <a:p>
                      <a:endParaRPr lang="zh-CN" altLang="en-US"/>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tc>
                  <a:txBody>
                    <a:bodyPr/>
                    <a:lstStyle/>
                    <a:p>
                      <a:endParaRPr lang="zh-CN" altLang="en-US"/>
                    </a:p>
                  </a:txBody>
                  <a:tcPr>
                    <a:solidFill>
                      <a:schemeClr val="tx1">
                        <a:alpha val="50000"/>
                      </a:schemeClr>
                    </a:solidFill>
                  </a:tcPr>
                </a:tc>
                <a:tc>
                  <a:txBody>
                    <a:bodyPr/>
                    <a:lstStyle/>
                    <a:p>
                      <a:endParaRPr lang="zh-CN" altLang="en-US" dirty="0"/>
                    </a:p>
                  </a:txBody>
                  <a:tcPr>
                    <a:solidFill>
                      <a:schemeClr val="tx1">
                        <a:alpha val="50000"/>
                      </a:schemeClr>
                    </a:solidFill>
                  </a:tcPr>
                </a:tc>
                <a:extLst>
                  <a:ext uri="{0D108BD9-81ED-4DB2-BD59-A6C34878D82A}">
                    <a16:rowId xmlns:a16="http://schemas.microsoft.com/office/drawing/2014/main" val="3031123828"/>
                  </a:ext>
                </a:extLst>
              </a:tr>
            </a:tbl>
          </a:graphicData>
        </a:graphic>
      </p:graphicFrame>
      <p:graphicFrame>
        <p:nvGraphicFramePr>
          <p:cNvPr id="26" name="对象 25">
            <a:extLst>
              <a:ext uri="{FF2B5EF4-FFF2-40B4-BE49-F238E27FC236}">
                <a16:creationId xmlns:a16="http://schemas.microsoft.com/office/drawing/2014/main" id="{445D8362-463B-4F15-AED2-28396D763AA0}"/>
              </a:ext>
            </a:extLst>
          </p:cNvPr>
          <p:cNvGraphicFramePr>
            <a:graphicFrameLocks noChangeAspect="1"/>
          </p:cNvGraphicFramePr>
          <p:nvPr>
            <p:extLst>
              <p:ext uri="{D42A27DB-BD31-4B8C-83A1-F6EECF244321}">
                <p14:modId xmlns:p14="http://schemas.microsoft.com/office/powerpoint/2010/main" val="340725420"/>
              </p:ext>
            </p:extLst>
          </p:nvPr>
        </p:nvGraphicFramePr>
        <p:xfrm>
          <a:off x="7177328" y="5331730"/>
          <a:ext cx="3438525" cy="190500"/>
        </p:xfrm>
        <a:graphic>
          <a:graphicData uri="http://schemas.openxmlformats.org/presentationml/2006/ole">
            <mc:AlternateContent xmlns:mc="http://schemas.openxmlformats.org/markup-compatibility/2006">
              <mc:Choice xmlns:v="urn:schemas-microsoft-com:vml" Requires="v">
                <p:oleObj spid="_x0000_s6838" name="Worksheet" r:id="rId5" imgW="3438569" imgH="190363" progId="Excel.Sheet.12">
                  <p:embed/>
                </p:oleObj>
              </mc:Choice>
              <mc:Fallback>
                <p:oleObj name="Worksheet" r:id="rId5" imgW="3438569" imgH="190363" progId="Excel.Sheet.12">
                  <p:embed/>
                  <p:pic>
                    <p:nvPicPr>
                      <p:cNvPr id="5" name="对象 4">
                        <a:extLst>
                          <a:ext uri="{FF2B5EF4-FFF2-40B4-BE49-F238E27FC236}">
                            <a16:creationId xmlns:a16="http://schemas.microsoft.com/office/drawing/2014/main" id="{8AA11E3E-6E07-4FE7-AD3E-1690B763EF9D}"/>
                          </a:ext>
                        </a:extLst>
                      </p:cNvPr>
                      <p:cNvPicPr/>
                      <p:nvPr/>
                    </p:nvPicPr>
                    <p:blipFill>
                      <a:blip r:embed="rId6"/>
                      <a:stretch>
                        <a:fillRect/>
                      </a:stretch>
                    </p:blipFill>
                    <p:spPr>
                      <a:xfrm>
                        <a:off x="7177328" y="5331730"/>
                        <a:ext cx="3438525" cy="190500"/>
                      </a:xfrm>
                      <a:prstGeom prst="rect">
                        <a:avLst/>
                      </a:prstGeom>
                      <a:solidFill>
                        <a:srgbClr val="0070C0">
                          <a:alpha val="70000"/>
                        </a:srgbClr>
                      </a:solidFill>
                    </p:spPr>
                  </p:pic>
                </p:oleObj>
              </mc:Fallback>
            </mc:AlternateContent>
          </a:graphicData>
        </a:graphic>
      </p:graphicFrame>
      <p:graphicFrame>
        <p:nvGraphicFramePr>
          <p:cNvPr id="25" name="对象 24">
            <a:extLst>
              <a:ext uri="{FF2B5EF4-FFF2-40B4-BE49-F238E27FC236}">
                <a16:creationId xmlns:a16="http://schemas.microsoft.com/office/drawing/2014/main" id="{153BAC88-CB16-4CEE-9E50-B963129843F1}"/>
              </a:ext>
            </a:extLst>
          </p:cNvPr>
          <p:cNvGraphicFramePr>
            <a:graphicFrameLocks noChangeAspect="1"/>
          </p:cNvGraphicFramePr>
          <p:nvPr>
            <p:extLst>
              <p:ext uri="{D42A27DB-BD31-4B8C-83A1-F6EECF244321}">
                <p14:modId xmlns:p14="http://schemas.microsoft.com/office/powerpoint/2010/main" val="859581676"/>
              </p:ext>
            </p:extLst>
          </p:nvPr>
        </p:nvGraphicFramePr>
        <p:xfrm>
          <a:off x="7267445" y="5366573"/>
          <a:ext cx="3438525" cy="190500"/>
        </p:xfrm>
        <a:graphic>
          <a:graphicData uri="http://schemas.openxmlformats.org/presentationml/2006/ole">
            <mc:AlternateContent xmlns:mc="http://schemas.openxmlformats.org/markup-compatibility/2006">
              <mc:Choice xmlns:v="urn:schemas-microsoft-com:vml" Requires="v">
                <p:oleObj spid="_x0000_s6839" name="Worksheet" r:id="rId7" imgW="3438569" imgH="190363" progId="Excel.Sheet.12">
                  <p:embed/>
                </p:oleObj>
              </mc:Choice>
              <mc:Fallback>
                <p:oleObj name="Worksheet" r:id="rId7" imgW="3438569" imgH="190363" progId="Excel.Sheet.12">
                  <p:embed/>
                  <p:pic>
                    <p:nvPicPr>
                      <p:cNvPr id="5" name="对象 4">
                        <a:extLst>
                          <a:ext uri="{FF2B5EF4-FFF2-40B4-BE49-F238E27FC236}">
                            <a16:creationId xmlns:a16="http://schemas.microsoft.com/office/drawing/2014/main" id="{8AA11E3E-6E07-4FE7-AD3E-1690B763EF9D}"/>
                          </a:ext>
                        </a:extLst>
                      </p:cNvPr>
                      <p:cNvPicPr/>
                      <p:nvPr/>
                    </p:nvPicPr>
                    <p:blipFill>
                      <a:blip r:embed="rId6"/>
                      <a:stretch>
                        <a:fillRect/>
                      </a:stretch>
                    </p:blipFill>
                    <p:spPr>
                      <a:xfrm>
                        <a:off x="7267445" y="5366573"/>
                        <a:ext cx="3438525" cy="190500"/>
                      </a:xfrm>
                      <a:prstGeom prst="rect">
                        <a:avLst/>
                      </a:prstGeom>
                      <a:solidFill>
                        <a:srgbClr val="00B050">
                          <a:alpha val="70000"/>
                        </a:srgbClr>
                      </a:solidFill>
                    </p:spPr>
                  </p:pic>
                </p:oleObj>
              </mc:Fallback>
            </mc:AlternateContent>
          </a:graphicData>
        </a:graphic>
      </p:graphicFrame>
      <p:sp>
        <p:nvSpPr>
          <p:cNvPr id="3" name="文本框 2">
            <a:extLst>
              <a:ext uri="{FF2B5EF4-FFF2-40B4-BE49-F238E27FC236}">
                <a16:creationId xmlns:a16="http://schemas.microsoft.com/office/drawing/2014/main" id="{76ABA3A6-5DF1-4319-B194-5E7D5D88506B}"/>
              </a:ext>
            </a:extLst>
          </p:cNvPr>
          <p:cNvSpPr txBox="1"/>
          <p:nvPr/>
        </p:nvSpPr>
        <p:spPr>
          <a:xfrm>
            <a:off x="6751782" y="2748288"/>
            <a:ext cx="5147563" cy="523220"/>
          </a:xfrm>
          <a:prstGeom prst="rect">
            <a:avLst/>
          </a:prstGeom>
          <a:noFill/>
        </p:spPr>
        <p:txBody>
          <a:bodyPr wrap="none" rtlCol="0">
            <a:spAutoFit/>
          </a:bodyPr>
          <a:lstStyle/>
          <a:p>
            <a:r>
              <a:rPr lang="zh-CN" altLang="en-US" sz="2800" b="1" dirty="0"/>
              <a:t>如何进行</a:t>
            </a:r>
            <a:r>
              <a:rPr lang="en-US" altLang="zh-CN" sz="2800" b="1" dirty="0"/>
              <a:t>Vision Attention</a:t>
            </a:r>
            <a:r>
              <a:rPr lang="zh-CN" altLang="en-US" sz="2800" b="1" dirty="0"/>
              <a:t>计算</a:t>
            </a:r>
            <a:r>
              <a:rPr lang="en-US" altLang="zh-CN" sz="2800" b="1" dirty="0"/>
              <a:t>?</a:t>
            </a:r>
            <a:endParaRPr lang="zh-CN" altLang="en-US" sz="2800" b="1" dirty="0"/>
          </a:p>
        </p:txBody>
      </p:sp>
      <p:graphicFrame>
        <p:nvGraphicFramePr>
          <p:cNvPr id="5" name="对象 4">
            <a:extLst>
              <a:ext uri="{FF2B5EF4-FFF2-40B4-BE49-F238E27FC236}">
                <a16:creationId xmlns:a16="http://schemas.microsoft.com/office/drawing/2014/main" id="{8AA11E3E-6E07-4FE7-AD3E-1690B763EF9D}"/>
              </a:ext>
            </a:extLst>
          </p:cNvPr>
          <p:cNvGraphicFramePr>
            <a:graphicFrameLocks noChangeAspect="1"/>
          </p:cNvGraphicFramePr>
          <p:nvPr>
            <p:extLst>
              <p:ext uri="{D42A27DB-BD31-4B8C-83A1-F6EECF244321}">
                <p14:modId xmlns:p14="http://schemas.microsoft.com/office/powerpoint/2010/main" val="926259139"/>
              </p:ext>
            </p:extLst>
          </p:nvPr>
        </p:nvGraphicFramePr>
        <p:xfrm>
          <a:off x="7356042" y="5418432"/>
          <a:ext cx="3438525" cy="190500"/>
        </p:xfrm>
        <a:graphic>
          <a:graphicData uri="http://schemas.openxmlformats.org/presentationml/2006/ole">
            <mc:AlternateContent xmlns:mc="http://schemas.openxmlformats.org/markup-compatibility/2006">
              <mc:Choice xmlns:v="urn:schemas-microsoft-com:vml" Requires="v">
                <p:oleObj spid="_x0000_s6840" name="Worksheet" r:id="rId8" imgW="3438569" imgH="190363" progId="Excel.Sheet.12">
                  <p:embed/>
                </p:oleObj>
              </mc:Choice>
              <mc:Fallback>
                <p:oleObj name="Worksheet" r:id="rId8" imgW="3438569" imgH="190363" progId="Excel.Sheet.12">
                  <p:embed/>
                  <p:pic>
                    <p:nvPicPr>
                      <p:cNvPr id="0" name=""/>
                      <p:cNvPicPr/>
                      <p:nvPr/>
                    </p:nvPicPr>
                    <p:blipFill>
                      <a:blip r:embed="rId6"/>
                      <a:stretch>
                        <a:fillRect/>
                      </a:stretch>
                    </p:blipFill>
                    <p:spPr>
                      <a:xfrm>
                        <a:off x="7356042" y="5418432"/>
                        <a:ext cx="3438525" cy="190500"/>
                      </a:xfrm>
                      <a:prstGeom prst="rect">
                        <a:avLst/>
                      </a:prstGeom>
                      <a:solidFill>
                        <a:srgbClr val="FF0000">
                          <a:alpha val="80000"/>
                        </a:srgbClr>
                      </a:solidFill>
                    </p:spPr>
                  </p:pic>
                </p:oleObj>
              </mc:Fallback>
            </mc:AlternateContent>
          </a:graphicData>
        </a:graphic>
      </p:graphicFrame>
      <p:sp>
        <p:nvSpPr>
          <p:cNvPr id="6" name="文本框 5">
            <a:extLst>
              <a:ext uri="{FF2B5EF4-FFF2-40B4-BE49-F238E27FC236}">
                <a16:creationId xmlns:a16="http://schemas.microsoft.com/office/drawing/2014/main" id="{B0C2FFC5-D0B2-4957-A6B8-E5B827DFDB3B}"/>
              </a:ext>
            </a:extLst>
          </p:cNvPr>
          <p:cNvSpPr txBox="1"/>
          <p:nvPr/>
        </p:nvSpPr>
        <p:spPr>
          <a:xfrm>
            <a:off x="10864098" y="5308511"/>
            <a:ext cx="385042" cy="369332"/>
          </a:xfrm>
          <a:prstGeom prst="rect">
            <a:avLst/>
          </a:prstGeom>
          <a:noFill/>
        </p:spPr>
        <p:txBody>
          <a:bodyPr wrap="none" rtlCol="0">
            <a:spAutoFit/>
          </a:bodyPr>
          <a:lstStyle/>
          <a:p>
            <a:r>
              <a:rPr lang="en-US" altLang="zh-CN" dirty="0"/>
              <a:t>r1</a:t>
            </a:r>
            <a:endParaRPr lang="zh-CN" altLang="en-US" dirty="0"/>
          </a:p>
        </p:txBody>
      </p:sp>
      <p:sp>
        <p:nvSpPr>
          <p:cNvPr id="11" name="文本框 10">
            <a:extLst>
              <a:ext uri="{FF2B5EF4-FFF2-40B4-BE49-F238E27FC236}">
                <a16:creationId xmlns:a16="http://schemas.microsoft.com/office/drawing/2014/main" id="{236A26AD-6458-4FAC-8B11-B5924846183D}"/>
              </a:ext>
            </a:extLst>
          </p:cNvPr>
          <p:cNvSpPr txBox="1"/>
          <p:nvPr/>
        </p:nvSpPr>
        <p:spPr>
          <a:xfrm>
            <a:off x="11053253" y="5606268"/>
            <a:ext cx="385042" cy="369332"/>
          </a:xfrm>
          <a:prstGeom prst="rect">
            <a:avLst/>
          </a:prstGeom>
          <a:noFill/>
        </p:spPr>
        <p:txBody>
          <a:bodyPr wrap="square" rtlCol="0">
            <a:spAutoFit/>
          </a:bodyPr>
          <a:lstStyle/>
          <a:p>
            <a:r>
              <a:rPr lang="en-US" altLang="zh-CN" dirty="0"/>
              <a:t>r2</a:t>
            </a:r>
            <a:endParaRPr lang="zh-CN" altLang="en-US" dirty="0"/>
          </a:p>
        </p:txBody>
      </p:sp>
      <p:sp>
        <p:nvSpPr>
          <p:cNvPr id="13" name="文本框 12">
            <a:extLst>
              <a:ext uri="{FF2B5EF4-FFF2-40B4-BE49-F238E27FC236}">
                <a16:creationId xmlns:a16="http://schemas.microsoft.com/office/drawing/2014/main" id="{C20C4443-3036-4345-B712-00A7C40DC300}"/>
              </a:ext>
            </a:extLst>
          </p:cNvPr>
          <p:cNvSpPr txBox="1"/>
          <p:nvPr/>
        </p:nvSpPr>
        <p:spPr>
          <a:xfrm>
            <a:off x="11213664" y="5897050"/>
            <a:ext cx="385042" cy="369332"/>
          </a:xfrm>
          <a:prstGeom prst="rect">
            <a:avLst/>
          </a:prstGeom>
          <a:noFill/>
        </p:spPr>
        <p:txBody>
          <a:bodyPr wrap="square" rtlCol="0">
            <a:spAutoFit/>
          </a:bodyPr>
          <a:lstStyle/>
          <a:p>
            <a:r>
              <a:rPr lang="en-US" altLang="zh-CN" dirty="0"/>
              <a:t>r3</a:t>
            </a:r>
            <a:endParaRPr lang="zh-CN" altLang="en-US" dirty="0"/>
          </a:p>
        </p:txBody>
      </p:sp>
      <p:sp>
        <p:nvSpPr>
          <p:cNvPr id="14" name="文本框 13">
            <a:extLst>
              <a:ext uri="{FF2B5EF4-FFF2-40B4-BE49-F238E27FC236}">
                <a16:creationId xmlns:a16="http://schemas.microsoft.com/office/drawing/2014/main" id="{0B5D20C4-282D-4115-9B0F-0FAF87B3BCE7}"/>
              </a:ext>
            </a:extLst>
          </p:cNvPr>
          <p:cNvSpPr txBox="1"/>
          <p:nvPr/>
        </p:nvSpPr>
        <p:spPr>
          <a:xfrm>
            <a:off x="11392378" y="6217740"/>
            <a:ext cx="385042" cy="369332"/>
          </a:xfrm>
          <a:prstGeom prst="rect">
            <a:avLst/>
          </a:prstGeom>
          <a:noFill/>
        </p:spPr>
        <p:txBody>
          <a:bodyPr wrap="square" rtlCol="0">
            <a:spAutoFit/>
          </a:bodyPr>
          <a:lstStyle/>
          <a:p>
            <a:r>
              <a:rPr lang="en-US" altLang="zh-CN" dirty="0"/>
              <a:t>r4</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4A055BF-C393-4125-B1AE-41B6310BD777}"/>
                  </a:ext>
                </a:extLst>
              </p:cNvPr>
              <p:cNvSpPr txBox="1"/>
              <p:nvPr/>
            </p:nvSpPr>
            <p:spPr>
              <a:xfrm>
                <a:off x="7510109" y="4227325"/>
                <a:ext cx="3410870"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𝑎𝑡𝑡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𝑖𝑛𝑝𝑢𝑡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𝐶𝑜𝑛𝑐𝑎𝑡</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1, </m:t>
                      </m:r>
                      <m:r>
                        <a:rPr lang="en-US" altLang="zh-CN" b="0" i="1" smtClean="0">
                          <a:latin typeface="Cambria Math" panose="02040503050406030204" pitchFamily="18" charset="0"/>
                        </a:rPr>
                        <m:t>𝑟</m:t>
                      </m:r>
                      <m:r>
                        <a:rPr lang="en-US" altLang="zh-CN" b="0" i="1" smtClean="0">
                          <a:latin typeface="Cambria Math" panose="02040503050406030204" pitchFamily="18" charset="0"/>
                        </a:rPr>
                        <m:t>2, </m:t>
                      </m:r>
                      <m:r>
                        <a:rPr lang="en-US" altLang="zh-CN" b="0" i="1" smtClean="0">
                          <a:latin typeface="Cambria Math" panose="02040503050406030204" pitchFamily="18" charset="0"/>
                        </a:rPr>
                        <m:t>𝑟</m:t>
                      </m:r>
                      <m:r>
                        <a:rPr lang="en-US" altLang="zh-CN" b="0" i="1" smtClean="0">
                          <a:latin typeface="Cambria Math" panose="02040503050406030204" pitchFamily="18" charset="0"/>
                        </a:rPr>
                        <m:t>3, </m:t>
                      </m:r>
                      <m:r>
                        <a:rPr lang="en-US" altLang="zh-CN" b="0" i="1" smtClean="0">
                          <a:latin typeface="Cambria Math" panose="02040503050406030204" pitchFamily="18" charset="0"/>
                        </a:rPr>
                        <m:t>𝑟</m:t>
                      </m:r>
                      <m:r>
                        <a:rPr lang="en-US" altLang="zh-CN" b="0" i="1" smtClean="0">
                          <a:latin typeface="Cambria Math" panose="02040503050406030204" pitchFamily="18" charset="0"/>
                        </a:rPr>
                        <m:t>4)</m:t>
                      </m:r>
                    </m:oMath>
                  </m:oMathPara>
                </a14:m>
                <a:endParaRPr lang="zh-CN" altLang="en-US" dirty="0"/>
              </a:p>
            </p:txBody>
          </p:sp>
        </mc:Choice>
        <mc:Fallback xmlns="">
          <p:sp>
            <p:nvSpPr>
              <p:cNvPr id="15" name="文本框 14">
                <a:extLst>
                  <a:ext uri="{FF2B5EF4-FFF2-40B4-BE49-F238E27FC236}">
                    <a16:creationId xmlns:a16="http://schemas.microsoft.com/office/drawing/2014/main" id="{64A055BF-C393-4125-B1AE-41B6310BD777}"/>
                  </a:ext>
                </a:extLst>
              </p:cNvPr>
              <p:cNvSpPr txBox="1">
                <a:spLocks noRot="1" noChangeAspect="1" noMove="1" noResize="1" noEditPoints="1" noAdjustHandles="1" noChangeArrowheads="1" noChangeShapeType="1" noTextEdit="1"/>
              </p:cNvSpPr>
              <p:nvPr/>
            </p:nvSpPr>
            <p:spPr>
              <a:xfrm>
                <a:off x="7510109" y="4227325"/>
                <a:ext cx="3410870" cy="298415"/>
              </a:xfrm>
              <a:prstGeom prst="rect">
                <a:avLst/>
              </a:prstGeom>
              <a:blipFill>
                <a:blip r:embed="rId9"/>
                <a:stretch>
                  <a:fillRect l="-894" r="-2147" b="-26531"/>
                </a:stretch>
              </a:blipFill>
            </p:spPr>
            <p:txBody>
              <a:bodyPr/>
              <a:lstStyle/>
              <a:p>
                <a:r>
                  <a:rPr lang="zh-CN" altLang="en-US">
                    <a:noFill/>
                  </a:rPr>
                  <a:t> </a:t>
                </a:r>
              </a:p>
            </p:txBody>
          </p:sp>
        </mc:Fallback>
      </mc:AlternateContent>
      <p:sp>
        <p:nvSpPr>
          <p:cNvPr id="16" name="箭头: 上 15">
            <a:extLst>
              <a:ext uri="{FF2B5EF4-FFF2-40B4-BE49-F238E27FC236}">
                <a16:creationId xmlns:a16="http://schemas.microsoft.com/office/drawing/2014/main" id="{C87B4A0C-C4A8-4825-BF2A-00306A916E17}"/>
              </a:ext>
            </a:extLst>
          </p:cNvPr>
          <p:cNvSpPr/>
          <p:nvPr/>
        </p:nvSpPr>
        <p:spPr>
          <a:xfrm>
            <a:off x="8917852" y="4615334"/>
            <a:ext cx="392401" cy="452582"/>
          </a:xfrm>
          <a:prstGeom prst="upArrow">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A88DC7E-ABF3-4D82-9B0F-A7F24C114465}"/>
              </a:ext>
            </a:extLst>
          </p:cNvPr>
          <p:cNvSpPr txBox="1"/>
          <p:nvPr/>
        </p:nvSpPr>
        <p:spPr>
          <a:xfrm>
            <a:off x="7083622" y="4687608"/>
            <a:ext cx="1960793" cy="369332"/>
          </a:xfrm>
          <a:prstGeom prst="rect">
            <a:avLst/>
          </a:prstGeom>
          <a:noFill/>
        </p:spPr>
        <p:txBody>
          <a:bodyPr wrap="none" rtlCol="0">
            <a:spAutoFit/>
          </a:bodyPr>
          <a:lstStyle/>
          <a:p>
            <a:r>
              <a:rPr lang="en-US" altLang="zh-CN" dirty="0"/>
              <a:t>row-shape</a:t>
            </a:r>
            <a:r>
              <a:rPr lang="en-US" altLang="zh-CN" dirty="0">
                <a:sym typeface="Wingdings" panose="05000000000000000000" pitchFamily="2" charset="2"/>
              </a:rPr>
              <a:t>: </a:t>
            </a:r>
            <a:r>
              <a:rPr lang="en-US" altLang="zh-CN" b="1" dirty="0">
                <a:sym typeface="Wingdings" panose="05000000000000000000" pitchFamily="2" charset="2"/>
              </a:rPr>
              <a:t>(5, 3)</a:t>
            </a:r>
            <a:endParaRPr lang="zh-CN" altLang="en-US" b="1" dirty="0"/>
          </a:p>
        </p:txBody>
      </p:sp>
      <p:grpSp>
        <p:nvGrpSpPr>
          <p:cNvPr id="52" name="组合 51">
            <a:extLst>
              <a:ext uri="{FF2B5EF4-FFF2-40B4-BE49-F238E27FC236}">
                <a16:creationId xmlns:a16="http://schemas.microsoft.com/office/drawing/2014/main" id="{B86AC72C-7AF8-4875-A2DA-BAE978DF43C2}"/>
              </a:ext>
            </a:extLst>
          </p:cNvPr>
          <p:cNvGrpSpPr/>
          <p:nvPr/>
        </p:nvGrpSpPr>
        <p:grpSpPr>
          <a:xfrm>
            <a:off x="7522123" y="5021017"/>
            <a:ext cx="2934149" cy="389135"/>
            <a:chOff x="7522123" y="5104141"/>
            <a:chExt cx="2934149" cy="389135"/>
          </a:xfrm>
        </p:grpSpPr>
        <p:sp>
          <p:nvSpPr>
            <p:cNvPr id="18" name="文本框 17">
              <a:extLst>
                <a:ext uri="{FF2B5EF4-FFF2-40B4-BE49-F238E27FC236}">
                  <a16:creationId xmlns:a16="http://schemas.microsoft.com/office/drawing/2014/main" id="{14A807C4-9D2F-4D2C-BB4C-82C0B549A2AE}"/>
                </a:ext>
              </a:extLst>
            </p:cNvPr>
            <p:cNvSpPr txBox="1"/>
            <p:nvPr/>
          </p:nvSpPr>
          <p:spPr>
            <a:xfrm>
              <a:off x="7522123" y="5104141"/>
              <a:ext cx="410690" cy="369332"/>
            </a:xfrm>
            <a:prstGeom prst="rect">
              <a:avLst/>
            </a:prstGeom>
            <a:noFill/>
          </p:spPr>
          <p:txBody>
            <a:bodyPr wrap="none" rtlCol="0">
              <a:spAutoFit/>
            </a:bodyPr>
            <a:lstStyle/>
            <a:p>
              <a:r>
                <a:rPr lang="en-US" altLang="zh-CN" dirty="0"/>
                <a:t>c1</a:t>
              </a:r>
              <a:endParaRPr lang="zh-CN" altLang="en-US" dirty="0"/>
            </a:p>
          </p:txBody>
        </p:sp>
        <p:sp>
          <p:nvSpPr>
            <p:cNvPr id="19" name="文本框 18">
              <a:extLst>
                <a:ext uri="{FF2B5EF4-FFF2-40B4-BE49-F238E27FC236}">
                  <a16:creationId xmlns:a16="http://schemas.microsoft.com/office/drawing/2014/main" id="{9559B754-CCA6-41D8-8F67-F31761A65ACB}"/>
                </a:ext>
              </a:extLst>
            </p:cNvPr>
            <p:cNvSpPr txBox="1"/>
            <p:nvPr/>
          </p:nvSpPr>
          <p:spPr>
            <a:xfrm>
              <a:off x="8164050" y="5105127"/>
              <a:ext cx="410690" cy="369332"/>
            </a:xfrm>
            <a:prstGeom prst="rect">
              <a:avLst/>
            </a:prstGeom>
            <a:noFill/>
          </p:spPr>
          <p:txBody>
            <a:bodyPr wrap="none" rtlCol="0">
              <a:spAutoFit/>
            </a:bodyPr>
            <a:lstStyle/>
            <a:p>
              <a:r>
                <a:rPr lang="en-US" altLang="zh-CN" dirty="0"/>
                <a:t>c2</a:t>
              </a:r>
              <a:endParaRPr lang="zh-CN" altLang="en-US" dirty="0"/>
            </a:p>
          </p:txBody>
        </p:sp>
        <p:sp>
          <p:nvSpPr>
            <p:cNvPr id="21" name="文本框 20">
              <a:extLst>
                <a:ext uri="{FF2B5EF4-FFF2-40B4-BE49-F238E27FC236}">
                  <a16:creationId xmlns:a16="http://schemas.microsoft.com/office/drawing/2014/main" id="{2C83F45F-0DFB-4D0F-AE1A-D2E38467C143}"/>
                </a:ext>
              </a:extLst>
            </p:cNvPr>
            <p:cNvSpPr txBox="1"/>
            <p:nvPr/>
          </p:nvSpPr>
          <p:spPr>
            <a:xfrm>
              <a:off x="8807467" y="5119813"/>
              <a:ext cx="410690" cy="369332"/>
            </a:xfrm>
            <a:prstGeom prst="rect">
              <a:avLst/>
            </a:prstGeom>
            <a:noFill/>
          </p:spPr>
          <p:txBody>
            <a:bodyPr wrap="none" rtlCol="0">
              <a:spAutoFit/>
            </a:bodyPr>
            <a:lstStyle/>
            <a:p>
              <a:r>
                <a:rPr lang="en-US" altLang="zh-CN" dirty="0"/>
                <a:t>c3</a:t>
              </a:r>
              <a:endParaRPr lang="zh-CN" altLang="en-US" dirty="0"/>
            </a:p>
          </p:txBody>
        </p:sp>
        <p:sp>
          <p:nvSpPr>
            <p:cNvPr id="22" name="文本框 21">
              <a:extLst>
                <a:ext uri="{FF2B5EF4-FFF2-40B4-BE49-F238E27FC236}">
                  <a16:creationId xmlns:a16="http://schemas.microsoft.com/office/drawing/2014/main" id="{78E30E17-15B6-459D-BFEC-BA76957E6454}"/>
                </a:ext>
              </a:extLst>
            </p:cNvPr>
            <p:cNvSpPr txBox="1"/>
            <p:nvPr/>
          </p:nvSpPr>
          <p:spPr>
            <a:xfrm>
              <a:off x="9379936" y="5123944"/>
              <a:ext cx="410690" cy="369332"/>
            </a:xfrm>
            <a:prstGeom prst="rect">
              <a:avLst/>
            </a:prstGeom>
            <a:noFill/>
          </p:spPr>
          <p:txBody>
            <a:bodyPr wrap="none" rtlCol="0">
              <a:spAutoFit/>
            </a:bodyPr>
            <a:lstStyle/>
            <a:p>
              <a:r>
                <a:rPr lang="en-US" altLang="zh-CN" dirty="0"/>
                <a:t>c4</a:t>
              </a:r>
              <a:endParaRPr lang="zh-CN" altLang="en-US" dirty="0"/>
            </a:p>
          </p:txBody>
        </p:sp>
        <p:sp>
          <p:nvSpPr>
            <p:cNvPr id="23" name="文本框 22">
              <a:extLst>
                <a:ext uri="{FF2B5EF4-FFF2-40B4-BE49-F238E27FC236}">
                  <a16:creationId xmlns:a16="http://schemas.microsoft.com/office/drawing/2014/main" id="{B253E7CC-E9AC-43EE-A626-6AD18C53EE73}"/>
                </a:ext>
              </a:extLst>
            </p:cNvPr>
            <p:cNvSpPr txBox="1"/>
            <p:nvPr/>
          </p:nvSpPr>
          <p:spPr>
            <a:xfrm>
              <a:off x="10045582" y="5114200"/>
              <a:ext cx="410690" cy="369332"/>
            </a:xfrm>
            <a:prstGeom prst="rect">
              <a:avLst/>
            </a:prstGeom>
            <a:noFill/>
          </p:spPr>
          <p:txBody>
            <a:bodyPr wrap="none" rtlCol="0">
              <a:spAutoFit/>
            </a:bodyPr>
            <a:lstStyle/>
            <a:p>
              <a:r>
                <a:rPr lang="en-US" altLang="zh-CN" dirty="0"/>
                <a:t>c5</a:t>
              </a:r>
              <a:endParaRPr lang="zh-CN" altLang="en-US" dirty="0"/>
            </a:p>
          </p:txBody>
        </p:sp>
      </p:grpSp>
      <p:sp>
        <p:nvSpPr>
          <p:cNvPr id="28" name="文本框 27">
            <a:extLst>
              <a:ext uri="{FF2B5EF4-FFF2-40B4-BE49-F238E27FC236}">
                <a16:creationId xmlns:a16="http://schemas.microsoft.com/office/drawing/2014/main" id="{D5E8F036-BFF2-4B33-A38D-840E1DFD6843}"/>
              </a:ext>
            </a:extLst>
          </p:cNvPr>
          <p:cNvSpPr txBox="1"/>
          <p:nvPr/>
        </p:nvSpPr>
        <p:spPr>
          <a:xfrm>
            <a:off x="10850313" y="4846909"/>
            <a:ext cx="1324402" cy="369332"/>
          </a:xfrm>
          <a:prstGeom prst="rect">
            <a:avLst/>
          </a:prstGeom>
          <a:solidFill>
            <a:srgbClr val="00B0F0">
              <a:alpha val="80000"/>
            </a:srgbClr>
          </a:solidFill>
        </p:spPr>
        <p:txBody>
          <a:bodyPr wrap="none" rtlCol="0">
            <a:spAutoFit/>
          </a:bodyPr>
          <a:lstStyle/>
          <a:p>
            <a:r>
              <a:rPr lang="en-US" altLang="zh-CN" b="1" dirty="0">
                <a:solidFill>
                  <a:schemeClr val="bg1"/>
                </a:solidFill>
              </a:rPr>
              <a:t>Channel=3</a:t>
            </a:r>
            <a:endParaRPr lang="zh-CN" altLang="en-US" b="1" dirty="0">
              <a:solidFill>
                <a:schemeClr val="bg1"/>
              </a:solidFill>
            </a:endParaRPr>
          </a:p>
        </p:txBody>
      </p:sp>
      <p:graphicFrame>
        <p:nvGraphicFramePr>
          <p:cNvPr id="29" name="对象 28">
            <a:extLst>
              <a:ext uri="{FF2B5EF4-FFF2-40B4-BE49-F238E27FC236}">
                <a16:creationId xmlns:a16="http://schemas.microsoft.com/office/drawing/2014/main" id="{05BE9FC5-FB82-4BE4-934D-D3D05FDE44D8}"/>
              </a:ext>
            </a:extLst>
          </p:cNvPr>
          <p:cNvGraphicFramePr>
            <a:graphicFrameLocks noChangeAspect="1"/>
          </p:cNvGraphicFramePr>
          <p:nvPr>
            <p:extLst>
              <p:ext uri="{D42A27DB-BD31-4B8C-83A1-F6EECF244321}">
                <p14:modId xmlns:p14="http://schemas.microsoft.com/office/powerpoint/2010/main" val="412605379"/>
              </p:ext>
            </p:extLst>
          </p:nvPr>
        </p:nvGraphicFramePr>
        <p:xfrm>
          <a:off x="7356042" y="5622296"/>
          <a:ext cx="3438525" cy="190500"/>
        </p:xfrm>
        <a:graphic>
          <a:graphicData uri="http://schemas.openxmlformats.org/presentationml/2006/ole">
            <mc:AlternateContent xmlns:mc="http://schemas.openxmlformats.org/markup-compatibility/2006">
              <mc:Choice xmlns:v="urn:schemas-microsoft-com:vml" Requires="v">
                <p:oleObj spid="_x0000_s6841" name="Worksheet" r:id="rId10" imgW="3438569" imgH="190363" progId="Excel.Sheet.12">
                  <p:embed/>
                </p:oleObj>
              </mc:Choice>
              <mc:Fallback>
                <p:oleObj name="Worksheet" r:id="rId10" imgW="3438569" imgH="190363" progId="Excel.Sheet.12">
                  <p:embed/>
                  <p:pic>
                    <p:nvPicPr>
                      <p:cNvPr id="26" name="对象 25">
                        <a:extLst>
                          <a:ext uri="{FF2B5EF4-FFF2-40B4-BE49-F238E27FC236}">
                            <a16:creationId xmlns:a16="http://schemas.microsoft.com/office/drawing/2014/main" id="{445D8362-463B-4F15-AED2-28396D763AA0}"/>
                          </a:ext>
                        </a:extLst>
                      </p:cNvPr>
                      <p:cNvPicPr/>
                      <p:nvPr/>
                    </p:nvPicPr>
                    <p:blipFill>
                      <a:blip r:embed="rId6"/>
                      <a:stretch>
                        <a:fillRect/>
                      </a:stretch>
                    </p:blipFill>
                    <p:spPr>
                      <a:xfrm>
                        <a:off x="7356042" y="5622296"/>
                        <a:ext cx="3438525" cy="190500"/>
                      </a:xfrm>
                      <a:prstGeom prst="rect">
                        <a:avLst/>
                      </a:prstGeom>
                      <a:solidFill>
                        <a:srgbClr val="0070C0">
                          <a:alpha val="70000"/>
                        </a:srgbClr>
                      </a:solidFill>
                    </p:spPr>
                  </p:pic>
                </p:oleObj>
              </mc:Fallback>
            </mc:AlternateContent>
          </a:graphicData>
        </a:graphic>
      </p:graphicFrame>
      <p:graphicFrame>
        <p:nvGraphicFramePr>
          <p:cNvPr id="30" name="对象 29">
            <a:extLst>
              <a:ext uri="{FF2B5EF4-FFF2-40B4-BE49-F238E27FC236}">
                <a16:creationId xmlns:a16="http://schemas.microsoft.com/office/drawing/2014/main" id="{5E33E459-4851-4946-ACEF-C4C5E0AC6351}"/>
              </a:ext>
            </a:extLst>
          </p:cNvPr>
          <p:cNvGraphicFramePr>
            <a:graphicFrameLocks noChangeAspect="1"/>
          </p:cNvGraphicFramePr>
          <p:nvPr>
            <p:extLst>
              <p:ext uri="{D42A27DB-BD31-4B8C-83A1-F6EECF244321}">
                <p14:modId xmlns:p14="http://schemas.microsoft.com/office/powerpoint/2010/main" val="1786965834"/>
              </p:ext>
            </p:extLst>
          </p:nvPr>
        </p:nvGraphicFramePr>
        <p:xfrm>
          <a:off x="7446159" y="5657139"/>
          <a:ext cx="3438525" cy="190500"/>
        </p:xfrm>
        <a:graphic>
          <a:graphicData uri="http://schemas.openxmlformats.org/presentationml/2006/ole">
            <mc:AlternateContent xmlns:mc="http://schemas.openxmlformats.org/markup-compatibility/2006">
              <mc:Choice xmlns:v="urn:schemas-microsoft-com:vml" Requires="v">
                <p:oleObj spid="_x0000_s6842" name="Worksheet" r:id="rId11" imgW="3438569" imgH="190363" progId="Excel.Sheet.12">
                  <p:embed/>
                </p:oleObj>
              </mc:Choice>
              <mc:Fallback>
                <p:oleObj name="Worksheet" r:id="rId11" imgW="3438569" imgH="190363" progId="Excel.Sheet.12">
                  <p:embed/>
                  <p:pic>
                    <p:nvPicPr>
                      <p:cNvPr id="25" name="对象 24">
                        <a:extLst>
                          <a:ext uri="{FF2B5EF4-FFF2-40B4-BE49-F238E27FC236}">
                            <a16:creationId xmlns:a16="http://schemas.microsoft.com/office/drawing/2014/main" id="{153BAC88-CB16-4CEE-9E50-B963129843F1}"/>
                          </a:ext>
                        </a:extLst>
                      </p:cNvPr>
                      <p:cNvPicPr/>
                      <p:nvPr/>
                    </p:nvPicPr>
                    <p:blipFill>
                      <a:blip r:embed="rId6"/>
                      <a:stretch>
                        <a:fillRect/>
                      </a:stretch>
                    </p:blipFill>
                    <p:spPr>
                      <a:xfrm>
                        <a:off x="7446159" y="5657139"/>
                        <a:ext cx="3438525" cy="190500"/>
                      </a:xfrm>
                      <a:prstGeom prst="rect">
                        <a:avLst/>
                      </a:prstGeom>
                      <a:solidFill>
                        <a:srgbClr val="00B050">
                          <a:alpha val="70000"/>
                        </a:srgbClr>
                      </a:solidFill>
                    </p:spPr>
                  </p:pic>
                </p:oleObj>
              </mc:Fallback>
            </mc:AlternateContent>
          </a:graphicData>
        </a:graphic>
      </p:graphicFrame>
      <p:graphicFrame>
        <p:nvGraphicFramePr>
          <p:cNvPr id="31" name="对象 30">
            <a:extLst>
              <a:ext uri="{FF2B5EF4-FFF2-40B4-BE49-F238E27FC236}">
                <a16:creationId xmlns:a16="http://schemas.microsoft.com/office/drawing/2014/main" id="{51E34A98-9A13-4257-AAEB-9392D17AE505}"/>
              </a:ext>
            </a:extLst>
          </p:cNvPr>
          <p:cNvGraphicFramePr>
            <a:graphicFrameLocks noChangeAspect="1"/>
          </p:cNvGraphicFramePr>
          <p:nvPr>
            <p:extLst>
              <p:ext uri="{D42A27DB-BD31-4B8C-83A1-F6EECF244321}">
                <p14:modId xmlns:p14="http://schemas.microsoft.com/office/powerpoint/2010/main" val="395833067"/>
              </p:ext>
            </p:extLst>
          </p:nvPr>
        </p:nvGraphicFramePr>
        <p:xfrm>
          <a:off x="7534756" y="5708998"/>
          <a:ext cx="3438525" cy="190500"/>
        </p:xfrm>
        <a:graphic>
          <a:graphicData uri="http://schemas.openxmlformats.org/presentationml/2006/ole">
            <mc:AlternateContent xmlns:mc="http://schemas.openxmlformats.org/markup-compatibility/2006">
              <mc:Choice xmlns:v="urn:schemas-microsoft-com:vml" Requires="v">
                <p:oleObj spid="_x0000_s6843" name="Worksheet" r:id="rId12" imgW="3438569" imgH="190363" progId="Excel.Sheet.12">
                  <p:embed/>
                </p:oleObj>
              </mc:Choice>
              <mc:Fallback>
                <p:oleObj name="Worksheet" r:id="rId12" imgW="3438569" imgH="190363" progId="Excel.Sheet.12">
                  <p:embed/>
                  <p:pic>
                    <p:nvPicPr>
                      <p:cNvPr id="5" name="对象 4">
                        <a:extLst>
                          <a:ext uri="{FF2B5EF4-FFF2-40B4-BE49-F238E27FC236}">
                            <a16:creationId xmlns:a16="http://schemas.microsoft.com/office/drawing/2014/main" id="{8AA11E3E-6E07-4FE7-AD3E-1690B763EF9D}"/>
                          </a:ext>
                        </a:extLst>
                      </p:cNvPr>
                      <p:cNvPicPr/>
                      <p:nvPr/>
                    </p:nvPicPr>
                    <p:blipFill>
                      <a:blip r:embed="rId6"/>
                      <a:stretch>
                        <a:fillRect/>
                      </a:stretch>
                    </p:blipFill>
                    <p:spPr>
                      <a:xfrm>
                        <a:off x="7534756" y="5708998"/>
                        <a:ext cx="3438525" cy="190500"/>
                      </a:xfrm>
                      <a:prstGeom prst="rect">
                        <a:avLst/>
                      </a:prstGeom>
                      <a:solidFill>
                        <a:srgbClr val="FF0000">
                          <a:alpha val="80000"/>
                        </a:srgbClr>
                      </a:solidFill>
                    </p:spPr>
                  </p:pic>
                </p:oleObj>
              </mc:Fallback>
            </mc:AlternateContent>
          </a:graphicData>
        </a:graphic>
      </p:graphicFrame>
      <p:graphicFrame>
        <p:nvGraphicFramePr>
          <p:cNvPr id="32" name="对象 31">
            <a:extLst>
              <a:ext uri="{FF2B5EF4-FFF2-40B4-BE49-F238E27FC236}">
                <a16:creationId xmlns:a16="http://schemas.microsoft.com/office/drawing/2014/main" id="{BF946A75-B4E8-4572-A5E5-7D432017AC86}"/>
              </a:ext>
            </a:extLst>
          </p:cNvPr>
          <p:cNvGraphicFramePr>
            <a:graphicFrameLocks noChangeAspect="1"/>
          </p:cNvGraphicFramePr>
          <p:nvPr>
            <p:extLst>
              <p:ext uri="{D42A27DB-BD31-4B8C-83A1-F6EECF244321}">
                <p14:modId xmlns:p14="http://schemas.microsoft.com/office/powerpoint/2010/main" val="977503800"/>
              </p:ext>
            </p:extLst>
          </p:nvPr>
        </p:nvGraphicFramePr>
        <p:xfrm>
          <a:off x="7500873" y="5940757"/>
          <a:ext cx="3438525" cy="190500"/>
        </p:xfrm>
        <a:graphic>
          <a:graphicData uri="http://schemas.openxmlformats.org/presentationml/2006/ole">
            <mc:AlternateContent xmlns:mc="http://schemas.openxmlformats.org/markup-compatibility/2006">
              <mc:Choice xmlns:v="urn:schemas-microsoft-com:vml" Requires="v">
                <p:oleObj spid="_x0000_s6844" name="Worksheet" r:id="rId13" imgW="3438569" imgH="190363" progId="Excel.Sheet.12">
                  <p:embed/>
                </p:oleObj>
              </mc:Choice>
              <mc:Fallback>
                <p:oleObj name="Worksheet" r:id="rId13" imgW="3438569" imgH="190363" progId="Excel.Sheet.12">
                  <p:embed/>
                  <p:pic>
                    <p:nvPicPr>
                      <p:cNvPr id="29" name="对象 28">
                        <a:extLst>
                          <a:ext uri="{FF2B5EF4-FFF2-40B4-BE49-F238E27FC236}">
                            <a16:creationId xmlns:a16="http://schemas.microsoft.com/office/drawing/2014/main" id="{05BE9FC5-FB82-4BE4-934D-D3D05FDE44D8}"/>
                          </a:ext>
                        </a:extLst>
                      </p:cNvPr>
                      <p:cNvPicPr/>
                      <p:nvPr/>
                    </p:nvPicPr>
                    <p:blipFill>
                      <a:blip r:embed="rId6"/>
                      <a:stretch>
                        <a:fillRect/>
                      </a:stretch>
                    </p:blipFill>
                    <p:spPr>
                      <a:xfrm>
                        <a:off x="7500873" y="5940757"/>
                        <a:ext cx="3438525" cy="190500"/>
                      </a:xfrm>
                      <a:prstGeom prst="rect">
                        <a:avLst/>
                      </a:prstGeom>
                      <a:solidFill>
                        <a:srgbClr val="0070C0">
                          <a:alpha val="70000"/>
                        </a:srgbClr>
                      </a:solidFill>
                    </p:spPr>
                  </p:pic>
                </p:oleObj>
              </mc:Fallback>
            </mc:AlternateContent>
          </a:graphicData>
        </a:graphic>
      </p:graphicFrame>
      <p:sp>
        <p:nvSpPr>
          <p:cNvPr id="27" name="左大括号 26">
            <a:extLst>
              <a:ext uri="{FF2B5EF4-FFF2-40B4-BE49-F238E27FC236}">
                <a16:creationId xmlns:a16="http://schemas.microsoft.com/office/drawing/2014/main" id="{8A0FB3D8-4DE7-402A-A48B-12C634303F97}"/>
              </a:ext>
            </a:extLst>
          </p:cNvPr>
          <p:cNvSpPr/>
          <p:nvPr/>
        </p:nvSpPr>
        <p:spPr>
          <a:xfrm rot="8742757">
            <a:off x="10757379" y="5137100"/>
            <a:ext cx="209281" cy="4017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3" name="对象 32">
            <a:extLst>
              <a:ext uri="{FF2B5EF4-FFF2-40B4-BE49-F238E27FC236}">
                <a16:creationId xmlns:a16="http://schemas.microsoft.com/office/drawing/2014/main" id="{CDE6353F-8C0E-489B-B1EC-5C88D7F8C8D4}"/>
              </a:ext>
            </a:extLst>
          </p:cNvPr>
          <p:cNvGraphicFramePr>
            <a:graphicFrameLocks noChangeAspect="1"/>
          </p:cNvGraphicFramePr>
          <p:nvPr>
            <p:extLst>
              <p:ext uri="{D42A27DB-BD31-4B8C-83A1-F6EECF244321}">
                <p14:modId xmlns:p14="http://schemas.microsoft.com/office/powerpoint/2010/main" val="1998605171"/>
              </p:ext>
            </p:extLst>
          </p:nvPr>
        </p:nvGraphicFramePr>
        <p:xfrm>
          <a:off x="7590990" y="5975600"/>
          <a:ext cx="3438525" cy="190500"/>
        </p:xfrm>
        <a:graphic>
          <a:graphicData uri="http://schemas.openxmlformats.org/presentationml/2006/ole">
            <mc:AlternateContent xmlns:mc="http://schemas.openxmlformats.org/markup-compatibility/2006">
              <mc:Choice xmlns:v="urn:schemas-microsoft-com:vml" Requires="v">
                <p:oleObj spid="_x0000_s6845" name="Worksheet" r:id="rId14" imgW="3438569" imgH="190363" progId="Excel.Sheet.12">
                  <p:embed/>
                </p:oleObj>
              </mc:Choice>
              <mc:Fallback>
                <p:oleObj name="Worksheet" r:id="rId14" imgW="3438569" imgH="190363" progId="Excel.Sheet.12">
                  <p:embed/>
                  <p:pic>
                    <p:nvPicPr>
                      <p:cNvPr id="30" name="对象 29">
                        <a:extLst>
                          <a:ext uri="{FF2B5EF4-FFF2-40B4-BE49-F238E27FC236}">
                            <a16:creationId xmlns:a16="http://schemas.microsoft.com/office/drawing/2014/main" id="{5E33E459-4851-4946-ACEF-C4C5E0AC6351}"/>
                          </a:ext>
                        </a:extLst>
                      </p:cNvPr>
                      <p:cNvPicPr/>
                      <p:nvPr/>
                    </p:nvPicPr>
                    <p:blipFill>
                      <a:blip r:embed="rId6"/>
                      <a:stretch>
                        <a:fillRect/>
                      </a:stretch>
                    </p:blipFill>
                    <p:spPr>
                      <a:xfrm>
                        <a:off x="7590990" y="5975600"/>
                        <a:ext cx="3438525" cy="190500"/>
                      </a:xfrm>
                      <a:prstGeom prst="rect">
                        <a:avLst/>
                      </a:prstGeom>
                      <a:solidFill>
                        <a:srgbClr val="00B050">
                          <a:alpha val="70000"/>
                        </a:srgbClr>
                      </a:solidFill>
                    </p:spPr>
                  </p:pic>
                </p:oleObj>
              </mc:Fallback>
            </mc:AlternateContent>
          </a:graphicData>
        </a:graphic>
      </p:graphicFrame>
      <p:graphicFrame>
        <p:nvGraphicFramePr>
          <p:cNvPr id="34" name="对象 33">
            <a:extLst>
              <a:ext uri="{FF2B5EF4-FFF2-40B4-BE49-F238E27FC236}">
                <a16:creationId xmlns:a16="http://schemas.microsoft.com/office/drawing/2014/main" id="{AA9F69E6-3102-41EC-8ED3-D17221D9DB26}"/>
              </a:ext>
            </a:extLst>
          </p:cNvPr>
          <p:cNvGraphicFramePr>
            <a:graphicFrameLocks noChangeAspect="1"/>
          </p:cNvGraphicFramePr>
          <p:nvPr>
            <p:extLst>
              <p:ext uri="{D42A27DB-BD31-4B8C-83A1-F6EECF244321}">
                <p14:modId xmlns:p14="http://schemas.microsoft.com/office/powerpoint/2010/main" val="3161373130"/>
              </p:ext>
            </p:extLst>
          </p:nvPr>
        </p:nvGraphicFramePr>
        <p:xfrm>
          <a:off x="7679587" y="6027459"/>
          <a:ext cx="3438525" cy="190500"/>
        </p:xfrm>
        <a:graphic>
          <a:graphicData uri="http://schemas.openxmlformats.org/presentationml/2006/ole">
            <mc:AlternateContent xmlns:mc="http://schemas.openxmlformats.org/markup-compatibility/2006">
              <mc:Choice xmlns:v="urn:schemas-microsoft-com:vml" Requires="v">
                <p:oleObj spid="_x0000_s6846" name="Worksheet" r:id="rId15" imgW="3438569" imgH="190363" progId="Excel.Sheet.12">
                  <p:embed/>
                </p:oleObj>
              </mc:Choice>
              <mc:Fallback>
                <p:oleObj name="Worksheet" r:id="rId15" imgW="3438569" imgH="190363" progId="Excel.Sheet.12">
                  <p:embed/>
                  <p:pic>
                    <p:nvPicPr>
                      <p:cNvPr id="31" name="对象 30">
                        <a:extLst>
                          <a:ext uri="{FF2B5EF4-FFF2-40B4-BE49-F238E27FC236}">
                            <a16:creationId xmlns:a16="http://schemas.microsoft.com/office/drawing/2014/main" id="{51E34A98-9A13-4257-AAEB-9392D17AE505}"/>
                          </a:ext>
                        </a:extLst>
                      </p:cNvPr>
                      <p:cNvPicPr/>
                      <p:nvPr/>
                    </p:nvPicPr>
                    <p:blipFill>
                      <a:blip r:embed="rId6"/>
                      <a:stretch>
                        <a:fillRect/>
                      </a:stretch>
                    </p:blipFill>
                    <p:spPr>
                      <a:xfrm>
                        <a:off x="7679587" y="6027459"/>
                        <a:ext cx="3438525" cy="190500"/>
                      </a:xfrm>
                      <a:prstGeom prst="rect">
                        <a:avLst/>
                      </a:prstGeom>
                      <a:solidFill>
                        <a:srgbClr val="FF0000">
                          <a:alpha val="80000"/>
                        </a:srgbClr>
                      </a:solidFill>
                    </p:spPr>
                  </p:pic>
                </p:oleObj>
              </mc:Fallback>
            </mc:AlternateContent>
          </a:graphicData>
        </a:graphic>
      </p:graphicFrame>
      <p:graphicFrame>
        <p:nvGraphicFramePr>
          <p:cNvPr id="35" name="对象 34">
            <a:extLst>
              <a:ext uri="{FF2B5EF4-FFF2-40B4-BE49-F238E27FC236}">
                <a16:creationId xmlns:a16="http://schemas.microsoft.com/office/drawing/2014/main" id="{E94C0CDE-9806-4543-8CC3-6EAF5F685E5E}"/>
              </a:ext>
            </a:extLst>
          </p:cNvPr>
          <p:cNvGraphicFramePr>
            <a:graphicFrameLocks noChangeAspect="1"/>
          </p:cNvGraphicFramePr>
          <p:nvPr>
            <p:extLst>
              <p:ext uri="{D42A27DB-BD31-4B8C-83A1-F6EECF244321}">
                <p14:modId xmlns:p14="http://schemas.microsoft.com/office/powerpoint/2010/main" val="3590700970"/>
              </p:ext>
            </p:extLst>
          </p:nvPr>
        </p:nvGraphicFramePr>
        <p:xfrm>
          <a:off x="7744877" y="6249070"/>
          <a:ext cx="3438525" cy="190500"/>
        </p:xfrm>
        <a:graphic>
          <a:graphicData uri="http://schemas.openxmlformats.org/presentationml/2006/ole">
            <mc:AlternateContent xmlns:mc="http://schemas.openxmlformats.org/markup-compatibility/2006">
              <mc:Choice xmlns:v="urn:schemas-microsoft-com:vml" Requires="v">
                <p:oleObj spid="_x0000_s6847" name="Worksheet" r:id="rId16" imgW="3438569" imgH="190363" progId="Excel.Sheet.12">
                  <p:embed/>
                </p:oleObj>
              </mc:Choice>
              <mc:Fallback>
                <p:oleObj name="Worksheet" r:id="rId16" imgW="3438569" imgH="190363" progId="Excel.Sheet.12">
                  <p:embed/>
                  <p:pic>
                    <p:nvPicPr>
                      <p:cNvPr id="32" name="对象 31">
                        <a:extLst>
                          <a:ext uri="{FF2B5EF4-FFF2-40B4-BE49-F238E27FC236}">
                            <a16:creationId xmlns:a16="http://schemas.microsoft.com/office/drawing/2014/main" id="{BF946A75-B4E8-4572-A5E5-7D432017AC86}"/>
                          </a:ext>
                        </a:extLst>
                      </p:cNvPr>
                      <p:cNvPicPr/>
                      <p:nvPr/>
                    </p:nvPicPr>
                    <p:blipFill>
                      <a:blip r:embed="rId6"/>
                      <a:stretch>
                        <a:fillRect/>
                      </a:stretch>
                    </p:blipFill>
                    <p:spPr>
                      <a:xfrm>
                        <a:off x="7744877" y="6249070"/>
                        <a:ext cx="3438525" cy="190500"/>
                      </a:xfrm>
                      <a:prstGeom prst="rect">
                        <a:avLst/>
                      </a:prstGeom>
                      <a:solidFill>
                        <a:srgbClr val="0070C0">
                          <a:alpha val="70000"/>
                        </a:srgbClr>
                      </a:solidFill>
                    </p:spPr>
                  </p:pic>
                </p:oleObj>
              </mc:Fallback>
            </mc:AlternateContent>
          </a:graphicData>
        </a:graphic>
      </p:graphicFrame>
      <p:graphicFrame>
        <p:nvGraphicFramePr>
          <p:cNvPr id="36" name="对象 35">
            <a:extLst>
              <a:ext uri="{FF2B5EF4-FFF2-40B4-BE49-F238E27FC236}">
                <a16:creationId xmlns:a16="http://schemas.microsoft.com/office/drawing/2014/main" id="{FEB3D1E7-8667-4F16-9D1F-3B0DD08D92BD}"/>
              </a:ext>
            </a:extLst>
          </p:cNvPr>
          <p:cNvGraphicFramePr>
            <a:graphicFrameLocks noChangeAspect="1"/>
          </p:cNvGraphicFramePr>
          <p:nvPr>
            <p:extLst>
              <p:ext uri="{D42A27DB-BD31-4B8C-83A1-F6EECF244321}">
                <p14:modId xmlns:p14="http://schemas.microsoft.com/office/powerpoint/2010/main" val="1098348208"/>
              </p:ext>
            </p:extLst>
          </p:nvPr>
        </p:nvGraphicFramePr>
        <p:xfrm>
          <a:off x="7834994" y="6283913"/>
          <a:ext cx="3438525" cy="190500"/>
        </p:xfrm>
        <a:graphic>
          <a:graphicData uri="http://schemas.openxmlformats.org/presentationml/2006/ole">
            <mc:AlternateContent xmlns:mc="http://schemas.openxmlformats.org/markup-compatibility/2006">
              <mc:Choice xmlns:v="urn:schemas-microsoft-com:vml" Requires="v">
                <p:oleObj spid="_x0000_s6848" name="Worksheet" r:id="rId17" imgW="3438569" imgH="190363" progId="Excel.Sheet.12">
                  <p:embed/>
                </p:oleObj>
              </mc:Choice>
              <mc:Fallback>
                <p:oleObj name="Worksheet" r:id="rId17" imgW="3438569" imgH="190363" progId="Excel.Sheet.12">
                  <p:embed/>
                  <p:pic>
                    <p:nvPicPr>
                      <p:cNvPr id="33" name="对象 32">
                        <a:extLst>
                          <a:ext uri="{FF2B5EF4-FFF2-40B4-BE49-F238E27FC236}">
                            <a16:creationId xmlns:a16="http://schemas.microsoft.com/office/drawing/2014/main" id="{CDE6353F-8C0E-489B-B1EC-5C88D7F8C8D4}"/>
                          </a:ext>
                        </a:extLst>
                      </p:cNvPr>
                      <p:cNvPicPr/>
                      <p:nvPr/>
                    </p:nvPicPr>
                    <p:blipFill>
                      <a:blip r:embed="rId6"/>
                      <a:stretch>
                        <a:fillRect/>
                      </a:stretch>
                    </p:blipFill>
                    <p:spPr>
                      <a:xfrm>
                        <a:off x="7834994" y="6283913"/>
                        <a:ext cx="3438525" cy="190500"/>
                      </a:xfrm>
                      <a:prstGeom prst="rect">
                        <a:avLst/>
                      </a:prstGeom>
                      <a:solidFill>
                        <a:srgbClr val="00B050">
                          <a:alpha val="70000"/>
                        </a:srgbClr>
                      </a:solidFill>
                    </p:spPr>
                  </p:pic>
                </p:oleObj>
              </mc:Fallback>
            </mc:AlternateContent>
          </a:graphicData>
        </a:graphic>
      </p:graphicFrame>
      <p:graphicFrame>
        <p:nvGraphicFramePr>
          <p:cNvPr id="37" name="对象 36">
            <a:extLst>
              <a:ext uri="{FF2B5EF4-FFF2-40B4-BE49-F238E27FC236}">
                <a16:creationId xmlns:a16="http://schemas.microsoft.com/office/drawing/2014/main" id="{DC11DA65-3CFB-4161-8AA4-61386EB2223C}"/>
              </a:ext>
            </a:extLst>
          </p:cNvPr>
          <p:cNvGraphicFramePr>
            <a:graphicFrameLocks noChangeAspect="1"/>
          </p:cNvGraphicFramePr>
          <p:nvPr>
            <p:extLst>
              <p:ext uri="{D42A27DB-BD31-4B8C-83A1-F6EECF244321}">
                <p14:modId xmlns:p14="http://schemas.microsoft.com/office/powerpoint/2010/main" val="4294618661"/>
              </p:ext>
            </p:extLst>
          </p:nvPr>
        </p:nvGraphicFramePr>
        <p:xfrm>
          <a:off x="7923591" y="6335772"/>
          <a:ext cx="3438525" cy="190500"/>
        </p:xfrm>
        <a:graphic>
          <a:graphicData uri="http://schemas.openxmlformats.org/presentationml/2006/ole">
            <mc:AlternateContent xmlns:mc="http://schemas.openxmlformats.org/markup-compatibility/2006">
              <mc:Choice xmlns:v="urn:schemas-microsoft-com:vml" Requires="v">
                <p:oleObj spid="_x0000_s6849" name="Worksheet" r:id="rId18" imgW="3438569" imgH="190363" progId="Excel.Sheet.12">
                  <p:embed/>
                </p:oleObj>
              </mc:Choice>
              <mc:Fallback>
                <p:oleObj name="Worksheet" r:id="rId18" imgW="3438569" imgH="190363" progId="Excel.Sheet.12">
                  <p:embed/>
                  <p:pic>
                    <p:nvPicPr>
                      <p:cNvPr id="34" name="对象 33">
                        <a:extLst>
                          <a:ext uri="{FF2B5EF4-FFF2-40B4-BE49-F238E27FC236}">
                            <a16:creationId xmlns:a16="http://schemas.microsoft.com/office/drawing/2014/main" id="{AA9F69E6-3102-41EC-8ED3-D17221D9DB26}"/>
                          </a:ext>
                        </a:extLst>
                      </p:cNvPr>
                      <p:cNvPicPr/>
                      <p:nvPr/>
                    </p:nvPicPr>
                    <p:blipFill>
                      <a:blip r:embed="rId6"/>
                      <a:stretch>
                        <a:fillRect/>
                      </a:stretch>
                    </p:blipFill>
                    <p:spPr>
                      <a:xfrm>
                        <a:off x="7923591" y="6335772"/>
                        <a:ext cx="3438525" cy="190500"/>
                      </a:xfrm>
                      <a:prstGeom prst="rect">
                        <a:avLst/>
                      </a:prstGeom>
                      <a:solidFill>
                        <a:srgbClr val="FF0000">
                          <a:alpha val="80000"/>
                        </a:srgbClr>
                      </a:solidFill>
                    </p:spPr>
                  </p:pic>
                </p:oleObj>
              </mc:Fallback>
            </mc:AlternateContent>
          </a:graphicData>
        </a:graphic>
      </p:graphicFrame>
      <p:grpSp>
        <p:nvGrpSpPr>
          <p:cNvPr id="41" name="组合 40">
            <a:extLst>
              <a:ext uri="{FF2B5EF4-FFF2-40B4-BE49-F238E27FC236}">
                <a16:creationId xmlns:a16="http://schemas.microsoft.com/office/drawing/2014/main" id="{76FD8703-3289-40B6-8DB9-45D382AFF778}"/>
              </a:ext>
            </a:extLst>
          </p:cNvPr>
          <p:cNvGrpSpPr/>
          <p:nvPr/>
        </p:nvGrpSpPr>
        <p:grpSpPr>
          <a:xfrm>
            <a:off x="8294252" y="3197901"/>
            <a:ext cx="1560513" cy="276225"/>
            <a:chOff x="7289891" y="1117053"/>
            <a:chExt cx="1560513" cy="276225"/>
          </a:xfrm>
          <a:scene3d>
            <a:camera prst="orthographicFront">
              <a:rot lat="0" lon="0" rev="5400000"/>
            </a:camera>
            <a:lightRig rig="threePt" dir="t"/>
          </a:scene3d>
        </p:grpSpPr>
        <p:graphicFrame>
          <p:nvGraphicFramePr>
            <p:cNvPr id="38" name="对象 37">
              <a:extLst>
                <a:ext uri="{FF2B5EF4-FFF2-40B4-BE49-F238E27FC236}">
                  <a16:creationId xmlns:a16="http://schemas.microsoft.com/office/drawing/2014/main" id="{1B446895-E680-4EF6-A0E6-E10B053055BA}"/>
                </a:ext>
              </a:extLst>
            </p:cNvPr>
            <p:cNvGraphicFramePr>
              <a:graphicFrameLocks noChangeAspect="1"/>
            </p:cNvGraphicFramePr>
            <p:nvPr>
              <p:extLst>
                <p:ext uri="{D42A27DB-BD31-4B8C-83A1-F6EECF244321}">
                  <p14:modId xmlns:p14="http://schemas.microsoft.com/office/powerpoint/2010/main" val="784931902"/>
                </p:ext>
              </p:extLst>
            </p:nvPr>
          </p:nvGraphicFramePr>
          <p:xfrm>
            <a:off x="7289891" y="1117053"/>
            <a:ext cx="1381125" cy="190500"/>
          </p:xfrm>
          <a:graphic>
            <a:graphicData uri="http://schemas.openxmlformats.org/presentationml/2006/ole">
              <mc:AlternateContent xmlns:mc="http://schemas.openxmlformats.org/markup-compatibility/2006">
                <mc:Choice xmlns:v="urn:schemas-microsoft-com:vml" Requires="v">
                  <p:oleObj spid="_x0000_s6850" name="Worksheet" r:id="rId19" imgW="1381169" imgH="190363" progId="Excel.Sheet.12">
                    <p:embed/>
                  </p:oleObj>
                </mc:Choice>
                <mc:Fallback>
                  <p:oleObj name="Worksheet" r:id="rId19" imgW="1381169" imgH="190363" progId="Excel.Sheet.12">
                    <p:embed/>
                    <p:pic>
                      <p:nvPicPr>
                        <p:cNvPr id="26" name="对象 25">
                          <a:extLst>
                            <a:ext uri="{FF2B5EF4-FFF2-40B4-BE49-F238E27FC236}">
                              <a16:creationId xmlns:a16="http://schemas.microsoft.com/office/drawing/2014/main" id="{445D8362-463B-4F15-AED2-28396D763AA0}"/>
                            </a:ext>
                          </a:extLst>
                        </p:cNvPr>
                        <p:cNvPicPr/>
                        <p:nvPr/>
                      </p:nvPicPr>
                      <p:blipFill>
                        <a:blip r:embed="rId20"/>
                        <a:stretch>
                          <a:fillRect/>
                        </a:stretch>
                      </p:blipFill>
                      <p:spPr>
                        <a:xfrm>
                          <a:off x="7289891" y="1117053"/>
                          <a:ext cx="1381125" cy="190500"/>
                        </a:xfrm>
                        <a:prstGeom prst="rect">
                          <a:avLst/>
                        </a:prstGeom>
                        <a:solidFill>
                          <a:srgbClr val="0070C0">
                            <a:alpha val="70000"/>
                          </a:srgbClr>
                        </a:solidFill>
                      </p:spPr>
                    </p:pic>
                  </p:oleObj>
                </mc:Fallback>
              </mc:AlternateContent>
            </a:graphicData>
          </a:graphic>
        </p:graphicFrame>
        <p:graphicFrame>
          <p:nvGraphicFramePr>
            <p:cNvPr id="39" name="对象 38">
              <a:extLst>
                <a:ext uri="{FF2B5EF4-FFF2-40B4-BE49-F238E27FC236}">
                  <a16:creationId xmlns:a16="http://schemas.microsoft.com/office/drawing/2014/main" id="{481D9532-552B-4BE8-AAC4-4A123119B118}"/>
                </a:ext>
              </a:extLst>
            </p:cNvPr>
            <p:cNvGraphicFramePr>
              <a:graphicFrameLocks noChangeAspect="1"/>
            </p:cNvGraphicFramePr>
            <p:nvPr>
              <p:extLst>
                <p:ext uri="{D42A27DB-BD31-4B8C-83A1-F6EECF244321}">
                  <p14:modId xmlns:p14="http://schemas.microsoft.com/office/powerpoint/2010/main" val="4153619947"/>
                </p:ext>
              </p:extLst>
            </p:nvPr>
          </p:nvGraphicFramePr>
          <p:xfrm>
            <a:off x="7380379" y="1151978"/>
            <a:ext cx="1381125" cy="190500"/>
          </p:xfrm>
          <a:graphic>
            <a:graphicData uri="http://schemas.openxmlformats.org/presentationml/2006/ole">
              <mc:AlternateContent xmlns:mc="http://schemas.openxmlformats.org/markup-compatibility/2006">
                <mc:Choice xmlns:v="urn:schemas-microsoft-com:vml" Requires="v">
                  <p:oleObj spid="_x0000_s6851" name="Worksheet" r:id="rId21" imgW="1381169" imgH="190363" progId="Excel.Sheet.12">
                    <p:embed/>
                  </p:oleObj>
                </mc:Choice>
                <mc:Fallback>
                  <p:oleObj name="Worksheet" r:id="rId21" imgW="1381169" imgH="190363" progId="Excel.Sheet.12">
                    <p:embed/>
                    <p:pic>
                      <p:nvPicPr>
                        <p:cNvPr id="25" name="对象 24">
                          <a:extLst>
                            <a:ext uri="{FF2B5EF4-FFF2-40B4-BE49-F238E27FC236}">
                              <a16:creationId xmlns:a16="http://schemas.microsoft.com/office/drawing/2014/main" id="{153BAC88-CB16-4CEE-9E50-B963129843F1}"/>
                            </a:ext>
                          </a:extLst>
                        </p:cNvPr>
                        <p:cNvPicPr/>
                        <p:nvPr/>
                      </p:nvPicPr>
                      <p:blipFill>
                        <a:blip r:embed="rId20"/>
                        <a:stretch>
                          <a:fillRect/>
                        </a:stretch>
                      </p:blipFill>
                      <p:spPr>
                        <a:xfrm>
                          <a:off x="7380379" y="1151978"/>
                          <a:ext cx="1381125" cy="190500"/>
                        </a:xfrm>
                        <a:prstGeom prst="rect">
                          <a:avLst/>
                        </a:prstGeom>
                        <a:solidFill>
                          <a:srgbClr val="00B050">
                            <a:alpha val="70000"/>
                          </a:srgbClr>
                        </a:solidFill>
                      </p:spPr>
                    </p:pic>
                  </p:oleObj>
                </mc:Fallback>
              </mc:AlternateContent>
            </a:graphicData>
          </a:graphic>
        </p:graphicFrame>
        <p:graphicFrame>
          <p:nvGraphicFramePr>
            <p:cNvPr id="40" name="对象 39">
              <a:extLst>
                <a:ext uri="{FF2B5EF4-FFF2-40B4-BE49-F238E27FC236}">
                  <a16:creationId xmlns:a16="http://schemas.microsoft.com/office/drawing/2014/main" id="{F874FFB4-48EC-4E8B-BA79-25F5103A2FB7}"/>
                </a:ext>
              </a:extLst>
            </p:cNvPr>
            <p:cNvGraphicFramePr>
              <a:graphicFrameLocks noChangeAspect="1"/>
            </p:cNvGraphicFramePr>
            <p:nvPr>
              <p:extLst>
                <p:ext uri="{D42A27DB-BD31-4B8C-83A1-F6EECF244321}">
                  <p14:modId xmlns:p14="http://schemas.microsoft.com/office/powerpoint/2010/main" val="2080958554"/>
                </p:ext>
              </p:extLst>
            </p:nvPr>
          </p:nvGraphicFramePr>
          <p:xfrm>
            <a:off x="7469279" y="1202778"/>
            <a:ext cx="1381125" cy="190500"/>
          </p:xfrm>
          <a:graphic>
            <a:graphicData uri="http://schemas.openxmlformats.org/presentationml/2006/ole">
              <mc:AlternateContent xmlns:mc="http://schemas.openxmlformats.org/markup-compatibility/2006">
                <mc:Choice xmlns:v="urn:schemas-microsoft-com:vml" Requires="v">
                  <p:oleObj spid="_x0000_s6852" name="Worksheet" r:id="rId22" imgW="1381169" imgH="190363" progId="Excel.Sheet.12">
                    <p:embed/>
                  </p:oleObj>
                </mc:Choice>
                <mc:Fallback>
                  <p:oleObj name="Worksheet" r:id="rId22" imgW="1381169" imgH="190363" progId="Excel.Sheet.12">
                    <p:embed/>
                    <p:pic>
                      <p:nvPicPr>
                        <p:cNvPr id="5" name="对象 4">
                          <a:extLst>
                            <a:ext uri="{FF2B5EF4-FFF2-40B4-BE49-F238E27FC236}">
                              <a16:creationId xmlns:a16="http://schemas.microsoft.com/office/drawing/2014/main" id="{8AA11E3E-6E07-4FE7-AD3E-1690B763EF9D}"/>
                            </a:ext>
                          </a:extLst>
                        </p:cNvPr>
                        <p:cNvPicPr/>
                        <p:nvPr/>
                      </p:nvPicPr>
                      <p:blipFill>
                        <a:blip r:embed="rId20"/>
                        <a:stretch>
                          <a:fillRect/>
                        </a:stretch>
                      </p:blipFill>
                      <p:spPr>
                        <a:xfrm>
                          <a:off x="7469279" y="1202778"/>
                          <a:ext cx="1381125" cy="190500"/>
                        </a:xfrm>
                        <a:prstGeom prst="rect">
                          <a:avLst/>
                        </a:prstGeom>
                        <a:solidFill>
                          <a:srgbClr val="FF0000">
                            <a:alpha val="80000"/>
                          </a:srgbClr>
                        </a:solidFill>
                      </p:spPr>
                    </p:pic>
                  </p:oleObj>
                </mc:Fallback>
              </mc:AlternateContent>
            </a:graphicData>
          </a:graphic>
        </p:graphicFrame>
      </p:grpSp>
      <p:grpSp>
        <p:nvGrpSpPr>
          <p:cNvPr id="42" name="组合 41">
            <a:extLst>
              <a:ext uri="{FF2B5EF4-FFF2-40B4-BE49-F238E27FC236}">
                <a16:creationId xmlns:a16="http://schemas.microsoft.com/office/drawing/2014/main" id="{25172CCB-5CF7-4CB6-91C2-F59D0B9ED096}"/>
              </a:ext>
            </a:extLst>
          </p:cNvPr>
          <p:cNvGrpSpPr/>
          <p:nvPr/>
        </p:nvGrpSpPr>
        <p:grpSpPr>
          <a:xfrm>
            <a:off x="8295045" y="1430735"/>
            <a:ext cx="1560513" cy="276225"/>
            <a:chOff x="7289891" y="1117053"/>
            <a:chExt cx="1560513" cy="276225"/>
          </a:xfrm>
          <a:scene3d>
            <a:camera prst="orthographicFront">
              <a:rot lat="0" lon="0" rev="5400000"/>
            </a:camera>
            <a:lightRig rig="threePt" dir="t"/>
          </a:scene3d>
        </p:grpSpPr>
        <p:graphicFrame>
          <p:nvGraphicFramePr>
            <p:cNvPr id="43" name="对象 42">
              <a:extLst>
                <a:ext uri="{FF2B5EF4-FFF2-40B4-BE49-F238E27FC236}">
                  <a16:creationId xmlns:a16="http://schemas.microsoft.com/office/drawing/2014/main" id="{9C540F98-C547-47E8-93B8-59FAB6F9D13C}"/>
                </a:ext>
              </a:extLst>
            </p:cNvPr>
            <p:cNvGraphicFramePr>
              <a:graphicFrameLocks noChangeAspect="1"/>
            </p:cNvGraphicFramePr>
            <p:nvPr>
              <p:extLst>
                <p:ext uri="{D42A27DB-BD31-4B8C-83A1-F6EECF244321}">
                  <p14:modId xmlns:p14="http://schemas.microsoft.com/office/powerpoint/2010/main" val="301511904"/>
                </p:ext>
              </p:extLst>
            </p:nvPr>
          </p:nvGraphicFramePr>
          <p:xfrm>
            <a:off x="7289891" y="1117053"/>
            <a:ext cx="1381125" cy="190500"/>
          </p:xfrm>
          <a:graphic>
            <a:graphicData uri="http://schemas.openxmlformats.org/presentationml/2006/ole">
              <mc:AlternateContent xmlns:mc="http://schemas.openxmlformats.org/markup-compatibility/2006">
                <mc:Choice xmlns:v="urn:schemas-microsoft-com:vml" Requires="v">
                  <p:oleObj spid="_x0000_s6853" name="Worksheet" r:id="rId23" imgW="1381169" imgH="190363" progId="Excel.Sheet.12">
                    <p:embed/>
                  </p:oleObj>
                </mc:Choice>
                <mc:Fallback>
                  <p:oleObj name="Worksheet" r:id="rId23" imgW="1381169" imgH="190363" progId="Excel.Sheet.12">
                    <p:embed/>
                    <p:pic>
                      <p:nvPicPr>
                        <p:cNvPr id="38" name="对象 37">
                          <a:extLst>
                            <a:ext uri="{FF2B5EF4-FFF2-40B4-BE49-F238E27FC236}">
                              <a16:creationId xmlns:a16="http://schemas.microsoft.com/office/drawing/2014/main" id="{1B446895-E680-4EF6-A0E6-E10B053055BA}"/>
                            </a:ext>
                          </a:extLst>
                        </p:cNvPr>
                        <p:cNvPicPr/>
                        <p:nvPr/>
                      </p:nvPicPr>
                      <p:blipFill>
                        <a:blip r:embed="rId20"/>
                        <a:stretch>
                          <a:fillRect/>
                        </a:stretch>
                      </p:blipFill>
                      <p:spPr>
                        <a:xfrm>
                          <a:off x="7289891" y="1117053"/>
                          <a:ext cx="1381125" cy="190500"/>
                        </a:xfrm>
                        <a:prstGeom prst="rect">
                          <a:avLst/>
                        </a:prstGeom>
                        <a:solidFill>
                          <a:srgbClr val="0070C0">
                            <a:alpha val="70000"/>
                          </a:srgbClr>
                        </a:solidFill>
                      </p:spPr>
                    </p:pic>
                  </p:oleObj>
                </mc:Fallback>
              </mc:AlternateContent>
            </a:graphicData>
          </a:graphic>
        </p:graphicFrame>
        <p:graphicFrame>
          <p:nvGraphicFramePr>
            <p:cNvPr id="44" name="对象 43">
              <a:extLst>
                <a:ext uri="{FF2B5EF4-FFF2-40B4-BE49-F238E27FC236}">
                  <a16:creationId xmlns:a16="http://schemas.microsoft.com/office/drawing/2014/main" id="{DCB9F696-7DD2-4E1E-BCC5-278640A7DE3D}"/>
                </a:ext>
              </a:extLst>
            </p:cNvPr>
            <p:cNvGraphicFramePr>
              <a:graphicFrameLocks noChangeAspect="1"/>
            </p:cNvGraphicFramePr>
            <p:nvPr>
              <p:extLst>
                <p:ext uri="{D42A27DB-BD31-4B8C-83A1-F6EECF244321}">
                  <p14:modId xmlns:p14="http://schemas.microsoft.com/office/powerpoint/2010/main" val="3669029613"/>
                </p:ext>
              </p:extLst>
            </p:nvPr>
          </p:nvGraphicFramePr>
          <p:xfrm>
            <a:off x="7380379" y="1151978"/>
            <a:ext cx="1381125" cy="190500"/>
          </p:xfrm>
          <a:graphic>
            <a:graphicData uri="http://schemas.openxmlformats.org/presentationml/2006/ole">
              <mc:AlternateContent xmlns:mc="http://schemas.openxmlformats.org/markup-compatibility/2006">
                <mc:Choice xmlns:v="urn:schemas-microsoft-com:vml" Requires="v">
                  <p:oleObj spid="_x0000_s6854" name="Worksheet" r:id="rId24" imgW="1381169" imgH="190363" progId="Excel.Sheet.12">
                    <p:embed/>
                  </p:oleObj>
                </mc:Choice>
                <mc:Fallback>
                  <p:oleObj name="Worksheet" r:id="rId24" imgW="1381169" imgH="190363" progId="Excel.Sheet.12">
                    <p:embed/>
                    <p:pic>
                      <p:nvPicPr>
                        <p:cNvPr id="39" name="对象 38">
                          <a:extLst>
                            <a:ext uri="{FF2B5EF4-FFF2-40B4-BE49-F238E27FC236}">
                              <a16:creationId xmlns:a16="http://schemas.microsoft.com/office/drawing/2014/main" id="{481D9532-552B-4BE8-AAC4-4A123119B118}"/>
                            </a:ext>
                          </a:extLst>
                        </p:cNvPr>
                        <p:cNvPicPr/>
                        <p:nvPr/>
                      </p:nvPicPr>
                      <p:blipFill>
                        <a:blip r:embed="rId20"/>
                        <a:stretch>
                          <a:fillRect/>
                        </a:stretch>
                      </p:blipFill>
                      <p:spPr>
                        <a:xfrm>
                          <a:off x="7380379" y="1151978"/>
                          <a:ext cx="1381125" cy="190500"/>
                        </a:xfrm>
                        <a:prstGeom prst="rect">
                          <a:avLst/>
                        </a:prstGeom>
                        <a:solidFill>
                          <a:srgbClr val="00B050">
                            <a:alpha val="70000"/>
                          </a:srgbClr>
                        </a:solidFill>
                      </p:spPr>
                    </p:pic>
                  </p:oleObj>
                </mc:Fallback>
              </mc:AlternateContent>
            </a:graphicData>
          </a:graphic>
        </p:graphicFrame>
        <p:graphicFrame>
          <p:nvGraphicFramePr>
            <p:cNvPr id="45" name="对象 44">
              <a:extLst>
                <a:ext uri="{FF2B5EF4-FFF2-40B4-BE49-F238E27FC236}">
                  <a16:creationId xmlns:a16="http://schemas.microsoft.com/office/drawing/2014/main" id="{16F1078B-F5E7-4C2A-92A4-83998D42876D}"/>
                </a:ext>
              </a:extLst>
            </p:cNvPr>
            <p:cNvGraphicFramePr>
              <a:graphicFrameLocks noChangeAspect="1"/>
            </p:cNvGraphicFramePr>
            <p:nvPr>
              <p:extLst>
                <p:ext uri="{D42A27DB-BD31-4B8C-83A1-F6EECF244321}">
                  <p14:modId xmlns:p14="http://schemas.microsoft.com/office/powerpoint/2010/main" val="3217611505"/>
                </p:ext>
              </p:extLst>
            </p:nvPr>
          </p:nvGraphicFramePr>
          <p:xfrm>
            <a:off x="7469279" y="1202778"/>
            <a:ext cx="1381125" cy="190500"/>
          </p:xfrm>
          <a:graphic>
            <a:graphicData uri="http://schemas.openxmlformats.org/presentationml/2006/ole">
              <mc:AlternateContent xmlns:mc="http://schemas.openxmlformats.org/markup-compatibility/2006">
                <mc:Choice xmlns:v="urn:schemas-microsoft-com:vml" Requires="v">
                  <p:oleObj spid="_x0000_s6855" name="Worksheet" r:id="rId25" imgW="1381169" imgH="190363" progId="Excel.Sheet.12">
                    <p:embed/>
                  </p:oleObj>
                </mc:Choice>
                <mc:Fallback>
                  <p:oleObj name="Worksheet" r:id="rId25" imgW="1381169" imgH="190363" progId="Excel.Sheet.12">
                    <p:embed/>
                    <p:pic>
                      <p:nvPicPr>
                        <p:cNvPr id="40" name="对象 39">
                          <a:extLst>
                            <a:ext uri="{FF2B5EF4-FFF2-40B4-BE49-F238E27FC236}">
                              <a16:creationId xmlns:a16="http://schemas.microsoft.com/office/drawing/2014/main" id="{F874FFB4-48EC-4E8B-BA79-25F5103A2FB7}"/>
                            </a:ext>
                          </a:extLst>
                        </p:cNvPr>
                        <p:cNvPicPr/>
                        <p:nvPr/>
                      </p:nvPicPr>
                      <p:blipFill>
                        <a:blip r:embed="rId20"/>
                        <a:stretch>
                          <a:fillRect/>
                        </a:stretch>
                      </p:blipFill>
                      <p:spPr>
                        <a:xfrm>
                          <a:off x="7469279" y="1202778"/>
                          <a:ext cx="1381125" cy="190500"/>
                        </a:xfrm>
                        <a:prstGeom prst="rect">
                          <a:avLst/>
                        </a:prstGeom>
                        <a:solidFill>
                          <a:srgbClr val="FF0000">
                            <a:alpha val="80000"/>
                          </a:srgbClr>
                        </a:solidFill>
                      </p:spPr>
                    </p:pic>
                  </p:oleObj>
                </mc:Fallback>
              </mc:AlternateContent>
            </a:graphicData>
          </a:graphic>
        </p:graphicFrame>
      </p:grpSp>
      <p:sp>
        <p:nvSpPr>
          <p:cNvPr id="46" name="文本框 45">
            <a:extLst>
              <a:ext uri="{FF2B5EF4-FFF2-40B4-BE49-F238E27FC236}">
                <a16:creationId xmlns:a16="http://schemas.microsoft.com/office/drawing/2014/main" id="{0EE5D398-25C9-4D28-AB1E-B9D98D9693BC}"/>
              </a:ext>
            </a:extLst>
          </p:cNvPr>
          <p:cNvSpPr txBox="1"/>
          <p:nvPr/>
        </p:nvSpPr>
        <p:spPr>
          <a:xfrm rot="5400000">
            <a:off x="8879668" y="2261912"/>
            <a:ext cx="372218" cy="369332"/>
          </a:xfrm>
          <a:prstGeom prst="rect">
            <a:avLst/>
          </a:prstGeom>
          <a:noFill/>
        </p:spPr>
        <p:txBody>
          <a:bodyPr wrap="none" rtlCol="0">
            <a:spAutoFit/>
          </a:bodyPr>
          <a:lstStyle/>
          <a:p>
            <a:r>
              <a:rPr lang="en-US" altLang="zh-CN" b="1" dirty="0"/>
              <a:t>…</a:t>
            </a:r>
            <a:endParaRPr lang="zh-CN" altLang="en-US" b="1" dirty="0"/>
          </a:p>
        </p:txBody>
      </p:sp>
      <p:grpSp>
        <p:nvGrpSpPr>
          <p:cNvPr id="50" name="组合 49">
            <a:extLst>
              <a:ext uri="{FF2B5EF4-FFF2-40B4-BE49-F238E27FC236}">
                <a16:creationId xmlns:a16="http://schemas.microsoft.com/office/drawing/2014/main" id="{73AB3B1C-83D9-48A0-9AE1-C6EC6A4D8063}"/>
              </a:ext>
            </a:extLst>
          </p:cNvPr>
          <p:cNvGrpSpPr/>
          <p:nvPr/>
        </p:nvGrpSpPr>
        <p:grpSpPr>
          <a:xfrm>
            <a:off x="9295050" y="2210417"/>
            <a:ext cx="2674360" cy="390748"/>
            <a:chOff x="9075304" y="1509524"/>
            <a:chExt cx="2674360" cy="390748"/>
          </a:xfrm>
        </p:grpSpPr>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35F8F41D-9B0B-4966-956C-42875AA88D9A}"/>
                    </a:ext>
                  </a:extLst>
                </p:cNvPr>
                <p:cNvSpPr txBox="1"/>
                <p:nvPr/>
              </p:nvSpPr>
              <p:spPr>
                <a:xfrm>
                  <a:off x="9075304" y="1509524"/>
                  <a:ext cx="1266735"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𝑎𝑡𝑡</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𝑖𝑛𝑝𝑢𝑡</m:t>
                            </m:r>
                          </m:sub>
                        </m:sSub>
                      </m:oMath>
                    </m:oMathPara>
                  </a14:m>
                  <a:endParaRPr lang="zh-CN" altLang="en-US" dirty="0"/>
                </a:p>
              </p:txBody>
            </p:sp>
          </mc:Choice>
          <mc:Fallback xmlns="">
            <p:sp>
              <p:nvSpPr>
                <p:cNvPr id="48" name="文本框 47">
                  <a:extLst>
                    <a:ext uri="{FF2B5EF4-FFF2-40B4-BE49-F238E27FC236}">
                      <a16:creationId xmlns:a16="http://schemas.microsoft.com/office/drawing/2014/main" id="{35F8F41D-9B0B-4966-956C-42875AA88D9A}"/>
                    </a:ext>
                  </a:extLst>
                </p:cNvPr>
                <p:cNvSpPr txBox="1">
                  <a:spLocks noRot="1" noChangeAspect="1" noMove="1" noResize="1" noEditPoints="1" noAdjustHandles="1" noChangeArrowheads="1" noChangeShapeType="1" noTextEdit="1"/>
                </p:cNvSpPr>
                <p:nvPr/>
              </p:nvSpPr>
              <p:spPr>
                <a:xfrm>
                  <a:off x="9075304" y="1509524"/>
                  <a:ext cx="1266735" cy="390748"/>
                </a:xfrm>
                <a:prstGeom prst="rect">
                  <a:avLst/>
                </a:prstGeom>
                <a:blipFill>
                  <a:blip r:embed="rId26"/>
                  <a:stretch>
                    <a:fillRect b="-7813"/>
                  </a:stretch>
                </a:blipFill>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BBAB5E30-294B-4EEB-8D4E-EC2431A27E8E}"/>
                </a:ext>
              </a:extLst>
            </p:cNvPr>
            <p:cNvSpPr txBox="1"/>
            <p:nvPr/>
          </p:nvSpPr>
          <p:spPr>
            <a:xfrm>
              <a:off x="10064587" y="1530333"/>
              <a:ext cx="1685077" cy="369332"/>
            </a:xfrm>
            <a:prstGeom prst="rect">
              <a:avLst/>
            </a:prstGeom>
            <a:noFill/>
          </p:spPr>
          <p:txBody>
            <a:bodyPr wrap="none" rtlCol="0">
              <a:spAutoFit/>
            </a:bodyPr>
            <a:lstStyle/>
            <a:p>
              <a:r>
                <a:rPr lang="en-US" altLang="zh-CN" dirty="0"/>
                <a:t>-Shape</a:t>
              </a:r>
              <a:r>
                <a:rPr lang="en-US" altLang="zh-CN" dirty="0">
                  <a:sym typeface="Wingdings" panose="05000000000000000000" pitchFamily="2" charset="2"/>
                </a:rPr>
                <a:t>: </a:t>
              </a:r>
              <a:r>
                <a:rPr lang="en-US" altLang="zh-CN" b="1" dirty="0">
                  <a:sym typeface="Wingdings" panose="05000000000000000000" pitchFamily="2" charset="2"/>
                </a:rPr>
                <a:t>(20, 3)</a:t>
              </a:r>
              <a:endParaRPr lang="zh-CN" altLang="en-US" b="1" dirty="0"/>
            </a:p>
          </p:txBody>
        </p:sp>
      </p:grpSp>
      <p:sp>
        <p:nvSpPr>
          <p:cNvPr id="51" name="不完整圆 50">
            <a:extLst>
              <a:ext uri="{FF2B5EF4-FFF2-40B4-BE49-F238E27FC236}">
                <a16:creationId xmlns:a16="http://schemas.microsoft.com/office/drawing/2014/main" id="{7CDFF032-D979-473C-B6EF-A86AD7FBE0E2}"/>
              </a:ext>
            </a:extLst>
          </p:cNvPr>
          <p:cNvSpPr/>
          <p:nvPr/>
        </p:nvSpPr>
        <p:spPr>
          <a:xfrm rot="2485534">
            <a:off x="6353248" y="5624291"/>
            <a:ext cx="604216" cy="679994"/>
          </a:xfrm>
          <a:prstGeom prst="pie">
            <a:avLst>
              <a:gd name="adj1" fmla="val 0"/>
              <a:gd name="adj2" fmla="val 18096289"/>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53" name="表格 53">
            <a:extLst>
              <a:ext uri="{FF2B5EF4-FFF2-40B4-BE49-F238E27FC236}">
                <a16:creationId xmlns:a16="http://schemas.microsoft.com/office/drawing/2014/main" id="{0E0AF4F3-51C5-4E7D-BFC3-D16963F3F722}"/>
              </a:ext>
            </a:extLst>
          </p:cNvPr>
          <p:cNvGraphicFramePr>
            <a:graphicFrameLocks noGrp="1"/>
          </p:cNvGraphicFramePr>
          <p:nvPr>
            <p:extLst>
              <p:ext uri="{D42A27DB-BD31-4B8C-83A1-F6EECF244321}">
                <p14:modId xmlns:p14="http://schemas.microsoft.com/office/powerpoint/2010/main" val="2429516676"/>
              </p:ext>
            </p:extLst>
          </p:nvPr>
        </p:nvGraphicFramePr>
        <p:xfrm>
          <a:off x="6806975" y="1646986"/>
          <a:ext cx="1025235" cy="759382"/>
        </p:xfrm>
        <a:graphic>
          <a:graphicData uri="http://schemas.openxmlformats.org/drawingml/2006/table">
            <a:tbl>
              <a:tblPr firstRow="1" bandRow="1">
                <a:tableStyleId>{5C22544A-7EE6-4342-B048-85BDC9FD1C3A}</a:tableStyleId>
              </a:tblPr>
              <a:tblGrid>
                <a:gridCol w="341745">
                  <a:extLst>
                    <a:ext uri="{9D8B030D-6E8A-4147-A177-3AD203B41FA5}">
                      <a16:colId xmlns:a16="http://schemas.microsoft.com/office/drawing/2014/main" val="3023717853"/>
                    </a:ext>
                  </a:extLst>
                </a:gridCol>
                <a:gridCol w="341745">
                  <a:extLst>
                    <a:ext uri="{9D8B030D-6E8A-4147-A177-3AD203B41FA5}">
                      <a16:colId xmlns:a16="http://schemas.microsoft.com/office/drawing/2014/main" val="1549566325"/>
                    </a:ext>
                  </a:extLst>
                </a:gridCol>
                <a:gridCol w="341745">
                  <a:extLst>
                    <a:ext uri="{9D8B030D-6E8A-4147-A177-3AD203B41FA5}">
                      <a16:colId xmlns:a16="http://schemas.microsoft.com/office/drawing/2014/main" val="3273825810"/>
                    </a:ext>
                  </a:extLst>
                </a:gridCol>
              </a:tblGrid>
              <a:tr h="379691">
                <a:tc>
                  <a:txBody>
                    <a:bodyPr/>
                    <a:lstStyle/>
                    <a:p>
                      <a:endParaRPr lang="zh-CN" altLang="en-US" dirty="0"/>
                    </a:p>
                  </a:txBody>
                  <a:tcPr>
                    <a:solidFill>
                      <a:srgbClr val="FF0000">
                        <a:alpha val="80000"/>
                      </a:srgbClr>
                    </a:solidFill>
                  </a:tcPr>
                </a:tc>
                <a:tc>
                  <a:txBody>
                    <a:bodyPr/>
                    <a:lstStyle/>
                    <a:p>
                      <a:endParaRPr lang="zh-CN" altLang="en-US" dirty="0"/>
                    </a:p>
                  </a:txBody>
                  <a:tcPr>
                    <a:solidFill>
                      <a:srgbClr val="00B050">
                        <a:alpha val="80000"/>
                      </a:srgbClr>
                    </a:solidFill>
                  </a:tcPr>
                </a:tc>
                <a:tc>
                  <a:txBody>
                    <a:bodyPr/>
                    <a:lstStyle/>
                    <a:p>
                      <a:endParaRPr lang="zh-CN" altLang="en-US" dirty="0"/>
                    </a:p>
                  </a:txBody>
                  <a:tcPr>
                    <a:solidFill>
                      <a:srgbClr val="0070C0">
                        <a:alpha val="80000"/>
                      </a:srgbClr>
                    </a:solidFill>
                  </a:tcPr>
                </a:tc>
                <a:extLst>
                  <a:ext uri="{0D108BD9-81ED-4DB2-BD59-A6C34878D82A}">
                    <a16:rowId xmlns:a16="http://schemas.microsoft.com/office/drawing/2014/main" val="665027283"/>
                  </a:ext>
                </a:extLst>
              </a:tr>
              <a:tr h="379691">
                <a:tc>
                  <a:txBody>
                    <a:bodyPr/>
                    <a:lstStyle/>
                    <a:p>
                      <a:endParaRPr lang="zh-CN" altLang="en-US" dirty="0"/>
                    </a:p>
                  </a:txBody>
                  <a:tcPr>
                    <a:solidFill>
                      <a:srgbClr val="FF0000">
                        <a:alpha val="80000"/>
                      </a:srgbClr>
                    </a:solidFill>
                  </a:tcPr>
                </a:tc>
                <a:tc>
                  <a:txBody>
                    <a:bodyPr/>
                    <a:lstStyle/>
                    <a:p>
                      <a:endParaRPr lang="zh-CN" altLang="en-US" dirty="0"/>
                    </a:p>
                  </a:txBody>
                  <a:tcPr>
                    <a:solidFill>
                      <a:srgbClr val="00B050">
                        <a:alpha val="80000"/>
                      </a:srgbClr>
                    </a:solidFill>
                  </a:tcPr>
                </a:tc>
                <a:tc>
                  <a:txBody>
                    <a:bodyPr/>
                    <a:lstStyle/>
                    <a:p>
                      <a:endParaRPr lang="zh-CN" altLang="en-US" dirty="0"/>
                    </a:p>
                  </a:txBody>
                  <a:tcPr>
                    <a:solidFill>
                      <a:srgbClr val="0070C0">
                        <a:alpha val="80000"/>
                      </a:srgbClr>
                    </a:solidFill>
                  </a:tcPr>
                </a:tc>
                <a:extLst>
                  <a:ext uri="{0D108BD9-81ED-4DB2-BD59-A6C34878D82A}">
                    <a16:rowId xmlns:a16="http://schemas.microsoft.com/office/drawing/2014/main" val="970503553"/>
                  </a:ext>
                </a:extLst>
              </a:tr>
            </a:tbl>
          </a:graphicData>
        </a:graphic>
      </p:graphicFrame>
      <p:cxnSp>
        <p:nvCxnSpPr>
          <p:cNvPr id="55" name="直接连接符 54">
            <a:extLst>
              <a:ext uri="{FF2B5EF4-FFF2-40B4-BE49-F238E27FC236}">
                <a16:creationId xmlns:a16="http://schemas.microsoft.com/office/drawing/2014/main" id="{470A34D4-4A5C-450C-B9CA-79352C20FF0C}"/>
              </a:ext>
            </a:extLst>
          </p:cNvPr>
          <p:cNvCxnSpPr>
            <a:cxnSpLocks/>
          </p:cNvCxnSpPr>
          <p:nvPr/>
        </p:nvCxnSpPr>
        <p:spPr>
          <a:xfrm>
            <a:off x="6806975" y="2406368"/>
            <a:ext cx="0" cy="29746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5F7CD94-E898-4912-B4CC-C3C40FB6D27A}"/>
              </a:ext>
            </a:extLst>
          </p:cNvPr>
          <p:cNvCxnSpPr>
            <a:cxnSpLocks/>
          </p:cNvCxnSpPr>
          <p:nvPr/>
        </p:nvCxnSpPr>
        <p:spPr>
          <a:xfrm>
            <a:off x="7820836" y="2406368"/>
            <a:ext cx="0" cy="29746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3" name="表格 53">
            <a:extLst>
              <a:ext uri="{FF2B5EF4-FFF2-40B4-BE49-F238E27FC236}">
                <a16:creationId xmlns:a16="http://schemas.microsoft.com/office/drawing/2014/main" id="{5D6E008D-55B0-41E7-AFD4-A067C668D3CC}"/>
              </a:ext>
            </a:extLst>
          </p:cNvPr>
          <p:cNvGraphicFramePr>
            <a:graphicFrameLocks noGrp="1"/>
          </p:cNvGraphicFramePr>
          <p:nvPr>
            <p:extLst>
              <p:ext uri="{D42A27DB-BD31-4B8C-83A1-F6EECF244321}">
                <p14:modId xmlns:p14="http://schemas.microsoft.com/office/powerpoint/2010/main" val="3542511661"/>
              </p:ext>
            </p:extLst>
          </p:nvPr>
        </p:nvGraphicFramePr>
        <p:xfrm>
          <a:off x="6811303" y="2695769"/>
          <a:ext cx="1025235" cy="759382"/>
        </p:xfrm>
        <a:graphic>
          <a:graphicData uri="http://schemas.openxmlformats.org/drawingml/2006/table">
            <a:tbl>
              <a:tblPr firstRow="1" bandRow="1">
                <a:tableStyleId>{5C22544A-7EE6-4342-B048-85BDC9FD1C3A}</a:tableStyleId>
              </a:tblPr>
              <a:tblGrid>
                <a:gridCol w="341745">
                  <a:extLst>
                    <a:ext uri="{9D8B030D-6E8A-4147-A177-3AD203B41FA5}">
                      <a16:colId xmlns:a16="http://schemas.microsoft.com/office/drawing/2014/main" val="3023717853"/>
                    </a:ext>
                  </a:extLst>
                </a:gridCol>
                <a:gridCol w="341745">
                  <a:extLst>
                    <a:ext uri="{9D8B030D-6E8A-4147-A177-3AD203B41FA5}">
                      <a16:colId xmlns:a16="http://schemas.microsoft.com/office/drawing/2014/main" val="1549566325"/>
                    </a:ext>
                  </a:extLst>
                </a:gridCol>
                <a:gridCol w="341745">
                  <a:extLst>
                    <a:ext uri="{9D8B030D-6E8A-4147-A177-3AD203B41FA5}">
                      <a16:colId xmlns:a16="http://schemas.microsoft.com/office/drawing/2014/main" val="3273825810"/>
                    </a:ext>
                  </a:extLst>
                </a:gridCol>
              </a:tblGrid>
              <a:tr h="379691">
                <a:tc>
                  <a:txBody>
                    <a:bodyPr/>
                    <a:lstStyle/>
                    <a:p>
                      <a:endParaRPr lang="zh-CN" altLang="en-US" dirty="0"/>
                    </a:p>
                  </a:txBody>
                  <a:tcPr>
                    <a:solidFill>
                      <a:srgbClr val="FF0000">
                        <a:alpha val="80000"/>
                      </a:srgbClr>
                    </a:solidFill>
                  </a:tcPr>
                </a:tc>
                <a:tc>
                  <a:txBody>
                    <a:bodyPr/>
                    <a:lstStyle/>
                    <a:p>
                      <a:endParaRPr lang="zh-CN" altLang="en-US" dirty="0"/>
                    </a:p>
                  </a:txBody>
                  <a:tcPr>
                    <a:solidFill>
                      <a:srgbClr val="00B050">
                        <a:alpha val="80000"/>
                      </a:srgbClr>
                    </a:solidFill>
                  </a:tcPr>
                </a:tc>
                <a:tc>
                  <a:txBody>
                    <a:bodyPr/>
                    <a:lstStyle/>
                    <a:p>
                      <a:endParaRPr lang="zh-CN" altLang="en-US" dirty="0"/>
                    </a:p>
                  </a:txBody>
                  <a:tcPr>
                    <a:solidFill>
                      <a:srgbClr val="0070C0">
                        <a:alpha val="80000"/>
                      </a:srgbClr>
                    </a:solidFill>
                  </a:tcPr>
                </a:tc>
                <a:extLst>
                  <a:ext uri="{0D108BD9-81ED-4DB2-BD59-A6C34878D82A}">
                    <a16:rowId xmlns:a16="http://schemas.microsoft.com/office/drawing/2014/main" val="665027283"/>
                  </a:ext>
                </a:extLst>
              </a:tr>
              <a:tr h="379691">
                <a:tc>
                  <a:txBody>
                    <a:bodyPr/>
                    <a:lstStyle/>
                    <a:p>
                      <a:endParaRPr lang="zh-CN" altLang="en-US" dirty="0"/>
                    </a:p>
                  </a:txBody>
                  <a:tcPr>
                    <a:solidFill>
                      <a:srgbClr val="FF0000">
                        <a:alpha val="80000"/>
                      </a:srgbClr>
                    </a:solidFill>
                  </a:tcPr>
                </a:tc>
                <a:tc>
                  <a:txBody>
                    <a:bodyPr/>
                    <a:lstStyle/>
                    <a:p>
                      <a:endParaRPr lang="zh-CN" altLang="en-US" dirty="0"/>
                    </a:p>
                  </a:txBody>
                  <a:tcPr>
                    <a:solidFill>
                      <a:srgbClr val="00B050">
                        <a:alpha val="80000"/>
                      </a:srgbClr>
                    </a:solidFill>
                  </a:tcPr>
                </a:tc>
                <a:tc>
                  <a:txBody>
                    <a:bodyPr/>
                    <a:lstStyle/>
                    <a:p>
                      <a:endParaRPr lang="zh-CN" altLang="en-US" dirty="0"/>
                    </a:p>
                  </a:txBody>
                  <a:tcPr>
                    <a:solidFill>
                      <a:srgbClr val="0070C0">
                        <a:alpha val="80000"/>
                      </a:srgbClr>
                    </a:solidFill>
                  </a:tcPr>
                </a:tc>
                <a:extLst>
                  <a:ext uri="{0D108BD9-81ED-4DB2-BD59-A6C34878D82A}">
                    <a16:rowId xmlns:a16="http://schemas.microsoft.com/office/drawing/2014/main" val="970503553"/>
                  </a:ext>
                </a:extLst>
              </a:tr>
            </a:tbl>
          </a:graphicData>
        </a:graphic>
      </p:graphicFrame>
      <p:sp>
        <p:nvSpPr>
          <p:cNvPr id="65" name="文本框 64">
            <a:extLst>
              <a:ext uri="{FF2B5EF4-FFF2-40B4-BE49-F238E27FC236}">
                <a16:creationId xmlns:a16="http://schemas.microsoft.com/office/drawing/2014/main" id="{F7120431-51F9-4AB5-A888-B0AA367BA8E6}"/>
              </a:ext>
            </a:extLst>
          </p:cNvPr>
          <p:cNvSpPr txBox="1"/>
          <p:nvPr/>
        </p:nvSpPr>
        <p:spPr>
          <a:xfrm rot="5400000">
            <a:off x="7137679" y="2356868"/>
            <a:ext cx="372218" cy="369332"/>
          </a:xfrm>
          <a:prstGeom prst="rect">
            <a:avLst/>
          </a:prstGeom>
          <a:noFill/>
        </p:spPr>
        <p:txBody>
          <a:bodyPr wrap="none" rtlCol="0">
            <a:spAutoFit/>
          </a:bodyPr>
          <a:lstStyle/>
          <a:p>
            <a:r>
              <a:rPr lang="en-US" altLang="zh-CN" b="1" dirty="0"/>
              <a:t>…</a:t>
            </a:r>
            <a:endParaRPr lang="zh-CN" altLang="en-US" b="1" dirty="0"/>
          </a:p>
        </p:txBody>
      </p:sp>
      <p:sp>
        <p:nvSpPr>
          <p:cNvPr id="66" name="左大括号 65">
            <a:extLst>
              <a:ext uri="{FF2B5EF4-FFF2-40B4-BE49-F238E27FC236}">
                <a16:creationId xmlns:a16="http://schemas.microsoft.com/office/drawing/2014/main" id="{8AD661BA-FABB-413F-929B-92CE18D15F5D}"/>
              </a:ext>
            </a:extLst>
          </p:cNvPr>
          <p:cNvSpPr/>
          <p:nvPr/>
        </p:nvSpPr>
        <p:spPr>
          <a:xfrm rot="16200000">
            <a:off x="7267220" y="3106026"/>
            <a:ext cx="111376" cy="995861"/>
          </a:xfrm>
          <a:prstGeom prst="leftBrace">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左大括号 66">
            <a:extLst>
              <a:ext uri="{FF2B5EF4-FFF2-40B4-BE49-F238E27FC236}">
                <a16:creationId xmlns:a16="http://schemas.microsoft.com/office/drawing/2014/main" id="{0A76E197-DA6D-4560-BA08-693C144CF3B3}"/>
              </a:ext>
            </a:extLst>
          </p:cNvPr>
          <p:cNvSpPr/>
          <p:nvPr/>
        </p:nvSpPr>
        <p:spPr>
          <a:xfrm flipH="1">
            <a:off x="7881145" y="1665549"/>
            <a:ext cx="178759" cy="1799007"/>
          </a:xfrm>
          <a:prstGeom prst="leftBrace">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C02B3E5B-6DEF-4684-8914-C8467BC3FBDD}"/>
              </a:ext>
            </a:extLst>
          </p:cNvPr>
          <p:cNvSpPr txBox="1"/>
          <p:nvPr/>
        </p:nvSpPr>
        <p:spPr>
          <a:xfrm>
            <a:off x="6395300" y="3768636"/>
            <a:ext cx="1911101" cy="369332"/>
          </a:xfrm>
          <a:prstGeom prst="rect">
            <a:avLst/>
          </a:prstGeom>
          <a:noFill/>
        </p:spPr>
        <p:txBody>
          <a:bodyPr wrap="none" rtlCol="0">
            <a:spAutoFit/>
          </a:bodyPr>
          <a:lstStyle/>
          <a:p>
            <a:r>
              <a:rPr lang="en-US" altLang="zh-CN" dirty="0"/>
              <a:t>Feature Length: </a:t>
            </a:r>
            <a:r>
              <a:rPr lang="en-US" altLang="zh-CN" b="1" dirty="0"/>
              <a:t>3</a:t>
            </a:r>
            <a:endParaRPr lang="zh-CN" altLang="en-US" b="1" dirty="0"/>
          </a:p>
        </p:txBody>
      </p:sp>
      <p:sp>
        <p:nvSpPr>
          <p:cNvPr id="69" name="文本框 68">
            <a:extLst>
              <a:ext uri="{FF2B5EF4-FFF2-40B4-BE49-F238E27FC236}">
                <a16:creationId xmlns:a16="http://schemas.microsoft.com/office/drawing/2014/main" id="{0EF3BE94-7FB5-43CF-A43E-3AB234EB3B59}"/>
              </a:ext>
            </a:extLst>
          </p:cNvPr>
          <p:cNvSpPr txBox="1"/>
          <p:nvPr/>
        </p:nvSpPr>
        <p:spPr>
          <a:xfrm>
            <a:off x="8012614" y="2111076"/>
            <a:ext cx="922047" cy="923330"/>
          </a:xfrm>
          <a:prstGeom prst="rect">
            <a:avLst/>
          </a:prstGeom>
          <a:noFill/>
        </p:spPr>
        <p:txBody>
          <a:bodyPr wrap="none" rtlCol="0">
            <a:spAutoFit/>
          </a:bodyPr>
          <a:lstStyle/>
          <a:p>
            <a:pPr algn="ctr"/>
            <a:r>
              <a:rPr lang="en-US" altLang="zh-CN" dirty="0"/>
              <a:t>Input</a:t>
            </a:r>
          </a:p>
          <a:p>
            <a:pPr algn="ctr"/>
            <a:r>
              <a:rPr lang="en-US" altLang="zh-CN" dirty="0"/>
              <a:t>Length:</a:t>
            </a:r>
          </a:p>
          <a:p>
            <a:pPr algn="ctr"/>
            <a:r>
              <a:rPr lang="en-US" altLang="zh-CN" b="1" dirty="0"/>
              <a:t>20</a:t>
            </a:r>
            <a:endParaRPr lang="zh-CN" altLang="en-US" b="1" dirty="0"/>
          </a:p>
        </p:txBody>
      </p:sp>
      <p:sp>
        <p:nvSpPr>
          <p:cNvPr id="71" name="文本框 70">
            <a:extLst>
              <a:ext uri="{FF2B5EF4-FFF2-40B4-BE49-F238E27FC236}">
                <a16:creationId xmlns:a16="http://schemas.microsoft.com/office/drawing/2014/main" id="{CAC8657D-BE70-4A83-90D8-148910649AAD}"/>
              </a:ext>
            </a:extLst>
          </p:cNvPr>
          <p:cNvSpPr txBox="1"/>
          <p:nvPr/>
        </p:nvSpPr>
        <p:spPr>
          <a:xfrm>
            <a:off x="238108" y="2481927"/>
            <a:ext cx="677108" cy="2144177"/>
          </a:xfrm>
          <a:prstGeom prst="rect">
            <a:avLst/>
          </a:prstGeom>
          <a:solidFill>
            <a:srgbClr val="FFC000"/>
          </a:solidFill>
        </p:spPr>
        <p:txBody>
          <a:bodyPr vert="eaVert" wrap="none" rtlCol="0">
            <a:spAutoFit/>
          </a:bodyPr>
          <a:lstStyle/>
          <a:p>
            <a:r>
              <a:rPr lang="zh-CN" altLang="en-US" sz="3200" b="1" dirty="0">
                <a:solidFill>
                  <a:schemeClr val="bg1"/>
                </a:solidFill>
              </a:rPr>
              <a:t>图像序列化</a:t>
            </a:r>
          </a:p>
        </p:txBody>
      </p:sp>
    </p:spTree>
    <p:extLst>
      <p:ext uri="{BB962C8B-B14F-4D97-AF65-F5344CB8AC3E}">
        <p14:creationId xmlns:p14="http://schemas.microsoft.com/office/powerpoint/2010/main" val="45600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1.11111E-6 L -0.00091 -0.20556 " pathEditMode="relative" rAng="0" ptsTypes="AA">
                                      <p:cBhvr>
                                        <p:cTn id="11" dur="2000" fill="hold"/>
                                        <p:tgtEl>
                                          <p:spTgt spid="2"/>
                                        </p:tgtEl>
                                        <p:attrNameLst>
                                          <p:attrName>ppt_x</p:attrName>
                                          <p:attrName>ppt_y</p:attrName>
                                        </p:attrNameLst>
                                      </p:cBhvr>
                                      <p:rCtr x="-52" y="-10278"/>
                                    </p:animMotion>
                                  </p:childTnLst>
                                </p:cTn>
                              </p:par>
                              <p:par>
                                <p:cTn id="12" presetID="42" presetClass="path" presetSubtype="0" accel="50000" decel="50000" fill="hold" nodeType="withEffect">
                                  <p:stCondLst>
                                    <p:cond delay="0"/>
                                  </p:stCondLst>
                                  <p:childTnLst>
                                    <p:animMotion origin="layout" path="M 0 1.11111E-6 L -0.00013 -0.20556 " pathEditMode="relative" rAng="0" ptsTypes="AA">
                                      <p:cBhvr>
                                        <p:cTn id="13" dur="2000" fill="hold"/>
                                        <p:tgtEl>
                                          <p:spTgt spid="9"/>
                                        </p:tgtEl>
                                        <p:attrNameLst>
                                          <p:attrName>ppt_x</p:attrName>
                                          <p:attrName>ppt_y</p:attrName>
                                        </p:attrNameLst>
                                      </p:cBhvr>
                                      <p:rCtr x="-13" y="-10278"/>
                                    </p:animMotion>
                                  </p:childTnLst>
                                </p:cTn>
                              </p:par>
                              <p:par>
                                <p:cTn id="14" presetID="10" presetClass="entr" presetSubtype="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0.00091 -0.20556 L -0.00013 0.30532 " pathEditMode="relative" rAng="0" ptsTypes="AA">
                                      <p:cBhvr>
                                        <p:cTn id="20" dur="2000" fill="hold"/>
                                        <p:tgtEl>
                                          <p:spTgt spid="2"/>
                                        </p:tgtEl>
                                        <p:attrNameLst>
                                          <p:attrName>ppt_x</p:attrName>
                                          <p:attrName>ppt_y</p:attrName>
                                        </p:attrNameLst>
                                      </p:cBhvr>
                                      <p:rCtr x="39" y="25532"/>
                                    </p:animMotion>
                                  </p:childTnLst>
                                </p:cTn>
                              </p:par>
                              <p:par>
                                <p:cTn id="21" presetID="42" presetClass="path" presetSubtype="0" accel="50000" decel="50000" fill="hold" grpId="0" nodeType="withEffect">
                                  <p:stCondLst>
                                    <p:cond delay="0"/>
                                  </p:stCondLst>
                                  <p:childTnLst>
                                    <p:animMotion origin="layout" path="M -3.75E-6 1.11111E-6 L -0.00117 -0.35764 " pathEditMode="relative" rAng="0" ptsTypes="AA">
                                      <p:cBhvr>
                                        <p:cTn id="22" dur="2000" fill="hold"/>
                                        <p:tgtEl>
                                          <p:spTgt spid="3"/>
                                        </p:tgtEl>
                                        <p:attrNameLst>
                                          <p:attrName>ppt_x</p:attrName>
                                          <p:attrName>ppt_y</p:attrName>
                                        </p:attrNameLst>
                                      </p:cBhvr>
                                      <p:rCtr x="-65" y="-17894"/>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left)">
                                      <p:cBhvr>
                                        <p:cTn id="41" dur="750"/>
                                        <p:tgtEl>
                                          <p:spTgt spid="52"/>
                                        </p:tgtEl>
                                      </p:cBhvr>
                                    </p:animEffect>
                                  </p:childTnLst>
                                </p:cTn>
                              </p:par>
                            </p:childTnLst>
                          </p:cTn>
                        </p:par>
                        <p:par>
                          <p:cTn id="42" fill="hold">
                            <p:stCondLst>
                              <p:cond delay="2250"/>
                            </p:stCondLst>
                            <p:childTnLst>
                              <p:par>
                                <p:cTn id="43" presetID="10" presetClass="entr" presetSubtype="0"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childTnLst>
                                </p:cTn>
                              </p:par>
                              <p:par>
                                <p:cTn id="49" presetID="10"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childTnLst>
                                </p:cTn>
                              </p:par>
                            </p:childTnLst>
                          </p:cTn>
                        </p:par>
                        <p:par>
                          <p:cTn id="52" fill="hold">
                            <p:stCondLst>
                              <p:cond delay="3250"/>
                            </p:stCondLst>
                            <p:childTnLst>
                              <p:par>
                                <p:cTn id="53" presetID="10" presetClass="entr" presetSubtype="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10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childTnLst>
                                </p:cTn>
                              </p:par>
                              <p:par>
                                <p:cTn id="59" presetID="10"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4250"/>
                            </p:stCondLst>
                            <p:childTnLst>
                              <p:par>
                                <p:cTn id="63" presetID="10" presetClass="entr" presetSubtype="0" fill="hold"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1000"/>
                                        <p:tgtEl>
                                          <p:spTgt spid="35"/>
                                        </p:tgtEl>
                                      </p:cBhvr>
                                    </p:animEffect>
                                  </p:childTnLst>
                                </p:cTn>
                              </p:par>
                              <p:par>
                                <p:cTn id="66" presetID="10"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1000"/>
                                        <p:tgtEl>
                                          <p:spTgt spid="36"/>
                                        </p:tgtEl>
                                      </p:cBhvr>
                                    </p:animEffect>
                                  </p:childTnLst>
                                </p:cTn>
                              </p:par>
                              <p:par>
                                <p:cTn id="69" presetID="10"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1000"/>
                                        <p:tgtEl>
                                          <p:spTgt spid="37"/>
                                        </p:tgtEl>
                                      </p:cBhvr>
                                    </p:animEffect>
                                  </p:childTnLst>
                                </p:cTn>
                              </p:par>
                            </p:childTnLst>
                          </p:cTn>
                        </p:par>
                        <p:par>
                          <p:cTn id="72" fill="hold">
                            <p:stCondLst>
                              <p:cond delay="5250"/>
                            </p:stCondLst>
                            <p:childTnLst>
                              <p:par>
                                <p:cTn id="73" presetID="22" presetClass="entr" presetSubtype="1"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up)">
                                      <p:cBhvr>
                                        <p:cTn id="75" dur="750"/>
                                        <p:tgtEl>
                                          <p:spTgt spid="6"/>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75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up)">
                                      <p:cBhvr>
                                        <p:cTn id="81" dur="750"/>
                                        <p:tgtEl>
                                          <p:spTgt spid="1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up)">
                                      <p:cBhvr>
                                        <p:cTn id="84" dur="750"/>
                                        <p:tgtEl>
                                          <p:spTgt spid="1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wipe(down)">
                                      <p:cBhvr>
                                        <p:cTn id="105" dur="500"/>
                                        <p:tgtEl>
                                          <p:spTgt spid="16"/>
                                        </p:tgtEl>
                                      </p:cBhvr>
                                    </p:animEffect>
                                  </p:childTnLst>
                                </p:cTn>
                              </p:par>
                            </p:childTnLst>
                          </p:cTn>
                        </p:par>
                        <p:par>
                          <p:cTn id="106" fill="hold">
                            <p:stCondLst>
                              <p:cond delay="500"/>
                            </p:stCondLst>
                            <p:childTnLst>
                              <p:par>
                                <p:cTn id="107" presetID="10" presetClass="entr" presetSubtype="0" fill="hold" grpId="0" nodeType="after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1000"/>
                                        <p:tgtEl>
                                          <p:spTgt spid="41"/>
                                        </p:tgtEl>
                                      </p:cBhvr>
                                    </p:animEffect>
                                    <p:anim calcmode="lin" valueType="num">
                                      <p:cBhvr>
                                        <p:cTn id="115" dur="1000" fill="hold"/>
                                        <p:tgtEl>
                                          <p:spTgt spid="41"/>
                                        </p:tgtEl>
                                        <p:attrNameLst>
                                          <p:attrName>ppt_x</p:attrName>
                                        </p:attrNameLst>
                                      </p:cBhvr>
                                      <p:tavLst>
                                        <p:tav tm="0">
                                          <p:val>
                                            <p:strVal val="#ppt_x"/>
                                          </p:val>
                                        </p:tav>
                                        <p:tav tm="100000">
                                          <p:val>
                                            <p:strVal val="#ppt_x"/>
                                          </p:val>
                                        </p:tav>
                                      </p:tavLst>
                                    </p:anim>
                                    <p:anim calcmode="lin" valueType="num">
                                      <p:cBhvr>
                                        <p:cTn id="116" dur="1000" fill="hold"/>
                                        <p:tgtEl>
                                          <p:spTgt spid="41"/>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1000"/>
                                        <p:tgtEl>
                                          <p:spTgt spid="42"/>
                                        </p:tgtEl>
                                      </p:cBhvr>
                                    </p:animEffect>
                                    <p:anim calcmode="lin" valueType="num">
                                      <p:cBhvr>
                                        <p:cTn id="120" dur="1000" fill="hold"/>
                                        <p:tgtEl>
                                          <p:spTgt spid="42"/>
                                        </p:tgtEl>
                                        <p:attrNameLst>
                                          <p:attrName>ppt_x</p:attrName>
                                        </p:attrNameLst>
                                      </p:cBhvr>
                                      <p:tavLst>
                                        <p:tav tm="0">
                                          <p:val>
                                            <p:strVal val="#ppt_x"/>
                                          </p:val>
                                        </p:tav>
                                        <p:tav tm="100000">
                                          <p:val>
                                            <p:strVal val="#ppt_x"/>
                                          </p:val>
                                        </p:tav>
                                      </p:tavLst>
                                    </p:anim>
                                    <p:anim calcmode="lin" valueType="num">
                                      <p:cBhvr>
                                        <p:cTn id="121" dur="1000" fill="hold"/>
                                        <p:tgtEl>
                                          <p:spTgt spid="42"/>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1000"/>
                                        <p:tgtEl>
                                          <p:spTgt spid="46"/>
                                        </p:tgtEl>
                                      </p:cBhvr>
                                    </p:animEffect>
                                    <p:anim calcmode="lin" valueType="num">
                                      <p:cBhvr>
                                        <p:cTn id="125" dur="1000" fill="hold"/>
                                        <p:tgtEl>
                                          <p:spTgt spid="46"/>
                                        </p:tgtEl>
                                        <p:attrNameLst>
                                          <p:attrName>ppt_x</p:attrName>
                                        </p:attrNameLst>
                                      </p:cBhvr>
                                      <p:tavLst>
                                        <p:tav tm="0">
                                          <p:val>
                                            <p:strVal val="#ppt_x"/>
                                          </p:val>
                                        </p:tav>
                                        <p:tav tm="100000">
                                          <p:val>
                                            <p:strVal val="#ppt_x"/>
                                          </p:val>
                                        </p:tav>
                                      </p:tavLst>
                                    </p:anim>
                                    <p:anim calcmode="lin" valueType="num">
                                      <p:cBhvr>
                                        <p:cTn id="12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fade">
                                      <p:cBhvr>
                                        <p:cTn id="131" dur="500"/>
                                        <p:tgtEl>
                                          <p:spTgt spid="5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childTnLst>
                          </p:cTn>
                        </p:par>
                        <p:par>
                          <p:cTn id="137" fill="hold">
                            <p:stCondLst>
                              <p:cond delay="500"/>
                            </p:stCondLst>
                            <p:childTnLst>
                              <p:par>
                                <p:cTn id="138" presetID="22" presetClass="entr" presetSubtype="1" fill="hold" nodeType="after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500"/>
                                        <p:tgtEl>
                                          <p:spTgt spid="55"/>
                                        </p:tgtEl>
                                      </p:cBhvr>
                                    </p:animEffect>
                                  </p:childTnLst>
                                </p:cTn>
                              </p:par>
                              <p:par>
                                <p:cTn id="141" presetID="22" presetClass="entr" presetSubtype="1" fill="hold" nodeType="withEffect">
                                  <p:stCondLst>
                                    <p:cond delay="0"/>
                                  </p:stCondLst>
                                  <p:childTnLst>
                                    <p:set>
                                      <p:cBhvr>
                                        <p:cTn id="142" dur="1" fill="hold">
                                          <p:stCondLst>
                                            <p:cond delay="0"/>
                                          </p:stCondLst>
                                        </p:cTn>
                                        <p:tgtEl>
                                          <p:spTgt spid="62"/>
                                        </p:tgtEl>
                                        <p:attrNameLst>
                                          <p:attrName>style.visibility</p:attrName>
                                        </p:attrNameLst>
                                      </p:cBhvr>
                                      <p:to>
                                        <p:strVal val="visible"/>
                                      </p:to>
                                    </p:set>
                                    <p:animEffect transition="in" filter="wipe(up)">
                                      <p:cBhvr>
                                        <p:cTn id="143" dur="500"/>
                                        <p:tgtEl>
                                          <p:spTgt spid="62"/>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wipe(up)">
                                      <p:cBhvr>
                                        <p:cTn id="146" dur="500"/>
                                        <p:tgtEl>
                                          <p:spTgt spid="65"/>
                                        </p:tgtEl>
                                      </p:cBhvr>
                                    </p:animEffect>
                                  </p:childTnLst>
                                </p:cTn>
                              </p:par>
                            </p:childTnLst>
                          </p:cTn>
                        </p:par>
                        <p:par>
                          <p:cTn id="147" fill="hold">
                            <p:stCondLst>
                              <p:cond delay="1000"/>
                            </p:stCondLst>
                            <p:childTnLst>
                              <p:par>
                                <p:cTn id="148" presetID="10" presetClass="entr" presetSubtype="0" fill="hold" nodeType="after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fade">
                                      <p:cBhvr>
                                        <p:cTn id="150" dur="500"/>
                                        <p:tgtEl>
                                          <p:spTgt spid="6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500"/>
                                        <p:tgtEl>
                                          <p:spTgt spid="6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66"/>
                                        </p:tgtEl>
                                        <p:attrNameLst>
                                          <p:attrName>style.visibility</p:attrName>
                                        </p:attrNameLst>
                                      </p:cBhvr>
                                      <p:to>
                                        <p:strVal val="visible"/>
                                      </p:to>
                                    </p:set>
                                    <p:animEffect transition="in" filter="fade">
                                      <p:cBhvr>
                                        <p:cTn id="158" dur="500"/>
                                        <p:tgtEl>
                                          <p:spTgt spid="6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fade">
                                      <p:cBhvr>
                                        <p:cTn id="163" dur="500"/>
                                        <p:tgtEl>
                                          <p:spTgt spid="6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67"/>
                                        </p:tgtEl>
                                        <p:attrNameLst>
                                          <p:attrName>style.visibility</p:attrName>
                                        </p:attrNameLst>
                                      </p:cBhvr>
                                      <p:to>
                                        <p:strVal val="visible"/>
                                      </p:to>
                                    </p:set>
                                    <p:animEffect transition="in" filter="fade">
                                      <p:cBhvr>
                                        <p:cTn id="16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3" grpId="0"/>
      <p:bldP spid="14" grpId="0"/>
      <p:bldP spid="15" grpId="0"/>
      <p:bldP spid="16" grpId="0" animBg="1"/>
      <p:bldP spid="17" grpId="0"/>
      <p:bldP spid="28" grpId="0" animBg="1"/>
      <p:bldP spid="27" grpId="0" animBg="1"/>
      <p:bldP spid="46" grpId="0"/>
      <p:bldP spid="51" grpId="0" animBg="1"/>
      <p:bldP spid="65" grpId="0"/>
      <p:bldP spid="66" grpId="0" animBg="1"/>
      <p:bldP spid="67" grpId="0" animBg="1"/>
      <p:bldP spid="68" grpId="0"/>
      <p:bldP spid="69" grpId="0"/>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72834DA7-E89F-4BFA-882A-7ADEDFBF3E7E}"/>
              </a:ext>
            </a:extLst>
          </p:cNvPr>
          <p:cNvGraphicFramePr>
            <a:graphicFrameLocks noGrp="1"/>
          </p:cNvGraphicFramePr>
          <p:nvPr>
            <p:extLst>
              <p:ext uri="{D42A27DB-BD31-4B8C-83A1-F6EECF244321}">
                <p14:modId xmlns:p14="http://schemas.microsoft.com/office/powerpoint/2010/main" val="3215258299"/>
              </p:ext>
            </p:extLst>
          </p:nvPr>
        </p:nvGraphicFramePr>
        <p:xfrm>
          <a:off x="8897857" y="961968"/>
          <a:ext cx="2455338" cy="2194560"/>
        </p:xfrm>
        <a:graphic>
          <a:graphicData uri="http://schemas.openxmlformats.org/drawingml/2006/table">
            <a:tbl>
              <a:tblPr firstRow="1" bandRow="1">
                <a:tableStyleId>{5C22544A-7EE6-4342-B048-85BDC9FD1C3A}</a:tableStyleId>
              </a:tblPr>
              <a:tblGrid>
                <a:gridCol w="409223">
                  <a:extLst>
                    <a:ext uri="{9D8B030D-6E8A-4147-A177-3AD203B41FA5}">
                      <a16:colId xmlns:a16="http://schemas.microsoft.com/office/drawing/2014/main" val="3320050656"/>
                    </a:ext>
                  </a:extLst>
                </a:gridCol>
                <a:gridCol w="409223">
                  <a:extLst>
                    <a:ext uri="{9D8B030D-6E8A-4147-A177-3AD203B41FA5}">
                      <a16:colId xmlns:a16="http://schemas.microsoft.com/office/drawing/2014/main" val="486247453"/>
                    </a:ext>
                  </a:extLst>
                </a:gridCol>
                <a:gridCol w="409223">
                  <a:extLst>
                    <a:ext uri="{9D8B030D-6E8A-4147-A177-3AD203B41FA5}">
                      <a16:colId xmlns:a16="http://schemas.microsoft.com/office/drawing/2014/main" val="2447432934"/>
                    </a:ext>
                  </a:extLst>
                </a:gridCol>
                <a:gridCol w="409223">
                  <a:extLst>
                    <a:ext uri="{9D8B030D-6E8A-4147-A177-3AD203B41FA5}">
                      <a16:colId xmlns:a16="http://schemas.microsoft.com/office/drawing/2014/main" val="1497216398"/>
                    </a:ext>
                  </a:extLst>
                </a:gridCol>
                <a:gridCol w="409223">
                  <a:extLst>
                    <a:ext uri="{9D8B030D-6E8A-4147-A177-3AD203B41FA5}">
                      <a16:colId xmlns:a16="http://schemas.microsoft.com/office/drawing/2014/main" val="3954333135"/>
                    </a:ext>
                  </a:extLst>
                </a:gridCol>
                <a:gridCol w="409223">
                  <a:extLst>
                    <a:ext uri="{9D8B030D-6E8A-4147-A177-3AD203B41FA5}">
                      <a16:colId xmlns:a16="http://schemas.microsoft.com/office/drawing/2014/main" val="3116354435"/>
                    </a:ext>
                  </a:extLst>
                </a:gridCol>
              </a:tblGrid>
              <a:tr h="349673">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extLst>
                  <a:ext uri="{0D108BD9-81ED-4DB2-BD59-A6C34878D82A}">
                    <a16:rowId xmlns:a16="http://schemas.microsoft.com/office/drawing/2014/main" val="3044505928"/>
                  </a:ext>
                </a:extLst>
              </a:tr>
              <a:tr h="349673">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extLst>
                  <a:ext uri="{0D108BD9-81ED-4DB2-BD59-A6C34878D82A}">
                    <a16:rowId xmlns:a16="http://schemas.microsoft.com/office/drawing/2014/main" val="1018759689"/>
                  </a:ext>
                </a:extLst>
              </a:tr>
              <a:tr h="349673">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dirty="0"/>
                    </a:p>
                  </a:txBody>
                  <a:tcPr>
                    <a:solidFill>
                      <a:srgbClr val="00B0F0">
                        <a:alpha val="80000"/>
                      </a:srgbClr>
                    </a:solidFill>
                  </a:tcPr>
                </a:tc>
                <a:tc>
                  <a:txBody>
                    <a:bodyPr/>
                    <a:lstStyle/>
                    <a:p>
                      <a:endParaRPr lang="zh-CN" altLang="en-US" dirty="0"/>
                    </a:p>
                  </a:txBody>
                  <a:tcPr>
                    <a:solidFill>
                      <a:srgbClr val="00B0F0">
                        <a:alpha val="80000"/>
                      </a:srgbClr>
                    </a:solidFill>
                  </a:tcPr>
                </a:tc>
                <a:tc>
                  <a:txBody>
                    <a:bodyPr/>
                    <a:lstStyle/>
                    <a:p>
                      <a:endParaRPr lang="zh-CN" altLang="en-US"/>
                    </a:p>
                  </a:txBody>
                  <a:tcPr>
                    <a:solidFill>
                      <a:srgbClr val="00B0F0">
                        <a:alpha val="80000"/>
                      </a:srgbClr>
                    </a:solidFill>
                  </a:tcPr>
                </a:tc>
                <a:extLst>
                  <a:ext uri="{0D108BD9-81ED-4DB2-BD59-A6C34878D82A}">
                    <a16:rowId xmlns:a16="http://schemas.microsoft.com/office/drawing/2014/main" val="1470410017"/>
                  </a:ext>
                </a:extLst>
              </a:tr>
              <a:tr h="349673">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dirty="0"/>
                    </a:p>
                  </a:txBody>
                  <a:tcPr>
                    <a:solidFill>
                      <a:srgbClr val="00B0F0">
                        <a:alpha val="80000"/>
                      </a:srgbClr>
                    </a:solidFill>
                  </a:tcPr>
                </a:tc>
                <a:tc>
                  <a:txBody>
                    <a:bodyPr/>
                    <a:lstStyle/>
                    <a:p>
                      <a:endParaRPr lang="zh-CN" altLang="en-US"/>
                    </a:p>
                  </a:txBody>
                  <a:tcPr>
                    <a:solidFill>
                      <a:srgbClr val="00B0F0">
                        <a:alpha val="80000"/>
                      </a:srgbClr>
                    </a:solidFill>
                  </a:tcPr>
                </a:tc>
                <a:extLst>
                  <a:ext uri="{0D108BD9-81ED-4DB2-BD59-A6C34878D82A}">
                    <a16:rowId xmlns:a16="http://schemas.microsoft.com/office/drawing/2014/main" val="1605498392"/>
                  </a:ext>
                </a:extLst>
              </a:tr>
              <a:tr h="349673">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extLst>
                  <a:ext uri="{0D108BD9-81ED-4DB2-BD59-A6C34878D82A}">
                    <a16:rowId xmlns:a16="http://schemas.microsoft.com/office/drawing/2014/main" val="2230599222"/>
                  </a:ext>
                </a:extLst>
              </a:tr>
              <a:tr h="349673">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a:p>
                  </a:txBody>
                  <a:tcPr>
                    <a:solidFill>
                      <a:srgbClr val="00B0F0">
                        <a:alpha val="80000"/>
                      </a:srgbClr>
                    </a:solidFill>
                  </a:tcPr>
                </a:tc>
                <a:tc>
                  <a:txBody>
                    <a:bodyPr/>
                    <a:lstStyle/>
                    <a:p>
                      <a:endParaRPr lang="zh-CN" altLang="en-US" dirty="0"/>
                    </a:p>
                  </a:txBody>
                  <a:tcPr>
                    <a:solidFill>
                      <a:srgbClr val="00B0F0">
                        <a:alpha val="80000"/>
                      </a:srgbClr>
                    </a:solidFill>
                  </a:tcPr>
                </a:tc>
                <a:tc>
                  <a:txBody>
                    <a:bodyPr/>
                    <a:lstStyle/>
                    <a:p>
                      <a:endParaRPr lang="zh-CN" altLang="en-US" dirty="0"/>
                    </a:p>
                  </a:txBody>
                  <a:tcPr>
                    <a:solidFill>
                      <a:srgbClr val="00B0F0">
                        <a:alpha val="80000"/>
                      </a:srgbClr>
                    </a:solidFill>
                  </a:tcPr>
                </a:tc>
                <a:extLst>
                  <a:ext uri="{0D108BD9-81ED-4DB2-BD59-A6C34878D82A}">
                    <a16:rowId xmlns:a16="http://schemas.microsoft.com/office/drawing/2014/main" val="255391887"/>
                  </a:ext>
                </a:extLst>
              </a:tr>
            </a:tbl>
          </a:graphicData>
        </a:graphic>
      </p:graphicFrame>
      <p:graphicFrame>
        <p:nvGraphicFramePr>
          <p:cNvPr id="5" name="表格 5">
            <a:extLst>
              <a:ext uri="{FF2B5EF4-FFF2-40B4-BE49-F238E27FC236}">
                <a16:creationId xmlns:a16="http://schemas.microsoft.com/office/drawing/2014/main" id="{7771486E-CCEB-42C8-AD94-3D08CF7E09DA}"/>
              </a:ext>
            </a:extLst>
          </p:cNvPr>
          <p:cNvGraphicFramePr>
            <a:graphicFrameLocks noGrp="1"/>
          </p:cNvGraphicFramePr>
          <p:nvPr>
            <p:extLst>
              <p:ext uri="{D42A27DB-BD31-4B8C-83A1-F6EECF244321}">
                <p14:modId xmlns:p14="http://schemas.microsoft.com/office/powerpoint/2010/main" val="46241436"/>
              </p:ext>
            </p:extLst>
          </p:nvPr>
        </p:nvGraphicFramePr>
        <p:xfrm>
          <a:off x="8897857" y="961968"/>
          <a:ext cx="1233057" cy="1102512"/>
        </p:xfrm>
        <a:graphic>
          <a:graphicData uri="http://schemas.openxmlformats.org/drawingml/2006/table">
            <a:tbl>
              <a:tblPr firstRow="1" bandRow="1">
                <a:tableStyleId>{5C22544A-7EE6-4342-B048-85BDC9FD1C3A}</a:tableStyleId>
              </a:tblPr>
              <a:tblGrid>
                <a:gridCol w="411019">
                  <a:extLst>
                    <a:ext uri="{9D8B030D-6E8A-4147-A177-3AD203B41FA5}">
                      <a16:colId xmlns:a16="http://schemas.microsoft.com/office/drawing/2014/main" val="3055308298"/>
                    </a:ext>
                  </a:extLst>
                </a:gridCol>
                <a:gridCol w="411019">
                  <a:extLst>
                    <a:ext uri="{9D8B030D-6E8A-4147-A177-3AD203B41FA5}">
                      <a16:colId xmlns:a16="http://schemas.microsoft.com/office/drawing/2014/main" val="1850451243"/>
                    </a:ext>
                  </a:extLst>
                </a:gridCol>
                <a:gridCol w="411019">
                  <a:extLst>
                    <a:ext uri="{9D8B030D-6E8A-4147-A177-3AD203B41FA5}">
                      <a16:colId xmlns:a16="http://schemas.microsoft.com/office/drawing/2014/main" val="4249122104"/>
                    </a:ext>
                  </a:extLst>
                </a:gridCol>
              </a:tblGrid>
              <a:tr h="367504">
                <a:tc>
                  <a:txBody>
                    <a:bodyPr/>
                    <a:lstStyle/>
                    <a:p>
                      <a:endParaRPr lang="zh-CN" altLang="en-US"/>
                    </a:p>
                  </a:txBody>
                  <a:tcPr>
                    <a:solidFill>
                      <a:schemeClr val="bg1">
                        <a:lumMod val="50000"/>
                        <a:alpha val="80000"/>
                      </a:schemeClr>
                    </a:solidFill>
                  </a:tcPr>
                </a:tc>
                <a:tc>
                  <a:txBody>
                    <a:bodyPr/>
                    <a:lstStyle/>
                    <a:p>
                      <a:endParaRPr lang="zh-CN" altLang="en-US"/>
                    </a:p>
                  </a:txBody>
                  <a:tcPr>
                    <a:solidFill>
                      <a:schemeClr val="bg1">
                        <a:lumMod val="50000"/>
                        <a:alpha val="80000"/>
                      </a:schemeClr>
                    </a:solidFill>
                  </a:tcPr>
                </a:tc>
                <a:tc>
                  <a:txBody>
                    <a:bodyPr/>
                    <a:lstStyle/>
                    <a:p>
                      <a:endParaRPr lang="zh-CN" altLang="en-US" dirty="0"/>
                    </a:p>
                  </a:txBody>
                  <a:tcPr>
                    <a:solidFill>
                      <a:schemeClr val="bg1">
                        <a:lumMod val="50000"/>
                        <a:alpha val="80000"/>
                      </a:schemeClr>
                    </a:solidFill>
                  </a:tcPr>
                </a:tc>
                <a:extLst>
                  <a:ext uri="{0D108BD9-81ED-4DB2-BD59-A6C34878D82A}">
                    <a16:rowId xmlns:a16="http://schemas.microsoft.com/office/drawing/2014/main" val="349799750"/>
                  </a:ext>
                </a:extLst>
              </a:tr>
              <a:tr h="367504">
                <a:tc>
                  <a:txBody>
                    <a:bodyPr/>
                    <a:lstStyle/>
                    <a:p>
                      <a:endParaRPr lang="zh-CN" altLang="en-US"/>
                    </a:p>
                  </a:txBody>
                  <a:tcPr>
                    <a:solidFill>
                      <a:schemeClr val="bg1">
                        <a:lumMod val="50000"/>
                        <a:alpha val="80000"/>
                      </a:schemeClr>
                    </a:solidFill>
                  </a:tcPr>
                </a:tc>
                <a:tc>
                  <a:txBody>
                    <a:bodyPr/>
                    <a:lstStyle/>
                    <a:p>
                      <a:endParaRPr lang="zh-CN" altLang="en-US" dirty="0"/>
                    </a:p>
                  </a:txBody>
                  <a:tcPr>
                    <a:solidFill>
                      <a:schemeClr val="bg1">
                        <a:lumMod val="50000"/>
                        <a:alpha val="80000"/>
                      </a:schemeClr>
                    </a:solidFill>
                  </a:tcPr>
                </a:tc>
                <a:tc>
                  <a:txBody>
                    <a:bodyPr/>
                    <a:lstStyle/>
                    <a:p>
                      <a:endParaRPr lang="zh-CN" altLang="en-US" dirty="0"/>
                    </a:p>
                  </a:txBody>
                  <a:tcPr>
                    <a:solidFill>
                      <a:schemeClr val="bg1">
                        <a:lumMod val="50000"/>
                        <a:alpha val="80000"/>
                      </a:schemeClr>
                    </a:solidFill>
                  </a:tcPr>
                </a:tc>
                <a:extLst>
                  <a:ext uri="{0D108BD9-81ED-4DB2-BD59-A6C34878D82A}">
                    <a16:rowId xmlns:a16="http://schemas.microsoft.com/office/drawing/2014/main" val="1798965999"/>
                  </a:ext>
                </a:extLst>
              </a:tr>
              <a:tr h="367504">
                <a:tc>
                  <a:txBody>
                    <a:bodyPr/>
                    <a:lstStyle/>
                    <a:p>
                      <a:endParaRPr lang="zh-CN" altLang="en-US"/>
                    </a:p>
                  </a:txBody>
                  <a:tcPr>
                    <a:solidFill>
                      <a:schemeClr val="bg1">
                        <a:lumMod val="50000"/>
                        <a:alpha val="80000"/>
                      </a:schemeClr>
                    </a:solidFill>
                  </a:tcPr>
                </a:tc>
                <a:tc>
                  <a:txBody>
                    <a:bodyPr/>
                    <a:lstStyle/>
                    <a:p>
                      <a:endParaRPr lang="zh-CN" altLang="en-US"/>
                    </a:p>
                  </a:txBody>
                  <a:tcPr>
                    <a:solidFill>
                      <a:schemeClr val="bg1">
                        <a:lumMod val="50000"/>
                        <a:alpha val="80000"/>
                      </a:schemeClr>
                    </a:solidFill>
                  </a:tcPr>
                </a:tc>
                <a:tc>
                  <a:txBody>
                    <a:bodyPr/>
                    <a:lstStyle/>
                    <a:p>
                      <a:endParaRPr lang="zh-CN" altLang="en-US" dirty="0"/>
                    </a:p>
                  </a:txBody>
                  <a:tcPr>
                    <a:solidFill>
                      <a:schemeClr val="bg1">
                        <a:lumMod val="50000"/>
                        <a:alpha val="80000"/>
                      </a:schemeClr>
                    </a:solidFill>
                  </a:tcPr>
                </a:tc>
                <a:extLst>
                  <a:ext uri="{0D108BD9-81ED-4DB2-BD59-A6C34878D82A}">
                    <a16:rowId xmlns:a16="http://schemas.microsoft.com/office/drawing/2014/main" val="3947326848"/>
                  </a:ext>
                </a:extLst>
              </a:tr>
            </a:tbl>
          </a:graphicData>
        </a:graphic>
      </p:graphicFrame>
      <p:graphicFrame>
        <p:nvGraphicFramePr>
          <p:cNvPr id="6" name="表格 5">
            <a:extLst>
              <a:ext uri="{FF2B5EF4-FFF2-40B4-BE49-F238E27FC236}">
                <a16:creationId xmlns:a16="http://schemas.microsoft.com/office/drawing/2014/main" id="{7B3A1142-D2CF-4468-ACBD-7CA305B8DE96}"/>
              </a:ext>
            </a:extLst>
          </p:cNvPr>
          <p:cNvGraphicFramePr>
            <a:graphicFrameLocks noGrp="1"/>
          </p:cNvGraphicFramePr>
          <p:nvPr>
            <p:extLst>
              <p:ext uri="{D42A27DB-BD31-4B8C-83A1-F6EECF244321}">
                <p14:modId xmlns:p14="http://schemas.microsoft.com/office/powerpoint/2010/main" val="934549540"/>
              </p:ext>
            </p:extLst>
          </p:nvPr>
        </p:nvGraphicFramePr>
        <p:xfrm>
          <a:off x="6477982" y="698118"/>
          <a:ext cx="1233057" cy="1102512"/>
        </p:xfrm>
        <a:graphic>
          <a:graphicData uri="http://schemas.openxmlformats.org/drawingml/2006/table">
            <a:tbl>
              <a:tblPr firstRow="1" bandRow="1">
                <a:tableStyleId>{5C22544A-7EE6-4342-B048-85BDC9FD1C3A}</a:tableStyleId>
              </a:tblPr>
              <a:tblGrid>
                <a:gridCol w="411019">
                  <a:extLst>
                    <a:ext uri="{9D8B030D-6E8A-4147-A177-3AD203B41FA5}">
                      <a16:colId xmlns:a16="http://schemas.microsoft.com/office/drawing/2014/main" val="3055308298"/>
                    </a:ext>
                  </a:extLst>
                </a:gridCol>
                <a:gridCol w="411019">
                  <a:extLst>
                    <a:ext uri="{9D8B030D-6E8A-4147-A177-3AD203B41FA5}">
                      <a16:colId xmlns:a16="http://schemas.microsoft.com/office/drawing/2014/main" val="1850451243"/>
                    </a:ext>
                  </a:extLst>
                </a:gridCol>
                <a:gridCol w="411019">
                  <a:extLst>
                    <a:ext uri="{9D8B030D-6E8A-4147-A177-3AD203B41FA5}">
                      <a16:colId xmlns:a16="http://schemas.microsoft.com/office/drawing/2014/main" val="4249122104"/>
                    </a:ext>
                  </a:extLst>
                </a:gridCol>
              </a:tblGrid>
              <a:tr h="367504">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extLst>
                  <a:ext uri="{0D108BD9-81ED-4DB2-BD59-A6C34878D82A}">
                    <a16:rowId xmlns:a16="http://schemas.microsoft.com/office/drawing/2014/main" val="349799750"/>
                  </a:ext>
                </a:extLst>
              </a:tr>
              <a:tr h="367504">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dirty="0"/>
                    </a:p>
                  </a:txBody>
                  <a:tcPr>
                    <a:solidFill>
                      <a:srgbClr val="FF0000">
                        <a:alpha val="60000"/>
                      </a:srgbClr>
                    </a:solidFill>
                  </a:tcPr>
                </a:tc>
                <a:extLst>
                  <a:ext uri="{0D108BD9-81ED-4DB2-BD59-A6C34878D82A}">
                    <a16:rowId xmlns:a16="http://schemas.microsoft.com/office/drawing/2014/main" val="1798965999"/>
                  </a:ext>
                </a:extLst>
              </a:tr>
              <a:tr h="367504">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dirty="0"/>
                    </a:p>
                  </a:txBody>
                  <a:tcPr>
                    <a:solidFill>
                      <a:srgbClr val="FF0000">
                        <a:alpha val="60000"/>
                      </a:srgbClr>
                    </a:solidFill>
                  </a:tcPr>
                </a:tc>
                <a:extLst>
                  <a:ext uri="{0D108BD9-81ED-4DB2-BD59-A6C34878D82A}">
                    <a16:rowId xmlns:a16="http://schemas.microsoft.com/office/drawing/2014/main" val="3947326848"/>
                  </a:ext>
                </a:extLst>
              </a:tr>
            </a:tbl>
          </a:graphicData>
        </a:graphic>
      </p:graphicFrame>
      <p:sp>
        <p:nvSpPr>
          <p:cNvPr id="17" name="矩形: 圆角 16">
            <a:extLst>
              <a:ext uri="{FF2B5EF4-FFF2-40B4-BE49-F238E27FC236}">
                <a16:creationId xmlns:a16="http://schemas.microsoft.com/office/drawing/2014/main" id="{0555FF02-0E71-414B-B50A-FDB4F380ACDF}"/>
              </a:ext>
            </a:extLst>
          </p:cNvPr>
          <p:cNvSpPr/>
          <p:nvPr/>
        </p:nvSpPr>
        <p:spPr>
          <a:xfrm>
            <a:off x="4036951" y="244765"/>
            <a:ext cx="4029688" cy="3398981"/>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a:extLst>
              <a:ext uri="{FF2B5EF4-FFF2-40B4-BE49-F238E27FC236}">
                <a16:creationId xmlns:a16="http://schemas.microsoft.com/office/drawing/2014/main" id="{71B8DC9B-C6C4-41CA-BE6D-6B8C0A7FE1AB}"/>
              </a:ext>
            </a:extLst>
          </p:cNvPr>
          <p:cNvGraphicFramePr>
            <a:graphicFrameLocks noGrp="1"/>
          </p:cNvGraphicFramePr>
          <p:nvPr>
            <p:extLst>
              <p:ext uri="{D42A27DB-BD31-4B8C-83A1-F6EECF244321}">
                <p14:modId xmlns:p14="http://schemas.microsoft.com/office/powerpoint/2010/main" val="3096043157"/>
              </p:ext>
            </p:extLst>
          </p:nvPr>
        </p:nvGraphicFramePr>
        <p:xfrm>
          <a:off x="6477981" y="2226737"/>
          <a:ext cx="1233057" cy="1102512"/>
        </p:xfrm>
        <a:graphic>
          <a:graphicData uri="http://schemas.openxmlformats.org/drawingml/2006/table">
            <a:tbl>
              <a:tblPr firstRow="1" bandRow="1">
                <a:tableStyleId>{5C22544A-7EE6-4342-B048-85BDC9FD1C3A}</a:tableStyleId>
              </a:tblPr>
              <a:tblGrid>
                <a:gridCol w="411019">
                  <a:extLst>
                    <a:ext uri="{9D8B030D-6E8A-4147-A177-3AD203B41FA5}">
                      <a16:colId xmlns:a16="http://schemas.microsoft.com/office/drawing/2014/main" val="3055308298"/>
                    </a:ext>
                  </a:extLst>
                </a:gridCol>
                <a:gridCol w="411019">
                  <a:extLst>
                    <a:ext uri="{9D8B030D-6E8A-4147-A177-3AD203B41FA5}">
                      <a16:colId xmlns:a16="http://schemas.microsoft.com/office/drawing/2014/main" val="1850451243"/>
                    </a:ext>
                  </a:extLst>
                </a:gridCol>
                <a:gridCol w="411019">
                  <a:extLst>
                    <a:ext uri="{9D8B030D-6E8A-4147-A177-3AD203B41FA5}">
                      <a16:colId xmlns:a16="http://schemas.microsoft.com/office/drawing/2014/main" val="4249122104"/>
                    </a:ext>
                  </a:extLst>
                </a:gridCol>
              </a:tblGrid>
              <a:tr h="367504">
                <a:tc>
                  <a:txBody>
                    <a:bodyPr/>
                    <a:lstStyle/>
                    <a:p>
                      <a:endParaRPr lang="zh-CN" altLang="en-US"/>
                    </a:p>
                  </a:txBody>
                  <a:tcPr>
                    <a:solidFill>
                      <a:srgbClr val="92D050">
                        <a:alpha val="60000"/>
                      </a:srgbClr>
                    </a:solidFill>
                  </a:tcPr>
                </a:tc>
                <a:tc>
                  <a:txBody>
                    <a:bodyPr/>
                    <a:lstStyle/>
                    <a:p>
                      <a:endParaRPr lang="zh-CN" altLang="en-US"/>
                    </a:p>
                  </a:txBody>
                  <a:tcPr>
                    <a:solidFill>
                      <a:srgbClr val="92D050">
                        <a:alpha val="60000"/>
                      </a:srgbClr>
                    </a:solidFill>
                  </a:tcPr>
                </a:tc>
                <a:tc>
                  <a:txBody>
                    <a:bodyPr/>
                    <a:lstStyle/>
                    <a:p>
                      <a:endParaRPr lang="zh-CN" altLang="en-US"/>
                    </a:p>
                  </a:txBody>
                  <a:tcPr>
                    <a:solidFill>
                      <a:srgbClr val="92D050">
                        <a:alpha val="60000"/>
                      </a:srgbClr>
                    </a:solidFill>
                  </a:tcPr>
                </a:tc>
                <a:extLst>
                  <a:ext uri="{0D108BD9-81ED-4DB2-BD59-A6C34878D82A}">
                    <a16:rowId xmlns:a16="http://schemas.microsoft.com/office/drawing/2014/main" val="349799750"/>
                  </a:ext>
                </a:extLst>
              </a:tr>
              <a:tr h="367504">
                <a:tc>
                  <a:txBody>
                    <a:bodyPr/>
                    <a:lstStyle/>
                    <a:p>
                      <a:endParaRPr lang="zh-CN" altLang="en-US"/>
                    </a:p>
                  </a:txBody>
                  <a:tcPr>
                    <a:solidFill>
                      <a:srgbClr val="92D050">
                        <a:alpha val="60000"/>
                      </a:srgbClr>
                    </a:solidFill>
                  </a:tcPr>
                </a:tc>
                <a:tc>
                  <a:txBody>
                    <a:bodyPr/>
                    <a:lstStyle/>
                    <a:p>
                      <a:endParaRPr lang="zh-CN" altLang="en-US"/>
                    </a:p>
                  </a:txBody>
                  <a:tcPr>
                    <a:solidFill>
                      <a:srgbClr val="92D050">
                        <a:alpha val="60000"/>
                      </a:srgbClr>
                    </a:solidFill>
                  </a:tcPr>
                </a:tc>
                <a:tc>
                  <a:txBody>
                    <a:bodyPr/>
                    <a:lstStyle/>
                    <a:p>
                      <a:endParaRPr lang="zh-CN" altLang="en-US" dirty="0"/>
                    </a:p>
                  </a:txBody>
                  <a:tcPr>
                    <a:solidFill>
                      <a:srgbClr val="92D050">
                        <a:alpha val="60000"/>
                      </a:srgbClr>
                    </a:solidFill>
                  </a:tcPr>
                </a:tc>
                <a:extLst>
                  <a:ext uri="{0D108BD9-81ED-4DB2-BD59-A6C34878D82A}">
                    <a16:rowId xmlns:a16="http://schemas.microsoft.com/office/drawing/2014/main" val="1798965999"/>
                  </a:ext>
                </a:extLst>
              </a:tr>
              <a:tr h="367504">
                <a:tc>
                  <a:txBody>
                    <a:bodyPr/>
                    <a:lstStyle/>
                    <a:p>
                      <a:endParaRPr lang="zh-CN" altLang="en-US"/>
                    </a:p>
                  </a:txBody>
                  <a:tcPr>
                    <a:solidFill>
                      <a:srgbClr val="92D050">
                        <a:alpha val="60000"/>
                      </a:srgbClr>
                    </a:solidFill>
                  </a:tcPr>
                </a:tc>
                <a:tc>
                  <a:txBody>
                    <a:bodyPr/>
                    <a:lstStyle/>
                    <a:p>
                      <a:endParaRPr lang="zh-CN" altLang="en-US"/>
                    </a:p>
                  </a:txBody>
                  <a:tcPr>
                    <a:solidFill>
                      <a:srgbClr val="92D050">
                        <a:alpha val="60000"/>
                      </a:srgbClr>
                    </a:solidFill>
                  </a:tcPr>
                </a:tc>
                <a:tc>
                  <a:txBody>
                    <a:bodyPr/>
                    <a:lstStyle/>
                    <a:p>
                      <a:endParaRPr lang="zh-CN" altLang="en-US" dirty="0"/>
                    </a:p>
                  </a:txBody>
                  <a:tcPr>
                    <a:solidFill>
                      <a:srgbClr val="92D050">
                        <a:alpha val="60000"/>
                      </a:srgbClr>
                    </a:solidFill>
                  </a:tcPr>
                </a:tc>
                <a:extLst>
                  <a:ext uri="{0D108BD9-81ED-4DB2-BD59-A6C34878D82A}">
                    <a16:rowId xmlns:a16="http://schemas.microsoft.com/office/drawing/2014/main" val="3947326848"/>
                  </a:ext>
                </a:extLst>
              </a:tr>
            </a:tbl>
          </a:graphicData>
        </a:graphic>
      </p:graphicFrame>
      <p:graphicFrame>
        <p:nvGraphicFramePr>
          <p:cNvPr id="8" name="表格 7">
            <a:extLst>
              <a:ext uri="{FF2B5EF4-FFF2-40B4-BE49-F238E27FC236}">
                <a16:creationId xmlns:a16="http://schemas.microsoft.com/office/drawing/2014/main" id="{08778BDE-EC54-4412-86FD-8B84BCF6A661}"/>
              </a:ext>
            </a:extLst>
          </p:cNvPr>
          <p:cNvGraphicFramePr>
            <a:graphicFrameLocks noGrp="1"/>
          </p:cNvGraphicFramePr>
          <p:nvPr>
            <p:extLst>
              <p:ext uri="{D42A27DB-BD31-4B8C-83A1-F6EECF244321}">
                <p14:modId xmlns:p14="http://schemas.microsoft.com/office/powerpoint/2010/main" val="2380252797"/>
              </p:ext>
            </p:extLst>
          </p:nvPr>
        </p:nvGraphicFramePr>
        <p:xfrm>
          <a:off x="4464453" y="698118"/>
          <a:ext cx="1233057" cy="1102512"/>
        </p:xfrm>
        <a:graphic>
          <a:graphicData uri="http://schemas.openxmlformats.org/drawingml/2006/table">
            <a:tbl>
              <a:tblPr firstRow="1" bandRow="1">
                <a:tableStyleId>{5C22544A-7EE6-4342-B048-85BDC9FD1C3A}</a:tableStyleId>
              </a:tblPr>
              <a:tblGrid>
                <a:gridCol w="411019">
                  <a:extLst>
                    <a:ext uri="{9D8B030D-6E8A-4147-A177-3AD203B41FA5}">
                      <a16:colId xmlns:a16="http://schemas.microsoft.com/office/drawing/2014/main" val="3055308298"/>
                    </a:ext>
                  </a:extLst>
                </a:gridCol>
                <a:gridCol w="411019">
                  <a:extLst>
                    <a:ext uri="{9D8B030D-6E8A-4147-A177-3AD203B41FA5}">
                      <a16:colId xmlns:a16="http://schemas.microsoft.com/office/drawing/2014/main" val="1850451243"/>
                    </a:ext>
                  </a:extLst>
                </a:gridCol>
                <a:gridCol w="411019">
                  <a:extLst>
                    <a:ext uri="{9D8B030D-6E8A-4147-A177-3AD203B41FA5}">
                      <a16:colId xmlns:a16="http://schemas.microsoft.com/office/drawing/2014/main" val="4249122104"/>
                    </a:ext>
                  </a:extLst>
                </a:gridCol>
              </a:tblGrid>
              <a:tr h="367504">
                <a:tc>
                  <a:txBody>
                    <a:bodyPr/>
                    <a:lstStyle/>
                    <a:p>
                      <a:endParaRPr lang="zh-CN" altLang="en-US"/>
                    </a:p>
                  </a:txBody>
                  <a:tcPr>
                    <a:solidFill>
                      <a:srgbClr val="FFC000">
                        <a:alpha val="60000"/>
                      </a:srgbClr>
                    </a:solidFill>
                  </a:tcPr>
                </a:tc>
                <a:tc>
                  <a:txBody>
                    <a:bodyPr/>
                    <a:lstStyle/>
                    <a:p>
                      <a:endParaRPr lang="zh-CN" altLang="en-US" dirty="0"/>
                    </a:p>
                  </a:txBody>
                  <a:tcPr>
                    <a:solidFill>
                      <a:srgbClr val="FFC000">
                        <a:alpha val="60000"/>
                      </a:srgbClr>
                    </a:solidFill>
                  </a:tcPr>
                </a:tc>
                <a:tc>
                  <a:txBody>
                    <a:bodyPr/>
                    <a:lstStyle/>
                    <a:p>
                      <a:endParaRPr lang="zh-CN" altLang="en-US"/>
                    </a:p>
                  </a:txBody>
                  <a:tcPr>
                    <a:solidFill>
                      <a:srgbClr val="FFC000">
                        <a:alpha val="60000"/>
                      </a:srgbClr>
                    </a:solidFill>
                  </a:tcPr>
                </a:tc>
                <a:extLst>
                  <a:ext uri="{0D108BD9-81ED-4DB2-BD59-A6C34878D82A}">
                    <a16:rowId xmlns:a16="http://schemas.microsoft.com/office/drawing/2014/main" val="349799750"/>
                  </a:ext>
                </a:extLst>
              </a:tr>
              <a:tr h="367504">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dirty="0"/>
                    </a:p>
                  </a:txBody>
                  <a:tcPr>
                    <a:solidFill>
                      <a:srgbClr val="FFC000">
                        <a:alpha val="60000"/>
                      </a:srgbClr>
                    </a:solidFill>
                  </a:tcPr>
                </a:tc>
                <a:extLst>
                  <a:ext uri="{0D108BD9-81ED-4DB2-BD59-A6C34878D82A}">
                    <a16:rowId xmlns:a16="http://schemas.microsoft.com/office/drawing/2014/main" val="1798965999"/>
                  </a:ext>
                </a:extLst>
              </a:tr>
              <a:tr h="367504">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dirty="0"/>
                    </a:p>
                  </a:txBody>
                  <a:tcPr>
                    <a:solidFill>
                      <a:srgbClr val="FFC000">
                        <a:alpha val="60000"/>
                      </a:srgbClr>
                    </a:solidFill>
                  </a:tcPr>
                </a:tc>
                <a:extLst>
                  <a:ext uri="{0D108BD9-81ED-4DB2-BD59-A6C34878D82A}">
                    <a16:rowId xmlns:a16="http://schemas.microsoft.com/office/drawing/2014/main" val="3947326848"/>
                  </a:ext>
                </a:extLst>
              </a:tr>
            </a:tbl>
          </a:graphicData>
        </a:graphic>
      </p:graphicFrame>
      <p:graphicFrame>
        <p:nvGraphicFramePr>
          <p:cNvPr id="9" name="表格 8">
            <a:extLst>
              <a:ext uri="{FF2B5EF4-FFF2-40B4-BE49-F238E27FC236}">
                <a16:creationId xmlns:a16="http://schemas.microsoft.com/office/drawing/2014/main" id="{7AD201EB-B1CC-4CF5-BE3C-C28AE26CFD90}"/>
              </a:ext>
            </a:extLst>
          </p:cNvPr>
          <p:cNvGraphicFramePr>
            <a:graphicFrameLocks noGrp="1"/>
          </p:cNvGraphicFramePr>
          <p:nvPr>
            <p:extLst>
              <p:ext uri="{D42A27DB-BD31-4B8C-83A1-F6EECF244321}">
                <p14:modId xmlns:p14="http://schemas.microsoft.com/office/powerpoint/2010/main" val="750573996"/>
              </p:ext>
            </p:extLst>
          </p:nvPr>
        </p:nvGraphicFramePr>
        <p:xfrm>
          <a:off x="4464452" y="2226737"/>
          <a:ext cx="1233057" cy="1102512"/>
        </p:xfrm>
        <a:graphic>
          <a:graphicData uri="http://schemas.openxmlformats.org/drawingml/2006/table">
            <a:tbl>
              <a:tblPr firstRow="1" bandRow="1">
                <a:tableStyleId>{5C22544A-7EE6-4342-B048-85BDC9FD1C3A}</a:tableStyleId>
              </a:tblPr>
              <a:tblGrid>
                <a:gridCol w="411019">
                  <a:extLst>
                    <a:ext uri="{9D8B030D-6E8A-4147-A177-3AD203B41FA5}">
                      <a16:colId xmlns:a16="http://schemas.microsoft.com/office/drawing/2014/main" val="3055308298"/>
                    </a:ext>
                  </a:extLst>
                </a:gridCol>
                <a:gridCol w="411019">
                  <a:extLst>
                    <a:ext uri="{9D8B030D-6E8A-4147-A177-3AD203B41FA5}">
                      <a16:colId xmlns:a16="http://schemas.microsoft.com/office/drawing/2014/main" val="1850451243"/>
                    </a:ext>
                  </a:extLst>
                </a:gridCol>
                <a:gridCol w="411019">
                  <a:extLst>
                    <a:ext uri="{9D8B030D-6E8A-4147-A177-3AD203B41FA5}">
                      <a16:colId xmlns:a16="http://schemas.microsoft.com/office/drawing/2014/main" val="4249122104"/>
                    </a:ext>
                  </a:extLst>
                </a:gridCol>
              </a:tblGrid>
              <a:tr h="367504">
                <a:tc>
                  <a:txBody>
                    <a:bodyPr/>
                    <a:lstStyle/>
                    <a:p>
                      <a:endParaRPr lang="zh-CN" altLang="en-US"/>
                    </a:p>
                  </a:txBody>
                  <a:tcPr>
                    <a:solidFill>
                      <a:srgbClr val="7030A0">
                        <a:alpha val="60000"/>
                      </a:srgbClr>
                    </a:solidFill>
                  </a:tcPr>
                </a:tc>
                <a:tc>
                  <a:txBody>
                    <a:bodyPr/>
                    <a:lstStyle/>
                    <a:p>
                      <a:endParaRPr lang="zh-CN" altLang="en-US"/>
                    </a:p>
                  </a:txBody>
                  <a:tcPr>
                    <a:solidFill>
                      <a:srgbClr val="7030A0">
                        <a:alpha val="60000"/>
                      </a:srgbClr>
                    </a:solidFill>
                  </a:tcPr>
                </a:tc>
                <a:tc>
                  <a:txBody>
                    <a:bodyPr/>
                    <a:lstStyle/>
                    <a:p>
                      <a:endParaRPr lang="zh-CN" altLang="en-US"/>
                    </a:p>
                  </a:txBody>
                  <a:tcPr>
                    <a:solidFill>
                      <a:srgbClr val="7030A0">
                        <a:alpha val="60000"/>
                      </a:srgbClr>
                    </a:solidFill>
                  </a:tcPr>
                </a:tc>
                <a:extLst>
                  <a:ext uri="{0D108BD9-81ED-4DB2-BD59-A6C34878D82A}">
                    <a16:rowId xmlns:a16="http://schemas.microsoft.com/office/drawing/2014/main" val="349799750"/>
                  </a:ext>
                </a:extLst>
              </a:tr>
              <a:tr h="367504">
                <a:tc>
                  <a:txBody>
                    <a:bodyPr/>
                    <a:lstStyle/>
                    <a:p>
                      <a:endParaRPr lang="zh-CN" altLang="en-US"/>
                    </a:p>
                  </a:txBody>
                  <a:tcPr>
                    <a:solidFill>
                      <a:srgbClr val="7030A0">
                        <a:alpha val="60000"/>
                      </a:srgbClr>
                    </a:solidFill>
                  </a:tcPr>
                </a:tc>
                <a:tc>
                  <a:txBody>
                    <a:bodyPr/>
                    <a:lstStyle/>
                    <a:p>
                      <a:endParaRPr lang="zh-CN" altLang="en-US"/>
                    </a:p>
                  </a:txBody>
                  <a:tcPr>
                    <a:solidFill>
                      <a:srgbClr val="7030A0">
                        <a:alpha val="60000"/>
                      </a:srgbClr>
                    </a:solidFill>
                  </a:tcPr>
                </a:tc>
                <a:tc>
                  <a:txBody>
                    <a:bodyPr/>
                    <a:lstStyle/>
                    <a:p>
                      <a:endParaRPr lang="zh-CN" altLang="en-US" dirty="0"/>
                    </a:p>
                  </a:txBody>
                  <a:tcPr>
                    <a:solidFill>
                      <a:srgbClr val="7030A0">
                        <a:alpha val="60000"/>
                      </a:srgbClr>
                    </a:solidFill>
                  </a:tcPr>
                </a:tc>
                <a:extLst>
                  <a:ext uri="{0D108BD9-81ED-4DB2-BD59-A6C34878D82A}">
                    <a16:rowId xmlns:a16="http://schemas.microsoft.com/office/drawing/2014/main" val="1798965999"/>
                  </a:ext>
                </a:extLst>
              </a:tr>
              <a:tr h="367504">
                <a:tc>
                  <a:txBody>
                    <a:bodyPr/>
                    <a:lstStyle/>
                    <a:p>
                      <a:endParaRPr lang="zh-CN" altLang="en-US"/>
                    </a:p>
                  </a:txBody>
                  <a:tcPr>
                    <a:solidFill>
                      <a:srgbClr val="7030A0">
                        <a:alpha val="60000"/>
                      </a:srgbClr>
                    </a:solidFill>
                  </a:tcPr>
                </a:tc>
                <a:tc>
                  <a:txBody>
                    <a:bodyPr/>
                    <a:lstStyle/>
                    <a:p>
                      <a:endParaRPr lang="zh-CN" altLang="en-US"/>
                    </a:p>
                  </a:txBody>
                  <a:tcPr>
                    <a:solidFill>
                      <a:srgbClr val="7030A0">
                        <a:alpha val="60000"/>
                      </a:srgbClr>
                    </a:solidFill>
                  </a:tcPr>
                </a:tc>
                <a:tc>
                  <a:txBody>
                    <a:bodyPr/>
                    <a:lstStyle/>
                    <a:p>
                      <a:endParaRPr lang="zh-CN" altLang="en-US" dirty="0"/>
                    </a:p>
                  </a:txBody>
                  <a:tcPr>
                    <a:solidFill>
                      <a:srgbClr val="7030A0">
                        <a:alpha val="60000"/>
                      </a:srgbClr>
                    </a:solidFill>
                  </a:tcPr>
                </a:tc>
                <a:extLst>
                  <a:ext uri="{0D108BD9-81ED-4DB2-BD59-A6C34878D82A}">
                    <a16:rowId xmlns:a16="http://schemas.microsoft.com/office/drawing/2014/main" val="3947326848"/>
                  </a:ext>
                </a:extLst>
              </a:tr>
            </a:tbl>
          </a:graphicData>
        </a:graphic>
      </p:graphicFrame>
      <p:sp>
        <p:nvSpPr>
          <p:cNvPr id="10" name="文本框 9">
            <a:extLst>
              <a:ext uri="{FF2B5EF4-FFF2-40B4-BE49-F238E27FC236}">
                <a16:creationId xmlns:a16="http://schemas.microsoft.com/office/drawing/2014/main" id="{76330603-B99E-4B73-B956-06D258E1F42E}"/>
              </a:ext>
            </a:extLst>
          </p:cNvPr>
          <p:cNvSpPr txBox="1"/>
          <p:nvPr/>
        </p:nvSpPr>
        <p:spPr>
          <a:xfrm>
            <a:off x="4671252" y="328786"/>
            <a:ext cx="819455" cy="369332"/>
          </a:xfrm>
          <a:prstGeom prst="rect">
            <a:avLst/>
          </a:prstGeom>
          <a:noFill/>
        </p:spPr>
        <p:txBody>
          <a:bodyPr wrap="none" rtlCol="0">
            <a:spAutoFit/>
          </a:bodyPr>
          <a:lstStyle/>
          <a:p>
            <a:r>
              <a:rPr lang="en-US" altLang="zh-CN" b="1" dirty="0"/>
              <a:t>Query</a:t>
            </a:r>
            <a:endParaRPr lang="zh-CN" altLang="en-US" b="1" dirty="0"/>
          </a:p>
        </p:txBody>
      </p:sp>
      <p:sp>
        <p:nvSpPr>
          <p:cNvPr id="11" name="文本框 10">
            <a:extLst>
              <a:ext uri="{FF2B5EF4-FFF2-40B4-BE49-F238E27FC236}">
                <a16:creationId xmlns:a16="http://schemas.microsoft.com/office/drawing/2014/main" id="{27AFA4FE-4228-493C-9216-185378EEDD4B}"/>
              </a:ext>
            </a:extLst>
          </p:cNvPr>
          <p:cNvSpPr txBox="1"/>
          <p:nvPr/>
        </p:nvSpPr>
        <p:spPr>
          <a:xfrm>
            <a:off x="6811418" y="328786"/>
            <a:ext cx="566181" cy="369332"/>
          </a:xfrm>
          <a:prstGeom prst="rect">
            <a:avLst/>
          </a:prstGeom>
          <a:noFill/>
        </p:spPr>
        <p:txBody>
          <a:bodyPr wrap="none" rtlCol="0">
            <a:spAutoFit/>
          </a:bodyPr>
          <a:lstStyle/>
          <a:p>
            <a:r>
              <a:rPr lang="en-US" altLang="zh-CN" b="1" dirty="0"/>
              <a:t>Key</a:t>
            </a:r>
            <a:endParaRPr lang="zh-CN" altLang="en-US" b="1" dirty="0"/>
          </a:p>
        </p:txBody>
      </p:sp>
      <p:sp>
        <p:nvSpPr>
          <p:cNvPr id="27" name="矩形: 圆角 26">
            <a:extLst>
              <a:ext uri="{FF2B5EF4-FFF2-40B4-BE49-F238E27FC236}">
                <a16:creationId xmlns:a16="http://schemas.microsoft.com/office/drawing/2014/main" id="{37EFA4B2-F48F-4BC3-98FF-591E80582840}"/>
              </a:ext>
            </a:extLst>
          </p:cNvPr>
          <p:cNvSpPr/>
          <p:nvPr/>
        </p:nvSpPr>
        <p:spPr>
          <a:xfrm>
            <a:off x="8110682" y="3977391"/>
            <a:ext cx="4007427" cy="2880610"/>
          </a:xfrm>
          <a:prstGeom prst="round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7DD5407-3241-41F2-BC38-F87DD8FE9C94}"/>
              </a:ext>
            </a:extLst>
          </p:cNvPr>
          <p:cNvSpPr txBox="1"/>
          <p:nvPr/>
        </p:nvSpPr>
        <p:spPr>
          <a:xfrm>
            <a:off x="6708825" y="1865346"/>
            <a:ext cx="771365" cy="369332"/>
          </a:xfrm>
          <a:prstGeom prst="rect">
            <a:avLst/>
          </a:prstGeom>
          <a:noFill/>
        </p:spPr>
        <p:txBody>
          <a:bodyPr wrap="none" rtlCol="0">
            <a:spAutoFit/>
          </a:bodyPr>
          <a:lstStyle/>
          <a:p>
            <a:r>
              <a:rPr lang="en-US" altLang="zh-CN" b="1" dirty="0"/>
              <a:t>Value</a:t>
            </a:r>
            <a:endParaRPr lang="zh-CN" altLang="en-US" b="1" dirty="0"/>
          </a:p>
        </p:txBody>
      </p:sp>
      <p:sp>
        <p:nvSpPr>
          <p:cNvPr id="13" name="文本框 12">
            <a:extLst>
              <a:ext uri="{FF2B5EF4-FFF2-40B4-BE49-F238E27FC236}">
                <a16:creationId xmlns:a16="http://schemas.microsoft.com/office/drawing/2014/main" id="{C4A6D0C6-D8FD-41DB-A4BA-306E10AE10D6}"/>
              </a:ext>
            </a:extLst>
          </p:cNvPr>
          <p:cNvSpPr txBox="1"/>
          <p:nvPr/>
        </p:nvSpPr>
        <p:spPr>
          <a:xfrm>
            <a:off x="4657458" y="1857405"/>
            <a:ext cx="830677" cy="369332"/>
          </a:xfrm>
          <a:prstGeom prst="rect">
            <a:avLst/>
          </a:prstGeom>
          <a:noFill/>
        </p:spPr>
        <p:txBody>
          <a:bodyPr wrap="none" rtlCol="0">
            <a:spAutoFit/>
          </a:bodyPr>
          <a:lstStyle/>
          <a:p>
            <a:r>
              <a:rPr lang="en-US" altLang="zh-CN" b="1" dirty="0"/>
              <a:t>Result</a:t>
            </a:r>
            <a:endParaRPr lang="zh-CN" altLang="en-US" b="1" dirty="0"/>
          </a:p>
        </p:txBody>
      </p:sp>
      <p:sp>
        <p:nvSpPr>
          <p:cNvPr id="16" name="箭头: 左 15">
            <a:extLst>
              <a:ext uri="{FF2B5EF4-FFF2-40B4-BE49-F238E27FC236}">
                <a16:creationId xmlns:a16="http://schemas.microsoft.com/office/drawing/2014/main" id="{C35A1833-1DDB-45DE-9DA3-2C6E9F4FC8FE}"/>
              </a:ext>
            </a:extLst>
          </p:cNvPr>
          <p:cNvSpPr/>
          <p:nvPr/>
        </p:nvSpPr>
        <p:spPr>
          <a:xfrm>
            <a:off x="8155050" y="1811789"/>
            <a:ext cx="661996" cy="4949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左 17">
            <a:extLst>
              <a:ext uri="{FF2B5EF4-FFF2-40B4-BE49-F238E27FC236}">
                <a16:creationId xmlns:a16="http://schemas.microsoft.com/office/drawing/2014/main" id="{A40975BE-3A64-4207-8458-54616626E8F9}"/>
              </a:ext>
            </a:extLst>
          </p:cNvPr>
          <p:cNvSpPr/>
          <p:nvPr/>
        </p:nvSpPr>
        <p:spPr>
          <a:xfrm rot="16200000">
            <a:off x="9794528" y="3319500"/>
            <a:ext cx="661996" cy="4949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B0D7F4B-66ED-49BD-9720-063CB7E93B9D}"/>
              </a:ext>
            </a:extLst>
          </p:cNvPr>
          <p:cNvSpPr txBox="1"/>
          <p:nvPr/>
        </p:nvSpPr>
        <p:spPr>
          <a:xfrm>
            <a:off x="7887191" y="6395703"/>
            <a:ext cx="819455" cy="369332"/>
          </a:xfrm>
          <a:prstGeom prst="rect">
            <a:avLst/>
          </a:prstGeom>
          <a:solidFill>
            <a:srgbClr val="FFC000">
              <a:alpha val="60000"/>
            </a:srgbClr>
          </a:solidFill>
        </p:spPr>
        <p:txBody>
          <a:bodyPr wrap="none" rtlCol="0">
            <a:spAutoFit/>
          </a:bodyPr>
          <a:lstStyle/>
          <a:p>
            <a:r>
              <a:rPr lang="en-US" altLang="zh-CN" b="1" dirty="0"/>
              <a:t>Query</a:t>
            </a:r>
            <a:endParaRPr lang="zh-CN" altLang="en-US" b="1" dirty="0"/>
          </a:p>
        </p:txBody>
      </p:sp>
      <p:graphicFrame>
        <p:nvGraphicFramePr>
          <p:cNvPr id="28" name="表格 4">
            <a:extLst>
              <a:ext uri="{FF2B5EF4-FFF2-40B4-BE49-F238E27FC236}">
                <a16:creationId xmlns:a16="http://schemas.microsoft.com/office/drawing/2014/main" id="{A5EDFB03-4F8B-45B0-BB5E-CBC94869B1ED}"/>
              </a:ext>
            </a:extLst>
          </p:cNvPr>
          <p:cNvGraphicFramePr>
            <a:graphicFrameLocks noGrp="1"/>
          </p:cNvGraphicFramePr>
          <p:nvPr>
            <p:extLst>
              <p:ext uri="{D42A27DB-BD31-4B8C-83A1-F6EECF244321}">
                <p14:modId xmlns:p14="http://schemas.microsoft.com/office/powerpoint/2010/main" val="237375750"/>
              </p:ext>
            </p:extLst>
          </p:nvPr>
        </p:nvGraphicFramePr>
        <p:xfrm>
          <a:off x="8699275" y="4579600"/>
          <a:ext cx="2455338" cy="2194560"/>
        </p:xfrm>
        <a:graphic>
          <a:graphicData uri="http://schemas.openxmlformats.org/drawingml/2006/table">
            <a:tbl>
              <a:tblPr firstRow="1" bandRow="1">
                <a:tableStyleId>{5C22544A-7EE6-4342-B048-85BDC9FD1C3A}</a:tableStyleId>
              </a:tblPr>
              <a:tblGrid>
                <a:gridCol w="409223">
                  <a:extLst>
                    <a:ext uri="{9D8B030D-6E8A-4147-A177-3AD203B41FA5}">
                      <a16:colId xmlns:a16="http://schemas.microsoft.com/office/drawing/2014/main" val="3320050656"/>
                    </a:ext>
                  </a:extLst>
                </a:gridCol>
                <a:gridCol w="409223">
                  <a:extLst>
                    <a:ext uri="{9D8B030D-6E8A-4147-A177-3AD203B41FA5}">
                      <a16:colId xmlns:a16="http://schemas.microsoft.com/office/drawing/2014/main" val="486247453"/>
                    </a:ext>
                  </a:extLst>
                </a:gridCol>
                <a:gridCol w="409223">
                  <a:extLst>
                    <a:ext uri="{9D8B030D-6E8A-4147-A177-3AD203B41FA5}">
                      <a16:colId xmlns:a16="http://schemas.microsoft.com/office/drawing/2014/main" val="2447432934"/>
                    </a:ext>
                  </a:extLst>
                </a:gridCol>
                <a:gridCol w="409223">
                  <a:extLst>
                    <a:ext uri="{9D8B030D-6E8A-4147-A177-3AD203B41FA5}">
                      <a16:colId xmlns:a16="http://schemas.microsoft.com/office/drawing/2014/main" val="1497216398"/>
                    </a:ext>
                  </a:extLst>
                </a:gridCol>
                <a:gridCol w="409223">
                  <a:extLst>
                    <a:ext uri="{9D8B030D-6E8A-4147-A177-3AD203B41FA5}">
                      <a16:colId xmlns:a16="http://schemas.microsoft.com/office/drawing/2014/main" val="3954333135"/>
                    </a:ext>
                  </a:extLst>
                </a:gridCol>
                <a:gridCol w="409223">
                  <a:extLst>
                    <a:ext uri="{9D8B030D-6E8A-4147-A177-3AD203B41FA5}">
                      <a16:colId xmlns:a16="http://schemas.microsoft.com/office/drawing/2014/main" val="3116354435"/>
                    </a:ext>
                  </a:extLst>
                </a:gridCol>
              </a:tblGrid>
              <a:tr h="349673">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dirty="0"/>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extLst>
                  <a:ext uri="{0D108BD9-81ED-4DB2-BD59-A6C34878D82A}">
                    <a16:rowId xmlns:a16="http://schemas.microsoft.com/office/drawing/2014/main" val="3044505928"/>
                  </a:ext>
                </a:extLst>
              </a:tr>
              <a:tr h="349673">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extLst>
                  <a:ext uri="{0D108BD9-81ED-4DB2-BD59-A6C34878D82A}">
                    <a16:rowId xmlns:a16="http://schemas.microsoft.com/office/drawing/2014/main" val="1018759689"/>
                  </a:ext>
                </a:extLst>
              </a:tr>
              <a:tr h="349673">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dirty="0"/>
                    </a:p>
                  </a:txBody>
                  <a:tcPr>
                    <a:solidFill>
                      <a:srgbClr val="FFC000">
                        <a:alpha val="60000"/>
                      </a:srgbClr>
                    </a:solidFill>
                  </a:tcPr>
                </a:tc>
                <a:tc>
                  <a:txBody>
                    <a:bodyPr/>
                    <a:lstStyle/>
                    <a:p>
                      <a:endParaRPr lang="zh-CN" altLang="en-US" dirty="0"/>
                    </a:p>
                  </a:txBody>
                  <a:tcPr>
                    <a:solidFill>
                      <a:srgbClr val="FFC000">
                        <a:alpha val="60000"/>
                      </a:srgbClr>
                    </a:solidFill>
                  </a:tcPr>
                </a:tc>
                <a:tc>
                  <a:txBody>
                    <a:bodyPr/>
                    <a:lstStyle/>
                    <a:p>
                      <a:endParaRPr lang="zh-CN" altLang="en-US"/>
                    </a:p>
                  </a:txBody>
                  <a:tcPr>
                    <a:solidFill>
                      <a:srgbClr val="FFC000">
                        <a:alpha val="60000"/>
                      </a:srgbClr>
                    </a:solidFill>
                  </a:tcPr>
                </a:tc>
                <a:extLst>
                  <a:ext uri="{0D108BD9-81ED-4DB2-BD59-A6C34878D82A}">
                    <a16:rowId xmlns:a16="http://schemas.microsoft.com/office/drawing/2014/main" val="1470410017"/>
                  </a:ext>
                </a:extLst>
              </a:tr>
              <a:tr h="349673">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dirty="0"/>
                    </a:p>
                  </a:txBody>
                  <a:tcPr>
                    <a:solidFill>
                      <a:srgbClr val="FFC000">
                        <a:alpha val="60000"/>
                      </a:srgbClr>
                    </a:solidFill>
                  </a:tcPr>
                </a:tc>
                <a:tc>
                  <a:txBody>
                    <a:bodyPr/>
                    <a:lstStyle/>
                    <a:p>
                      <a:endParaRPr lang="zh-CN" altLang="en-US"/>
                    </a:p>
                  </a:txBody>
                  <a:tcPr>
                    <a:solidFill>
                      <a:srgbClr val="FFC000">
                        <a:alpha val="60000"/>
                      </a:srgbClr>
                    </a:solidFill>
                  </a:tcPr>
                </a:tc>
                <a:extLst>
                  <a:ext uri="{0D108BD9-81ED-4DB2-BD59-A6C34878D82A}">
                    <a16:rowId xmlns:a16="http://schemas.microsoft.com/office/drawing/2014/main" val="1605498392"/>
                  </a:ext>
                </a:extLst>
              </a:tr>
              <a:tr h="349673">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extLst>
                  <a:ext uri="{0D108BD9-81ED-4DB2-BD59-A6C34878D82A}">
                    <a16:rowId xmlns:a16="http://schemas.microsoft.com/office/drawing/2014/main" val="2230599222"/>
                  </a:ext>
                </a:extLst>
              </a:tr>
              <a:tr h="349673">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a:p>
                  </a:txBody>
                  <a:tcPr>
                    <a:solidFill>
                      <a:srgbClr val="FFC000">
                        <a:alpha val="60000"/>
                      </a:srgbClr>
                    </a:solidFill>
                  </a:tcPr>
                </a:tc>
                <a:tc>
                  <a:txBody>
                    <a:bodyPr/>
                    <a:lstStyle/>
                    <a:p>
                      <a:endParaRPr lang="zh-CN" altLang="en-US" dirty="0"/>
                    </a:p>
                  </a:txBody>
                  <a:tcPr>
                    <a:solidFill>
                      <a:srgbClr val="FFC000">
                        <a:alpha val="60000"/>
                      </a:srgbClr>
                    </a:solidFill>
                  </a:tcPr>
                </a:tc>
                <a:tc>
                  <a:txBody>
                    <a:bodyPr/>
                    <a:lstStyle/>
                    <a:p>
                      <a:endParaRPr lang="zh-CN" altLang="en-US" dirty="0"/>
                    </a:p>
                  </a:txBody>
                  <a:tcPr>
                    <a:solidFill>
                      <a:srgbClr val="FFC000">
                        <a:alpha val="60000"/>
                      </a:srgbClr>
                    </a:solidFill>
                  </a:tcPr>
                </a:tc>
                <a:extLst>
                  <a:ext uri="{0D108BD9-81ED-4DB2-BD59-A6C34878D82A}">
                    <a16:rowId xmlns:a16="http://schemas.microsoft.com/office/drawing/2014/main" val="255391887"/>
                  </a:ext>
                </a:extLst>
              </a:tr>
            </a:tbl>
          </a:graphicData>
        </a:graphic>
      </p:graphicFrame>
      <p:graphicFrame>
        <p:nvGraphicFramePr>
          <p:cNvPr id="29" name="表格 4">
            <a:extLst>
              <a:ext uri="{FF2B5EF4-FFF2-40B4-BE49-F238E27FC236}">
                <a16:creationId xmlns:a16="http://schemas.microsoft.com/office/drawing/2014/main" id="{5E0CB828-088F-4255-A9E8-45C2F28820C0}"/>
              </a:ext>
            </a:extLst>
          </p:cNvPr>
          <p:cNvGraphicFramePr>
            <a:graphicFrameLocks noGrp="1"/>
          </p:cNvGraphicFramePr>
          <p:nvPr>
            <p:extLst>
              <p:ext uri="{D42A27DB-BD31-4B8C-83A1-F6EECF244321}">
                <p14:modId xmlns:p14="http://schemas.microsoft.com/office/powerpoint/2010/main" val="1371669307"/>
              </p:ext>
            </p:extLst>
          </p:nvPr>
        </p:nvGraphicFramePr>
        <p:xfrm>
          <a:off x="8897857" y="4399491"/>
          <a:ext cx="2455338" cy="2194560"/>
        </p:xfrm>
        <a:graphic>
          <a:graphicData uri="http://schemas.openxmlformats.org/drawingml/2006/table">
            <a:tbl>
              <a:tblPr firstRow="1" bandRow="1">
                <a:tableStyleId>{5C22544A-7EE6-4342-B048-85BDC9FD1C3A}</a:tableStyleId>
              </a:tblPr>
              <a:tblGrid>
                <a:gridCol w="409223">
                  <a:extLst>
                    <a:ext uri="{9D8B030D-6E8A-4147-A177-3AD203B41FA5}">
                      <a16:colId xmlns:a16="http://schemas.microsoft.com/office/drawing/2014/main" val="3320050656"/>
                    </a:ext>
                  </a:extLst>
                </a:gridCol>
                <a:gridCol w="409223">
                  <a:extLst>
                    <a:ext uri="{9D8B030D-6E8A-4147-A177-3AD203B41FA5}">
                      <a16:colId xmlns:a16="http://schemas.microsoft.com/office/drawing/2014/main" val="486247453"/>
                    </a:ext>
                  </a:extLst>
                </a:gridCol>
                <a:gridCol w="409223">
                  <a:extLst>
                    <a:ext uri="{9D8B030D-6E8A-4147-A177-3AD203B41FA5}">
                      <a16:colId xmlns:a16="http://schemas.microsoft.com/office/drawing/2014/main" val="2447432934"/>
                    </a:ext>
                  </a:extLst>
                </a:gridCol>
                <a:gridCol w="409223">
                  <a:extLst>
                    <a:ext uri="{9D8B030D-6E8A-4147-A177-3AD203B41FA5}">
                      <a16:colId xmlns:a16="http://schemas.microsoft.com/office/drawing/2014/main" val="1497216398"/>
                    </a:ext>
                  </a:extLst>
                </a:gridCol>
                <a:gridCol w="409223">
                  <a:extLst>
                    <a:ext uri="{9D8B030D-6E8A-4147-A177-3AD203B41FA5}">
                      <a16:colId xmlns:a16="http://schemas.microsoft.com/office/drawing/2014/main" val="3954333135"/>
                    </a:ext>
                  </a:extLst>
                </a:gridCol>
                <a:gridCol w="409223">
                  <a:extLst>
                    <a:ext uri="{9D8B030D-6E8A-4147-A177-3AD203B41FA5}">
                      <a16:colId xmlns:a16="http://schemas.microsoft.com/office/drawing/2014/main" val="3116354435"/>
                    </a:ext>
                  </a:extLst>
                </a:gridCol>
              </a:tblGrid>
              <a:tr h="349673">
                <a:tc>
                  <a:txBody>
                    <a:bodyPr/>
                    <a:lstStyle/>
                    <a:p>
                      <a:endParaRPr lang="zh-CN" altLang="en-US" dirty="0"/>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dirty="0"/>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extLst>
                  <a:ext uri="{0D108BD9-81ED-4DB2-BD59-A6C34878D82A}">
                    <a16:rowId xmlns:a16="http://schemas.microsoft.com/office/drawing/2014/main" val="3044505928"/>
                  </a:ext>
                </a:extLst>
              </a:tr>
              <a:tr h="349673">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extLst>
                  <a:ext uri="{0D108BD9-81ED-4DB2-BD59-A6C34878D82A}">
                    <a16:rowId xmlns:a16="http://schemas.microsoft.com/office/drawing/2014/main" val="1018759689"/>
                  </a:ext>
                </a:extLst>
              </a:tr>
              <a:tr h="349673">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dirty="0"/>
                    </a:p>
                  </a:txBody>
                  <a:tcPr>
                    <a:solidFill>
                      <a:srgbClr val="FF0000">
                        <a:alpha val="60000"/>
                      </a:srgbClr>
                    </a:solidFill>
                  </a:tcPr>
                </a:tc>
                <a:tc>
                  <a:txBody>
                    <a:bodyPr/>
                    <a:lstStyle/>
                    <a:p>
                      <a:endParaRPr lang="zh-CN" altLang="en-US" dirty="0"/>
                    </a:p>
                  </a:txBody>
                  <a:tcPr>
                    <a:solidFill>
                      <a:srgbClr val="FF0000">
                        <a:alpha val="60000"/>
                      </a:srgbClr>
                    </a:solidFill>
                  </a:tcPr>
                </a:tc>
                <a:tc>
                  <a:txBody>
                    <a:bodyPr/>
                    <a:lstStyle/>
                    <a:p>
                      <a:endParaRPr lang="zh-CN" altLang="en-US"/>
                    </a:p>
                  </a:txBody>
                  <a:tcPr>
                    <a:solidFill>
                      <a:srgbClr val="FF0000">
                        <a:alpha val="60000"/>
                      </a:srgbClr>
                    </a:solidFill>
                  </a:tcPr>
                </a:tc>
                <a:extLst>
                  <a:ext uri="{0D108BD9-81ED-4DB2-BD59-A6C34878D82A}">
                    <a16:rowId xmlns:a16="http://schemas.microsoft.com/office/drawing/2014/main" val="1470410017"/>
                  </a:ext>
                </a:extLst>
              </a:tr>
              <a:tr h="349673">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dirty="0"/>
                    </a:p>
                  </a:txBody>
                  <a:tcPr>
                    <a:solidFill>
                      <a:srgbClr val="FF0000">
                        <a:alpha val="60000"/>
                      </a:srgbClr>
                    </a:solidFill>
                  </a:tcPr>
                </a:tc>
                <a:tc>
                  <a:txBody>
                    <a:bodyPr/>
                    <a:lstStyle/>
                    <a:p>
                      <a:endParaRPr lang="zh-CN" altLang="en-US"/>
                    </a:p>
                  </a:txBody>
                  <a:tcPr>
                    <a:solidFill>
                      <a:srgbClr val="FF0000">
                        <a:alpha val="60000"/>
                      </a:srgbClr>
                    </a:solidFill>
                  </a:tcPr>
                </a:tc>
                <a:extLst>
                  <a:ext uri="{0D108BD9-81ED-4DB2-BD59-A6C34878D82A}">
                    <a16:rowId xmlns:a16="http://schemas.microsoft.com/office/drawing/2014/main" val="1605498392"/>
                  </a:ext>
                </a:extLst>
              </a:tr>
              <a:tr h="349673">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dirty="0"/>
                    </a:p>
                  </a:txBody>
                  <a:tcPr>
                    <a:solidFill>
                      <a:srgbClr val="FF0000">
                        <a:alpha val="60000"/>
                      </a:srgbClr>
                    </a:solidFill>
                  </a:tcPr>
                </a:tc>
                <a:extLst>
                  <a:ext uri="{0D108BD9-81ED-4DB2-BD59-A6C34878D82A}">
                    <a16:rowId xmlns:a16="http://schemas.microsoft.com/office/drawing/2014/main" val="2230599222"/>
                  </a:ext>
                </a:extLst>
              </a:tr>
              <a:tr h="349673">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a:p>
                  </a:txBody>
                  <a:tcPr>
                    <a:solidFill>
                      <a:srgbClr val="FF0000">
                        <a:alpha val="60000"/>
                      </a:srgbClr>
                    </a:solidFill>
                  </a:tcPr>
                </a:tc>
                <a:tc>
                  <a:txBody>
                    <a:bodyPr/>
                    <a:lstStyle/>
                    <a:p>
                      <a:endParaRPr lang="zh-CN" altLang="en-US" dirty="0"/>
                    </a:p>
                  </a:txBody>
                  <a:tcPr>
                    <a:solidFill>
                      <a:srgbClr val="FF0000">
                        <a:alpha val="60000"/>
                      </a:srgbClr>
                    </a:solidFill>
                  </a:tcPr>
                </a:tc>
                <a:tc>
                  <a:txBody>
                    <a:bodyPr/>
                    <a:lstStyle/>
                    <a:p>
                      <a:endParaRPr lang="zh-CN" altLang="en-US" dirty="0"/>
                    </a:p>
                  </a:txBody>
                  <a:tcPr>
                    <a:solidFill>
                      <a:srgbClr val="FF0000">
                        <a:alpha val="60000"/>
                      </a:srgbClr>
                    </a:solidFill>
                  </a:tcPr>
                </a:tc>
                <a:extLst>
                  <a:ext uri="{0D108BD9-81ED-4DB2-BD59-A6C34878D82A}">
                    <a16:rowId xmlns:a16="http://schemas.microsoft.com/office/drawing/2014/main" val="255391887"/>
                  </a:ext>
                </a:extLst>
              </a:tr>
            </a:tbl>
          </a:graphicData>
        </a:graphic>
      </p:graphicFrame>
      <p:graphicFrame>
        <p:nvGraphicFramePr>
          <p:cNvPr id="30" name="表格 4">
            <a:extLst>
              <a:ext uri="{FF2B5EF4-FFF2-40B4-BE49-F238E27FC236}">
                <a16:creationId xmlns:a16="http://schemas.microsoft.com/office/drawing/2014/main" id="{ACDCD326-94A6-4B03-8187-4150E1CF559F}"/>
              </a:ext>
            </a:extLst>
          </p:cNvPr>
          <p:cNvGraphicFramePr>
            <a:graphicFrameLocks noGrp="1"/>
          </p:cNvGraphicFramePr>
          <p:nvPr>
            <p:extLst>
              <p:ext uri="{D42A27DB-BD31-4B8C-83A1-F6EECF244321}">
                <p14:modId xmlns:p14="http://schemas.microsoft.com/office/powerpoint/2010/main" val="1337559028"/>
              </p:ext>
            </p:extLst>
          </p:nvPr>
        </p:nvGraphicFramePr>
        <p:xfrm>
          <a:off x="9129009" y="4219382"/>
          <a:ext cx="2455338" cy="2194560"/>
        </p:xfrm>
        <a:graphic>
          <a:graphicData uri="http://schemas.openxmlformats.org/drawingml/2006/table">
            <a:tbl>
              <a:tblPr firstRow="1" bandRow="1">
                <a:tableStyleId>{5C22544A-7EE6-4342-B048-85BDC9FD1C3A}</a:tableStyleId>
              </a:tblPr>
              <a:tblGrid>
                <a:gridCol w="409223">
                  <a:extLst>
                    <a:ext uri="{9D8B030D-6E8A-4147-A177-3AD203B41FA5}">
                      <a16:colId xmlns:a16="http://schemas.microsoft.com/office/drawing/2014/main" val="3320050656"/>
                    </a:ext>
                  </a:extLst>
                </a:gridCol>
                <a:gridCol w="409223">
                  <a:extLst>
                    <a:ext uri="{9D8B030D-6E8A-4147-A177-3AD203B41FA5}">
                      <a16:colId xmlns:a16="http://schemas.microsoft.com/office/drawing/2014/main" val="486247453"/>
                    </a:ext>
                  </a:extLst>
                </a:gridCol>
                <a:gridCol w="409223">
                  <a:extLst>
                    <a:ext uri="{9D8B030D-6E8A-4147-A177-3AD203B41FA5}">
                      <a16:colId xmlns:a16="http://schemas.microsoft.com/office/drawing/2014/main" val="2447432934"/>
                    </a:ext>
                  </a:extLst>
                </a:gridCol>
                <a:gridCol w="409223">
                  <a:extLst>
                    <a:ext uri="{9D8B030D-6E8A-4147-A177-3AD203B41FA5}">
                      <a16:colId xmlns:a16="http://schemas.microsoft.com/office/drawing/2014/main" val="1497216398"/>
                    </a:ext>
                  </a:extLst>
                </a:gridCol>
                <a:gridCol w="409223">
                  <a:extLst>
                    <a:ext uri="{9D8B030D-6E8A-4147-A177-3AD203B41FA5}">
                      <a16:colId xmlns:a16="http://schemas.microsoft.com/office/drawing/2014/main" val="3954333135"/>
                    </a:ext>
                  </a:extLst>
                </a:gridCol>
                <a:gridCol w="409223">
                  <a:extLst>
                    <a:ext uri="{9D8B030D-6E8A-4147-A177-3AD203B41FA5}">
                      <a16:colId xmlns:a16="http://schemas.microsoft.com/office/drawing/2014/main" val="3116354435"/>
                    </a:ext>
                  </a:extLst>
                </a:gridCol>
              </a:tblGrid>
              <a:tr h="349673">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dirty="0"/>
                    </a:p>
                  </a:txBody>
                  <a:tcPr>
                    <a:solidFill>
                      <a:srgbClr val="92D050">
                        <a:alpha val="80000"/>
                      </a:srgbClr>
                    </a:solidFill>
                  </a:tcPr>
                </a:tc>
                <a:extLst>
                  <a:ext uri="{0D108BD9-81ED-4DB2-BD59-A6C34878D82A}">
                    <a16:rowId xmlns:a16="http://schemas.microsoft.com/office/drawing/2014/main" val="3044505928"/>
                  </a:ext>
                </a:extLst>
              </a:tr>
              <a:tr h="349673">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extLst>
                  <a:ext uri="{0D108BD9-81ED-4DB2-BD59-A6C34878D82A}">
                    <a16:rowId xmlns:a16="http://schemas.microsoft.com/office/drawing/2014/main" val="1018759689"/>
                  </a:ext>
                </a:extLst>
              </a:tr>
              <a:tr h="349673">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a:p>
                  </a:txBody>
                  <a:tcPr>
                    <a:solidFill>
                      <a:srgbClr val="92D050">
                        <a:alpha val="80000"/>
                      </a:srgbClr>
                    </a:solidFill>
                  </a:tcPr>
                </a:tc>
                <a:extLst>
                  <a:ext uri="{0D108BD9-81ED-4DB2-BD59-A6C34878D82A}">
                    <a16:rowId xmlns:a16="http://schemas.microsoft.com/office/drawing/2014/main" val="1470410017"/>
                  </a:ext>
                </a:extLst>
              </a:tr>
              <a:tr h="349673">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a:p>
                  </a:txBody>
                  <a:tcPr>
                    <a:solidFill>
                      <a:srgbClr val="92D050">
                        <a:alpha val="80000"/>
                      </a:srgbClr>
                    </a:solidFill>
                  </a:tcPr>
                </a:tc>
                <a:extLst>
                  <a:ext uri="{0D108BD9-81ED-4DB2-BD59-A6C34878D82A}">
                    <a16:rowId xmlns:a16="http://schemas.microsoft.com/office/drawing/2014/main" val="1605498392"/>
                  </a:ext>
                </a:extLst>
              </a:tr>
              <a:tr h="349673">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extLst>
                  <a:ext uri="{0D108BD9-81ED-4DB2-BD59-A6C34878D82A}">
                    <a16:rowId xmlns:a16="http://schemas.microsoft.com/office/drawing/2014/main" val="2230599222"/>
                  </a:ext>
                </a:extLst>
              </a:tr>
              <a:tr h="349673">
                <a:tc>
                  <a:txBody>
                    <a:bodyPr/>
                    <a:lstStyle/>
                    <a:p>
                      <a:endParaRPr lang="zh-CN" altLang="en-US"/>
                    </a:p>
                  </a:txBody>
                  <a:tcPr>
                    <a:solidFill>
                      <a:srgbClr val="92D050">
                        <a:alpha val="80000"/>
                      </a:srgbClr>
                    </a:solidFill>
                  </a:tcPr>
                </a:tc>
                <a:tc>
                  <a:txBody>
                    <a:bodyPr/>
                    <a:lstStyle/>
                    <a:p>
                      <a:endParaRPr lang="zh-CN" altLang="en-US"/>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dirty="0"/>
                    </a:p>
                  </a:txBody>
                  <a:tcPr>
                    <a:solidFill>
                      <a:srgbClr val="92D050">
                        <a:alpha val="80000"/>
                      </a:srgbClr>
                    </a:solidFill>
                  </a:tcPr>
                </a:tc>
                <a:tc>
                  <a:txBody>
                    <a:bodyPr/>
                    <a:lstStyle/>
                    <a:p>
                      <a:endParaRPr lang="zh-CN" altLang="en-US" dirty="0"/>
                    </a:p>
                  </a:txBody>
                  <a:tcPr>
                    <a:solidFill>
                      <a:srgbClr val="92D050">
                        <a:alpha val="80000"/>
                      </a:srgbClr>
                    </a:solidFill>
                  </a:tcPr>
                </a:tc>
                <a:extLst>
                  <a:ext uri="{0D108BD9-81ED-4DB2-BD59-A6C34878D82A}">
                    <a16:rowId xmlns:a16="http://schemas.microsoft.com/office/drawing/2014/main" val="255391887"/>
                  </a:ext>
                </a:extLst>
              </a:tr>
            </a:tbl>
          </a:graphicData>
        </a:graphic>
      </p:graphicFrame>
      <p:sp>
        <p:nvSpPr>
          <p:cNvPr id="31" name="文本框 30">
            <a:extLst>
              <a:ext uri="{FF2B5EF4-FFF2-40B4-BE49-F238E27FC236}">
                <a16:creationId xmlns:a16="http://schemas.microsoft.com/office/drawing/2014/main" id="{4285BBD7-AA92-4C26-BDDF-931122992A3A}"/>
              </a:ext>
            </a:extLst>
          </p:cNvPr>
          <p:cNvSpPr txBox="1"/>
          <p:nvPr/>
        </p:nvSpPr>
        <p:spPr>
          <a:xfrm>
            <a:off x="11227943" y="3866929"/>
            <a:ext cx="771365" cy="369332"/>
          </a:xfrm>
          <a:prstGeom prst="rect">
            <a:avLst/>
          </a:prstGeom>
          <a:solidFill>
            <a:srgbClr val="92D050">
              <a:alpha val="60000"/>
            </a:srgbClr>
          </a:solidFill>
        </p:spPr>
        <p:txBody>
          <a:bodyPr wrap="none" rtlCol="0">
            <a:spAutoFit/>
          </a:bodyPr>
          <a:lstStyle/>
          <a:p>
            <a:r>
              <a:rPr lang="en-US" altLang="zh-CN" b="1" dirty="0"/>
              <a:t>Value</a:t>
            </a:r>
            <a:endParaRPr lang="zh-CN" altLang="en-US" b="1" dirty="0"/>
          </a:p>
        </p:txBody>
      </p:sp>
      <p:sp>
        <p:nvSpPr>
          <p:cNvPr id="32" name="文本框 31">
            <a:extLst>
              <a:ext uri="{FF2B5EF4-FFF2-40B4-BE49-F238E27FC236}">
                <a16:creationId xmlns:a16="http://schemas.microsoft.com/office/drawing/2014/main" id="{81BD4130-0EE9-492A-8722-3AD6B49EDD30}"/>
              </a:ext>
            </a:extLst>
          </p:cNvPr>
          <p:cNvSpPr txBox="1"/>
          <p:nvPr/>
        </p:nvSpPr>
        <p:spPr>
          <a:xfrm>
            <a:off x="8562828" y="4026868"/>
            <a:ext cx="566181" cy="369332"/>
          </a:xfrm>
          <a:prstGeom prst="rect">
            <a:avLst/>
          </a:prstGeom>
          <a:solidFill>
            <a:srgbClr val="FF0000">
              <a:alpha val="60000"/>
            </a:srgbClr>
          </a:solidFill>
        </p:spPr>
        <p:txBody>
          <a:bodyPr wrap="none" rtlCol="0">
            <a:spAutoFit/>
          </a:bodyPr>
          <a:lstStyle/>
          <a:p>
            <a:r>
              <a:rPr lang="en-US" altLang="zh-CN" b="1" dirty="0"/>
              <a:t>Key</a:t>
            </a:r>
            <a:endParaRPr lang="zh-CN" altLang="en-US" b="1" dirty="0"/>
          </a:p>
        </p:txBody>
      </p:sp>
      <p:graphicFrame>
        <p:nvGraphicFramePr>
          <p:cNvPr id="33" name="表格 4">
            <a:extLst>
              <a:ext uri="{FF2B5EF4-FFF2-40B4-BE49-F238E27FC236}">
                <a16:creationId xmlns:a16="http://schemas.microsoft.com/office/drawing/2014/main" id="{B82074A7-8738-4293-99A8-BBC41EA1FFF2}"/>
              </a:ext>
            </a:extLst>
          </p:cNvPr>
          <p:cNvGraphicFramePr>
            <a:graphicFrameLocks noGrp="1"/>
          </p:cNvGraphicFramePr>
          <p:nvPr>
            <p:extLst>
              <p:ext uri="{D42A27DB-BD31-4B8C-83A1-F6EECF244321}">
                <p14:modId xmlns:p14="http://schemas.microsoft.com/office/powerpoint/2010/main" val="1713296172"/>
              </p:ext>
            </p:extLst>
          </p:nvPr>
        </p:nvGraphicFramePr>
        <p:xfrm>
          <a:off x="8905457" y="953529"/>
          <a:ext cx="2455338" cy="2194560"/>
        </p:xfrm>
        <a:graphic>
          <a:graphicData uri="http://schemas.openxmlformats.org/drawingml/2006/table">
            <a:tbl>
              <a:tblPr firstRow="1" bandRow="1">
                <a:tableStyleId>{5C22544A-7EE6-4342-B048-85BDC9FD1C3A}</a:tableStyleId>
              </a:tblPr>
              <a:tblGrid>
                <a:gridCol w="409223">
                  <a:extLst>
                    <a:ext uri="{9D8B030D-6E8A-4147-A177-3AD203B41FA5}">
                      <a16:colId xmlns:a16="http://schemas.microsoft.com/office/drawing/2014/main" val="3320050656"/>
                    </a:ext>
                  </a:extLst>
                </a:gridCol>
                <a:gridCol w="409223">
                  <a:extLst>
                    <a:ext uri="{9D8B030D-6E8A-4147-A177-3AD203B41FA5}">
                      <a16:colId xmlns:a16="http://schemas.microsoft.com/office/drawing/2014/main" val="486247453"/>
                    </a:ext>
                  </a:extLst>
                </a:gridCol>
                <a:gridCol w="409223">
                  <a:extLst>
                    <a:ext uri="{9D8B030D-6E8A-4147-A177-3AD203B41FA5}">
                      <a16:colId xmlns:a16="http://schemas.microsoft.com/office/drawing/2014/main" val="2447432934"/>
                    </a:ext>
                  </a:extLst>
                </a:gridCol>
                <a:gridCol w="409223">
                  <a:extLst>
                    <a:ext uri="{9D8B030D-6E8A-4147-A177-3AD203B41FA5}">
                      <a16:colId xmlns:a16="http://schemas.microsoft.com/office/drawing/2014/main" val="1497216398"/>
                    </a:ext>
                  </a:extLst>
                </a:gridCol>
                <a:gridCol w="409223">
                  <a:extLst>
                    <a:ext uri="{9D8B030D-6E8A-4147-A177-3AD203B41FA5}">
                      <a16:colId xmlns:a16="http://schemas.microsoft.com/office/drawing/2014/main" val="3954333135"/>
                    </a:ext>
                  </a:extLst>
                </a:gridCol>
                <a:gridCol w="409223">
                  <a:extLst>
                    <a:ext uri="{9D8B030D-6E8A-4147-A177-3AD203B41FA5}">
                      <a16:colId xmlns:a16="http://schemas.microsoft.com/office/drawing/2014/main" val="3116354435"/>
                    </a:ext>
                  </a:extLst>
                </a:gridCol>
              </a:tblGrid>
              <a:tr h="349673">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extLst>
                  <a:ext uri="{0D108BD9-81ED-4DB2-BD59-A6C34878D82A}">
                    <a16:rowId xmlns:a16="http://schemas.microsoft.com/office/drawing/2014/main" val="3044505928"/>
                  </a:ext>
                </a:extLst>
              </a:tr>
              <a:tr h="349673">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extLst>
                  <a:ext uri="{0D108BD9-81ED-4DB2-BD59-A6C34878D82A}">
                    <a16:rowId xmlns:a16="http://schemas.microsoft.com/office/drawing/2014/main" val="1018759689"/>
                  </a:ext>
                </a:extLst>
              </a:tr>
              <a:tr h="349673">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extLst>
                  <a:ext uri="{0D108BD9-81ED-4DB2-BD59-A6C34878D82A}">
                    <a16:rowId xmlns:a16="http://schemas.microsoft.com/office/drawing/2014/main" val="1470410017"/>
                  </a:ext>
                </a:extLst>
              </a:tr>
              <a:tr h="349673">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extLst>
                  <a:ext uri="{0D108BD9-81ED-4DB2-BD59-A6C34878D82A}">
                    <a16:rowId xmlns:a16="http://schemas.microsoft.com/office/drawing/2014/main" val="1605498392"/>
                  </a:ext>
                </a:extLst>
              </a:tr>
              <a:tr h="349673">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extLst>
                  <a:ext uri="{0D108BD9-81ED-4DB2-BD59-A6C34878D82A}">
                    <a16:rowId xmlns:a16="http://schemas.microsoft.com/office/drawing/2014/main" val="2230599222"/>
                  </a:ext>
                </a:extLst>
              </a:tr>
              <a:tr h="349673">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tc>
                  <a:txBody>
                    <a:bodyPr/>
                    <a:lstStyle/>
                    <a:p>
                      <a:endParaRPr lang="zh-CN" altLang="en-US" dirty="0"/>
                    </a:p>
                  </a:txBody>
                  <a:tcPr>
                    <a:solidFill>
                      <a:schemeClr val="accent2">
                        <a:lumMod val="75000"/>
                        <a:alpha val="80000"/>
                      </a:schemeClr>
                    </a:solidFill>
                  </a:tcPr>
                </a:tc>
                <a:extLst>
                  <a:ext uri="{0D108BD9-81ED-4DB2-BD59-A6C34878D82A}">
                    <a16:rowId xmlns:a16="http://schemas.microsoft.com/office/drawing/2014/main" val="255391887"/>
                  </a:ext>
                </a:extLst>
              </a:tr>
            </a:tbl>
          </a:graphicData>
        </a:graphic>
      </p:graphicFrame>
      <p:sp>
        <p:nvSpPr>
          <p:cNvPr id="34" name="文本框 33">
            <a:extLst>
              <a:ext uri="{FF2B5EF4-FFF2-40B4-BE49-F238E27FC236}">
                <a16:creationId xmlns:a16="http://schemas.microsoft.com/office/drawing/2014/main" id="{522A21B3-065B-4FC4-BAFF-E9323A48A5B3}"/>
              </a:ext>
            </a:extLst>
          </p:cNvPr>
          <p:cNvSpPr txBox="1"/>
          <p:nvPr/>
        </p:nvSpPr>
        <p:spPr>
          <a:xfrm>
            <a:off x="9272658" y="392728"/>
            <a:ext cx="1786066" cy="369332"/>
          </a:xfrm>
          <a:prstGeom prst="rect">
            <a:avLst/>
          </a:prstGeom>
          <a:solidFill>
            <a:schemeClr val="accent1">
              <a:alpha val="80000"/>
            </a:schemeClr>
          </a:solidFill>
        </p:spPr>
        <p:txBody>
          <a:bodyPr wrap="none" rtlCol="0">
            <a:spAutoFit/>
          </a:bodyPr>
          <a:lstStyle/>
          <a:p>
            <a:r>
              <a:rPr lang="en-US" altLang="zh-CN" b="1" dirty="0">
                <a:solidFill>
                  <a:schemeClr val="bg1"/>
                </a:solidFill>
              </a:rPr>
              <a:t>Local Attention</a:t>
            </a:r>
            <a:endParaRPr lang="zh-CN" altLang="en-US" b="1" dirty="0">
              <a:solidFill>
                <a:schemeClr val="bg1"/>
              </a:solidFill>
            </a:endParaRPr>
          </a:p>
        </p:txBody>
      </p:sp>
      <p:sp>
        <p:nvSpPr>
          <p:cNvPr id="35" name="文本框 34">
            <a:extLst>
              <a:ext uri="{FF2B5EF4-FFF2-40B4-BE49-F238E27FC236}">
                <a16:creationId xmlns:a16="http://schemas.microsoft.com/office/drawing/2014/main" id="{E0D8ED3B-B6C5-4B00-B1FC-99CD51C48330}"/>
              </a:ext>
            </a:extLst>
          </p:cNvPr>
          <p:cNvSpPr txBox="1"/>
          <p:nvPr/>
        </p:nvSpPr>
        <p:spPr>
          <a:xfrm>
            <a:off x="9202927" y="384289"/>
            <a:ext cx="1925527" cy="369332"/>
          </a:xfrm>
          <a:prstGeom prst="rect">
            <a:avLst/>
          </a:prstGeom>
          <a:solidFill>
            <a:schemeClr val="accent4">
              <a:lumMod val="60000"/>
              <a:lumOff val="40000"/>
              <a:alpha val="90000"/>
            </a:schemeClr>
          </a:solidFill>
        </p:spPr>
        <p:txBody>
          <a:bodyPr wrap="none" rtlCol="0">
            <a:spAutoFit/>
          </a:bodyPr>
          <a:lstStyle/>
          <a:p>
            <a:r>
              <a:rPr lang="en-US" altLang="zh-CN" b="1" dirty="0">
                <a:solidFill>
                  <a:schemeClr val="bg1"/>
                </a:solidFill>
              </a:rPr>
              <a:t>Global Attention</a:t>
            </a:r>
            <a:endParaRPr lang="zh-CN" altLang="en-US" b="1" dirty="0">
              <a:solidFill>
                <a:schemeClr val="bg1"/>
              </a:solidFill>
            </a:endParaRPr>
          </a:p>
        </p:txBody>
      </p:sp>
      <p:sp>
        <p:nvSpPr>
          <p:cNvPr id="36" name="文本框 35">
            <a:extLst>
              <a:ext uri="{FF2B5EF4-FFF2-40B4-BE49-F238E27FC236}">
                <a16:creationId xmlns:a16="http://schemas.microsoft.com/office/drawing/2014/main" id="{527D9084-A362-492A-A55D-324065750848}"/>
              </a:ext>
            </a:extLst>
          </p:cNvPr>
          <p:cNvSpPr txBox="1"/>
          <p:nvPr/>
        </p:nvSpPr>
        <p:spPr>
          <a:xfrm>
            <a:off x="622014" y="4208709"/>
            <a:ext cx="7112845" cy="646331"/>
          </a:xfrm>
          <a:prstGeom prst="rect">
            <a:avLst/>
          </a:prstGeom>
          <a:noFill/>
        </p:spPr>
        <p:txBody>
          <a:bodyPr wrap="none" rtlCol="0">
            <a:spAutoFit/>
          </a:bodyPr>
          <a:lstStyle/>
          <a:p>
            <a:r>
              <a:rPr lang="en-US" altLang="zh-CN" b="1" dirty="0">
                <a:solidFill>
                  <a:srgbClr val="FF0000"/>
                </a:solidFill>
              </a:rPr>
              <a:t>Local Attention</a:t>
            </a:r>
            <a:r>
              <a:rPr lang="en-US" altLang="zh-CN" dirty="0"/>
              <a:t>:</a:t>
            </a:r>
            <a:r>
              <a:rPr lang="zh-CN" altLang="en-US" dirty="0"/>
              <a:t> 一般是基于某一个窗口</a:t>
            </a:r>
            <a:r>
              <a:rPr lang="en-US" altLang="zh-CN" dirty="0"/>
              <a:t>(</a:t>
            </a:r>
            <a:r>
              <a:rPr lang="zh-CN" altLang="en-US" dirty="0"/>
              <a:t>比图像小</a:t>
            </a:r>
            <a:r>
              <a:rPr lang="en-US" altLang="zh-CN" dirty="0"/>
              <a:t>)</a:t>
            </a:r>
            <a:r>
              <a:rPr lang="zh-CN" altLang="en-US" dirty="0"/>
              <a:t>进行注意力计算，</a:t>
            </a:r>
            <a:endParaRPr lang="en-US" altLang="zh-CN" dirty="0"/>
          </a:p>
          <a:p>
            <a:r>
              <a:rPr lang="zh-CN" altLang="en-US" dirty="0"/>
              <a:t>只要窗口固定，注意力计算的计算开销随图像大小呈线性增长。</a:t>
            </a:r>
          </a:p>
        </p:txBody>
      </p:sp>
      <p:sp>
        <p:nvSpPr>
          <p:cNvPr id="37" name="文本框 36">
            <a:extLst>
              <a:ext uri="{FF2B5EF4-FFF2-40B4-BE49-F238E27FC236}">
                <a16:creationId xmlns:a16="http://schemas.microsoft.com/office/drawing/2014/main" id="{45AB703E-7F59-4BF9-A9AF-6C05C4DDA041}"/>
              </a:ext>
            </a:extLst>
          </p:cNvPr>
          <p:cNvSpPr txBox="1"/>
          <p:nvPr/>
        </p:nvSpPr>
        <p:spPr>
          <a:xfrm>
            <a:off x="622014" y="5106853"/>
            <a:ext cx="7298793" cy="923330"/>
          </a:xfrm>
          <a:prstGeom prst="rect">
            <a:avLst/>
          </a:prstGeom>
          <a:noFill/>
        </p:spPr>
        <p:txBody>
          <a:bodyPr wrap="none" rtlCol="0">
            <a:spAutoFit/>
          </a:bodyPr>
          <a:lstStyle/>
          <a:p>
            <a:r>
              <a:rPr lang="en-US" altLang="zh-CN" b="1" dirty="0">
                <a:solidFill>
                  <a:srgbClr val="FF0000"/>
                </a:solidFill>
              </a:rPr>
              <a:t>Global Attention</a:t>
            </a:r>
            <a:r>
              <a:rPr lang="en-US" altLang="zh-CN" dirty="0"/>
              <a:t>:</a:t>
            </a:r>
            <a:r>
              <a:rPr lang="zh-CN" altLang="en-US" dirty="0"/>
              <a:t> 一般是基于全部数据</a:t>
            </a:r>
            <a:r>
              <a:rPr lang="en-US" altLang="zh-CN" dirty="0"/>
              <a:t>(token/patch)</a:t>
            </a:r>
            <a:r>
              <a:rPr lang="zh-CN" altLang="en-US" dirty="0"/>
              <a:t>进行注意力计算，</a:t>
            </a:r>
            <a:endParaRPr lang="en-US" altLang="zh-CN" dirty="0"/>
          </a:p>
          <a:p>
            <a:r>
              <a:rPr lang="zh-CN" altLang="en-US" dirty="0"/>
              <a:t>相当于窗口就是图像大小，因此注意力计算的计算开销随图像大小</a:t>
            </a:r>
            <a:endParaRPr lang="en-US" altLang="zh-CN" dirty="0"/>
          </a:p>
          <a:p>
            <a:r>
              <a:rPr lang="zh-CN" altLang="en-US" dirty="0"/>
              <a:t>呈二次增长。</a:t>
            </a:r>
          </a:p>
        </p:txBody>
      </p:sp>
      <p:sp>
        <p:nvSpPr>
          <p:cNvPr id="38" name="文本框 37">
            <a:extLst>
              <a:ext uri="{FF2B5EF4-FFF2-40B4-BE49-F238E27FC236}">
                <a16:creationId xmlns:a16="http://schemas.microsoft.com/office/drawing/2014/main" id="{4885CFA4-DCC6-4A55-9ADC-CCD712B831A1}"/>
              </a:ext>
            </a:extLst>
          </p:cNvPr>
          <p:cNvSpPr txBox="1"/>
          <p:nvPr/>
        </p:nvSpPr>
        <p:spPr>
          <a:xfrm>
            <a:off x="166909" y="984505"/>
            <a:ext cx="3760966" cy="923330"/>
          </a:xfrm>
          <a:prstGeom prst="rect">
            <a:avLst/>
          </a:prstGeom>
          <a:noFill/>
        </p:spPr>
        <p:txBody>
          <a:bodyPr wrap="none" rtlCol="0">
            <a:spAutoFit/>
          </a:bodyPr>
          <a:lstStyle/>
          <a:p>
            <a:r>
              <a:rPr lang="en-US" altLang="zh-CN" dirty="0"/>
              <a:t>Local Attention</a:t>
            </a:r>
            <a:r>
              <a:rPr lang="zh-CN" altLang="en-US" dirty="0"/>
              <a:t>提取局部的注意力，</a:t>
            </a:r>
            <a:endParaRPr lang="en-US" altLang="zh-CN" dirty="0"/>
          </a:p>
          <a:p>
            <a:r>
              <a:rPr lang="zh-CN" altLang="en-US" dirty="0"/>
              <a:t>这一点很像卷积，因此可以提取到</a:t>
            </a:r>
            <a:endParaRPr lang="en-US" altLang="zh-CN" dirty="0"/>
          </a:p>
          <a:p>
            <a:r>
              <a:rPr lang="zh-CN" altLang="en-US" dirty="0"/>
              <a:t>类似卷积的局部信息。</a:t>
            </a:r>
          </a:p>
        </p:txBody>
      </p:sp>
      <p:sp>
        <p:nvSpPr>
          <p:cNvPr id="39" name="文本框 38">
            <a:extLst>
              <a:ext uri="{FF2B5EF4-FFF2-40B4-BE49-F238E27FC236}">
                <a16:creationId xmlns:a16="http://schemas.microsoft.com/office/drawing/2014/main" id="{F910FCD4-7460-466B-8F1B-9924CEB89A5C}"/>
              </a:ext>
            </a:extLst>
          </p:cNvPr>
          <p:cNvSpPr txBox="1"/>
          <p:nvPr/>
        </p:nvSpPr>
        <p:spPr>
          <a:xfrm>
            <a:off x="166909" y="2177723"/>
            <a:ext cx="3889206" cy="646331"/>
          </a:xfrm>
          <a:prstGeom prst="rect">
            <a:avLst/>
          </a:prstGeom>
          <a:noFill/>
        </p:spPr>
        <p:txBody>
          <a:bodyPr wrap="none" rtlCol="0">
            <a:spAutoFit/>
          </a:bodyPr>
          <a:lstStyle/>
          <a:p>
            <a:r>
              <a:rPr lang="en-US" altLang="zh-CN" dirty="0"/>
              <a:t>Global Attention</a:t>
            </a:r>
            <a:r>
              <a:rPr lang="zh-CN" altLang="en-US" dirty="0"/>
              <a:t>提取全局的注意力，</a:t>
            </a:r>
            <a:endParaRPr lang="en-US" altLang="zh-CN" dirty="0"/>
          </a:p>
          <a:p>
            <a:r>
              <a:rPr lang="zh-CN" altLang="en-US" dirty="0"/>
              <a:t>因此可以提取到特有的全局信息。</a:t>
            </a:r>
          </a:p>
        </p:txBody>
      </p:sp>
      <p:sp>
        <p:nvSpPr>
          <p:cNvPr id="41" name="文本框 40">
            <a:extLst>
              <a:ext uri="{FF2B5EF4-FFF2-40B4-BE49-F238E27FC236}">
                <a16:creationId xmlns:a16="http://schemas.microsoft.com/office/drawing/2014/main" id="{EAB32F12-F2E2-4FB0-9278-ABF7B751601B}"/>
              </a:ext>
            </a:extLst>
          </p:cNvPr>
          <p:cNvSpPr txBox="1"/>
          <p:nvPr/>
        </p:nvSpPr>
        <p:spPr>
          <a:xfrm>
            <a:off x="737775" y="3194462"/>
            <a:ext cx="2975495" cy="646331"/>
          </a:xfrm>
          <a:prstGeom prst="rect">
            <a:avLst/>
          </a:prstGeom>
          <a:solidFill>
            <a:srgbClr val="FF0000">
              <a:alpha val="70000"/>
            </a:srgbClr>
          </a:solidFill>
        </p:spPr>
        <p:txBody>
          <a:bodyPr wrap="none" rtlCol="0">
            <a:spAutoFit/>
          </a:bodyPr>
          <a:lstStyle/>
          <a:p>
            <a:r>
              <a:rPr lang="en-US" altLang="zh-CN" b="1" dirty="0">
                <a:solidFill>
                  <a:schemeClr val="bg1"/>
                </a:solidFill>
              </a:rPr>
              <a:t>Local + Global Attention:</a:t>
            </a:r>
          </a:p>
          <a:p>
            <a:r>
              <a:rPr lang="zh-CN" altLang="en-US" b="1" dirty="0">
                <a:solidFill>
                  <a:schemeClr val="bg1"/>
                </a:solidFill>
              </a:rPr>
              <a:t>同时提取局部和全局的信息</a:t>
            </a:r>
          </a:p>
        </p:txBody>
      </p:sp>
    </p:spTree>
    <p:extLst>
      <p:ext uri="{BB962C8B-B14F-4D97-AF65-F5344CB8AC3E}">
        <p14:creationId xmlns:p14="http://schemas.microsoft.com/office/powerpoint/2010/main" val="26024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anim calcmode="lin" valueType="num">
                                      <p:cBhvr>
                                        <p:cTn id="53" dur="1000" fill="hold"/>
                                        <p:tgtEl>
                                          <p:spTgt spid="7"/>
                                        </p:tgtEl>
                                        <p:attrNameLst>
                                          <p:attrName>ppt_x</p:attrName>
                                        </p:attrNameLst>
                                      </p:cBhvr>
                                      <p:tavLst>
                                        <p:tav tm="0">
                                          <p:val>
                                            <p:strVal val="#ppt_x"/>
                                          </p:val>
                                        </p:tav>
                                        <p:tav tm="100000">
                                          <p:val>
                                            <p:strVal val="#ppt_x"/>
                                          </p:val>
                                        </p:tav>
                                      </p:tavLst>
                                    </p:anim>
                                    <p:anim calcmode="lin" valueType="num">
                                      <p:cBhvr>
                                        <p:cTn id="54" dur="1000" fill="hold"/>
                                        <p:tgtEl>
                                          <p:spTgt spid="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childTnLst>
                          </p:cTn>
                        </p:par>
                        <p:par>
                          <p:cTn id="60" fill="hold">
                            <p:stCondLst>
                              <p:cond delay="3000"/>
                            </p:stCondLst>
                            <p:childTnLst>
                              <p:par>
                                <p:cTn id="61" presetID="42"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1000"/>
                                        <p:tgtEl>
                                          <p:spTgt spid="9"/>
                                        </p:tgtEl>
                                      </p:cBhvr>
                                    </p:animEffect>
                                    <p:anim calcmode="lin" valueType="num">
                                      <p:cBhvr>
                                        <p:cTn id="64" dur="1000" fill="hold"/>
                                        <p:tgtEl>
                                          <p:spTgt spid="9"/>
                                        </p:tgtEl>
                                        <p:attrNameLst>
                                          <p:attrName>ppt_x</p:attrName>
                                        </p:attrNameLst>
                                      </p:cBhvr>
                                      <p:tavLst>
                                        <p:tav tm="0">
                                          <p:val>
                                            <p:strVal val="#ppt_x"/>
                                          </p:val>
                                        </p:tav>
                                        <p:tav tm="100000">
                                          <p:val>
                                            <p:strVal val="#ppt_x"/>
                                          </p:val>
                                        </p:tav>
                                      </p:tavLst>
                                    </p:anim>
                                    <p:anim calcmode="lin" valueType="num">
                                      <p:cBhvr>
                                        <p:cTn id="65" dur="1000" fill="hold"/>
                                        <p:tgtEl>
                                          <p:spTgt spid="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5"/>
                                        </p:tgtEl>
                                      </p:cBhvr>
                                    </p:animEffect>
                                    <p:set>
                                      <p:cBhvr>
                                        <p:cTn id="75" dur="1" fill="hold">
                                          <p:stCondLst>
                                            <p:cond delay="499"/>
                                          </p:stCondLst>
                                        </p:cTn>
                                        <p:tgtEl>
                                          <p:spTgt spid="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4"/>
                                        </p:tgtEl>
                                      </p:cBhvr>
                                    </p:animEffect>
                                    <p:set>
                                      <p:cBhvr>
                                        <p:cTn id="78" dur="1" fill="hold">
                                          <p:stCondLst>
                                            <p:cond delay="499"/>
                                          </p:stCondLst>
                                        </p:cTn>
                                        <p:tgtEl>
                                          <p:spTgt spid="34"/>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750"/>
                                        <p:tgtEl>
                                          <p:spTgt spid="35"/>
                                        </p:tgtEl>
                                      </p:cBhvr>
                                    </p:animEffect>
                                  </p:childTnLst>
                                </p:cTn>
                              </p:par>
                            </p:childTnLst>
                          </p:cTn>
                        </p:par>
                        <p:par>
                          <p:cTn id="83" fill="hold">
                            <p:stCondLst>
                              <p:cond delay="1250"/>
                            </p:stCondLst>
                            <p:childTnLst>
                              <p:par>
                                <p:cTn id="84" presetID="42" presetClass="entr" presetSubtype="0" fill="hold"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1000"/>
                                        <p:tgtEl>
                                          <p:spTgt spid="33"/>
                                        </p:tgtEl>
                                      </p:cBhvr>
                                    </p:animEffect>
                                    <p:anim calcmode="lin" valueType="num">
                                      <p:cBhvr>
                                        <p:cTn id="87" dur="1000" fill="hold"/>
                                        <p:tgtEl>
                                          <p:spTgt spid="33"/>
                                        </p:tgtEl>
                                        <p:attrNameLst>
                                          <p:attrName>ppt_x</p:attrName>
                                        </p:attrNameLst>
                                      </p:cBhvr>
                                      <p:tavLst>
                                        <p:tav tm="0">
                                          <p:val>
                                            <p:strVal val="#ppt_x"/>
                                          </p:val>
                                        </p:tav>
                                        <p:tav tm="100000">
                                          <p:val>
                                            <p:strVal val="#ppt_x"/>
                                          </p:val>
                                        </p:tav>
                                      </p:tavLst>
                                    </p:anim>
                                    <p:anim calcmode="lin" valueType="num">
                                      <p:cBhvr>
                                        <p:cTn id="8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up)">
                                      <p:cBhvr>
                                        <p:cTn id="93" dur="500"/>
                                        <p:tgtEl>
                                          <p:spTgt spid="18"/>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childTnLst>
                          </p:cTn>
                        </p:par>
                        <p:par>
                          <p:cTn id="98" fill="hold">
                            <p:stCondLst>
                              <p:cond delay="1000"/>
                            </p:stCondLst>
                            <p:childTnLst>
                              <p:par>
                                <p:cTn id="99" presetID="10" presetClass="entr" presetSubtype="0" fill="hold" grpId="0" nodeType="after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1000"/>
                                        <p:tgtEl>
                                          <p:spTgt spid="23"/>
                                        </p:tgtEl>
                                      </p:cBhvr>
                                    </p:animEffect>
                                  </p:childTnLst>
                                </p:cTn>
                              </p:par>
                              <p:par>
                                <p:cTn id="102" presetID="10" presetClass="entr" presetSubtype="0" fill="hold"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1000"/>
                                        <p:tgtEl>
                                          <p:spTgt spid="28"/>
                                        </p:tgtEl>
                                      </p:cBhvr>
                                    </p:animEffect>
                                  </p:childTnLst>
                                </p:cTn>
                              </p:par>
                            </p:childTnLst>
                          </p:cTn>
                        </p:par>
                        <p:par>
                          <p:cTn id="105" fill="hold">
                            <p:stCondLst>
                              <p:cond delay="2000"/>
                            </p:stCondLst>
                            <p:childTnLst>
                              <p:par>
                                <p:cTn id="106" presetID="10" presetClass="entr" presetSubtype="0" fill="hold" grpId="0"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childTnLst>
                                </p:cTn>
                              </p:par>
                              <p:par>
                                <p:cTn id="109" presetID="10" presetClass="entr" presetSubtype="0"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childTnLst>
                                </p:cTn>
                              </p:par>
                            </p:childTnLst>
                          </p:cTn>
                        </p:par>
                        <p:par>
                          <p:cTn id="112" fill="hold">
                            <p:stCondLst>
                              <p:cond delay="3000"/>
                            </p:stCondLst>
                            <p:childTnLst>
                              <p:par>
                                <p:cTn id="113" presetID="42"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1000"/>
                                        <p:tgtEl>
                                          <p:spTgt spid="31"/>
                                        </p:tgtEl>
                                      </p:cBhvr>
                                    </p:animEffect>
                                    <p:anim calcmode="lin" valueType="num">
                                      <p:cBhvr>
                                        <p:cTn id="116" dur="1000" fill="hold"/>
                                        <p:tgtEl>
                                          <p:spTgt spid="31"/>
                                        </p:tgtEl>
                                        <p:attrNameLst>
                                          <p:attrName>ppt_x</p:attrName>
                                        </p:attrNameLst>
                                      </p:cBhvr>
                                      <p:tavLst>
                                        <p:tav tm="0">
                                          <p:val>
                                            <p:strVal val="#ppt_x"/>
                                          </p:val>
                                        </p:tav>
                                        <p:tav tm="100000">
                                          <p:val>
                                            <p:strVal val="#ppt_x"/>
                                          </p:val>
                                        </p:tav>
                                      </p:tavLst>
                                    </p:anim>
                                    <p:anim calcmode="lin" valueType="num">
                                      <p:cBhvr>
                                        <p:cTn id="117" dur="1000" fill="hold"/>
                                        <p:tgtEl>
                                          <p:spTgt spid="31"/>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1000"/>
                                        <p:tgtEl>
                                          <p:spTgt spid="30"/>
                                        </p:tgtEl>
                                      </p:cBhvr>
                                    </p:animEffect>
                                    <p:anim calcmode="lin" valueType="num">
                                      <p:cBhvr>
                                        <p:cTn id="121" dur="1000" fill="hold"/>
                                        <p:tgtEl>
                                          <p:spTgt spid="30"/>
                                        </p:tgtEl>
                                        <p:attrNameLst>
                                          <p:attrName>ppt_x</p:attrName>
                                        </p:attrNameLst>
                                      </p:cBhvr>
                                      <p:tavLst>
                                        <p:tav tm="0">
                                          <p:val>
                                            <p:strVal val="#ppt_x"/>
                                          </p:val>
                                        </p:tav>
                                        <p:tav tm="100000">
                                          <p:val>
                                            <p:strVal val="#ppt_x"/>
                                          </p:val>
                                        </p:tav>
                                      </p:tavLst>
                                    </p:anim>
                                    <p:anim calcmode="lin" valueType="num">
                                      <p:cBhvr>
                                        <p:cTn id="12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fade">
                                      <p:cBhvr>
                                        <p:cTn id="127" dur="1000"/>
                                        <p:tgtEl>
                                          <p:spTgt spid="36"/>
                                        </p:tgtEl>
                                      </p:cBhvr>
                                    </p:animEffect>
                                    <p:anim calcmode="lin" valueType="num">
                                      <p:cBhvr>
                                        <p:cTn id="128" dur="1000" fill="hold"/>
                                        <p:tgtEl>
                                          <p:spTgt spid="36"/>
                                        </p:tgtEl>
                                        <p:attrNameLst>
                                          <p:attrName>ppt_x</p:attrName>
                                        </p:attrNameLst>
                                      </p:cBhvr>
                                      <p:tavLst>
                                        <p:tav tm="0">
                                          <p:val>
                                            <p:strVal val="#ppt_x"/>
                                          </p:val>
                                        </p:tav>
                                        <p:tav tm="100000">
                                          <p:val>
                                            <p:strVal val="#ppt_x"/>
                                          </p:val>
                                        </p:tav>
                                      </p:tavLst>
                                    </p:anim>
                                    <p:anim calcmode="lin" valueType="num">
                                      <p:cBhvr>
                                        <p:cTn id="12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fade">
                                      <p:cBhvr>
                                        <p:cTn id="134" dur="1000"/>
                                        <p:tgtEl>
                                          <p:spTgt spid="37"/>
                                        </p:tgtEl>
                                      </p:cBhvr>
                                    </p:animEffect>
                                    <p:anim calcmode="lin" valueType="num">
                                      <p:cBhvr>
                                        <p:cTn id="135" dur="1000" fill="hold"/>
                                        <p:tgtEl>
                                          <p:spTgt spid="37"/>
                                        </p:tgtEl>
                                        <p:attrNameLst>
                                          <p:attrName>ppt_x</p:attrName>
                                        </p:attrNameLst>
                                      </p:cBhvr>
                                      <p:tavLst>
                                        <p:tav tm="0">
                                          <p:val>
                                            <p:strVal val="#ppt_x"/>
                                          </p:val>
                                        </p:tav>
                                        <p:tav tm="100000">
                                          <p:val>
                                            <p:strVal val="#ppt_x"/>
                                          </p:val>
                                        </p:tav>
                                      </p:tavLst>
                                    </p:anim>
                                    <p:anim calcmode="lin" valueType="num">
                                      <p:cBhvr>
                                        <p:cTn id="13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1000"/>
                                        <p:tgtEl>
                                          <p:spTgt spid="38"/>
                                        </p:tgtEl>
                                      </p:cBhvr>
                                    </p:animEffect>
                                    <p:anim calcmode="lin" valueType="num">
                                      <p:cBhvr>
                                        <p:cTn id="142" dur="1000" fill="hold"/>
                                        <p:tgtEl>
                                          <p:spTgt spid="38"/>
                                        </p:tgtEl>
                                        <p:attrNameLst>
                                          <p:attrName>ppt_x</p:attrName>
                                        </p:attrNameLst>
                                      </p:cBhvr>
                                      <p:tavLst>
                                        <p:tav tm="0">
                                          <p:val>
                                            <p:strVal val="#ppt_x"/>
                                          </p:val>
                                        </p:tav>
                                        <p:tav tm="100000">
                                          <p:val>
                                            <p:strVal val="#ppt_x"/>
                                          </p:val>
                                        </p:tav>
                                      </p:tavLst>
                                    </p:anim>
                                    <p:anim calcmode="lin" valueType="num">
                                      <p:cBhvr>
                                        <p:cTn id="14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39"/>
                                        </p:tgtEl>
                                        <p:attrNameLst>
                                          <p:attrName>style.visibility</p:attrName>
                                        </p:attrNameLst>
                                      </p:cBhvr>
                                      <p:to>
                                        <p:strVal val="visible"/>
                                      </p:to>
                                    </p:set>
                                    <p:animEffect transition="in" filter="fade">
                                      <p:cBhvr>
                                        <p:cTn id="148" dur="1000"/>
                                        <p:tgtEl>
                                          <p:spTgt spid="39"/>
                                        </p:tgtEl>
                                      </p:cBhvr>
                                    </p:animEffect>
                                    <p:anim calcmode="lin" valueType="num">
                                      <p:cBhvr>
                                        <p:cTn id="149" dur="1000" fill="hold"/>
                                        <p:tgtEl>
                                          <p:spTgt spid="39"/>
                                        </p:tgtEl>
                                        <p:attrNameLst>
                                          <p:attrName>ppt_x</p:attrName>
                                        </p:attrNameLst>
                                      </p:cBhvr>
                                      <p:tavLst>
                                        <p:tav tm="0">
                                          <p:val>
                                            <p:strVal val="#ppt_x"/>
                                          </p:val>
                                        </p:tav>
                                        <p:tav tm="100000">
                                          <p:val>
                                            <p:strVal val="#ppt_x"/>
                                          </p:val>
                                        </p:tav>
                                      </p:tavLst>
                                    </p:anim>
                                    <p:anim calcmode="lin" valueType="num">
                                      <p:cBhvr>
                                        <p:cTn id="15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fade">
                                      <p:cBhvr>
                                        <p:cTn id="1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11" grpId="0"/>
      <p:bldP spid="27" grpId="0" animBg="1"/>
      <p:bldP spid="12" grpId="0"/>
      <p:bldP spid="13" grpId="0"/>
      <p:bldP spid="16" grpId="0" animBg="1"/>
      <p:bldP spid="18" grpId="0" animBg="1"/>
      <p:bldP spid="23" grpId="0" animBg="1"/>
      <p:bldP spid="31" grpId="0" animBg="1"/>
      <p:bldP spid="32" grpId="0" animBg="1"/>
      <p:bldP spid="34" grpId="0" animBg="1"/>
      <p:bldP spid="34" grpId="1" animBg="1"/>
      <p:bldP spid="35" grpId="0" animBg="1"/>
      <p:bldP spid="36" grpId="0"/>
      <p:bldP spid="37" grpId="0"/>
      <p:bldP spid="38" grpId="0"/>
      <p:bldP spid="39" grpId="0"/>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529E6D-6332-42A7-8ABD-8FCE8F5ECC21}"/>
              </a:ext>
            </a:extLst>
          </p:cNvPr>
          <p:cNvSpPr txBox="1"/>
          <p:nvPr/>
        </p:nvSpPr>
        <p:spPr>
          <a:xfrm>
            <a:off x="612104" y="667305"/>
            <a:ext cx="1620957" cy="523220"/>
          </a:xfrm>
          <a:prstGeom prst="rect">
            <a:avLst/>
          </a:prstGeom>
          <a:solidFill>
            <a:srgbClr val="0070C0">
              <a:alpha val="40000"/>
            </a:srgbClr>
          </a:solidFill>
        </p:spPr>
        <p:txBody>
          <a:bodyPr wrap="none" rtlCol="0">
            <a:spAutoFit/>
          </a:bodyPr>
          <a:lstStyle/>
          <a:p>
            <a:r>
              <a:rPr lang="zh-CN" altLang="en-US" sz="2800" b="1" dirty="0">
                <a:solidFill>
                  <a:schemeClr val="bg1"/>
                </a:solidFill>
              </a:rPr>
              <a:t>后期安排</a:t>
            </a:r>
          </a:p>
        </p:txBody>
      </p:sp>
      <p:sp>
        <p:nvSpPr>
          <p:cNvPr id="5" name="文本框 4">
            <a:extLst>
              <a:ext uri="{FF2B5EF4-FFF2-40B4-BE49-F238E27FC236}">
                <a16:creationId xmlns:a16="http://schemas.microsoft.com/office/drawing/2014/main" id="{1E520E6B-CB47-4BDD-8A43-D2EAAE0D14EC}"/>
              </a:ext>
            </a:extLst>
          </p:cNvPr>
          <p:cNvSpPr txBox="1"/>
          <p:nvPr/>
        </p:nvSpPr>
        <p:spPr>
          <a:xfrm>
            <a:off x="1051392" y="1626669"/>
            <a:ext cx="2257349" cy="369332"/>
          </a:xfrm>
          <a:prstGeom prst="rect">
            <a:avLst/>
          </a:prstGeom>
          <a:noFill/>
        </p:spPr>
        <p:txBody>
          <a:bodyPr wrap="none" rtlCol="0">
            <a:spAutoFit/>
          </a:bodyPr>
          <a:lstStyle/>
          <a:p>
            <a:pPr marL="342900" indent="-342900">
              <a:buFont typeface="+mj-lt"/>
              <a:buAutoNum type="arabicPeriod"/>
            </a:pPr>
            <a:r>
              <a:rPr lang="en-US" altLang="zh-CN" b="1" dirty="0"/>
              <a:t>VIT</a:t>
            </a:r>
            <a:r>
              <a:rPr lang="zh-CN" altLang="en-US" b="1" dirty="0"/>
              <a:t>论文复现教程</a:t>
            </a:r>
          </a:p>
        </p:txBody>
      </p:sp>
      <p:sp>
        <p:nvSpPr>
          <p:cNvPr id="6" name="文本框 5">
            <a:extLst>
              <a:ext uri="{FF2B5EF4-FFF2-40B4-BE49-F238E27FC236}">
                <a16:creationId xmlns:a16="http://schemas.microsoft.com/office/drawing/2014/main" id="{D4E386DD-A8F5-4CC9-811A-1C5235187043}"/>
              </a:ext>
            </a:extLst>
          </p:cNvPr>
          <p:cNvSpPr txBox="1"/>
          <p:nvPr/>
        </p:nvSpPr>
        <p:spPr>
          <a:xfrm>
            <a:off x="1494154" y="2146433"/>
            <a:ext cx="4456669" cy="1477328"/>
          </a:xfrm>
          <a:prstGeom prst="rect">
            <a:avLst/>
          </a:prstGeom>
          <a:solidFill>
            <a:srgbClr val="FFC000">
              <a:alpha val="50000"/>
            </a:srgbClr>
          </a:solidFill>
        </p:spPr>
        <p:txBody>
          <a:bodyPr wrap="none" rtlCol="0">
            <a:spAutoFit/>
          </a:bodyPr>
          <a:lstStyle/>
          <a:p>
            <a:pPr marL="285750" indent="-285750">
              <a:buFont typeface="Arial" panose="020B0604020202020204" pitchFamily="34" charset="0"/>
              <a:buChar char="•"/>
            </a:pPr>
            <a:r>
              <a:rPr lang="zh-CN" altLang="en-US" dirty="0"/>
              <a:t>论文简读</a:t>
            </a:r>
            <a:endParaRPr lang="en-US" altLang="zh-CN" dirty="0"/>
          </a:p>
          <a:p>
            <a:pPr marL="285750" indent="-285750">
              <a:buFont typeface="Arial" panose="020B0604020202020204" pitchFamily="34" charset="0"/>
              <a:buChar char="•"/>
            </a:pPr>
            <a:r>
              <a:rPr lang="zh-CN" altLang="en-US" dirty="0"/>
              <a:t>核心代码讲解</a:t>
            </a:r>
            <a:endParaRPr lang="en-US" altLang="zh-CN" dirty="0"/>
          </a:p>
          <a:p>
            <a:pPr marL="285750" indent="-285750">
              <a:buFont typeface="Arial" panose="020B0604020202020204" pitchFamily="34" charset="0"/>
              <a:buChar char="•"/>
            </a:pPr>
            <a:r>
              <a:rPr lang="en-US" altLang="zh-CN" dirty="0" err="1"/>
              <a:t>PaddlePaddle</a:t>
            </a:r>
            <a:r>
              <a:rPr lang="zh-CN" altLang="en-US" dirty="0"/>
              <a:t>复现</a:t>
            </a:r>
            <a:endParaRPr lang="en-US" altLang="zh-CN" dirty="0"/>
          </a:p>
          <a:p>
            <a:pPr marL="285750" indent="-285750">
              <a:buFont typeface="Arial" panose="020B0604020202020204" pitchFamily="34" charset="0"/>
              <a:buChar char="•"/>
            </a:pPr>
            <a:r>
              <a:rPr lang="en-US" altLang="zh-CN" dirty="0" err="1"/>
              <a:t>PaddleVIT</a:t>
            </a:r>
            <a:r>
              <a:rPr lang="zh-CN" altLang="en-US" dirty="0"/>
              <a:t>仓库下载</a:t>
            </a:r>
            <a:r>
              <a:rPr lang="en-US" altLang="zh-CN" dirty="0"/>
              <a:t>Paddle</a:t>
            </a:r>
            <a:r>
              <a:rPr lang="zh-CN" altLang="en-US" dirty="0"/>
              <a:t>的预训练参数</a:t>
            </a:r>
            <a:endParaRPr lang="en-US" altLang="zh-CN" dirty="0"/>
          </a:p>
          <a:p>
            <a:pPr marL="285750" indent="-285750">
              <a:buFont typeface="Arial" panose="020B0604020202020204" pitchFamily="34" charset="0"/>
              <a:buChar char="•"/>
            </a:pPr>
            <a:r>
              <a:rPr lang="zh-CN" altLang="en-US" dirty="0"/>
              <a:t>复现模型的推理测试</a:t>
            </a:r>
          </a:p>
        </p:txBody>
      </p:sp>
      <p:sp>
        <p:nvSpPr>
          <p:cNvPr id="7" name="文本框 6">
            <a:extLst>
              <a:ext uri="{FF2B5EF4-FFF2-40B4-BE49-F238E27FC236}">
                <a16:creationId xmlns:a16="http://schemas.microsoft.com/office/drawing/2014/main" id="{B220FDFD-BC76-4AE1-AF8E-86339684D8DD}"/>
              </a:ext>
            </a:extLst>
          </p:cNvPr>
          <p:cNvSpPr txBox="1"/>
          <p:nvPr/>
        </p:nvSpPr>
        <p:spPr>
          <a:xfrm>
            <a:off x="1051392" y="3723667"/>
            <a:ext cx="3757760" cy="369332"/>
          </a:xfrm>
          <a:prstGeom prst="rect">
            <a:avLst/>
          </a:prstGeom>
          <a:noFill/>
        </p:spPr>
        <p:txBody>
          <a:bodyPr wrap="none" rtlCol="0">
            <a:spAutoFit/>
          </a:bodyPr>
          <a:lstStyle/>
          <a:p>
            <a:pPr marL="342900" indent="-342900">
              <a:buFont typeface="+mj-lt"/>
              <a:buAutoNum type="arabicPeriod" startAt="2"/>
            </a:pPr>
            <a:r>
              <a:rPr lang="en-US" altLang="zh-CN" b="1" dirty="0" err="1"/>
              <a:t>Swin</a:t>
            </a:r>
            <a:r>
              <a:rPr lang="en-US" altLang="zh-CN" b="1" dirty="0"/>
              <a:t> Transformer</a:t>
            </a:r>
            <a:r>
              <a:rPr lang="zh-CN" altLang="en-US" b="1" dirty="0"/>
              <a:t>论文复现教程</a:t>
            </a:r>
          </a:p>
        </p:txBody>
      </p:sp>
      <p:sp>
        <p:nvSpPr>
          <p:cNvPr id="8" name="文本框 7">
            <a:extLst>
              <a:ext uri="{FF2B5EF4-FFF2-40B4-BE49-F238E27FC236}">
                <a16:creationId xmlns:a16="http://schemas.microsoft.com/office/drawing/2014/main" id="{D2605C5C-AE28-4C59-B495-2B22F75562B4}"/>
              </a:ext>
            </a:extLst>
          </p:cNvPr>
          <p:cNvSpPr txBox="1"/>
          <p:nvPr/>
        </p:nvSpPr>
        <p:spPr>
          <a:xfrm>
            <a:off x="1051392" y="4282473"/>
            <a:ext cx="3805850" cy="369332"/>
          </a:xfrm>
          <a:prstGeom prst="rect">
            <a:avLst/>
          </a:prstGeom>
          <a:noFill/>
        </p:spPr>
        <p:txBody>
          <a:bodyPr wrap="none" rtlCol="0">
            <a:spAutoFit/>
          </a:bodyPr>
          <a:lstStyle/>
          <a:p>
            <a:pPr marL="342900" indent="-342900">
              <a:buFont typeface="+mj-lt"/>
              <a:buAutoNum type="arabicPeriod" startAt="3"/>
            </a:pPr>
            <a:r>
              <a:rPr lang="en-US" altLang="zh-CN" b="1" dirty="0"/>
              <a:t>Focal Transformer</a:t>
            </a:r>
            <a:r>
              <a:rPr lang="zh-CN" altLang="en-US" b="1" dirty="0"/>
              <a:t>论文复现教程</a:t>
            </a:r>
          </a:p>
        </p:txBody>
      </p:sp>
      <p:sp>
        <p:nvSpPr>
          <p:cNvPr id="9" name="文本框 8">
            <a:extLst>
              <a:ext uri="{FF2B5EF4-FFF2-40B4-BE49-F238E27FC236}">
                <a16:creationId xmlns:a16="http://schemas.microsoft.com/office/drawing/2014/main" id="{6B5390AC-B34E-4614-B66D-CB568783C265}"/>
              </a:ext>
            </a:extLst>
          </p:cNvPr>
          <p:cNvSpPr txBox="1"/>
          <p:nvPr/>
        </p:nvSpPr>
        <p:spPr>
          <a:xfrm>
            <a:off x="1051392" y="4841279"/>
            <a:ext cx="5646097" cy="369332"/>
          </a:xfrm>
          <a:prstGeom prst="rect">
            <a:avLst/>
          </a:prstGeom>
          <a:noFill/>
        </p:spPr>
        <p:txBody>
          <a:bodyPr wrap="none" rtlCol="0">
            <a:spAutoFit/>
          </a:bodyPr>
          <a:lstStyle/>
          <a:p>
            <a:pPr marL="342900" indent="-342900">
              <a:buFont typeface="+mj-lt"/>
              <a:buAutoNum type="arabicPeriod" startAt="4"/>
            </a:pPr>
            <a:r>
              <a:rPr lang="zh-CN" altLang="en-US" b="1" dirty="0"/>
              <a:t>后续可能更新其它一些</a:t>
            </a:r>
            <a:r>
              <a:rPr lang="en-US" altLang="zh-CN" b="1" dirty="0"/>
              <a:t>Transformer</a:t>
            </a:r>
            <a:r>
              <a:rPr lang="zh-CN" altLang="en-US" b="1" dirty="0"/>
              <a:t>论文复现教程</a:t>
            </a:r>
          </a:p>
        </p:txBody>
      </p:sp>
      <p:grpSp>
        <p:nvGrpSpPr>
          <p:cNvPr id="14" name="组合 13">
            <a:extLst>
              <a:ext uri="{FF2B5EF4-FFF2-40B4-BE49-F238E27FC236}">
                <a16:creationId xmlns:a16="http://schemas.microsoft.com/office/drawing/2014/main" id="{DCD4709A-33D4-40F0-8598-DCF86395DD6F}"/>
              </a:ext>
            </a:extLst>
          </p:cNvPr>
          <p:cNvGrpSpPr/>
          <p:nvPr/>
        </p:nvGrpSpPr>
        <p:grpSpPr>
          <a:xfrm>
            <a:off x="5828149" y="2146433"/>
            <a:ext cx="6989144" cy="2402163"/>
            <a:chOff x="5828149" y="2146433"/>
            <a:chExt cx="6989144" cy="2402163"/>
          </a:xfrm>
        </p:grpSpPr>
        <p:pic>
          <p:nvPicPr>
            <p:cNvPr id="10" name="Picture 2">
              <a:extLst>
                <a:ext uri="{FF2B5EF4-FFF2-40B4-BE49-F238E27FC236}">
                  <a16:creationId xmlns:a16="http://schemas.microsoft.com/office/drawing/2014/main" id="{7A921095-310A-4A97-AD6F-5D4C675A2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2212" y="2515765"/>
              <a:ext cx="5014762" cy="1162276"/>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A046BB2A-201D-4EEE-9AFD-4DDC1167F2DC}"/>
                </a:ext>
              </a:extLst>
            </p:cNvPr>
            <p:cNvSpPr txBox="1"/>
            <p:nvPr/>
          </p:nvSpPr>
          <p:spPr>
            <a:xfrm>
              <a:off x="7694954" y="2146433"/>
              <a:ext cx="3421782" cy="369332"/>
            </a:xfrm>
            <a:prstGeom prst="rect">
              <a:avLst/>
            </a:prstGeom>
            <a:noFill/>
          </p:spPr>
          <p:txBody>
            <a:bodyPr wrap="square">
              <a:spAutoFit/>
            </a:bodyPr>
            <a:lstStyle/>
            <a:p>
              <a:pPr algn="l"/>
              <a:r>
                <a:rPr lang="en-US" altLang="zh-CN" b="1" i="0" dirty="0" err="1">
                  <a:solidFill>
                    <a:srgbClr val="24292F"/>
                  </a:solidFill>
                  <a:effectLst/>
                  <a:latin typeface="-apple-system"/>
                </a:rPr>
                <a:t>PaddlePaddle</a:t>
              </a:r>
              <a:r>
                <a:rPr lang="en-US" altLang="zh-CN" b="1" i="0" dirty="0">
                  <a:solidFill>
                    <a:srgbClr val="24292F"/>
                  </a:solidFill>
                  <a:effectLst/>
                  <a:latin typeface="-apple-system"/>
                </a:rPr>
                <a:t> Vision Transformers</a:t>
              </a:r>
            </a:p>
          </p:txBody>
        </p:sp>
        <p:sp>
          <p:nvSpPr>
            <p:cNvPr id="12" name="文本框 11">
              <a:extLst>
                <a:ext uri="{FF2B5EF4-FFF2-40B4-BE49-F238E27FC236}">
                  <a16:creationId xmlns:a16="http://schemas.microsoft.com/office/drawing/2014/main" id="{DB48773B-FD9C-414B-9BB6-F96FB372EF28}"/>
                </a:ext>
              </a:extLst>
            </p:cNvPr>
            <p:cNvSpPr txBox="1"/>
            <p:nvPr/>
          </p:nvSpPr>
          <p:spPr>
            <a:xfrm>
              <a:off x="5828149" y="3678041"/>
              <a:ext cx="6989144" cy="646331"/>
            </a:xfrm>
            <a:prstGeom prst="rect">
              <a:avLst/>
            </a:prstGeom>
            <a:noFill/>
          </p:spPr>
          <p:txBody>
            <a:bodyPr wrap="square">
              <a:spAutoFit/>
            </a:bodyPr>
            <a:lstStyle/>
            <a:p>
              <a:pPr algn="ctr"/>
              <a:r>
                <a:rPr lang="en-US" altLang="zh-CN" b="1" i="0" dirty="0">
                  <a:solidFill>
                    <a:srgbClr val="24292F"/>
                  </a:solidFill>
                  <a:effectLst/>
                  <a:latin typeface="-apple-system"/>
                </a:rPr>
                <a:t>State-of-the-art Visual Transformer and MLP Models</a:t>
              </a:r>
            </a:p>
            <a:p>
              <a:pPr algn="ctr"/>
              <a:r>
                <a:rPr lang="en-US" altLang="zh-CN" b="1" i="0" dirty="0">
                  <a:solidFill>
                    <a:srgbClr val="24292F"/>
                  </a:solidFill>
                  <a:effectLst/>
                  <a:latin typeface="-apple-system"/>
                </a:rPr>
                <a:t>for </a:t>
              </a:r>
              <a:r>
                <a:rPr lang="en-US" altLang="zh-CN" b="1" i="0" dirty="0" err="1">
                  <a:solidFill>
                    <a:srgbClr val="24292F"/>
                  </a:solidFill>
                  <a:effectLst/>
                  <a:latin typeface="-apple-system"/>
                </a:rPr>
                <a:t>PaddlePaddle</a:t>
              </a:r>
              <a:endParaRPr lang="en-US" altLang="zh-CN" b="1" i="0" dirty="0">
                <a:solidFill>
                  <a:srgbClr val="24292F"/>
                </a:solidFill>
                <a:effectLst/>
                <a:latin typeface="-apple-system"/>
              </a:endParaRPr>
            </a:p>
          </p:txBody>
        </p:sp>
        <p:sp>
          <p:nvSpPr>
            <p:cNvPr id="13" name="文本框 12">
              <a:extLst>
                <a:ext uri="{FF2B5EF4-FFF2-40B4-BE49-F238E27FC236}">
                  <a16:creationId xmlns:a16="http://schemas.microsoft.com/office/drawing/2014/main" id="{3044FF34-42CE-4450-A617-54CB2FAF0A7D}"/>
                </a:ext>
              </a:extLst>
            </p:cNvPr>
            <p:cNvSpPr txBox="1"/>
            <p:nvPr/>
          </p:nvSpPr>
          <p:spPr>
            <a:xfrm>
              <a:off x="7417025" y="4179264"/>
              <a:ext cx="3977640" cy="369332"/>
            </a:xfrm>
            <a:prstGeom prst="rect">
              <a:avLst/>
            </a:prstGeom>
            <a:noFill/>
          </p:spPr>
          <p:txBody>
            <a:bodyPr wrap="square">
              <a:spAutoFit/>
            </a:bodyPr>
            <a:lstStyle/>
            <a:p>
              <a:r>
                <a:rPr lang="zh-CN" altLang="en-US" dirty="0"/>
                <a:t>https://github.com/BR-IDL/PaddleViT</a:t>
              </a:r>
            </a:p>
          </p:txBody>
        </p:sp>
      </p:grpSp>
    </p:spTree>
    <p:extLst>
      <p:ext uri="{BB962C8B-B14F-4D97-AF65-F5344CB8AC3E}">
        <p14:creationId xmlns:p14="http://schemas.microsoft.com/office/powerpoint/2010/main" val="288789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wipe(down)">
                                      <p:cBhvr>
                                        <p:cTn id="12" dur="500"/>
                                        <p:tgtEl>
                                          <p:spTgt spid="6">
                                            <p:bg/>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down)">
                                      <p:cBhvr>
                                        <p:cTn id="16" dur="500"/>
                                        <p:tgtEl>
                                          <p:spTgt spid="6">
                                            <p:txEl>
                                              <p:pRg st="0" end="0"/>
                                            </p:txEl>
                                          </p:spTgt>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down)">
                                      <p:cBhvr>
                                        <p:cTn id="20" dur="500"/>
                                        <p:tgtEl>
                                          <p:spTgt spid="6">
                                            <p:txEl>
                                              <p:pRg st="1" end="1"/>
                                            </p:txEl>
                                          </p:spTgt>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down)">
                                      <p:cBhvr>
                                        <p:cTn id="24" dur="500"/>
                                        <p:tgtEl>
                                          <p:spTgt spid="6">
                                            <p:txEl>
                                              <p:pRg st="2" end="2"/>
                                            </p:txEl>
                                          </p:spTgt>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down)">
                                      <p:cBhvr>
                                        <p:cTn id="28" dur="500"/>
                                        <p:tgtEl>
                                          <p:spTgt spid="6">
                                            <p:txEl>
                                              <p:pRg st="3" end="3"/>
                                            </p:txEl>
                                          </p:spTgt>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animBg="1"/>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9886A9-58B2-427E-8C66-64A4111D3FAD}"/>
              </a:ext>
            </a:extLst>
          </p:cNvPr>
          <p:cNvSpPr txBox="1"/>
          <p:nvPr/>
        </p:nvSpPr>
        <p:spPr>
          <a:xfrm>
            <a:off x="3964432" y="2816135"/>
            <a:ext cx="4668266" cy="523220"/>
          </a:xfrm>
          <a:prstGeom prst="rect">
            <a:avLst/>
          </a:prstGeom>
          <a:solidFill>
            <a:srgbClr val="92D050">
              <a:alpha val="40000"/>
            </a:srgb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800" b="1" dirty="0"/>
              <a:t>下一期，</a:t>
            </a:r>
            <a:r>
              <a:rPr lang="en-US" altLang="zh-CN" sz="2800" b="1" dirty="0"/>
              <a:t>VIT</a:t>
            </a:r>
            <a:r>
              <a:rPr lang="zh-CN" altLang="en-US" sz="2800" b="1" dirty="0"/>
              <a:t>模型的复现教程</a:t>
            </a:r>
          </a:p>
        </p:txBody>
      </p:sp>
    </p:spTree>
    <p:extLst>
      <p:ext uri="{BB962C8B-B14F-4D97-AF65-F5344CB8AC3E}">
        <p14:creationId xmlns:p14="http://schemas.microsoft.com/office/powerpoint/2010/main" val="138813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3521</Words>
  <Application>Microsoft Office PowerPoint</Application>
  <PresentationFormat>宽屏</PresentationFormat>
  <Paragraphs>273</Paragraphs>
  <Slides>7</Slides>
  <Notes>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4" baseType="lpstr">
      <vt:lpstr>-apple-system</vt:lpstr>
      <vt:lpstr>等线</vt:lpstr>
      <vt:lpstr>等线 Light</vt:lpstr>
      <vt:lpstr>Arial</vt:lpstr>
      <vt:lpstr>Cambria Math</vt:lpstr>
      <vt:lpstr>Office 主题​​</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30208</dc:creator>
  <cp:lastModifiedBy>30208</cp:lastModifiedBy>
  <cp:revision>313</cp:revision>
  <dcterms:created xsi:type="dcterms:W3CDTF">2021-11-03T11:10:00Z</dcterms:created>
  <dcterms:modified xsi:type="dcterms:W3CDTF">2021-11-05T12:10:49Z</dcterms:modified>
</cp:coreProperties>
</file>