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6E15642-5634-4B7A-84CE-9E526FD85B2B}" type="datetimeFigureOut">
              <a:rPr lang="en-US" smtClean="0"/>
              <a:t>12/6/2016</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269463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15642-5634-4B7A-84CE-9E526FD85B2B}"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322497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6E15642-5634-4B7A-84CE-9E526FD85B2B}" type="datetimeFigureOut">
              <a:rPr lang="en-US" smtClean="0"/>
              <a:t>12/6/2016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1496670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6E15642-5634-4B7A-84CE-9E526FD85B2B}" type="datetimeFigureOut">
              <a:rPr lang="en-US" smtClean="0"/>
              <a:t>12/6/2016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FBEDE98-44DA-4D21-BAB6-9D0E40F88CA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7748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6E15642-5634-4B7A-84CE-9E526FD85B2B}" type="datetimeFigureOut">
              <a:rPr lang="en-US" smtClean="0"/>
              <a:t>12/6/2016</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1981089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6E15642-5634-4B7A-84CE-9E526FD85B2B}"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433143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6E15642-5634-4B7A-84CE-9E526FD85B2B}"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400707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E15642-5634-4B7A-84CE-9E526FD85B2B}"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3666737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6E15642-5634-4B7A-84CE-9E526FD85B2B}" type="datetimeFigureOut">
              <a:rPr lang="en-US" smtClean="0"/>
              <a:t>12/6/2016</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80470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E15642-5634-4B7A-84CE-9E526FD85B2B}"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186486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6E15642-5634-4B7A-84CE-9E526FD85B2B}" type="datetimeFigureOut">
              <a:rPr lang="en-US" smtClean="0"/>
              <a:t>12/6/2016</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293821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E15642-5634-4B7A-84CE-9E526FD85B2B}"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1336209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E15642-5634-4B7A-84CE-9E526FD85B2B}"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400858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E15642-5634-4B7A-84CE-9E526FD85B2B}"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396255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15642-5634-4B7A-84CE-9E526FD85B2B}"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355599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15642-5634-4B7A-84CE-9E526FD85B2B}"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392478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15642-5634-4B7A-84CE-9E526FD85B2B}"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EDE98-44DA-4D21-BAB6-9D0E40F88CAC}" type="slidenum">
              <a:rPr lang="en-US" smtClean="0"/>
              <a:t>‹#›</a:t>
            </a:fld>
            <a:endParaRPr lang="en-US"/>
          </a:p>
        </p:txBody>
      </p:sp>
    </p:spTree>
    <p:extLst>
      <p:ext uri="{BB962C8B-B14F-4D97-AF65-F5344CB8AC3E}">
        <p14:creationId xmlns:p14="http://schemas.microsoft.com/office/powerpoint/2010/main" val="132419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E15642-5634-4B7A-84CE-9E526FD85B2B}" type="datetimeFigureOut">
              <a:rPr lang="en-US" smtClean="0"/>
              <a:t>12/6/2016</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BEDE98-44DA-4D21-BAB6-9D0E40F88CAC}" type="slidenum">
              <a:rPr lang="en-US" smtClean="0"/>
              <a:t>‹#›</a:t>
            </a:fld>
            <a:endParaRPr lang="en-US"/>
          </a:p>
        </p:txBody>
      </p:sp>
    </p:spTree>
    <p:extLst>
      <p:ext uri="{BB962C8B-B14F-4D97-AF65-F5344CB8AC3E}">
        <p14:creationId xmlns:p14="http://schemas.microsoft.com/office/powerpoint/2010/main" val="38443344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QMcdIPpK5pY"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8188" y="1093179"/>
            <a:ext cx="8604003" cy="707886"/>
          </a:xfrm>
          <a:prstGeom prst="rect">
            <a:avLst/>
          </a:prstGeom>
          <a:noFill/>
        </p:spPr>
        <p:txBody>
          <a:bodyPr wrap="square" rtlCol="0">
            <a:spAutoFit/>
          </a:bodyPr>
          <a:lstStyle/>
          <a:p>
            <a:r>
              <a:rPr lang="en-US" sz="4000" dirty="0" smtClean="0"/>
              <a:t>Gesture recognition using Kinect </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188" y="2749594"/>
            <a:ext cx="3465332" cy="1853953"/>
          </a:xfrm>
          <a:prstGeom prst="rect">
            <a:avLst/>
          </a:prstGeom>
        </p:spPr>
      </p:pic>
      <p:pic>
        <p:nvPicPr>
          <p:cNvPr id="4" name="Picture 3"/>
          <p:cNvPicPr>
            <a:picLocks noChangeAspect="1"/>
          </p:cNvPicPr>
          <p:nvPr/>
        </p:nvPicPr>
        <p:blipFill>
          <a:blip r:embed="rId3"/>
          <a:stretch>
            <a:fillRect/>
          </a:stretch>
        </p:blipFill>
        <p:spPr>
          <a:xfrm>
            <a:off x="6793613" y="1743962"/>
            <a:ext cx="2266667" cy="3942857"/>
          </a:xfrm>
          <a:prstGeom prst="rect">
            <a:avLst/>
          </a:prstGeom>
        </p:spPr>
      </p:pic>
      <p:sp>
        <p:nvSpPr>
          <p:cNvPr id="5" name="TextBox 4"/>
          <p:cNvSpPr txBox="1"/>
          <p:nvPr/>
        </p:nvSpPr>
        <p:spPr>
          <a:xfrm>
            <a:off x="4905477" y="5811587"/>
            <a:ext cx="3776271" cy="830997"/>
          </a:xfrm>
          <a:prstGeom prst="rect">
            <a:avLst/>
          </a:prstGeom>
          <a:noFill/>
        </p:spPr>
        <p:txBody>
          <a:bodyPr wrap="square" rtlCol="0">
            <a:spAutoFit/>
          </a:bodyPr>
          <a:lstStyle/>
          <a:p>
            <a:r>
              <a:rPr lang="en-US" sz="2400" dirty="0" smtClean="0"/>
              <a:t>By </a:t>
            </a:r>
            <a:r>
              <a:rPr lang="en-US" sz="2400" dirty="0" err="1" smtClean="0"/>
              <a:t>Sukrut</a:t>
            </a:r>
            <a:r>
              <a:rPr lang="en-US" sz="2400" dirty="0" smtClean="0"/>
              <a:t> </a:t>
            </a:r>
            <a:r>
              <a:rPr lang="en-US" sz="2400" dirty="0" err="1" smtClean="0"/>
              <a:t>Kelkar</a:t>
            </a:r>
            <a:endParaRPr lang="en-US" sz="2400" dirty="0" smtClean="0"/>
          </a:p>
          <a:p>
            <a:r>
              <a:rPr lang="en-US" sz="2400" dirty="0" smtClean="0"/>
              <a:t>ECE 578: Team 8</a:t>
            </a:r>
            <a:endParaRPr lang="en-US" sz="2400" dirty="0"/>
          </a:p>
        </p:txBody>
      </p:sp>
    </p:spTree>
    <p:extLst>
      <p:ext uri="{BB962C8B-B14F-4D97-AF65-F5344CB8AC3E}">
        <p14:creationId xmlns:p14="http://schemas.microsoft.com/office/powerpoint/2010/main" val="1601960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4406" y="1455312"/>
            <a:ext cx="8165205" cy="4001095"/>
          </a:xfrm>
          <a:prstGeom prst="rect">
            <a:avLst/>
          </a:prstGeom>
          <a:noFill/>
        </p:spPr>
        <p:txBody>
          <a:bodyPr wrap="square" rtlCol="0">
            <a:spAutoFit/>
          </a:bodyPr>
          <a:lstStyle/>
          <a:p>
            <a:r>
              <a:rPr lang="en-US" sz="2800" b="1" dirty="0" smtClean="0"/>
              <a:t>Project Task: Recognize human gestures using Kinect sensor and Open CV and control an Arduino with it</a:t>
            </a:r>
          </a:p>
          <a:p>
            <a:endParaRPr lang="en-US" dirty="0" smtClean="0"/>
          </a:p>
          <a:p>
            <a:r>
              <a:rPr lang="en-US" dirty="0" smtClean="0"/>
              <a:t>Steps involved:</a:t>
            </a:r>
          </a:p>
          <a:p>
            <a:endParaRPr lang="en-US" dirty="0"/>
          </a:p>
          <a:p>
            <a:r>
              <a:rPr lang="en-US" dirty="0" smtClean="0"/>
              <a:t>1) Map the skeleton and the joint locations using the Kinect sensor and the Open CV library.</a:t>
            </a:r>
          </a:p>
          <a:p>
            <a:r>
              <a:rPr lang="en-US" dirty="0" smtClean="0"/>
              <a:t>2) Using the specific join locations detect gestures.</a:t>
            </a:r>
          </a:p>
          <a:p>
            <a:r>
              <a:rPr lang="en-US" dirty="0" smtClean="0"/>
              <a:t>3) Specific type of gestures create a control string/Character.</a:t>
            </a:r>
          </a:p>
          <a:p>
            <a:r>
              <a:rPr lang="en-US" dirty="0" smtClean="0"/>
              <a:t>4) This </a:t>
            </a:r>
            <a:r>
              <a:rPr lang="en-US" dirty="0" smtClean="0"/>
              <a:t>string/Character is sent to the serial port of the Laptop.</a:t>
            </a:r>
          </a:p>
          <a:p>
            <a:r>
              <a:rPr lang="en-US" dirty="0" smtClean="0"/>
              <a:t>5) Arduino continuously reads the serial port of the laptop and gets the control signal.</a:t>
            </a:r>
          </a:p>
          <a:p>
            <a:r>
              <a:rPr lang="en-US" dirty="0" smtClean="0"/>
              <a:t>This control signal is used as a switch or a select line to select what kind of task should the Arduino perform.</a:t>
            </a:r>
            <a:endParaRPr lang="en-US" dirty="0"/>
          </a:p>
        </p:txBody>
      </p:sp>
    </p:spTree>
    <p:extLst>
      <p:ext uri="{BB962C8B-B14F-4D97-AF65-F5344CB8AC3E}">
        <p14:creationId xmlns:p14="http://schemas.microsoft.com/office/powerpoint/2010/main" val="3617583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017" y="1738649"/>
            <a:ext cx="10444766" cy="4062651"/>
          </a:xfrm>
          <a:prstGeom prst="rect">
            <a:avLst/>
          </a:prstGeom>
          <a:noFill/>
        </p:spPr>
        <p:txBody>
          <a:bodyPr wrap="square" rtlCol="0">
            <a:spAutoFit/>
          </a:bodyPr>
          <a:lstStyle/>
          <a:p>
            <a:r>
              <a:rPr lang="en-US" sz="2400" b="1" dirty="0" smtClean="0"/>
              <a:t>How to use the Kinect with C++?</a:t>
            </a:r>
          </a:p>
          <a:p>
            <a:endParaRPr lang="en-US" dirty="0"/>
          </a:p>
          <a:p>
            <a:r>
              <a:rPr lang="en-US" dirty="0" smtClean="0"/>
              <a:t>Kinect library has a wide range of functions which can be used directly in Visual Studios. For this header files like </a:t>
            </a:r>
            <a:r>
              <a:rPr lang="en-US" dirty="0" err="1" smtClean="0"/>
              <a:t>NuiApi.h</a:t>
            </a:r>
            <a:r>
              <a:rPr lang="en-US" dirty="0" smtClean="0"/>
              <a:t> </a:t>
            </a:r>
            <a:r>
              <a:rPr lang="en-US" dirty="0" err="1" smtClean="0"/>
              <a:t>camerasensor.h</a:t>
            </a:r>
            <a:r>
              <a:rPr lang="en-US" dirty="0" smtClean="0"/>
              <a:t> have to be imported before we can use these functions.</a:t>
            </a:r>
          </a:p>
          <a:p>
            <a:endParaRPr lang="en-US" dirty="0"/>
          </a:p>
          <a:p>
            <a:r>
              <a:rPr lang="en-US" dirty="0" smtClean="0"/>
              <a:t>Components of the Kinect library used in this project are:</a:t>
            </a:r>
          </a:p>
          <a:p>
            <a:endParaRPr lang="en-US" dirty="0"/>
          </a:p>
          <a:p>
            <a:r>
              <a:rPr lang="en-US" b="1" dirty="0" err="1" smtClean="0"/>
              <a:t>NuiInitialize</a:t>
            </a:r>
            <a:r>
              <a:rPr lang="en-US" dirty="0" smtClean="0"/>
              <a:t> : Initializes the Kinect</a:t>
            </a:r>
          </a:p>
          <a:p>
            <a:r>
              <a:rPr lang="en-US" b="1" dirty="0" smtClean="0"/>
              <a:t>NUI_INITIALIZE_FLAG_USES_SKELETON</a:t>
            </a:r>
            <a:r>
              <a:rPr lang="en-US" dirty="0" smtClean="0"/>
              <a:t>: Initialize the sensor to provide skeleton data</a:t>
            </a:r>
          </a:p>
          <a:p>
            <a:r>
              <a:rPr lang="en-US" b="1" dirty="0" smtClean="0"/>
              <a:t>NUI_SKELETON_FRAME</a:t>
            </a:r>
            <a:r>
              <a:rPr lang="en-US" dirty="0" smtClean="0"/>
              <a:t>: This Is a structure which has skeleton data as one of its members.</a:t>
            </a:r>
          </a:p>
          <a:p>
            <a:r>
              <a:rPr lang="en-US" b="1" dirty="0" err="1" smtClean="0"/>
              <a:t>NuiSkeletonGetNextFrame</a:t>
            </a:r>
            <a:r>
              <a:rPr lang="en-US" dirty="0" smtClean="0"/>
              <a:t>: gets the next frame of data from the skeleton stream.</a:t>
            </a:r>
          </a:p>
          <a:p>
            <a:endParaRPr lang="en-US" dirty="0"/>
          </a:p>
          <a:p>
            <a:r>
              <a:rPr lang="en-US" dirty="0" err="1" smtClean="0"/>
              <a:t>OpenCV</a:t>
            </a:r>
            <a:r>
              <a:rPr lang="en-US" dirty="0" smtClean="0"/>
              <a:t> library is used to map this data which is read on the laptop screen.</a:t>
            </a:r>
          </a:p>
          <a:p>
            <a:endParaRPr lang="en-US" dirty="0"/>
          </a:p>
        </p:txBody>
      </p:sp>
    </p:spTree>
    <p:extLst>
      <p:ext uri="{BB962C8B-B14F-4D97-AF65-F5344CB8AC3E}">
        <p14:creationId xmlns:p14="http://schemas.microsoft.com/office/powerpoint/2010/main" val="2708206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6254" y="401234"/>
            <a:ext cx="5370490" cy="6186309"/>
          </a:xfrm>
          <a:prstGeom prst="rect">
            <a:avLst/>
          </a:prstGeom>
          <a:noFill/>
        </p:spPr>
        <p:txBody>
          <a:bodyPr wrap="square" rtlCol="0">
            <a:spAutoFit/>
          </a:bodyPr>
          <a:lstStyle/>
          <a:p>
            <a:r>
              <a:rPr lang="en-US" dirty="0" err="1" smtClean="0"/>
              <a:t>SkeletonData</a:t>
            </a:r>
            <a:r>
              <a:rPr lang="en-US" dirty="0" smtClean="0"/>
              <a:t> member has </a:t>
            </a:r>
            <a:r>
              <a:rPr lang="en-US" dirty="0" err="1" smtClean="0"/>
              <a:t>SkeletonPositions</a:t>
            </a:r>
            <a:r>
              <a:rPr lang="en-US" dirty="0" smtClean="0"/>
              <a:t> data in it. </a:t>
            </a:r>
          </a:p>
          <a:p>
            <a:endParaRPr lang="en-US" dirty="0"/>
          </a:p>
          <a:p>
            <a:r>
              <a:rPr lang="en-US" dirty="0" smtClean="0"/>
              <a:t>When the </a:t>
            </a:r>
            <a:r>
              <a:rPr lang="en-US" dirty="0" err="1" smtClean="0"/>
              <a:t>eTrackingState</a:t>
            </a:r>
            <a:r>
              <a:rPr lang="en-US" dirty="0" smtClean="0"/>
              <a:t> is set to  NUI_SKELETON_TRACKED the Kinect sends 20 joint locations from the skeleton in frame.</a:t>
            </a:r>
          </a:p>
          <a:p>
            <a:endParaRPr lang="en-US" dirty="0"/>
          </a:p>
          <a:p>
            <a:r>
              <a:rPr lang="en-US" dirty="0" smtClean="0"/>
              <a:t>The joint locations are read and stored in two variable x[] and y[].</a:t>
            </a:r>
          </a:p>
          <a:p>
            <a:endParaRPr lang="en-US" dirty="0"/>
          </a:p>
          <a:p>
            <a:r>
              <a:rPr lang="en-US" dirty="0" smtClean="0"/>
              <a:t>Each joint location will have x and y co-ordinates.</a:t>
            </a:r>
          </a:p>
          <a:p>
            <a:endParaRPr lang="en-US" dirty="0"/>
          </a:p>
          <a:p>
            <a:r>
              <a:rPr lang="en-US" dirty="0" smtClean="0"/>
              <a:t>The diagram illustrates how the skeleton is detected and interpreted. </a:t>
            </a:r>
          </a:p>
          <a:p>
            <a:endParaRPr lang="en-US" dirty="0"/>
          </a:p>
          <a:p>
            <a:r>
              <a:rPr lang="en-US" dirty="0" err="1" smtClean="0"/>
              <a:t>Eg</a:t>
            </a:r>
            <a:r>
              <a:rPr lang="en-US" dirty="0" smtClean="0"/>
              <a:t>: x[11],y[11] are co-od for right hand </a:t>
            </a:r>
          </a:p>
          <a:p>
            <a:endParaRPr lang="en-US" dirty="0" smtClean="0"/>
          </a:p>
          <a:p>
            <a:r>
              <a:rPr lang="en-US" b="1" dirty="0" smtClean="0"/>
              <a:t>Imp Note: Look at the axis carefully</a:t>
            </a:r>
            <a:r>
              <a:rPr lang="en-US" dirty="0" smtClean="0"/>
              <a:t>.</a:t>
            </a:r>
          </a:p>
          <a:p>
            <a:endParaRPr lang="en-US" dirty="0" smtClean="0"/>
          </a:p>
          <a:p>
            <a:r>
              <a:rPr lang="en-US" dirty="0" smtClean="0"/>
              <a:t>Note: This diagram is labelled according to how </a:t>
            </a:r>
            <a:r>
              <a:rPr lang="en-US" dirty="0" err="1" smtClean="0"/>
              <a:t>OpenCV</a:t>
            </a:r>
            <a:r>
              <a:rPr lang="en-US" dirty="0" smtClean="0"/>
              <a:t> maps it in our code.</a:t>
            </a:r>
            <a:endParaRPr lang="en-US" dirty="0"/>
          </a:p>
        </p:txBody>
      </p:sp>
      <p:pic>
        <p:nvPicPr>
          <p:cNvPr id="5" name="Picture 4"/>
          <p:cNvPicPr>
            <a:picLocks noChangeAspect="1"/>
          </p:cNvPicPr>
          <p:nvPr/>
        </p:nvPicPr>
        <p:blipFill>
          <a:blip r:embed="rId2"/>
          <a:stretch>
            <a:fillRect/>
          </a:stretch>
        </p:blipFill>
        <p:spPr>
          <a:xfrm>
            <a:off x="1133340" y="1858768"/>
            <a:ext cx="4533363" cy="4184642"/>
          </a:xfrm>
          <a:prstGeom prst="rect">
            <a:avLst/>
          </a:prstGeom>
        </p:spPr>
      </p:pic>
    </p:spTree>
    <p:extLst>
      <p:ext uri="{BB962C8B-B14F-4D97-AF65-F5344CB8AC3E}">
        <p14:creationId xmlns:p14="http://schemas.microsoft.com/office/powerpoint/2010/main" val="546916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7735" y="1442434"/>
            <a:ext cx="8409905" cy="1908215"/>
          </a:xfrm>
          <a:prstGeom prst="rect">
            <a:avLst/>
          </a:prstGeom>
          <a:noFill/>
        </p:spPr>
        <p:txBody>
          <a:bodyPr wrap="square" rtlCol="0">
            <a:spAutoFit/>
          </a:bodyPr>
          <a:lstStyle/>
          <a:p>
            <a:r>
              <a:rPr lang="en-US" sz="2800" b="1" dirty="0" smtClean="0"/>
              <a:t>How does the gesture detection work?</a:t>
            </a:r>
          </a:p>
          <a:p>
            <a:endParaRPr lang="en-US" dirty="0"/>
          </a:p>
          <a:p>
            <a:r>
              <a:rPr lang="en-US" dirty="0" smtClean="0"/>
              <a:t>Example snippet:</a:t>
            </a:r>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1197735" y="2952750"/>
            <a:ext cx="9888050" cy="1181368"/>
          </a:xfrm>
          <a:prstGeom prst="rect">
            <a:avLst/>
          </a:prstGeom>
        </p:spPr>
      </p:pic>
      <p:sp>
        <p:nvSpPr>
          <p:cNvPr id="4" name="TextBox 3"/>
          <p:cNvSpPr txBox="1"/>
          <p:nvPr/>
        </p:nvSpPr>
        <p:spPr>
          <a:xfrm>
            <a:off x="1197735" y="4562609"/>
            <a:ext cx="9530367" cy="1477328"/>
          </a:xfrm>
          <a:prstGeom prst="rect">
            <a:avLst/>
          </a:prstGeom>
          <a:noFill/>
        </p:spPr>
        <p:txBody>
          <a:bodyPr wrap="square" rtlCol="0">
            <a:spAutoFit/>
          </a:bodyPr>
          <a:lstStyle/>
          <a:p>
            <a:r>
              <a:rPr lang="en-US" dirty="0" smtClean="0"/>
              <a:t>This if loop checks if </a:t>
            </a:r>
            <a:r>
              <a:rPr lang="en-US" dirty="0" err="1" smtClean="0"/>
              <a:t>shoulder_right</a:t>
            </a:r>
            <a:r>
              <a:rPr lang="en-US" dirty="0" smtClean="0"/>
              <a:t> joint is greater than </a:t>
            </a:r>
            <a:r>
              <a:rPr lang="en-US" dirty="0" err="1" smtClean="0"/>
              <a:t>right_hand</a:t>
            </a:r>
            <a:r>
              <a:rPr lang="en-US" dirty="0" smtClean="0"/>
              <a:t>. As the y-axis is upside down this gesture indicates that the hand is above the shoulder in the graph and it is also on the right hand side of the shoulder joint. If this is true then a character variable is updated with a value “R” which is then sent to the serial port and read by an Arduino. The Arduino has a code which will read the serial port and if it sees that the input is “R” it will glow a specific light.</a:t>
            </a:r>
            <a:endParaRPr lang="en-US" dirty="0"/>
          </a:p>
        </p:txBody>
      </p:sp>
    </p:spTree>
    <p:extLst>
      <p:ext uri="{BB962C8B-B14F-4D97-AF65-F5344CB8AC3E}">
        <p14:creationId xmlns:p14="http://schemas.microsoft.com/office/powerpoint/2010/main" val="52123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2434" y="1790164"/>
            <a:ext cx="9594761" cy="1631216"/>
          </a:xfrm>
          <a:prstGeom prst="rect">
            <a:avLst/>
          </a:prstGeom>
          <a:noFill/>
        </p:spPr>
        <p:txBody>
          <a:bodyPr wrap="square" rtlCol="0">
            <a:spAutoFit/>
          </a:bodyPr>
          <a:lstStyle/>
          <a:p>
            <a:r>
              <a:rPr lang="en-US" sz="2800" b="1" dirty="0" smtClean="0"/>
              <a:t>Serial communication with Arduino </a:t>
            </a:r>
          </a:p>
          <a:p>
            <a:endParaRPr lang="en-US" dirty="0"/>
          </a:p>
          <a:p>
            <a:r>
              <a:rPr lang="en-US" dirty="0" smtClean="0"/>
              <a:t>The visual studio code in C++ sends the string/character on a specific serial port. The Arduino code is such that it glows a specific light if it receives a specific character from the serial port.</a:t>
            </a:r>
          </a:p>
          <a:p>
            <a:r>
              <a:rPr lang="en-US" dirty="0" smtClean="0"/>
              <a:t> </a:t>
            </a:r>
            <a:endParaRPr lang="en-US" dirty="0"/>
          </a:p>
        </p:txBody>
      </p:sp>
      <p:pic>
        <p:nvPicPr>
          <p:cNvPr id="3" name="Picture 2"/>
          <p:cNvPicPr>
            <a:picLocks noChangeAspect="1"/>
          </p:cNvPicPr>
          <p:nvPr/>
        </p:nvPicPr>
        <p:blipFill>
          <a:blip r:embed="rId2"/>
          <a:stretch>
            <a:fillRect/>
          </a:stretch>
        </p:blipFill>
        <p:spPr>
          <a:xfrm>
            <a:off x="1488914" y="3421380"/>
            <a:ext cx="9548281" cy="1458495"/>
          </a:xfrm>
          <a:prstGeom prst="rect">
            <a:avLst/>
          </a:prstGeom>
        </p:spPr>
      </p:pic>
      <p:sp>
        <p:nvSpPr>
          <p:cNvPr id="4" name="TextBox 3"/>
          <p:cNvSpPr txBox="1"/>
          <p:nvPr/>
        </p:nvSpPr>
        <p:spPr>
          <a:xfrm>
            <a:off x="1465673" y="5107500"/>
            <a:ext cx="7421217" cy="369332"/>
          </a:xfrm>
          <a:prstGeom prst="rect">
            <a:avLst/>
          </a:prstGeom>
          <a:noFill/>
        </p:spPr>
        <p:txBody>
          <a:bodyPr wrap="square" rtlCol="0">
            <a:spAutoFit/>
          </a:bodyPr>
          <a:lstStyle/>
          <a:p>
            <a:r>
              <a:rPr lang="en-US" dirty="0" smtClean="0"/>
              <a:t>The above snippet shows which character is designed for which gesture.</a:t>
            </a:r>
            <a:endParaRPr lang="en-US" dirty="0"/>
          </a:p>
        </p:txBody>
      </p:sp>
    </p:spTree>
    <p:extLst>
      <p:ext uri="{BB962C8B-B14F-4D97-AF65-F5344CB8AC3E}">
        <p14:creationId xmlns:p14="http://schemas.microsoft.com/office/powerpoint/2010/main" val="1770912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167" y="1347153"/>
            <a:ext cx="1918952" cy="444321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ysClr val="windowText" lastClr="000000"/>
                </a:solidFill>
              </a:ln>
              <a:solidFill>
                <a:sysClr val="windowText" lastClr="000000"/>
              </a:solidFill>
            </a:endParaRPr>
          </a:p>
        </p:txBody>
      </p:sp>
      <p:sp>
        <p:nvSpPr>
          <p:cNvPr id="3" name="TextBox 2"/>
          <p:cNvSpPr txBox="1"/>
          <p:nvPr/>
        </p:nvSpPr>
        <p:spPr>
          <a:xfrm>
            <a:off x="4526159" y="1590916"/>
            <a:ext cx="1918952" cy="369332"/>
          </a:xfrm>
          <a:prstGeom prst="rect">
            <a:avLst/>
          </a:prstGeom>
          <a:noFill/>
        </p:spPr>
        <p:txBody>
          <a:bodyPr wrap="square" rtlCol="0">
            <a:spAutoFit/>
          </a:bodyPr>
          <a:lstStyle/>
          <a:p>
            <a:pPr algn="ctr"/>
            <a:r>
              <a:rPr lang="en-US" b="1" dirty="0" smtClean="0"/>
              <a:t>Visual Studios</a:t>
            </a:r>
            <a:endParaRPr lang="en-US" b="1" dirty="0"/>
          </a:p>
        </p:txBody>
      </p:sp>
      <p:sp>
        <p:nvSpPr>
          <p:cNvPr id="4" name="TextBox 3"/>
          <p:cNvSpPr txBox="1"/>
          <p:nvPr/>
        </p:nvSpPr>
        <p:spPr>
          <a:xfrm>
            <a:off x="4635631" y="2136867"/>
            <a:ext cx="1519707" cy="646331"/>
          </a:xfrm>
          <a:prstGeom prst="rect">
            <a:avLst/>
          </a:prstGeom>
          <a:noFill/>
        </p:spPr>
        <p:txBody>
          <a:bodyPr wrap="square" rtlCol="0">
            <a:spAutoFit/>
          </a:bodyPr>
          <a:lstStyle/>
          <a:p>
            <a:pPr algn="ctr"/>
            <a:r>
              <a:rPr lang="en-US" dirty="0" smtClean="0"/>
              <a:t>Header Files</a:t>
            </a:r>
            <a:endParaRPr lang="en-US" dirty="0"/>
          </a:p>
        </p:txBody>
      </p:sp>
      <p:sp>
        <p:nvSpPr>
          <p:cNvPr id="5" name="TextBox 4"/>
          <p:cNvSpPr txBox="1"/>
          <p:nvPr/>
        </p:nvSpPr>
        <p:spPr>
          <a:xfrm>
            <a:off x="4608345" y="2800067"/>
            <a:ext cx="1519707" cy="646331"/>
          </a:xfrm>
          <a:prstGeom prst="rect">
            <a:avLst/>
          </a:prstGeom>
          <a:noFill/>
        </p:spPr>
        <p:txBody>
          <a:bodyPr wrap="square" rtlCol="0">
            <a:spAutoFit/>
          </a:bodyPr>
          <a:lstStyle/>
          <a:p>
            <a:pPr algn="ctr"/>
            <a:r>
              <a:rPr lang="en-US" dirty="0" smtClean="0"/>
              <a:t>Kinect Code</a:t>
            </a:r>
            <a:endParaRPr lang="en-US" dirty="0"/>
          </a:p>
        </p:txBody>
      </p:sp>
      <p:sp>
        <p:nvSpPr>
          <p:cNvPr id="6" name="TextBox 5"/>
          <p:cNvSpPr txBox="1"/>
          <p:nvPr/>
        </p:nvSpPr>
        <p:spPr>
          <a:xfrm>
            <a:off x="4626736" y="3507239"/>
            <a:ext cx="1667814" cy="646331"/>
          </a:xfrm>
          <a:prstGeom prst="rect">
            <a:avLst/>
          </a:prstGeom>
          <a:noFill/>
        </p:spPr>
        <p:txBody>
          <a:bodyPr wrap="square" rtlCol="0">
            <a:spAutoFit/>
          </a:bodyPr>
          <a:lstStyle/>
          <a:p>
            <a:pPr algn="ctr"/>
            <a:r>
              <a:rPr lang="en-US" dirty="0" smtClean="0"/>
              <a:t>Open CV Code</a:t>
            </a:r>
            <a:endParaRPr lang="en-US" dirty="0"/>
          </a:p>
        </p:txBody>
      </p:sp>
      <p:sp>
        <p:nvSpPr>
          <p:cNvPr id="7" name="TextBox 6"/>
          <p:cNvSpPr txBox="1"/>
          <p:nvPr/>
        </p:nvSpPr>
        <p:spPr>
          <a:xfrm>
            <a:off x="4549057" y="4238415"/>
            <a:ext cx="1918952" cy="646331"/>
          </a:xfrm>
          <a:prstGeom prst="rect">
            <a:avLst/>
          </a:prstGeom>
          <a:noFill/>
        </p:spPr>
        <p:txBody>
          <a:bodyPr wrap="square" rtlCol="0">
            <a:spAutoFit/>
          </a:bodyPr>
          <a:lstStyle/>
          <a:p>
            <a:pPr algn="ctr"/>
            <a:r>
              <a:rPr lang="en-US" dirty="0" smtClean="0"/>
              <a:t> Serial </a:t>
            </a:r>
            <a:r>
              <a:rPr lang="en-US" dirty="0" err="1" smtClean="0"/>
              <a:t>Comm</a:t>
            </a:r>
            <a:r>
              <a:rPr lang="en-US" dirty="0" smtClean="0"/>
              <a:t>  code</a:t>
            </a:r>
            <a:endParaRPr lang="en-US" dirty="0"/>
          </a:p>
        </p:txBody>
      </p:sp>
      <p:sp>
        <p:nvSpPr>
          <p:cNvPr id="9" name="TextBox 8"/>
          <p:cNvSpPr txBox="1"/>
          <p:nvPr/>
        </p:nvSpPr>
        <p:spPr>
          <a:xfrm>
            <a:off x="4829578" y="5013284"/>
            <a:ext cx="1262130" cy="369332"/>
          </a:xfrm>
          <a:prstGeom prst="rect">
            <a:avLst/>
          </a:prstGeom>
          <a:noFill/>
        </p:spPr>
        <p:txBody>
          <a:bodyPr wrap="square" rtlCol="0">
            <a:spAutoFit/>
          </a:bodyPr>
          <a:lstStyle/>
          <a:p>
            <a:pPr algn="ctr"/>
            <a:r>
              <a:rPr lang="en-US" dirty="0" smtClean="0"/>
              <a:t>C++</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161" y="2930279"/>
            <a:ext cx="2665926" cy="1426271"/>
          </a:xfrm>
          <a:prstGeom prst="rect">
            <a:avLst/>
          </a:prstGeom>
        </p:spPr>
      </p:pic>
      <p:pic>
        <p:nvPicPr>
          <p:cNvPr id="11" name="Picture 10"/>
          <p:cNvPicPr>
            <a:picLocks noChangeAspect="1"/>
          </p:cNvPicPr>
          <p:nvPr/>
        </p:nvPicPr>
        <p:blipFill>
          <a:blip r:embed="rId3"/>
          <a:stretch>
            <a:fillRect/>
          </a:stretch>
        </p:blipFill>
        <p:spPr>
          <a:xfrm>
            <a:off x="7187609" y="2514975"/>
            <a:ext cx="2004497" cy="2004497"/>
          </a:xfrm>
          <a:prstGeom prst="rect">
            <a:avLst/>
          </a:prstGeom>
        </p:spPr>
      </p:pic>
      <p:pic>
        <p:nvPicPr>
          <p:cNvPr id="12" name="Picture 11"/>
          <p:cNvPicPr>
            <a:picLocks noChangeAspect="1"/>
          </p:cNvPicPr>
          <p:nvPr/>
        </p:nvPicPr>
        <p:blipFill>
          <a:blip r:embed="rId4"/>
          <a:stretch>
            <a:fillRect/>
          </a:stretch>
        </p:blipFill>
        <p:spPr>
          <a:xfrm>
            <a:off x="7413799" y="2944447"/>
            <a:ext cx="1552115" cy="874431"/>
          </a:xfrm>
          <a:prstGeom prst="rect">
            <a:avLst/>
          </a:prstGeom>
        </p:spPr>
      </p:pic>
      <p:pic>
        <p:nvPicPr>
          <p:cNvPr id="13" name="Picture 12"/>
          <p:cNvPicPr>
            <a:picLocks noChangeAspect="1"/>
          </p:cNvPicPr>
          <p:nvPr/>
        </p:nvPicPr>
        <p:blipFill>
          <a:blip r:embed="rId5"/>
          <a:stretch>
            <a:fillRect/>
          </a:stretch>
        </p:blipFill>
        <p:spPr>
          <a:xfrm flipV="1">
            <a:off x="10182251" y="3553324"/>
            <a:ext cx="980337" cy="475057"/>
          </a:xfrm>
          <a:prstGeom prst="rect">
            <a:avLst/>
          </a:prstGeom>
        </p:spPr>
      </p:pic>
      <p:sp>
        <p:nvSpPr>
          <p:cNvPr id="14" name="TextBox 13"/>
          <p:cNvSpPr txBox="1"/>
          <p:nvPr/>
        </p:nvSpPr>
        <p:spPr>
          <a:xfrm>
            <a:off x="2298879" y="4997494"/>
            <a:ext cx="2202288" cy="369332"/>
          </a:xfrm>
          <a:prstGeom prst="rect">
            <a:avLst/>
          </a:prstGeom>
          <a:noFill/>
        </p:spPr>
        <p:txBody>
          <a:bodyPr wrap="square" rtlCol="0">
            <a:spAutoFit/>
          </a:bodyPr>
          <a:lstStyle/>
          <a:p>
            <a:r>
              <a:rPr lang="en-US" dirty="0" smtClean="0"/>
              <a:t>Kinect</a:t>
            </a:r>
            <a:endParaRPr lang="en-US" dirty="0"/>
          </a:p>
        </p:txBody>
      </p:sp>
      <p:sp>
        <p:nvSpPr>
          <p:cNvPr id="16" name="TextBox 15"/>
          <p:cNvSpPr txBox="1"/>
          <p:nvPr/>
        </p:nvSpPr>
        <p:spPr>
          <a:xfrm>
            <a:off x="7735771" y="4171884"/>
            <a:ext cx="1552115" cy="369332"/>
          </a:xfrm>
          <a:prstGeom prst="rect">
            <a:avLst/>
          </a:prstGeom>
          <a:noFill/>
        </p:spPr>
        <p:txBody>
          <a:bodyPr wrap="square" rtlCol="0">
            <a:spAutoFit/>
          </a:bodyPr>
          <a:lstStyle/>
          <a:p>
            <a:r>
              <a:rPr lang="en-US" dirty="0" smtClean="0"/>
              <a:t>Laptop</a:t>
            </a:r>
            <a:endParaRPr lang="en-US" dirty="0"/>
          </a:p>
        </p:txBody>
      </p:sp>
      <p:sp>
        <p:nvSpPr>
          <p:cNvPr id="17" name="TextBox 16"/>
          <p:cNvSpPr txBox="1"/>
          <p:nvPr/>
        </p:nvSpPr>
        <p:spPr>
          <a:xfrm>
            <a:off x="6544042" y="4279606"/>
            <a:ext cx="848477" cy="523220"/>
          </a:xfrm>
          <a:prstGeom prst="rect">
            <a:avLst/>
          </a:prstGeom>
          <a:noFill/>
        </p:spPr>
        <p:txBody>
          <a:bodyPr wrap="square" rtlCol="0">
            <a:spAutoFit/>
          </a:bodyPr>
          <a:lstStyle/>
          <a:p>
            <a:r>
              <a:rPr lang="en-US" sz="1400" dirty="0" smtClean="0"/>
              <a:t>Serial</a:t>
            </a:r>
          </a:p>
          <a:p>
            <a:r>
              <a:rPr lang="en-US" sz="1400" dirty="0" err="1" smtClean="0"/>
              <a:t>Comm</a:t>
            </a:r>
            <a:endParaRPr lang="en-US" sz="1400" dirty="0"/>
          </a:p>
        </p:txBody>
      </p:sp>
      <p:sp>
        <p:nvSpPr>
          <p:cNvPr id="18" name="TextBox 17"/>
          <p:cNvSpPr txBox="1"/>
          <p:nvPr/>
        </p:nvSpPr>
        <p:spPr>
          <a:xfrm>
            <a:off x="10295217" y="4094274"/>
            <a:ext cx="1481070" cy="373158"/>
          </a:xfrm>
          <a:prstGeom prst="rect">
            <a:avLst/>
          </a:prstGeom>
          <a:noFill/>
        </p:spPr>
        <p:txBody>
          <a:bodyPr wrap="square" rtlCol="0">
            <a:spAutoFit/>
          </a:bodyPr>
          <a:lstStyle/>
          <a:p>
            <a:r>
              <a:rPr lang="en-US" dirty="0" smtClean="0"/>
              <a:t>Arduino</a:t>
            </a:r>
            <a:endParaRPr lang="en-US" dirty="0"/>
          </a:p>
        </p:txBody>
      </p:sp>
      <p:cxnSp>
        <p:nvCxnSpPr>
          <p:cNvPr id="20" name="Straight Arrow Connector 19"/>
          <p:cNvCxnSpPr>
            <a:stCxn id="10" idx="3"/>
          </p:cNvCxnSpPr>
          <p:nvPr/>
        </p:nvCxnSpPr>
        <p:spPr>
          <a:xfrm flipV="1">
            <a:off x="4031087" y="3643414"/>
            <a:ext cx="47008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445111" y="4060335"/>
            <a:ext cx="781905" cy="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192106" y="3966593"/>
            <a:ext cx="990145" cy="21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2519" y="506864"/>
            <a:ext cx="5112913" cy="461665"/>
          </a:xfrm>
          <a:prstGeom prst="rect">
            <a:avLst/>
          </a:prstGeom>
          <a:noFill/>
        </p:spPr>
        <p:txBody>
          <a:bodyPr wrap="square" rtlCol="0">
            <a:spAutoFit/>
          </a:bodyPr>
          <a:lstStyle/>
          <a:p>
            <a:r>
              <a:rPr lang="en-US" sz="2400" b="1" dirty="0" smtClean="0"/>
              <a:t>Block Diagram</a:t>
            </a:r>
            <a:endParaRPr lang="en-US" sz="2400" b="1" dirty="0"/>
          </a:p>
        </p:txBody>
      </p:sp>
    </p:spTree>
    <p:extLst>
      <p:ext uri="{BB962C8B-B14F-4D97-AF65-F5344CB8AC3E}">
        <p14:creationId xmlns:p14="http://schemas.microsoft.com/office/powerpoint/2010/main" val="2372664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8191" y="4623515"/>
            <a:ext cx="9259910" cy="646331"/>
          </a:xfrm>
          <a:prstGeom prst="rect">
            <a:avLst/>
          </a:prstGeom>
          <a:noFill/>
        </p:spPr>
        <p:txBody>
          <a:bodyPr wrap="square" rtlCol="0">
            <a:spAutoFit/>
          </a:bodyPr>
          <a:lstStyle/>
          <a:p>
            <a:r>
              <a:rPr lang="en-US" dirty="0" smtClean="0"/>
              <a:t>Link to the video: </a:t>
            </a:r>
            <a:r>
              <a:rPr lang="en-US" dirty="0" smtClean="0">
                <a:hlinkClick r:id="rId2"/>
              </a:rPr>
              <a:t>https://www.youtube.com/watch?v=QMcdIPpK5pY</a:t>
            </a:r>
            <a:endParaRPr lang="en-US" dirty="0" smtClean="0"/>
          </a:p>
          <a:p>
            <a:endParaRPr lang="en-US" dirty="0" smtClean="0"/>
          </a:p>
        </p:txBody>
      </p:sp>
      <p:sp>
        <p:nvSpPr>
          <p:cNvPr id="3" name="TextBox 2"/>
          <p:cNvSpPr txBox="1"/>
          <p:nvPr/>
        </p:nvSpPr>
        <p:spPr>
          <a:xfrm>
            <a:off x="1468191" y="2125014"/>
            <a:ext cx="9504609" cy="2308324"/>
          </a:xfrm>
          <a:prstGeom prst="rect">
            <a:avLst/>
          </a:prstGeom>
          <a:noFill/>
        </p:spPr>
        <p:txBody>
          <a:bodyPr wrap="square" rtlCol="0">
            <a:spAutoFit/>
          </a:bodyPr>
          <a:lstStyle/>
          <a:p>
            <a:r>
              <a:rPr lang="en-US" dirty="0" smtClean="0"/>
              <a:t>The codes are pretty self explanatory. I have provided a file with this which will help you setup the Kinect and the open cv with visual studios. (Folder: Docs)</a:t>
            </a:r>
          </a:p>
          <a:p>
            <a:r>
              <a:rPr lang="en-US" dirty="0" smtClean="0"/>
              <a:t>Steps:</a:t>
            </a:r>
          </a:p>
          <a:p>
            <a:pPr marL="342900" indent="-342900">
              <a:buAutoNum type="arabicParenR"/>
            </a:pPr>
            <a:r>
              <a:rPr lang="en-US" dirty="0" smtClean="0"/>
              <a:t>Connect and test Kinect first with the developers kit</a:t>
            </a:r>
          </a:p>
          <a:p>
            <a:pPr marL="342900" indent="-342900">
              <a:buAutoNum type="arabicParenR"/>
            </a:pPr>
            <a:r>
              <a:rPr lang="en-US" dirty="0" smtClean="0"/>
              <a:t>Connect and test the Arduino first with an example code</a:t>
            </a:r>
          </a:p>
          <a:p>
            <a:pPr marL="342900" indent="-342900">
              <a:buAutoNum type="arabicParenR"/>
            </a:pPr>
            <a:r>
              <a:rPr lang="en-US" dirty="0" smtClean="0"/>
              <a:t>Attach all the necessary files provided and mentioned in the step 4</a:t>
            </a:r>
          </a:p>
          <a:p>
            <a:pPr marL="342900" indent="-342900">
              <a:buAutoNum type="arabicParenR"/>
            </a:pPr>
            <a:r>
              <a:rPr lang="en-US" dirty="0" smtClean="0"/>
              <a:t>Follow the file “Steps for errorless header and library file inclusion (Kinect as well as open cv)”</a:t>
            </a:r>
          </a:p>
          <a:p>
            <a:endParaRPr lang="en-US" dirty="0"/>
          </a:p>
        </p:txBody>
      </p:sp>
    </p:spTree>
    <p:extLst>
      <p:ext uri="{BB962C8B-B14F-4D97-AF65-F5344CB8AC3E}">
        <p14:creationId xmlns:p14="http://schemas.microsoft.com/office/powerpoint/2010/main" val="3456806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2292" y="2678806"/>
            <a:ext cx="7894750" cy="1323439"/>
          </a:xfrm>
          <a:prstGeom prst="rect">
            <a:avLst/>
          </a:prstGeom>
          <a:noFill/>
        </p:spPr>
        <p:txBody>
          <a:bodyPr wrap="square" rtlCol="0">
            <a:spAutoFit/>
          </a:bodyPr>
          <a:lstStyle/>
          <a:p>
            <a:r>
              <a:rPr lang="en-US" sz="8000" b="1" dirty="0" smtClean="0"/>
              <a:t>Thank you!!</a:t>
            </a:r>
            <a:endParaRPr lang="en-US" sz="8000" b="1" dirty="0"/>
          </a:p>
        </p:txBody>
      </p:sp>
    </p:spTree>
    <p:extLst>
      <p:ext uri="{BB962C8B-B14F-4D97-AF65-F5344CB8AC3E}">
        <p14:creationId xmlns:p14="http://schemas.microsoft.com/office/powerpoint/2010/main" val="1303352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182</TotalTime>
  <Words>628</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kelkarsukrut</dc:creator>
  <cp:lastModifiedBy>kelkarsukrut</cp:lastModifiedBy>
  <cp:revision>25</cp:revision>
  <dcterms:created xsi:type="dcterms:W3CDTF">2016-12-07T01:51:14Z</dcterms:created>
  <dcterms:modified xsi:type="dcterms:W3CDTF">2016-12-07T04:53:52Z</dcterms:modified>
</cp:coreProperties>
</file>