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4" r:id="rId1"/>
  </p:sldMasterIdLst>
  <p:sldIdLst>
    <p:sldId id="256" r:id="rId2"/>
    <p:sldId id="258" r:id="rId3"/>
    <p:sldId id="259" r:id="rId4"/>
    <p:sldId id="260" r:id="rId5"/>
    <p:sldId id="261" r:id="rId6"/>
    <p:sldId id="262" r:id="rId7"/>
    <p:sldId id="263" r:id="rId8"/>
    <p:sldId id="267"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7BEA"/>
    <a:srgbClr val="212121"/>
    <a:srgbClr val="676DEF"/>
    <a:srgbClr val="725EE8"/>
    <a:srgbClr val="5F72A9"/>
    <a:srgbClr val="8F4603"/>
    <a:srgbClr val="AF5603"/>
    <a:srgbClr val="ADADA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54"/>
      </p:cViewPr>
      <p:guideLst/>
    </p:cSldViewPr>
  </p:slideViewPr>
  <p:notesTextViewPr>
    <p:cViewPr>
      <p:scale>
        <a:sx n="1" d="1"/>
        <a:sy n="1" d="1"/>
      </p:scale>
      <p:origin x="0" y="0"/>
    </p:cViewPr>
  </p:notesTextViewPr>
  <p:sorterViewPr>
    <p:cViewPr>
      <p:scale>
        <a:sx n="100" d="100"/>
        <a:sy n="100" d="100"/>
      </p:scale>
      <p:origin x="0" y="-9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D19FB2-3AAB-4D03-B13A-2960828C78E3}" type="datetimeFigureOut">
              <a:rPr lang="en-US" smtClean="0"/>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78407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CF1133-3259-4C45-BABA-5B62D9C6F78D}" type="datetimeFigureOut">
              <a:rPr lang="en-US" smtClean="0"/>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089598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51CF1133-3259-4C45-BABA-5B62D9C6F78D}" type="datetimeFigureOut">
              <a:rPr lang="en-US" smtClean="0"/>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209970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51CF1133-3259-4C45-BABA-5B62D9C6F78D}" type="datetimeFigureOut">
              <a:rPr lang="en-US" smtClean="0"/>
              <a:t>7/3/2024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6579718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3891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0701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057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61847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7065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7/3/2024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0637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7/3/2024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049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7/3/2024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4372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2666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471A834-4F3C-4AF9-9C74-05EC35A0F292}" type="datetimeFigureOut">
              <a:rPr lang="en-US" smtClean="0"/>
              <a:t>7/3/2024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2744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1CF1133-3259-4C45-BABA-5B62D9C6F78D}" type="datetimeFigureOut">
              <a:rPr lang="en-US" smtClean="0"/>
              <a:t>7/3/2024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31395860"/>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42534" y="387918"/>
            <a:ext cx="10297551" cy="2308324"/>
          </a:xfrm>
          <a:prstGeom prst="rect">
            <a:avLst/>
          </a:prstGeom>
          <a:noFill/>
        </p:spPr>
        <p:txBody>
          <a:bodyPr wrap="square" rtlCol="0">
            <a:spAutoFit/>
          </a:bodyPr>
          <a:lstStyle/>
          <a:p>
            <a:pPr algn="ctr"/>
            <a:r>
              <a:rPr lang="en-US" sz="7200" dirty="0" smtClean="0">
                <a:effectLst>
                  <a:glow rad="63500">
                    <a:schemeClr val="accent1">
                      <a:satMod val="175000"/>
                      <a:alpha val="40000"/>
                    </a:schemeClr>
                  </a:glow>
                </a:effectLst>
                <a:latin typeface="Arial Rounded MT Bold" panose="020F0704030504030204" pitchFamily="34" charset="0"/>
              </a:rPr>
              <a:t>Vehicle Number Plate Detector</a:t>
            </a:r>
            <a:endParaRPr lang="en-US" sz="7200" dirty="0">
              <a:effectLst>
                <a:glow rad="63500">
                  <a:schemeClr val="accent1">
                    <a:satMod val="175000"/>
                    <a:alpha val="40000"/>
                  </a:schemeClr>
                </a:glow>
              </a:effectLst>
              <a:latin typeface="Arial Rounded MT Bold" panose="020F0704030504030204" pitchFamily="34" charset="0"/>
            </a:endParaRPr>
          </a:p>
        </p:txBody>
      </p:sp>
      <p:sp>
        <p:nvSpPr>
          <p:cNvPr id="9" name="TextBox 8"/>
          <p:cNvSpPr txBox="1"/>
          <p:nvPr/>
        </p:nvSpPr>
        <p:spPr>
          <a:xfrm>
            <a:off x="3412860" y="3508978"/>
            <a:ext cx="5356901" cy="1015663"/>
          </a:xfrm>
          <a:prstGeom prst="rect">
            <a:avLst/>
          </a:prstGeom>
          <a:noFill/>
        </p:spPr>
        <p:txBody>
          <a:bodyPr wrap="square" rtlCol="0">
            <a:spAutoFit/>
          </a:bodyPr>
          <a:lstStyle>
            <a:defPPr>
              <a:defRPr lang="en-US"/>
            </a:defPPr>
            <a:lvl1pPr algn="ctr">
              <a:defRPr sz="7200">
                <a:latin typeface="Arial Rounded MT Bold" panose="020F0704030504030204" pitchFamily="34" charset="0"/>
              </a:defRPr>
            </a:lvl1pPr>
          </a:lstStyle>
          <a:p>
            <a:r>
              <a:rPr lang="en-US" sz="6000" dirty="0">
                <a:effectLst>
                  <a:glow rad="63500">
                    <a:schemeClr val="accent3">
                      <a:satMod val="175000"/>
                      <a:alpha val="40000"/>
                    </a:schemeClr>
                  </a:glow>
                </a:effectLst>
              </a:rPr>
              <a:t>User Manual</a:t>
            </a:r>
          </a:p>
        </p:txBody>
      </p:sp>
      <p:sp>
        <p:nvSpPr>
          <p:cNvPr id="10" name="TextBox 9"/>
          <p:cNvSpPr txBox="1"/>
          <p:nvPr/>
        </p:nvSpPr>
        <p:spPr>
          <a:xfrm>
            <a:off x="8179185" y="6040931"/>
            <a:ext cx="3903633" cy="707886"/>
          </a:xfrm>
          <a:prstGeom prst="rect">
            <a:avLst/>
          </a:prstGeom>
          <a:noFill/>
        </p:spPr>
        <p:txBody>
          <a:bodyPr wrap="none" rtlCol="0">
            <a:spAutoFit/>
          </a:bodyPr>
          <a:lstStyle/>
          <a:p>
            <a:r>
              <a:rPr lang="en-US" sz="4000" b="1" dirty="0" smtClean="0">
                <a:latin typeface="Agency FB" panose="020B0503020202020204" pitchFamily="34" charset="0"/>
              </a:rPr>
              <a:t>Author : Aryan Habbu</a:t>
            </a:r>
            <a:endParaRPr lang="en-US" sz="4000" b="1" dirty="0">
              <a:latin typeface="Agency FB" panose="020B0503020202020204" pitchFamily="34" charset="0"/>
            </a:endParaRPr>
          </a:p>
        </p:txBody>
      </p:sp>
    </p:spTree>
    <p:extLst>
      <p:ext uri="{BB962C8B-B14F-4D97-AF65-F5344CB8AC3E}">
        <p14:creationId xmlns:p14="http://schemas.microsoft.com/office/powerpoint/2010/main" val="2610702944"/>
      </p:ext>
    </p:extLst>
  </p:cSld>
  <p:clrMapOvr>
    <a:masterClrMapping/>
  </p:clrMapOvr>
  <p:transition spd="slow">
    <p:cover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solidFill>
            <a:srgbClr val="5F72A9">
              <a:alpha val="80000"/>
            </a:srgbClr>
          </a:solidFill>
        </p:spPr>
        <p:txBody>
          <a:bodyPr vert="horz" lIns="91440" tIns="45720" rIns="91440" bIns="45720" rtlCol="0" anchor="ctr">
            <a:noAutofit/>
          </a:bodyPr>
          <a:lstStyle/>
          <a:p>
            <a:pPr algn="ctr"/>
            <a:r>
              <a:rPr lang="en-IN" sz="7200" dirty="0">
                <a:solidFill>
                  <a:schemeClr val="bg1"/>
                </a:solidFill>
                <a:effectLst>
                  <a:glow rad="101600">
                    <a:schemeClr val="accent2">
                      <a:satMod val="175000"/>
                      <a:alpha val="40000"/>
                    </a:schemeClr>
                  </a:glow>
                </a:effectLst>
                <a:latin typeface="Arial Rounded MT Bold" panose="020F0704030504030204" pitchFamily="34" charset="0"/>
              </a:rPr>
              <a:t>Contact Person</a:t>
            </a:r>
            <a:endParaRPr lang="en-US" sz="7200" dirty="0">
              <a:solidFill>
                <a:schemeClr val="bg1"/>
              </a:solidFill>
              <a:effectLst>
                <a:glow rad="101600">
                  <a:schemeClr val="accent2">
                    <a:satMod val="175000"/>
                    <a:alpha val="40000"/>
                  </a:schemeClr>
                </a:glow>
              </a:effectLst>
              <a:latin typeface="Arial Rounded MT Bold" panose="020F0704030504030204" pitchFamily="34" charset="0"/>
            </a:endParaRPr>
          </a:p>
        </p:txBody>
      </p:sp>
      <p:sp>
        <p:nvSpPr>
          <p:cNvPr id="3" name="Content Placeholder 2"/>
          <p:cNvSpPr>
            <a:spLocks noGrp="1"/>
          </p:cNvSpPr>
          <p:nvPr>
            <p:ph idx="1"/>
          </p:nvPr>
        </p:nvSpPr>
        <p:spPr>
          <a:xfrm>
            <a:off x="759464" y="3107712"/>
            <a:ext cx="10673071" cy="2477434"/>
          </a:xfrm>
          <a:solidFill>
            <a:srgbClr val="5F72A9">
              <a:alpha val="80000"/>
            </a:srgbClr>
          </a:solidFill>
        </p:spPr>
        <p:txBody>
          <a:bodyPr vert="horz" lIns="91440" tIns="45720" rIns="91440" bIns="45720" rtlCol="0" anchor="ctr">
            <a:noAutofit/>
          </a:bodyPr>
          <a:lstStyle/>
          <a:p>
            <a:pPr marL="0">
              <a:spcBef>
                <a:spcPct val="0"/>
              </a:spcBef>
              <a:buNone/>
            </a:pPr>
            <a:r>
              <a:rPr lang="en-US" sz="3600" dirty="0">
                <a:solidFill>
                  <a:schemeClr val="bg1"/>
                </a:solidFill>
                <a:effectLst>
                  <a:glow rad="101600">
                    <a:schemeClr val="accent2">
                      <a:satMod val="175000"/>
                      <a:alpha val="40000"/>
                    </a:schemeClr>
                  </a:glow>
                </a:effectLst>
                <a:latin typeface="Arial Rounded MT Bold" panose="020F0704030504030204" pitchFamily="34" charset="0"/>
                <a:ea typeface="+mj-ea"/>
                <a:cs typeface="+mj-cs"/>
              </a:rPr>
              <a:t>If you encounter any issues while using the app, please contact </a:t>
            </a:r>
            <a:r>
              <a:rPr lang="en-US" sz="3600" dirty="0" smtClean="0">
                <a:solidFill>
                  <a:schemeClr val="bg1"/>
                </a:solidFill>
                <a:effectLst>
                  <a:glow rad="101600">
                    <a:schemeClr val="accent2">
                      <a:satMod val="175000"/>
                      <a:alpha val="40000"/>
                    </a:schemeClr>
                  </a:glow>
                </a:effectLst>
                <a:latin typeface="Arial Rounded MT Bold" panose="020F0704030504030204" pitchFamily="34" charset="0"/>
                <a:ea typeface="+mj-ea"/>
                <a:cs typeface="+mj-cs"/>
              </a:rPr>
              <a:t>me</a:t>
            </a:r>
            <a:r>
              <a:rPr lang="en-US" sz="3600" dirty="0" smtClean="0">
                <a:solidFill>
                  <a:schemeClr val="bg1"/>
                </a:solidFill>
                <a:effectLst>
                  <a:glow rad="101600">
                    <a:schemeClr val="accent2">
                      <a:satMod val="175000"/>
                      <a:alpha val="40000"/>
                    </a:schemeClr>
                  </a:glow>
                </a:effectLst>
                <a:latin typeface="Arial Rounded MT Bold" panose="020F0704030504030204" pitchFamily="34" charset="0"/>
                <a:ea typeface="+mj-ea"/>
                <a:cs typeface="+mj-cs"/>
              </a:rPr>
              <a:t> </a:t>
            </a:r>
            <a:r>
              <a:rPr lang="en-US" sz="3600" dirty="0">
                <a:solidFill>
                  <a:schemeClr val="bg1"/>
                </a:solidFill>
                <a:effectLst>
                  <a:glow rad="101600">
                    <a:schemeClr val="accent2">
                      <a:satMod val="175000"/>
                      <a:alpha val="40000"/>
                    </a:schemeClr>
                  </a:glow>
                </a:effectLst>
                <a:latin typeface="Arial Rounded MT Bold" panose="020F0704030504030204" pitchFamily="34" charset="0"/>
                <a:ea typeface="+mj-ea"/>
                <a:cs typeface="+mj-cs"/>
              </a:rPr>
              <a:t>at: </a:t>
            </a:r>
            <a:endParaRPr lang="en-US" sz="3600" dirty="0" smtClean="0">
              <a:solidFill>
                <a:schemeClr val="bg1"/>
              </a:solidFill>
              <a:effectLst>
                <a:glow rad="101600">
                  <a:schemeClr val="accent2">
                    <a:satMod val="175000"/>
                    <a:alpha val="40000"/>
                  </a:schemeClr>
                </a:glow>
              </a:effectLst>
              <a:latin typeface="Arial Rounded MT Bold" panose="020F0704030504030204" pitchFamily="34" charset="0"/>
              <a:ea typeface="+mj-ea"/>
              <a:cs typeface="+mj-cs"/>
            </a:endParaRPr>
          </a:p>
          <a:p>
            <a:pPr marL="0">
              <a:spcBef>
                <a:spcPct val="0"/>
              </a:spcBef>
              <a:buNone/>
            </a:pPr>
            <a:endParaRPr lang="en-US" sz="3600" dirty="0">
              <a:solidFill>
                <a:schemeClr val="bg1"/>
              </a:solidFill>
              <a:effectLst>
                <a:glow rad="101600">
                  <a:schemeClr val="accent2">
                    <a:satMod val="175000"/>
                    <a:alpha val="40000"/>
                  </a:schemeClr>
                </a:glow>
              </a:effectLst>
              <a:latin typeface="Arial Rounded MT Bold" panose="020F0704030504030204" pitchFamily="34" charset="0"/>
              <a:ea typeface="+mj-ea"/>
              <a:cs typeface="+mj-cs"/>
            </a:endParaRPr>
          </a:p>
          <a:p>
            <a:pPr indent="-571500">
              <a:spcBef>
                <a:spcPct val="0"/>
              </a:spcBef>
              <a:buFont typeface="Arial" panose="020B0604020202020204" pitchFamily="34" charset="0"/>
              <a:buChar char="•"/>
            </a:pPr>
            <a:r>
              <a:rPr lang="en-US" sz="3600" dirty="0" smtClean="0">
                <a:solidFill>
                  <a:schemeClr val="bg1"/>
                </a:solidFill>
                <a:effectLst>
                  <a:glow rad="101600">
                    <a:schemeClr val="accent2">
                      <a:satMod val="175000"/>
                      <a:alpha val="40000"/>
                    </a:schemeClr>
                  </a:glow>
                </a:effectLst>
                <a:latin typeface="Arial Rounded MT Bold" panose="020F0704030504030204" pitchFamily="34" charset="0"/>
                <a:ea typeface="+mj-ea"/>
                <a:cs typeface="+mj-cs"/>
              </a:rPr>
              <a:t>habbuaryan@gmail.com</a:t>
            </a:r>
            <a:endParaRPr lang="en-US" sz="3600" dirty="0">
              <a:solidFill>
                <a:schemeClr val="bg1"/>
              </a:solidFill>
              <a:effectLst>
                <a:glow rad="101600">
                  <a:schemeClr val="accent2">
                    <a:satMod val="175000"/>
                    <a:alpha val="40000"/>
                  </a:schemeClr>
                </a:glow>
              </a:effectLst>
              <a:latin typeface="Arial Rounded MT Bold" panose="020F0704030504030204" pitchFamily="34" charset="0"/>
              <a:ea typeface="+mj-ea"/>
              <a:cs typeface="+mj-cs"/>
            </a:endParaRPr>
          </a:p>
        </p:txBody>
      </p:sp>
    </p:spTree>
    <p:extLst>
      <p:ext uri="{BB962C8B-B14F-4D97-AF65-F5344CB8AC3E}">
        <p14:creationId xmlns:p14="http://schemas.microsoft.com/office/powerpoint/2010/main" val="15985967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11683"/>
            <a:ext cx="12192000" cy="2806504"/>
          </a:xfrm>
          <a:prstGeom prst="rect">
            <a:avLst/>
          </a:prstGeom>
          <a:solidFill>
            <a:srgbClr val="5F72A9">
              <a:alpha val="80000"/>
            </a:srgbClr>
          </a:solidFill>
        </p:spPr>
        <p:txBody>
          <a:bodyPr vert="horz" lIns="91440" tIns="45720" rIns="91440" bIns="45720" rtlCol="0" anchor="ctr">
            <a:noAutofit/>
          </a:bodyPr>
          <a:lstStyle>
            <a:lvl1pPr algn="ctr" defTabSz="914400">
              <a:lnSpc>
                <a:spcPct val="90000"/>
              </a:lnSpc>
              <a:spcBef>
                <a:spcPct val="0"/>
              </a:spcBef>
              <a:buNone/>
              <a:defRPr sz="7200" b="0">
                <a:solidFill>
                  <a:schemeClr val="bg1"/>
                </a:solidFill>
                <a:effectLst>
                  <a:glow rad="101600">
                    <a:schemeClr val="accent2">
                      <a:satMod val="175000"/>
                      <a:alpha val="40000"/>
                    </a:schemeClr>
                  </a:glow>
                </a:effectLst>
                <a:latin typeface="Arial Rounded MT Bold" panose="020F0704030504030204" pitchFamily="34" charset="0"/>
                <a:ea typeface="+mj-ea"/>
                <a:cs typeface="+mj-cs"/>
              </a:defRPr>
            </a:lvl1pPr>
          </a:lstStyle>
          <a:p>
            <a:r>
              <a:rPr lang="en-US" sz="18000" dirty="0">
                <a:latin typeface="Forte" panose="03060902040502070203" pitchFamily="66" charset="0"/>
              </a:rPr>
              <a:t>Thank  You</a:t>
            </a:r>
          </a:p>
        </p:txBody>
      </p:sp>
      <p:sp>
        <p:nvSpPr>
          <p:cNvPr id="5" name="Rectangle 4"/>
          <p:cNvSpPr/>
          <p:nvPr/>
        </p:nvSpPr>
        <p:spPr>
          <a:xfrm>
            <a:off x="0" y="-1"/>
            <a:ext cx="12192000" cy="2011683"/>
          </a:xfrm>
          <a:prstGeom prst="rect">
            <a:avLst/>
          </a:prstGeom>
          <a:solidFill>
            <a:srgbClr val="725E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4818187"/>
            <a:ext cx="12192000" cy="2039813"/>
          </a:xfrm>
          <a:prstGeom prst="rect">
            <a:avLst/>
          </a:prstGeom>
          <a:solidFill>
            <a:srgbClr val="725E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72262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1325563"/>
          </a:xfrm>
          <a:prstGeom prst="rect">
            <a:avLst/>
          </a:prstGeom>
          <a:solidFill>
            <a:srgbClr val="5F72A9">
              <a:alpha val="80000"/>
            </a:srgb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a:lstStyle>
          <a:p>
            <a:pPr algn="ctr"/>
            <a:r>
              <a:rPr lang="en-US" sz="7200" dirty="0" smtClean="0">
                <a:solidFill>
                  <a:schemeClr val="bg1"/>
                </a:solidFill>
                <a:effectLst>
                  <a:glow rad="101600">
                    <a:schemeClr val="accent2">
                      <a:satMod val="175000"/>
                      <a:alpha val="40000"/>
                    </a:schemeClr>
                  </a:glow>
                </a:effectLst>
                <a:latin typeface="Arial Rounded MT Bold" panose="020F0704030504030204" pitchFamily="34" charset="0"/>
              </a:rPr>
              <a:t>Table of Contents</a:t>
            </a:r>
            <a:endParaRPr lang="en-US" sz="7200" dirty="0">
              <a:solidFill>
                <a:schemeClr val="bg1"/>
              </a:solidFill>
              <a:effectLst>
                <a:glow rad="101600">
                  <a:schemeClr val="accent2">
                    <a:satMod val="175000"/>
                    <a:alpha val="40000"/>
                  </a:schemeClr>
                </a:glow>
              </a:effectLst>
              <a:latin typeface="Arial Rounded MT Bold" panose="020F0704030504030204" pitchFamily="34" charset="0"/>
            </a:endParaRPr>
          </a:p>
        </p:txBody>
      </p:sp>
      <p:sp>
        <p:nvSpPr>
          <p:cNvPr id="5" name="Content Placeholder 2"/>
          <p:cNvSpPr txBox="1">
            <a:spLocks/>
          </p:cNvSpPr>
          <p:nvPr/>
        </p:nvSpPr>
        <p:spPr>
          <a:xfrm>
            <a:off x="720224" y="2589761"/>
            <a:ext cx="10751551" cy="3617018"/>
          </a:xfrm>
          <a:prstGeom prst="rect">
            <a:avLst/>
          </a:prstGeom>
          <a:solidFill>
            <a:srgbClr val="5F72A9">
              <a:alpha val="80000"/>
            </a:srgbClr>
          </a:solidFill>
        </p:spPr>
        <p:txBody>
          <a:bodyPr vert="horz" lIns="91440" tIns="45720" rIns="91440" bIns="45720" rtlCol="0" anchor="ctr">
            <a:noAutofit/>
          </a:bodyPr>
          <a:lstStyle>
            <a:defPPr>
              <a:defRPr lang="en-US"/>
            </a:defPPr>
            <a:lvl1pPr algn="ctr" defTabSz="914400">
              <a:lnSpc>
                <a:spcPct val="90000"/>
              </a:lnSpc>
              <a:spcBef>
                <a:spcPct val="0"/>
              </a:spcBef>
              <a:buNone/>
              <a:defRPr sz="7200" b="0">
                <a:solidFill>
                  <a:schemeClr val="bg1"/>
                </a:solidFill>
                <a:effectLst>
                  <a:glow rad="101600">
                    <a:schemeClr val="accent2">
                      <a:satMod val="175000"/>
                      <a:alpha val="40000"/>
                    </a:schemeClr>
                  </a:glow>
                </a:effectLst>
                <a:latin typeface="Arial Rounded MT Bold" panose="020F0704030504030204" pitchFamily="34" charset="0"/>
                <a:ea typeface="+mj-ea"/>
                <a:cs typeface="+mj-cs"/>
              </a:defRPr>
            </a:lvl1pPr>
          </a:lstStyle>
          <a:p>
            <a:pPr marL="571500" indent="-571500" algn="l">
              <a:buFont typeface="Arial" panose="020B0604020202020204" pitchFamily="34" charset="0"/>
              <a:buChar char="•"/>
            </a:pPr>
            <a:r>
              <a:rPr lang="en-IN" sz="3600" dirty="0"/>
              <a:t>Acknowledgements</a:t>
            </a:r>
          </a:p>
          <a:p>
            <a:pPr marL="571500" indent="-571500" algn="l">
              <a:buFont typeface="Arial" panose="020B0604020202020204" pitchFamily="34" charset="0"/>
              <a:buChar char="•"/>
            </a:pPr>
            <a:r>
              <a:rPr lang="en-IN" sz="3600" dirty="0" smtClean="0"/>
              <a:t>Introduction</a:t>
            </a:r>
            <a:endParaRPr lang="en-IN" sz="3600" dirty="0"/>
          </a:p>
          <a:p>
            <a:pPr marL="571500" indent="-571500" algn="l">
              <a:buFont typeface="Arial" panose="020B0604020202020204" pitchFamily="34" charset="0"/>
              <a:buChar char="•"/>
            </a:pPr>
            <a:r>
              <a:rPr lang="en-IN" sz="3600" dirty="0" smtClean="0"/>
              <a:t>My </a:t>
            </a:r>
            <a:r>
              <a:rPr lang="en-IN" sz="3600" dirty="0"/>
              <a:t>Internship Journey with Clevered</a:t>
            </a:r>
          </a:p>
          <a:p>
            <a:pPr marL="571500" indent="-571500" algn="l">
              <a:buFont typeface="Arial" panose="020B0604020202020204" pitchFamily="34" charset="0"/>
              <a:buChar char="•"/>
            </a:pPr>
            <a:r>
              <a:rPr lang="en-IN" sz="3600" dirty="0"/>
              <a:t>About App</a:t>
            </a:r>
          </a:p>
          <a:p>
            <a:pPr marL="571500" indent="-571500" algn="l">
              <a:buFont typeface="Arial" panose="020B0604020202020204" pitchFamily="34" charset="0"/>
              <a:buChar char="•"/>
            </a:pPr>
            <a:r>
              <a:rPr lang="en-IN" sz="3600" dirty="0"/>
              <a:t>How do I use the App?</a:t>
            </a:r>
          </a:p>
          <a:p>
            <a:pPr marL="571500" indent="-571500" algn="l">
              <a:buFont typeface="Arial" panose="020B0604020202020204" pitchFamily="34" charset="0"/>
              <a:buChar char="•"/>
            </a:pPr>
            <a:r>
              <a:rPr lang="en-IN" sz="3600" dirty="0"/>
              <a:t>Option Name</a:t>
            </a:r>
          </a:p>
          <a:p>
            <a:pPr marL="571500" indent="-571500" algn="l">
              <a:buFont typeface="Arial" panose="020B0604020202020204" pitchFamily="34" charset="0"/>
              <a:buChar char="•"/>
            </a:pPr>
            <a:r>
              <a:rPr lang="en-IN" sz="3600" dirty="0"/>
              <a:t>Contact Person</a:t>
            </a:r>
            <a:endParaRPr lang="en-US" sz="3600" dirty="0"/>
          </a:p>
        </p:txBody>
      </p:sp>
    </p:spTree>
    <p:extLst>
      <p:ext uri="{BB962C8B-B14F-4D97-AF65-F5344CB8AC3E}">
        <p14:creationId xmlns:p14="http://schemas.microsoft.com/office/powerpoint/2010/main" val="1726689053"/>
      </p:ext>
    </p:extLst>
  </p:cSld>
  <p:clrMapOvr>
    <a:masterClrMapping/>
  </p:clrMapOvr>
  <p:transition spd="med">
    <p:pull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solidFill>
            <a:srgbClr val="5F72A9">
              <a:alpha val="80000"/>
            </a:srgbClr>
          </a:solidFill>
        </p:spPr>
        <p:txBody>
          <a:bodyPr vert="horz" lIns="91440" tIns="45720" rIns="91440" bIns="45720" rtlCol="0" anchor="ctr">
            <a:normAutofit/>
          </a:bodyPr>
          <a:lstStyle/>
          <a:p>
            <a:pPr algn="ctr"/>
            <a:r>
              <a:rPr lang="en-US" sz="7200" dirty="0">
                <a:solidFill>
                  <a:schemeClr val="bg1"/>
                </a:solidFill>
                <a:effectLst>
                  <a:glow rad="101600">
                    <a:schemeClr val="accent2">
                      <a:satMod val="175000"/>
                      <a:alpha val="40000"/>
                    </a:schemeClr>
                  </a:glow>
                </a:effectLst>
                <a:latin typeface="Arial Rounded MT Bold" panose="020F0704030504030204" pitchFamily="34" charset="0"/>
              </a:rPr>
              <a:t>Acknowledgements</a:t>
            </a:r>
          </a:p>
        </p:txBody>
      </p:sp>
      <p:sp>
        <p:nvSpPr>
          <p:cNvPr id="3" name="Content Placeholder 2"/>
          <p:cNvSpPr>
            <a:spLocks noGrp="1"/>
          </p:cNvSpPr>
          <p:nvPr>
            <p:ph idx="1"/>
          </p:nvPr>
        </p:nvSpPr>
        <p:spPr>
          <a:xfrm>
            <a:off x="981635" y="2520735"/>
            <a:ext cx="10228730" cy="3866618"/>
          </a:xfrm>
          <a:solidFill>
            <a:srgbClr val="5F72A9">
              <a:alpha val="80000"/>
            </a:srgbClr>
          </a:solidFill>
        </p:spPr>
        <p:txBody>
          <a:bodyPr vert="horz" lIns="91440" tIns="45720" rIns="91440" bIns="45720" rtlCol="0" anchor="ctr">
            <a:noAutofit/>
          </a:bodyPr>
          <a:lstStyle/>
          <a:p>
            <a:pPr marL="0" indent="0">
              <a:spcBef>
                <a:spcPct val="0"/>
              </a:spcBef>
              <a:buNone/>
            </a:pPr>
            <a:r>
              <a:rPr lang="en-IN" sz="3200" dirty="0">
                <a:solidFill>
                  <a:schemeClr val="bg1"/>
                </a:solidFill>
                <a:effectLst>
                  <a:glow rad="101600">
                    <a:schemeClr val="accent2">
                      <a:satMod val="175000"/>
                      <a:alpha val="40000"/>
                    </a:schemeClr>
                  </a:glow>
                </a:effectLst>
                <a:latin typeface="Arial Rounded MT Bold" panose="020F0704030504030204" pitchFamily="34" charset="0"/>
                <a:ea typeface="+mj-ea"/>
                <a:cs typeface="+mj-cs"/>
              </a:rPr>
              <a:t>This is a small vote of thanks to </a:t>
            </a:r>
            <a:r>
              <a:rPr lang="en-IN" sz="3200" dirty="0" smtClean="0">
                <a:solidFill>
                  <a:schemeClr val="bg1"/>
                </a:solidFill>
                <a:effectLst>
                  <a:glow rad="101600">
                    <a:schemeClr val="accent2">
                      <a:satMod val="175000"/>
                      <a:alpha val="40000"/>
                    </a:schemeClr>
                  </a:glow>
                </a:effectLst>
                <a:latin typeface="Arial Rounded MT Bold" panose="020F0704030504030204" pitchFamily="34" charset="0"/>
                <a:ea typeface="+mj-ea"/>
                <a:cs typeface="+mj-cs"/>
              </a:rPr>
              <a:t>my : Dad </a:t>
            </a:r>
            <a:r>
              <a:rPr lang="en-IN" sz="3200" dirty="0">
                <a:solidFill>
                  <a:schemeClr val="bg1"/>
                </a:solidFill>
                <a:effectLst>
                  <a:glow rad="101600">
                    <a:schemeClr val="accent2">
                      <a:satMod val="175000"/>
                      <a:alpha val="40000"/>
                    </a:schemeClr>
                  </a:glow>
                </a:effectLst>
                <a:latin typeface="Arial Rounded MT Bold" panose="020F0704030504030204" pitchFamily="34" charset="0"/>
                <a:ea typeface="+mj-ea"/>
                <a:cs typeface="+mj-cs"/>
              </a:rPr>
              <a:t>who introduced me to Clevered and its AI courses, Mom who supported and helped me throughout my journey and lastly my mentor Mr. Avishek who has guided me through this journey and helped me with any doubts that I had. </a:t>
            </a:r>
            <a:r>
              <a:rPr lang="en-US" sz="3200" dirty="0">
                <a:solidFill>
                  <a:schemeClr val="bg1"/>
                </a:solidFill>
                <a:effectLst>
                  <a:glow rad="101600">
                    <a:schemeClr val="accent2">
                      <a:satMod val="175000"/>
                      <a:alpha val="40000"/>
                    </a:schemeClr>
                  </a:glow>
                </a:effectLst>
                <a:latin typeface="Arial Rounded MT Bold" panose="020F0704030504030204" pitchFamily="34" charset="0"/>
                <a:ea typeface="+mj-ea"/>
                <a:cs typeface="+mj-cs"/>
              </a:rPr>
              <a:t>I would also like to thank Dr. Ken for initiating this internship and giving people this great opportunity for learning about AI. </a:t>
            </a:r>
          </a:p>
        </p:txBody>
      </p:sp>
    </p:spTree>
    <p:extLst>
      <p:ext uri="{BB962C8B-B14F-4D97-AF65-F5344CB8AC3E}">
        <p14:creationId xmlns:p14="http://schemas.microsoft.com/office/powerpoint/2010/main" val="1558779888"/>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1035050"/>
          </a:xfrm>
          <a:solidFill>
            <a:srgbClr val="5F72A9">
              <a:alpha val="80000"/>
            </a:srgbClr>
          </a:solidFill>
        </p:spPr>
        <p:txBody>
          <a:bodyPr vert="horz" lIns="91440" tIns="45720" rIns="91440" bIns="45720" rtlCol="0" anchor="ctr">
            <a:noAutofit/>
          </a:bodyPr>
          <a:lstStyle/>
          <a:p>
            <a:pPr algn="ctr"/>
            <a:r>
              <a:rPr lang="en-US" sz="7200" dirty="0" smtClean="0">
                <a:solidFill>
                  <a:schemeClr val="bg1"/>
                </a:solidFill>
                <a:effectLst>
                  <a:glow rad="101600">
                    <a:schemeClr val="accent2">
                      <a:satMod val="175000"/>
                      <a:alpha val="40000"/>
                    </a:schemeClr>
                  </a:glow>
                </a:effectLst>
                <a:latin typeface="Arial Rounded MT Bold" panose="020F0704030504030204" pitchFamily="34" charset="0"/>
              </a:rPr>
              <a:t>Introduction</a:t>
            </a:r>
            <a:endParaRPr lang="en-US" sz="7200" dirty="0">
              <a:solidFill>
                <a:schemeClr val="bg1"/>
              </a:solidFill>
              <a:effectLst>
                <a:glow rad="101600">
                  <a:schemeClr val="accent2">
                    <a:satMod val="175000"/>
                    <a:alpha val="40000"/>
                  </a:schemeClr>
                </a:glow>
              </a:effectLst>
              <a:latin typeface="Arial Rounded MT Bold" panose="020F0704030504030204" pitchFamily="34" charset="0"/>
            </a:endParaRPr>
          </a:p>
        </p:txBody>
      </p:sp>
      <p:sp>
        <p:nvSpPr>
          <p:cNvPr id="6" name="Rectangle 5"/>
          <p:cNvSpPr/>
          <p:nvPr/>
        </p:nvSpPr>
        <p:spPr>
          <a:xfrm>
            <a:off x="618562" y="1758461"/>
            <a:ext cx="7005919" cy="4279268"/>
          </a:xfrm>
          <a:prstGeom prst="rect">
            <a:avLst/>
          </a:prstGeom>
          <a:solidFill>
            <a:srgbClr val="5F72A9">
              <a:alpha val="80000"/>
            </a:srgbClr>
          </a:solidFill>
        </p:spPr>
        <p:txBody>
          <a:bodyPr vert="horz" lIns="91440" tIns="45720" rIns="91440" bIns="45720" rtlCol="0" anchor="ctr">
            <a:noAutofit/>
          </a:bodyPr>
          <a:lstStyle/>
          <a:p>
            <a:pPr defTabSz="914400">
              <a:lnSpc>
                <a:spcPct val="90000"/>
              </a:lnSpc>
              <a:spcBef>
                <a:spcPct val="0"/>
              </a:spcBef>
              <a:buFont typeface="Arial" panose="020B0604020202020204" pitchFamily="34" charset="0"/>
              <a:buNone/>
            </a:pPr>
            <a:r>
              <a:rPr lang="en-US" sz="3200" dirty="0">
                <a:solidFill>
                  <a:schemeClr val="bg1"/>
                </a:solidFill>
                <a:effectLst>
                  <a:glow rad="101600">
                    <a:schemeClr val="accent2">
                      <a:satMod val="175000"/>
                      <a:alpha val="40000"/>
                    </a:schemeClr>
                  </a:glow>
                </a:effectLst>
                <a:latin typeface="Arial Rounded MT Bold" panose="020F0704030504030204" pitchFamily="34" charset="0"/>
                <a:ea typeface="+mj-ea"/>
                <a:cs typeface="+mj-cs"/>
              </a:rPr>
              <a:t>I am Aryan Rajendra Habbu. I am from  Karnataka, India but I live in  Dubai, UAE. I am 13 years old. I study at Cambridge International School (CIS). My hobbies are Football, Drawing, Reading, Swimming, Cricket and playing Video Games. My favorite color is blue.</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0264" t="18184" r="8652"/>
          <a:stretch/>
        </p:blipFill>
        <p:spPr>
          <a:xfrm>
            <a:off x="8256494" y="2063768"/>
            <a:ext cx="3307976" cy="3668654"/>
          </a:xfrm>
          <a:prstGeom prst="rect">
            <a:avLst/>
          </a:prstGeom>
        </p:spPr>
      </p:pic>
    </p:spTree>
    <p:extLst>
      <p:ext uri="{BB962C8B-B14F-4D97-AF65-F5344CB8AC3E}">
        <p14:creationId xmlns:p14="http://schemas.microsoft.com/office/powerpoint/2010/main" val="231035596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1746250"/>
          </a:xfrm>
          <a:solidFill>
            <a:srgbClr val="5F72A9">
              <a:alpha val="80000"/>
            </a:srgbClr>
          </a:solidFill>
        </p:spPr>
        <p:txBody>
          <a:bodyPr vert="horz" lIns="91440" tIns="45720" rIns="91440" bIns="45720" rtlCol="0" anchor="ctr">
            <a:noAutofit/>
          </a:bodyPr>
          <a:lstStyle/>
          <a:p>
            <a:pPr algn="ctr"/>
            <a:r>
              <a:rPr lang="en-IN" sz="6600" dirty="0" smtClean="0">
                <a:solidFill>
                  <a:schemeClr val="bg1"/>
                </a:solidFill>
                <a:effectLst>
                  <a:glow rad="101600">
                    <a:schemeClr val="accent2">
                      <a:satMod val="175000"/>
                      <a:alpha val="40000"/>
                    </a:schemeClr>
                  </a:glow>
                </a:effectLst>
                <a:latin typeface="Arial Rounded MT Bold" panose="020F0704030504030204" pitchFamily="34" charset="0"/>
              </a:rPr>
              <a:t> </a:t>
            </a:r>
            <a:r>
              <a:rPr lang="en-IN" sz="6600" dirty="0">
                <a:solidFill>
                  <a:schemeClr val="bg1"/>
                </a:solidFill>
                <a:effectLst>
                  <a:glow rad="101600">
                    <a:schemeClr val="accent2">
                      <a:satMod val="175000"/>
                      <a:alpha val="40000"/>
                    </a:schemeClr>
                  </a:glow>
                </a:effectLst>
                <a:latin typeface="Arial Rounded MT Bold" panose="020F0704030504030204" pitchFamily="34" charset="0"/>
              </a:rPr>
              <a:t>My Internship Journey with Clevered</a:t>
            </a:r>
            <a:endParaRPr lang="en-US" sz="6600" dirty="0">
              <a:solidFill>
                <a:schemeClr val="bg1"/>
              </a:solidFill>
              <a:effectLst>
                <a:glow rad="101600">
                  <a:schemeClr val="accent2">
                    <a:satMod val="175000"/>
                    <a:alpha val="40000"/>
                  </a:schemeClr>
                </a:glow>
              </a:effectLst>
              <a:latin typeface="Arial Rounded MT Bold" panose="020F0704030504030204" pitchFamily="34" charset="0"/>
            </a:endParaRPr>
          </a:p>
        </p:txBody>
      </p:sp>
      <p:sp>
        <p:nvSpPr>
          <p:cNvPr id="3" name="Content Placeholder 2"/>
          <p:cNvSpPr>
            <a:spLocks noGrp="1"/>
          </p:cNvSpPr>
          <p:nvPr>
            <p:ph idx="4294967295"/>
          </p:nvPr>
        </p:nvSpPr>
        <p:spPr>
          <a:xfrm>
            <a:off x="644525" y="2101755"/>
            <a:ext cx="10902950" cy="4455994"/>
          </a:xfrm>
          <a:solidFill>
            <a:srgbClr val="5F72A9">
              <a:alpha val="80000"/>
            </a:srgbClr>
          </a:solidFill>
        </p:spPr>
        <p:txBody>
          <a:bodyPr vert="horz" lIns="91440" tIns="45720" rIns="91440" bIns="45720" rtlCol="0" anchor="ctr">
            <a:noAutofit/>
          </a:bodyPr>
          <a:lstStyle/>
          <a:p>
            <a:pPr marL="0">
              <a:spcBef>
                <a:spcPct val="0"/>
              </a:spcBef>
              <a:buNone/>
            </a:pPr>
            <a:r>
              <a:rPr lang="en-US" sz="3200" dirty="0">
                <a:solidFill>
                  <a:schemeClr val="bg1"/>
                </a:solidFill>
                <a:effectLst>
                  <a:glow rad="101600">
                    <a:schemeClr val="accent2">
                      <a:satMod val="175000"/>
                      <a:alpha val="40000"/>
                    </a:schemeClr>
                  </a:glow>
                </a:effectLst>
                <a:latin typeface="Arial Rounded MT Bold" panose="020F0704030504030204" pitchFamily="34" charset="0"/>
                <a:ea typeface="+mj-ea"/>
                <a:cs typeface="+mj-cs"/>
              </a:rPr>
              <a:t>My experience with Clevered till now has been amazing and I am extremely happy that I have done courses with Clevered. Before I joined </a:t>
            </a:r>
            <a:r>
              <a:rPr lang="en-US" sz="3200" dirty="0" smtClean="0">
                <a:solidFill>
                  <a:schemeClr val="bg1"/>
                </a:solidFill>
                <a:effectLst>
                  <a:glow rad="101600">
                    <a:schemeClr val="accent2">
                      <a:satMod val="175000"/>
                      <a:alpha val="40000"/>
                    </a:schemeClr>
                  </a:glow>
                </a:effectLst>
                <a:latin typeface="Arial Rounded MT Bold" panose="020F0704030504030204" pitchFamily="34" charset="0"/>
                <a:ea typeface="+mj-ea"/>
                <a:cs typeface="+mj-cs"/>
              </a:rPr>
              <a:t>Clevered, </a:t>
            </a:r>
            <a:r>
              <a:rPr lang="en-US" sz="3200" dirty="0">
                <a:solidFill>
                  <a:schemeClr val="bg1"/>
                </a:solidFill>
                <a:effectLst>
                  <a:glow rad="101600">
                    <a:schemeClr val="accent2">
                      <a:satMod val="175000"/>
                      <a:alpha val="40000"/>
                    </a:schemeClr>
                  </a:glow>
                </a:effectLst>
                <a:latin typeface="Arial Rounded MT Bold" panose="020F0704030504030204" pitchFamily="34" charset="0"/>
                <a:ea typeface="+mj-ea"/>
                <a:cs typeface="+mj-cs"/>
              </a:rPr>
              <a:t>I used to find AI extremely difficult </a:t>
            </a:r>
            <a:r>
              <a:rPr lang="en-US" sz="3200" dirty="0" smtClean="0">
                <a:solidFill>
                  <a:schemeClr val="bg1"/>
                </a:solidFill>
                <a:effectLst>
                  <a:glow rad="101600">
                    <a:schemeClr val="accent2">
                      <a:satMod val="175000"/>
                      <a:alpha val="40000"/>
                    </a:schemeClr>
                  </a:glow>
                </a:effectLst>
                <a:latin typeface="Arial Rounded MT Bold" panose="020F0704030504030204" pitchFamily="34" charset="0"/>
                <a:ea typeface="+mj-ea"/>
                <a:cs typeface="+mj-cs"/>
              </a:rPr>
              <a:t>and </a:t>
            </a:r>
            <a:r>
              <a:rPr lang="en-US" sz="3200" dirty="0">
                <a:solidFill>
                  <a:schemeClr val="bg1"/>
                </a:solidFill>
                <a:effectLst>
                  <a:glow rad="101600">
                    <a:schemeClr val="accent2">
                      <a:satMod val="175000"/>
                      <a:alpha val="40000"/>
                    </a:schemeClr>
                  </a:glow>
                </a:effectLst>
                <a:latin typeface="Arial Rounded MT Bold" panose="020F0704030504030204" pitchFamily="34" charset="0"/>
                <a:ea typeface="+mj-ea"/>
                <a:cs typeface="+mj-cs"/>
              </a:rPr>
              <a:t>didn’t </a:t>
            </a:r>
            <a:r>
              <a:rPr lang="en-US" sz="3200" dirty="0" smtClean="0">
                <a:solidFill>
                  <a:schemeClr val="bg1"/>
                </a:solidFill>
                <a:effectLst>
                  <a:glow rad="101600">
                    <a:schemeClr val="accent2">
                      <a:satMod val="175000"/>
                      <a:alpha val="40000"/>
                    </a:schemeClr>
                  </a:glow>
                </a:effectLst>
                <a:latin typeface="Arial Rounded MT Bold" panose="020F0704030504030204" pitchFamily="34" charset="0"/>
                <a:ea typeface="+mj-ea"/>
                <a:cs typeface="+mj-cs"/>
              </a:rPr>
              <a:t>enjoy </a:t>
            </a:r>
            <a:r>
              <a:rPr lang="en-US" sz="3200" dirty="0">
                <a:solidFill>
                  <a:schemeClr val="bg1"/>
                </a:solidFill>
                <a:effectLst>
                  <a:glow rad="101600">
                    <a:schemeClr val="accent2">
                      <a:satMod val="175000"/>
                      <a:alpha val="40000"/>
                    </a:schemeClr>
                  </a:glow>
                </a:effectLst>
                <a:latin typeface="Arial Rounded MT Bold" panose="020F0704030504030204" pitchFamily="34" charset="0"/>
                <a:ea typeface="+mj-ea"/>
                <a:cs typeface="+mj-cs"/>
              </a:rPr>
              <a:t>it but after I </a:t>
            </a:r>
            <a:r>
              <a:rPr lang="en-US" sz="3200" dirty="0" smtClean="0">
                <a:solidFill>
                  <a:schemeClr val="bg1"/>
                </a:solidFill>
                <a:effectLst>
                  <a:glow rad="101600">
                    <a:schemeClr val="accent2">
                      <a:satMod val="175000"/>
                      <a:alpha val="40000"/>
                    </a:schemeClr>
                  </a:glow>
                </a:effectLst>
                <a:latin typeface="Arial Rounded MT Bold" panose="020F0704030504030204" pitchFamily="34" charset="0"/>
                <a:ea typeface="+mj-ea"/>
                <a:cs typeface="+mj-cs"/>
              </a:rPr>
              <a:t>started exploring the program with </a:t>
            </a:r>
            <a:r>
              <a:rPr lang="en-US" sz="3200" dirty="0">
                <a:solidFill>
                  <a:schemeClr val="bg1"/>
                </a:solidFill>
                <a:effectLst>
                  <a:glow rad="101600">
                    <a:schemeClr val="accent2">
                      <a:satMod val="175000"/>
                      <a:alpha val="40000"/>
                    </a:schemeClr>
                  </a:glow>
                </a:effectLst>
                <a:latin typeface="Arial Rounded MT Bold" panose="020F0704030504030204" pitchFamily="34" charset="0"/>
                <a:ea typeface="+mj-ea"/>
                <a:cs typeface="+mj-cs"/>
              </a:rPr>
              <a:t>Clevered I started to enjoy </a:t>
            </a:r>
            <a:r>
              <a:rPr lang="en-US" sz="3200" dirty="0" smtClean="0">
                <a:solidFill>
                  <a:schemeClr val="bg1"/>
                </a:solidFill>
                <a:effectLst>
                  <a:glow rad="101600">
                    <a:schemeClr val="accent2">
                      <a:satMod val="175000"/>
                      <a:alpha val="40000"/>
                    </a:schemeClr>
                  </a:glow>
                </a:effectLst>
                <a:latin typeface="Arial Rounded MT Bold" panose="020F0704030504030204" pitchFamily="34" charset="0"/>
                <a:ea typeface="+mj-ea"/>
                <a:cs typeface="+mj-cs"/>
              </a:rPr>
              <a:t>it immensely. </a:t>
            </a:r>
            <a:r>
              <a:rPr lang="en-US" sz="3200" dirty="0">
                <a:solidFill>
                  <a:schemeClr val="bg1"/>
                </a:solidFill>
                <a:effectLst>
                  <a:glow rad="101600">
                    <a:schemeClr val="accent2">
                      <a:satMod val="175000"/>
                      <a:alpha val="40000"/>
                    </a:schemeClr>
                  </a:glow>
                </a:effectLst>
                <a:latin typeface="Arial Rounded MT Bold" panose="020F0704030504030204" pitchFamily="34" charset="0"/>
                <a:ea typeface="+mj-ea"/>
                <a:cs typeface="+mj-cs"/>
              </a:rPr>
              <a:t>Overall I am very happy that I got </a:t>
            </a:r>
            <a:r>
              <a:rPr lang="en-US" sz="3200" dirty="0" smtClean="0">
                <a:solidFill>
                  <a:schemeClr val="bg1"/>
                </a:solidFill>
                <a:effectLst>
                  <a:glow rad="101600">
                    <a:schemeClr val="accent2">
                      <a:satMod val="175000"/>
                      <a:alpha val="40000"/>
                    </a:schemeClr>
                  </a:glow>
                </a:effectLst>
                <a:latin typeface="Arial Rounded MT Bold" panose="020F0704030504030204" pitchFamily="34" charset="0"/>
                <a:ea typeface="+mj-ea"/>
                <a:cs typeface="+mj-cs"/>
              </a:rPr>
              <a:t>the opportunity to </a:t>
            </a:r>
            <a:r>
              <a:rPr lang="en-US" sz="3200" dirty="0">
                <a:solidFill>
                  <a:schemeClr val="bg1"/>
                </a:solidFill>
                <a:effectLst>
                  <a:glow rad="101600">
                    <a:schemeClr val="accent2">
                      <a:satMod val="175000"/>
                      <a:alpha val="40000"/>
                    </a:schemeClr>
                  </a:glow>
                </a:effectLst>
                <a:latin typeface="Arial Rounded MT Bold" panose="020F0704030504030204" pitchFamily="34" charset="0"/>
                <a:ea typeface="+mj-ea"/>
                <a:cs typeface="+mj-cs"/>
              </a:rPr>
              <a:t>learn AI from Clevered. I have also recommended Clevered to my friend who was interested in learning about AI and how to use it. </a:t>
            </a:r>
          </a:p>
        </p:txBody>
      </p:sp>
    </p:spTree>
    <p:extLst>
      <p:ext uri="{BB962C8B-B14F-4D97-AF65-F5344CB8AC3E}">
        <p14:creationId xmlns:p14="http://schemas.microsoft.com/office/powerpoint/2010/main" val="1948597952"/>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92573" y="1910486"/>
            <a:ext cx="914400" cy="464024"/>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12192000" cy="1325563"/>
          </a:xfrm>
          <a:solidFill>
            <a:srgbClr val="5F72A9">
              <a:alpha val="80000"/>
            </a:srgbClr>
          </a:solidFill>
        </p:spPr>
        <p:txBody>
          <a:bodyPr vert="horz" lIns="91440" tIns="45720" rIns="91440" bIns="45720" rtlCol="0" anchor="ctr">
            <a:noAutofit/>
          </a:bodyPr>
          <a:lstStyle/>
          <a:p>
            <a:pPr algn="ctr"/>
            <a:r>
              <a:rPr lang="en-US" sz="7200" dirty="0">
                <a:solidFill>
                  <a:schemeClr val="bg1"/>
                </a:solidFill>
                <a:effectLst>
                  <a:glow rad="101600">
                    <a:schemeClr val="accent2">
                      <a:satMod val="175000"/>
                      <a:alpha val="40000"/>
                    </a:schemeClr>
                  </a:glow>
                </a:effectLst>
                <a:latin typeface="Arial Rounded MT Bold" panose="020F0704030504030204" pitchFamily="34" charset="0"/>
              </a:rPr>
              <a:t>About App</a:t>
            </a:r>
          </a:p>
        </p:txBody>
      </p:sp>
      <p:sp>
        <p:nvSpPr>
          <p:cNvPr id="3" name="Content Placeholder 2"/>
          <p:cNvSpPr>
            <a:spLocks noGrp="1"/>
          </p:cNvSpPr>
          <p:nvPr>
            <p:ph idx="1"/>
          </p:nvPr>
        </p:nvSpPr>
        <p:spPr>
          <a:xfrm>
            <a:off x="288878" y="2142498"/>
            <a:ext cx="11614243" cy="4450977"/>
          </a:xfrm>
          <a:solidFill>
            <a:srgbClr val="5F72A9">
              <a:alpha val="80000"/>
            </a:srgbClr>
          </a:solidFill>
        </p:spPr>
        <p:txBody>
          <a:bodyPr vert="horz" lIns="91440" tIns="45720" rIns="91440" bIns="45720" rtlCol="0" anchor="ctr">
            <a:noAutofit/>
          </a:bodyPr>
          <a:lstStyle/>
          <a:p>
            <a:pPr marL="0">
              <a:spcBef>
                <a:spcPct val="0"/>
              </a:spcBef>
              <a:buNone/>
            </a:pPr>
            <a:r>
              <a:rPr lang="en-US" sz="2800" dirty="0" smtClean="0">
                <a:solidFill>
                  <a:schemeClr val="bg1"/>
                </a:solidFill>
                <a:effectLst>
                  <a:glow rad="101600">
                    <a:schemeClr val="accent2">
                      <a:satMod val="175000"/>
                      <a:alpha val="40000"/>
                    </a:schemeClr>
                  </a:glow>
                </a:effectLst>
                <a:latin typeface="Arial Rounded MT Bold" panose="020F0704030504030204" pitchFamily="34" charset="0"/>
                <a:ea typeface="+mj-ea"/>
                <a:cs typeface="+mj-cs"/>
              </a:rPr>
              <a:t>My </a:t>
            </a:r>
            <a:r>
              <a:rPr lang="en-US" sz="2800" dirty="0">
                <a:solidFill>
                  <a:schemeClr val="bg1"/>
                </a:solidFill>
                <a:effectLst>
                  <a:glow rad="101600">
                    <a:schemeClr val="accent2">
                      <a:satMod val="175000"/>
                      <a:alpha val="40000"/>
                    </a:schemeClr>
                  </a:glow>
                </a:effectLst>
                <a:latin typeface="Arial Rounded MT Bold" panose="020F0704030504030204" pitchFamily="34" charset="0"/>
                <a:ea typeface="+mj-ea"/>
                <a:cs typeface="+mj-cs"/>
              </a:rPr>
              <a:t>app is designed to detect number plates of various vehicles. A car number plate detector benefits the society in  numerous ways. It helps by identifying vehicles involved in regulatory violations and unethical activities, thereby helping to maintain law and order. It assists the authorities in locating stolen vehicles and monitoring traffic violations, ensuring vehicles adhere to registration and safety measures. Furthermore, it enhances the efficiency of parking and toll collection, saving both time and resources. Additionally, my app is user-friendly, easy to use, and operates very quickly</a:t>
            </a:r>
            <a:r>
              <a:rPr lang="en-US" sz="2800" dirty="0" smtClean="0">
                <a:solidFill>
                  <a:schemeClr val="bg1"/>
                </a:solidFill>
                <a:effectLst>
                  <a:glow rad="101600">
                    <a:schemeClr val="accent2">
                      <a:satMod val="175000"/>
                      <a:alpha val="40000"/>
                    </a:schemeClr>
                  </a:glow>
                </a:effectLst>
                <a:latin typeface="Arial Rounded MT Bold" panose="020F0704030504030204" pitchFamily="34" charset="0"/>
                <a:ea typeface="+mj-ea"/>
                <a:cs typeface="+mj-cs"/>
              </a:rPr>
              <a:t>.</a:t>
            </a:r>
            <a:endParaRPr lang="en-US" sz="2800" dirty="0">
              <a:solidFill>
                <a:schemeClr val="bg1"/>
              </a:solidFill>
              <a:effectLst>
                <a:glow rad="101600">
                  <a:schemeClr val="accent2">
                    <a:satMod val="175000"/>
                    <a:alpha val="40000"/>
                  </a:schemeClr>
                </a:glow>
              </a:effectLst>
              <a:latin typeface="Arial Rounded MT Bold" panose="020F0704030504030204" pitchFamily="34" charset="0"/>
              <a:ea typeface="+mj-ea"/>
              <a:cs typeface="+mj-cs"/>
            </a:endParaRPr>
          </a:p>
        </p:txBody>
      </p:sp>
    </p:spTree>
    <p:extLst>
      <p:ext uri="{BB962C8B-B14F-4D97-AF65-F5344CB8AC3E}">
        <p14:creationId xmlns:p14="http://schemas.microsoft.com/office/powerpoint/2010/main" val="197149203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70738" b="53701"/>
          <a:stretch/>
        </p:blipFill>
        <p:spPr>
          <a:xfrm>
            <a:off x="7579365" y="2057557"/>
            <a:ext cx="2229793" cy="1994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9365" y="4843575"/>
            <a:ext cx="3265188" cy="1717200"/>
          </a:xfrm>
          <a:prstGeom prst="rect">
            <a:avLst/>
          </a:prstGeom>
        </p:spPr>
      </p:pic>
      <p:sp>
        <p:nvSpPr>
          <p:cNvPr id="16" name="Rectangle 15"/>
          <p:cNvSpPr/>
          <p:nvPr/>
        </p:nvSpPr>
        <p:spPr>
          <a:xfrm>
            <a:off x="10756397" y="2951221"/>
            <a:ext cx="380432" cy="319274"/>
          </a:xfrm>
          <a:prstGeom prst="rect">
            <a:avLst/>
          </a:prstGeom>
          <a:solidFill>
            <a:srgbClr val="676D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1</a:t>
            </a:r>
            <a:endParaRPr lang="en-US" dirty="0">
              <a:solidFill>
                <a:schemeClr val="bg1"/>
              </a:solidFill>
            </a:endParaRPr>
          </a:p>
        </p:txBody>
      </p:sp>
      <p:sp>
        <p:nvSpPr>
          <p:cNvPr id="3" name="Content Placeholder 2"/>
          <p:cNvSpPr>
            <a:spLocks noGrp="1"/>
          </p:cNvSpPr>
          <p:nvPr>
            <p:ph idx="4294967295"/>
          </p:nvPr>
        </p:nvSpPr>
        <p:spPr>
          <a:xfrm>
            <a:off x="239578" y="1487125"/>
            <a:ext cx="7180940" cy="5073650"/>
          </a:xfrm>
          <a:solidFill>
            <a:srgbClr val="5F72A9">
              <a:alpha val="80000"/>
            </a:srgbClr>
          </a:solidFill>
        </p:spPr>
        <p:txBody>
          <a:bodyPr vert="horz" lIns="91440" tIns="45720" rIns="91440" bIns="45720" rtlCol="0" anchor="ctr">
            <a:noAutofit/>
          </a:bodyPr>
          <a:lstStyle/>
          <a:p>
            <a:pPr marL="0">
              <a:spcBef>
                <a:spcPct val="0"/>
              </a:spcBef>
              <a:buNone/>
            </a:pPr>
            <a:r>
              <a:rPr lang="en-US" sz="2000" dirty="0">
                <a:solidFill>
                  <a:schemeClr val="bg1"/>
                </a:solidFill>
                <a:effectLst>
                  <a:glow rad="101600">
                    <a:schemeClr val="accent2">
                      <a:satMod val="175000"/>
                      <a:alpha val="40000"/>
                    </a:schemeClr>
                  </a:glow>
                </a:effectLst>
                <a:latin typeface="Arial Rounded MT Bold" panose="020F0704030504030204" pitchFamily="34" charset="0"/>
                <a:ea typeface="+mj-ea"/>
                <a:cs typeface="+mj-cs"/>
              </a:rPr>
              <a:t>Using the app is straightforward and involves two simple steps:</a:t>
            </a:r>
          </a:p>
          <a:p>
            <a:pPr marL="0">
              <a:spcBef>
                <a:spcPct val="0"/>
              </a:spcBef>
              <a:buNone/>
            </a:pPr>
            <a:endParaRPr lang="en-US" sz="2000" dirty="0">
              <a:solidFill>
                <a:schemeClr val="bg1"/>
              </a:solidFill>
              <a:effectLst>
                <a:glow rad="101600">
                  <a:schemeClr val="accent2">
                    <a:satMod val="175000"/>
                    <a:alpha val="40000"/>
                  </a:schemeClr>
                </a:glow>
              </a:effectLst>
              <a:latin typeface="Arial Rounded MT Bold" panose="020F0704030504030204" pitchFamily="34" charset="0"/>
              <a:ea typeface="+mj-ea"/>
              <a:cs typeface="+mj-cs"/>
            </a:endParaRPr>
          </a:p>
          <a:p>
            <a:pPr marL="0">
              <a:spcBef>
                <a:spcPct val="0"/>
              </a:spcBef>
              <a:buNone/>
            </a:pPr>
            <a:r>
              <a:rPr lang="en-US" sz="2000" dirty="0">
                <a:solidFill>
                  <a:schemeClr val="bg1"/>
                </a:solidFill>
                <a:effectLst>
                  <a:glow rad="101600">
                    <a:schemeClr val="accent2">
                      <a:satMod val="175000"/>
                      <a:alpha val="40000"/>
                    </a:schemeClr>
                  </a:glow>
                </a:effectLst>
                <a:latin typeface="Arial Rounded MT Bold" panose="020F0704030504030204" pitchFamily="34" charset="0"/>
                <a:ea typeface="+mj-ea"/>
                <a:cs typeface="+mj-cs"/>
              </a:rPr>
              <a:t>Upload Your Image : Click the "Upload Your Image" button. This will open the file explorer on your laptop or the photos app on your mobile device. Select the image you want to use for number plate detection and upload it.</a:t>
            </a:r>
          </a:p>
          <a:p>
            <a:pPr marL="0">
              <a:spcBef>
                <a:spcPct val="0"/>
              </a:spcBef>
              <a:buNone/>
            </a:pPr>
            <a:endParaRPr lang="en-US" sz="2000" dirty="0">
              <a:solidFill>
                <a:schemeClr val="bg1"/>
              </a:solidFill>
              <a:effectLst>
                <a:glow rad="101600">
                  <a:schemeClr val="accent2">
                    <a:satMod val="175000"/>
                    <a:alpha val="40000"/>
                  </a:schemeClr>
                </a:glow>
              </a:effectLst>
              <a:latin typeface="Arial Rounded MT Bold" panose="020F0704030504030204" pitchFamily="34" charset="0"/>
              <a:ea typeface="+mj-ea"/>
              <a:cs typeface="+mj-cs"/>
            </a:endParaRPr>
          </a:p>
          <a:p>
            <a:pPr marL="0">
              <a:spcBef>
                <a:spcPct val="0"/>
              </a:spcBef>
              <a:buNone/>
            </a:pPr>
            <a:r>
              <a:rPr lang="en-US" sz="2000" dirty="0">
                <a:solidFill>
                  <a:schemeClr val="bg1"/>
                </a:solidFill>
                <a:effectLst>
                  <a:glow rad="101600">
                    <a:schemeClr val="accent2">
                      <a:satMod val="175000"/>
                      <a:alpha val="40000"/>
                    </a:schemeClr>
                  </a:glow>
                </a:effectLst>
                <a:latin typeface="Arial Rounded MT Bold" panose="020F0704030504030204" pitchFamily="34" charset="0"/>
                <a:ea typeface="+mj-ea"/>
                <a:cs typeface="+mj-cs"/>
              </a:rPr>
              <a:t>Detect Number Plate : After uploading your image, click the "Detect Number Plate" button. The app will process your image and display a series of images including: the original image, a grayscale version, a smoothed version, an edged version, an image with contours, the top 30 contours in the image, the detected license plate, and finally, a cropped image showing only the number plate.</a:t>
            </a:r>
          </a:p>
        </p:txBody>
      </p:sp>
      <p:sp>
        <p:nvSpPr>
          <p:cNvPr id="2" name="Title 1"/>
          <p:cNvSpPr>
            <a:spLocks noGrp="1"/>
          </p:cNvSpPr>
          <p:nvPr>
            <p:ph type="title" idx="4294967295"/>
          </p:nvPr>
        </p:nvSpPr>
        <p:spPr>
          <a:xfrm>
            <a:off x="0" y="-5174"/>
            <a:ext cx="12192000" cy="1186000"/>
          </a:xfrm>
          <a:solidFill>
            <a:srgbClr val="5F72A9">
              <a:alpha val="80000"/>
            </a:srgbClr>
          </a:solidFill>
        </p:spPr>
        <p:txBody>
          <a:bodyPr vert="horz" lIns="91440" tIns="45720" rIns="91440" bIns="45720" rtlCol="0" anchor="ctr">
            <a:noAutofit/>
          </a:bodyPr>
          <a:lstStyle/>
          <a:p>
            <a:pPr algn="ctr"/>
            <a:r>
              <a:rPr lang="en-US" sz="7200" dirty="0">
                <a:solidFill>
                  <a:schemeClr val="bg1"/>
                </a:solidFill>
                <a:effectLst>
                  <a:glow rad="101600">
                    <a:schemeClr val="accent2">
                      <a:satMod val="175000"/>
                      <a:alpha val="40000"/>
                    </a:schemeClr>
                  </a:glow>
                </a:effectLst>
                <a:latin typeface="Arial Rounded MT Bold" panose="020F0704030504030204" pitchFamily="34" charset="0"/>
              </a:rPr>
              <a:t>How do I use the </a:t>
            </a:r>
            <a:r>
              <a:rPr lang="en-US" sz="7200" dirty="0" smtClean="0">
                <a:solidFill>
                  <a:schemeClr val="bg1"/>
                </a:solidFill>
                <a:effectLst>
                  <a:glow rad="101600">
                    <a:schemeClr val="accent2">
                      <a:satMod val="175000"/>
                      <a:alpha val="40000"/>
                    </a:schemeClr>
                  </a:glow>
                </a:effectLst>
                <a:latin typeface="Arial Rounded MT Bold" panose="020F0704030504030204" pitchFamily="34" charset="0"/>
              </a:rPr>
              <a:t>app ?</a:t>
            </a:r>
            <a:endParaRPr lang="en-US" sz="7200" dirty="0">
              <a:solidFill>
                <a:schemeClr val="bg1"/>
              </a:solidFill>
              <a:effectLst>
                <a:glow rad="101600">
                  <a:schemeClr val="accent2">
                    <a:satMod val="175000"/>
                    <a:alpha val="40000"/>
                  </a:schemeClr>
                </a:glow>
              </a:effectLst>
              <a:latin typeface="Arial Rounded MT Bold" panose="020F0704030504030204" pitchFamily="34" charset="0"/>
            </a:endParaRPr>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l="16509" t="13746" r="53620" b="48575"/>
          <a:stretch/>
        </p:blipFill>
        <p:spPr>
          <a:xfrm>
            <a:off x="9968005" y="3287121"/>
            <a:ext cx="2026406" cy="1328521"/>
          </a:xfrm>
          <a:prstGeom prst="rect">
            <a:avLst/>
          </a:prstGeom>
        </p:spPr>
      </p:pic>
      <p:sp>
        <p:nvSpPr>
          <p:cNvPr id="11" name="Left-Right-Up Arrow 10"/>
          <p:cNvSpPr/>
          <p:nvPr/>
        </p:nvSpPr>
        <p:spPr>
          <a:xfrm rot="16200000">
            <a:off x="7546390" y="3547590"/>
            <a:ext cx="1122984" cy="1853880"/>
          </a:xfrm>
          <a:prstGeom prst="leftRightUpArrow">
            <a:avLst/>
          </a:prstGeom>
          <a:solidFill>
            <a:srgbClr val="587BE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Bent Arrow 8"/>
          <p:cNvSpPr/>
          <p:nvPr/>
        </p:nvSpPr>
        <p:spPr>
          <a:xfrm rot="5400000">
            <a:off x="7470148" y="1908347"/>
            <a:ext cx="464726" cy="2292821"/>
          </a:xfrm>
          <a:prstGeom prst="bentArrow">
            <a:avLst/>
          </a:prstGeom>
          <a:solidFill>
            <a:srgbClr val="587BE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33371330"/>
      </p:ext>
    </p:extLst>
  </p:cSld>
  <p:clrMapOvr>
    <a:masterClrMapping/>
  </p:clrMapOvr>
  <p:transition spd="slow">
    <p:push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232012" y="5731504"/>
            <a:ext cx="380432" cy="327547"/>
          </a:xfrm>
          <a:prstGeom prst="rect">
            <a:avLst/>
          </a:prstGeom>
          <a:solidFill>
            <a:srgbClr val="676D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8</a:t>
            </a:r>
            <a:endParaRPr lang="en-US" dirty="0">
              <a:solidFill>
                <a:schemeClr val="bg1"/>
              </a:solidFill>
            </a:endParaRPr>
          </a:p>
        </p:txBody>
      </p:sp>
      <p:sp>
        <p:nvSpPr>
          <p:cNvPr id="31" name="Rectangle 30"/>
          <p:cNvSpPr/>
          <p:nvPr/>
        </p:nvSpPr>
        <p:spPr>
          <a:xfrm>
            <a:off x="7899782" y="3066785"/>
            <a:ext cx="380432" cy="327547"/>
          </a:xfrm>
          <a:prstGeom prst="rect">
            <a:avLst/>
          </a:prstGeom>
          <a:solidFill>
            <a:srgbClr val="676D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7</a:t>
            </a:r>
            <a:endParaRPr lang="en-US" dirty="0">
              <a:solidFill>
                <a:schemeClr val="bg1"/>
              </a:solidFill>
            </a:endParaRPr>
          </a:p>
        </p:txBody>
      </p:sp>
      <p:sp>
        <p:nvSpPr>
          <p:cNvPr id="30" name="Rectangle 29"/>
          <p:cNvSpPr/>
          <p:nvPr/>
        </p:nvSpPr>
        <p:spPr>
          <a:xfrm>
            <a:off x="4065897" y="3066844"/>
            <a:ext cx="380432" cy="327547"/>
          </a:xfrm>
          <a:prstGeom prst="rect">
            <a:avLst/>
          </a:prstGeom>
          <a:solidFill>
            <a:srgbClr val="676D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6</a:t>
            </a:r>
            <a:endParaRPr lang="en-US" dirty="0">
              <a:solidFill>
                <a:schemeClr val="bg1"/>
              </a:solidFill>
            </a:endParaRPr>
          </a:p>
        </p:txBody>
      </p:sp>
      <p:sp>
        <p:nvSpPr>
          <p:cNvPr id="29" name="Rectangle 28"/>
          <p:cNvSpPr/>
          <p:nvPr/>
        </p:nvSpPr>
        <p:spPr>
          <a:xfrm>
            <a:off x="232012" y="3059960"/>
            <a:ext cx="380432" cy="327547"/>
          </a:xfrm>
          <a:prstGeom prst="rect">
            <a:avLst/>
          </a:prstGeom>
          <a:solidFill>
            <a:srgbClr val="676D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5</a:t>
            </a:r>
            <a:endParaRPr lang="en-US" dirty="0">
              <a:solidFill>
                <a:schemeClr val="bg1"/>
              </a:solidFill>
            </a:endParaRPr>
          </a:p>
        </p:txBody>
      </p:sp>
      <p:sp>
        <p:nvSpPr>
          <p:cNvPr id="28" name="Rectangle 27"/>
          <p:cNvSpPr/>
          <p:nvPr/>
        </p:nvSpPr>
        <p:spPr>
          <a:xfrm>
            <a:off x="7899782" y="388615"/>
            <a:ext cx="380432" cy="327547"/>
          </a:xfrm>
          <a:prstGeom prst="rect">
            <a:avLst/>
          </a:prstGeom>
          <a:solidFill>
            <a:srgbClr val="676D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4</a:t>
            </a:r>
            <a:endParaRPr lang="en-US" dirty="0">
              <a:solidFill>
                <a:schemeClr val="bg1"/>
              </a:solidFill>
            </a:endParaRPr>
          </a:p>
        </p:txBody>
      </p:sp>
      <p:sp>
        <p:nvSpPr>
          <p:cNvPr id="27" name="Rectangle 26"/>
          <p:cNvSpPr/>
          <p:nvPr/>
        </p:nvSpPr>
        <p:spPr>
          <a:xfrm>
            <a:off x="4065897" y="402063"/>
            <a:ext cx="380432" cy="327547"/>
          </a:xfrm>
          <a:prstGeom prst="rect">
            <a:avLst/>
          </a:prstGeom>
          <a:solidFill>
            <a:srgbClr val="676D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3</a:t>
            </a:r>
            <a:endParaRPr lang="en-US" dirty="0">
              <a:solidFill>
                <a:schemeClr val="bg1"/>
              </a:solidFill>
            </a:endParaRPr>
          </a:p>
        </p:txBody>
      </p:sp>
      <p:sp>
        <p:nvSpPr>
          <p:cNvPr id="25" name="Rectangle 24"/>
          <p:cNvSpPr/>
          <p:nvPr/>
        </p:nvSpPr>
        <p:spPr>
          <a:xfrm>
            <a:off x="232012" y="402064"/>
            <a:ext cx="380432" cy="327547"/>
          </a:xfrm>
          <a:prstGeom prst="rect">
            <a:avLst/>
          </a:prstGeom>
          <a:solidFill>
            <a:srgbClr val="676D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445" y="417432"/>
            <a:ext cx="3265200" cy="2140399"/>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6759" y="417432"/>
            <a:ext cx="3265200" cy="2140681"/>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2179" y="402062"/>
            <a:ext cx="3265200" cy="2155769"/>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444" y="3080291"/>
            <a:ext cx="3265200" cy="2142402"/>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6329" y="3080374"/>
            <a:ext cx="3265200" cy="2142118"/>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80214" y="3080433"/>
            <a:ext cx="3266642" cy="2142000"/>
          </a:xfrm>
          <a:prstGeom prst="rect">
            <a:avLst/>
          </a:prstGeom>
        </p:spPr>
      </p:pic>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2444" y="5745153"/>
            <a:ext cx="1876425" cy="714375"/>
          </a:xfrm>
          <a:prstGeom prst="rect">
            <a:avLst/>
          </a:prstGeom>
        </p:spPr>
      </p:pic>
    </p:spTree>
    <p:extLst>
      <p:ext uri="{BB962C8B-B14F-4D97-AF65-F5344CB8AC3E}">
        <p14:creationId xmlns:p14="http://schemas.microsoft.com/office/powerpoint/2010/main" val="615485480"/>
      </p:ext>
    </p:extLst>
  </p:cSld>
  <p:clrMapOvr>
    <a:masterClrMapping/>
  </p:clrMapOvr>
  <p:transition spd="slow">
    <p:push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solidFill>
            <a:srgbClr val="5F72A9">
              <a:alpha val="80000"/>
            </a:srgbClr>
          </a:solidFill>
        </p:spPr>
        <p:txBody>
          <a:bodyPr vert="horz" lIns="91440" tIns="45720" rIns="91440" bIns="45720" rtlCol="0" anchor="ctr">
            <a:noAutofit/>
          </a:bodyPr>
          <a:lstStyle/>
          <a:p>
            <a:pPr algn="ctr"/>
            <a:r>
              <a:rPr lang="en-IN" sz="7200" dirty="0">
                <a:solidFill>
                  <a:schemeClr val="bg1"/>
                </a:solidFill>
                <a:effectLst>
                  <a:glow rad="101600">
                    <a:schemeClr val="accent2">
                      <a:satMod val="175000"/>
                      <a:alpha val="40000"/>
                    </a:schemeClr>
                  </a:glow>
                </a:effectLst>
                <a:latin typeface="Arial Rounded MT Bold" panose="020F0704030504030204" pitchFamily="34" charset="0"/>
              </a:rPr>
              <a:t>Option </a:t>
            </a:r>
            <a:r>
              <a:rPr lang="en-IN" sz="7200" dirty="0" smtClean="0">
                <a:solidFill>
                  <a:schemeClr val="bg1"/>
                </a:solidFill>
                <a:effectLst>
                  <a:glow rad="101600">
                    <a:schemeClr val="accent2">
                      <a:satMod val="175000"/>
                      <a:alpha val="40000"/>
                    </a:schemeClr>
                  </a:glow>
                </a:effectLst>
                <a:latin typeface="Arial Rounded MT Bold" panose="020F0704030504030204" pitchFamily="34" charset="0"/>
              </a:rPr>
              <a:t>Name</a:t>
            </a:r>
            <a:endParaRPr lang="en-US" sz="7200" dirty="0">
              <a:solidFill>
                <a:schemeClr val="bg1"/>
              </a:solidFill>
              <a:effectLst>
                <a:glow rad="101600">
                  <a:schemeClr val="accent2">
                    <a:satMod val="175000"/>
                    <a:alpha val="40000"/>
                  </a:schemeClr>
                </a:glow>
              </a:effectLst>
              <a:latin typeface="Arial Rounded MT Bold" panose="020F0704030504030204" pitchFamily="34"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6234" t="35651" r="76444" b="56954"/>
          <a:stretch/>
        </p:blipFill>
        <p:spPr>
          <a:xfrm>
            <a:off x="6279776" y="2509096"/>
            <a:ext cx="5230906" cy="1188845"/>
          </a:xfrm>
        </p:spPr>
      </p:pic>
      <p:pic>
        <p:nvPicPr>
          <p:cNvPr id="5"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8925" t="27993" r="79264" b="64612"/>
          <a:stretch/>
        </p:blipFill>
        <p:spPr>
          <a:xfrm>
            <a:off x="1295401" y="2509096"/>
            <a:ext cx="3566521" cy="1188845"/>
          </a:xfrm>
          <a:prstGeom prst="rect">
            <a:avLst/>
          </a:prstGeom>
          <a:effectLst>
            <a:outerShdw blurRad="50800" dir="14400000">
              <a:srgbClr val="000000">
                <a:alpha val="40000"/>
              </a:srgbClr>
            </a:outerShdw>
          </a:effectLst>
        </p:spPr>
      </p:pic>
      <p:sp>
        <p:nvSpPr>
          <p:cNvPr id="6" name="TextBox 5"/>
          <p:cNvSpPr txBox="1"/>
          <p:nvPr/>
        </p:nvSpPr>
        <p:spPr>
          <a:xfrm>
            <a:off x="623094" y="4712246"/>
            <a:ext cx="4903647" cy="1566503"/>
          </a:xfrm>
          <a:prstGeom prst="rect">
            <a:avLst/>
          </a:prstGeom>
          <a:solidFill>
            <a:srgbClr val="5F72A9">
              <a:alpha val="80000"/>
            </a:srgbClr>
          </a:solidFill>
          <a:effectLst>
            <a:outerShdw blurRad="50800" dir="14400000">
              <a:srgbClr val="000000">
                <a:alpha val="40000"/>
              </a:srgbClr>
            </a:outerShdw>
          </a:effectLst>
        </p:spPr>
        <p:txBody>
          <a:bodyPr vert="horz" lIns="91440" tIns="45720" rIns="91440" bIns="45720" rtlCol="0" anchor="ctr">
            <a:noAutofit/>
          </a:bodyPr>
          <a:lstStyle>
            <a:lvl1pPr indent="-342900">
              <a:spcBef>
                <a:spcPct val="0"/>
              </a:spcBef>
              <a:spcAft>
                <a:spcPts val="600"/>
              </a:spcAft>
              <a:buClr>
                <a:schemeClr val="accent1"/>
              </a:buClr>
              <a:buFont typeface="Wingdings 2" charset="2"/>
              <a:buNone/>
              <a:defRPr sz="2800">
                <a:solidFill>
                  <a:schemeClr val="bg1"/>
                </a:solidFill>
                <a:effectLst>
                  <a:glow rad="101600">
                    <a:schemeClr val="accent2">
                      <a:satMod val="175000"/>
                      <a:alpha val="40000"/>
                    </a:schemeClr>
                  </a:glow>
                </a:effectLst>
                <a:latin typeface="Arial Rounded MT Bold" panose="020F0704030504030204" pitchFamily="34" charset="0"/>
                <a:ea typeface="+mj-ea"/>
                <a:cs typeface="+mj-cs"/>
              </a:defRPr>
            </a:lvl1pPr>
            <a:lvl2pPr marL="742950" indent="-285750">
              <a:spcBef>
                <a:spcPct val="20000"/>
              </a:spcBef>
              <a:spcAft>
                <a:spcPts val="600"/>
              </a:spcAft>
              <a:buClr>
                <a:schemeClr val="accent1"/>
              </a:buClr>
              <a:buFont typeface="Wingdings 2" charset="2"/>
              <a:buChar char=""/>
              <a:defRPr sz="1600"/>
            </a:lvl2pPr>
            <a:lvl3pPr marL="1143000" indent="-228600">
              <a:spcBef>
                <a:spcPct val="20000"/>
              </a:spcBef>
              <a:spcAft>
                <a:spcPts val="600"/>
              </a:spcAft>
              <a:buClr>
                <a:schemeClr val="accent1"/>
              </a:buClr>
              <a:buFont typeface="Wingdings 2" charset="2"/>
              <a:buChar char=""/>
              <a:defRPr sz="1400"/>
            </a:lvl3pPr>
            <a:lvl4pPr marL="1600200" indent="-228600">
              <a:spcBef>
                <a:spcPct val="20000"/>
              </a:spcBef>
              <a:spcAft>
                <a:spcPts val="600"/>
              </a:spcAft>
              <a:buClr>
                <a:schemeClr val="accent1"/>
              </a:buClr>
              <a:buFont typeface="Wingdings 2" charset="2"/>
              <a:buChar char=""/>
              <a:defRPr sz="1200"/>
            </a:lvl4pPr>
            <a:lvl5pPr marL="2057400" indent="-228600">
              <a:spcBef>
                <a:spcPct val="20000"/>
              </a:spcBef>
              <a:spcAft>
                <a:spcPts val="600"/>
              </a:spcAft>
              <a:buClr>
                <a:schemeClr val="accent1"/>
              </a:buClr>
              <a:buFont typeface="Wingdings 2" charset="2"/>
              <a:buChar char=""/>
              <a:defRPr sz="1200"/>
            </a:lvl5pPr>
            <a:lvl6pPr marL="2400000" indent="-228600">
              <a:spcBef>
                <a:spcPct val="20000"/>
              </a:spcBef>
              <a:spcAft>
                <a:spcPts val="600"/>
              </a:spcAft>
              <a:buClr>
                <a:schemeClr val="accent1"/>
              </a:buClr>
              <a:buFont typeface="Wingdings 2" charset="2"/>
              <a:buChar char=""/>
              <a:defRPr sz="1200"/>
            </a:lvl6pPr>
            <a:lvl7pPr marL="2800000" indent="-228600">
              <a:spcBef>
                <a:spcPct val="20000"/>
              </a:spcBef>
              <a:spcAft>
                <a:spcPts val="600"/>
              </a:spcAft>
              <a:buClr>
                <a:schemeClr val="accent1"/>
              </a:buClr>
              <a:buFont typeface="Wingdings 2" charset="2"/>
              <a:buChar char=""/>
              <a:defRPr sz="1200"/>
            </a:lvl7pPr>
            <a:lvl8pPr marL="3200000" indent="-228600">
              <a:spcBef>
                <a:spcPct val="20000"/>
              </a:spcBef>
              <a:spcAft>
                <a:spcPts val="600"/>
              </a:spcAft>
              <a:buClr>
                <a:schemeClr val="accent1"/>
              </a:buClr>
              <a:buFont typeface="Wingdings 2" charset="2"/>
              <a:buChar char=""/>
              <a:defRPr sz="1200"/>
            </a:lvl8pPr>
            <a:lvl9pPr marL="3600000" indent="-228600">
              <a:spcBef>
                <a:spcPct val="20000"/>
              </a:spcBef>
              <a:spcAft>
                <a:spcPts val="600"/>
              </a:spcAft>
              <a:buClr>
                <a:schemeClr val="accent1"/>
              </a:buClr>
              <a:buFont typeface="Wingdings 2" charset="2"/>
              <a:buChar char=""/>
              <a:defRPr sz="1200"/>
            </a:lvl9pPr>
          </a:lstStyle>
          <a:p>
            <a:pPr algn="ctr"/>
            <a:r>
              <a:rPr lang="en-US" dirty="0"/>
              <a:t>Upload Image button to upload you desired image for the program to work on.</a:t>
            </a:r>
          </a:p>
        </p:txBody>
      </p:sp>
      <p:sp>
        <p:nvSpPr>
          <p:cNvPr id="7" name="TextBox 6"/>
          <p:cNvSpPr txBox="1"/>
          <p:nvPr/>
        </p:nvSpPr>
        <p:spPr>
          <a:xfrm>
            <a:off x="6218954" y="4712246"/>
            <a:ext cx="5352549" cy="1566503"/>
          </a:xfrm>
          <a:prstGeom prst="rect">
            <a:avLst/>
          </a:prstGeom>
          <a:solidFill>
            <a:srgbClr val="5F72A9">
              <a:alpha val="80000"/>
            </a:srgbClr>
          </a:solidFill>
          <a:effectLst>
            <a:outerShdw blurRad="50800" dir="14400000">
              <a:srgbClr val="000000">
                <a:alpha val="40000"/>
              </a:srgbClr>
            </a:outerShdw>
          </a:effectLst>
        </p:spPr>
        <p:txBody>
          <a:bodyPr vert="horz" lIns="91440" tIns="45720" rIns="91440" bIns="45720" rtlCol="0" anchor="ctr">
            <a:noAutofit/>
          </a:bodyPr>
          <a:lstStyle>
            <a:defPPr>
              <a:defRPr lang="en-US"/>
            </a:defPPr>
            <a:lvl1pPr indent="-342900">
              <a:spcBef>
                <a:spcPct val="0"/>
              </a:spcBef>
              <a:spcAft>
                <a:spcPts val="600"/>
              </a:spcAft>
              <a:buClr>
                <a:schemeClr val="accent1"/>
              </a:buClr>
              <a:buFont typeface="Wingdings 2" charset="2"/>
              <a:buNone/>
              <a:defRPr sz="2800">
                <a:solidFill>
                  <a:schemeClr val="bg1"/>
                </a:solidFill>
                <a:effectLst>
                  <a:glow rad="101600">
                    <a:schemeClr val="accent2">
                      <a:satMod val="175000"/>
                      <a:alpha val="40000"/>
                    </a:schemeClr>
                  </a:glow>
                </a:effectLst>
                <a:latin typeface="Arial Rounded MT Bold" panose="020F0704030504030204" pitchFamily="34" charset="0"/>
                <a:ea typeface="+mj-ea"/>
                <a:cs typeface="+mj-cs"/>
              </a:defRPr>
            </a:lvl1pPr>
            <a:lvl2pPr marL="742950" indent="-285750">
              <a:spcBef>
                <a:spcPct val="20000"/>
              </a:spcBef>
              <a:spcAft>
                <a:spcPts val="600"/>
              </a:spcAft>
              <a:buClr>
                <a:schemeClr val="accent1"/>
              </a:buClr>
              <a:buFont typeface="Wingdings 2" charset="2"/>
              <a:buChar char=""/>
              <a:defRPr sz="1600"/>
            </a:lvl2pPr>
            <a:lvl3pPr marL="1143000" indent="-228600">
              <a:spcBef>
                <a:spcPct val="20000"/>
              </a:spcBef>
              <a:spcAft>
                <a:spcPts val="600"/>
              </a:spcAft>
              <a:buClr>
                <a:schemeClr val="accent1"/>
              </a:buClr>
              <a:buFont typeface="Wingdings 2" charset="2"/>
              <a:buChar char=""/>
              <a:defRPr sz="1400"/>
            </a:lvl3pPr>
            <a:lvl4pPr marL="1600200" indent="-228600">
              <a:spcBef>
                <a:spcPct val="20000"/>
              </a:spcBef>
              <a:spcAft>
                <a:spcPts val="600"/>
              </a:spcAft>
              <a:buClr>
                <a:schemeClr val="accent1"/>
              </a:buClr>
              <a:buFont typeface="Wingdings 2" charset="2"/>
              <a:buChar char=""/>
              <a:defRPr sz="1200"/>
            </a:lvl4pPr>
            <a:lvl5pPr marL="2057400" indent="-228600">
              <a:spcBef>
                <a:spcPct val="20000"/>
              </a:spcBef>
              <a:spcAft>
                <a:spcPts val="600"/>
              </a:spcAft>
              <a:buClr>
                <a:schemeClr val="accent1"/>
              </a:buClr>
              <a:buFont typeface="Wingdings 2" charset="2"/>
              <a:buChar char=""/>
              <a:defRPr sz="1200"/>
            </a:lvl5pPr>
            <a:lvl6pPr marL="2400000" indent="-228600">
              <a:spcBef>
                <a:spcPct val="20000"/>
              </a:spcBef>
              <a:spcAft>
                <a:spcPts val="600"/>
              </a:spcAft>
              <a:buClr>
                <a:schemeClr val="accent1"/>
              </a:buClr>
              <a:buFont typeface="Wingdings 2" charset="2"/>
              <a:buChar char=""/>
              <a:defRPr sz="1200"/>
            </a:lvl6pPr>
            <a:lvl7pPr marL="2800000" indent="-228600">
              <a:spcBef>
                <a:spcPct val="20000"/>
              </a:spcBef>
              <a:spcAft>
                <a:spcPts val="600"/>
              </a:spcAft>
              <a:buClr>
                <a:schemeClr val="accent1"/>
              </a:buClr>
              <a:buFont typeface="Wingdings 2" charset="2"/>
              <a:buChar char=""/>
              <a:defRPr sz="1200"/>
            </a:lvl7pPr>
            <a:lvl8pPr marL="3200000" indent="-228600">
              <a:spcBef>
                <a:spcPct val="20000"/>
              </a:spcBef>
              <a:spcAft>
                <a:spcPts val="600"/>
              </a:spcAft>
              <a:buClr>
                <a:schemeClr val="accent1"/>
              </a:buClr>
              <a:buFont typeface="Wingdings 2" charset="2"/>
              <a:buChar char=""/>
              <a:defRPr sz="1200"/>
            </a:lvl8pPr>
            <a:lvl9pPr marL="3600000" indent="-228600">
              <a:spcBef>
                <a:spcPct val="20000"/>
              </a:spcBef>
              <a:spcAft>
                <a:spcPts val="600"/>
              </a:spcAft>
              <a:buClr>
                <a:schemeClr val="accent1"/>
              </a:buClr>
              <a:buFont typeface="Wingdings 2" charset="2"/>
              <a:buChar char=""/>
              <a:defRPr sz="1200"/>
            </a:lvl9pPr>
          </a:lstStyle>
          <a:p>
            <a:r>
              <a:rPr lang="en-US" dirty="0"/>
              <a:t>Detect Number Plate button to run the program on the uploaded </a:t>
            </a:r>
            <a:r>
              <a:rPr lang="en-US" dirty="0" smtClean="0"/>
              <a:t>image.</a:t>
            </a:r>
            <a:endParaRPr lang="en-US" dirty="0"/>
          </a:p>
        </p:txBody>
      </p:sp>
      <p:sp>
        <p:nvSpPr>
          <p:cNvPr id="8" name="Up Arrow 7"/>
          <p:cNvSpPr/>
          <p:nvPr/>
        </p:nvSpPr>
        <p:spPr>
          <a:xfrm>
            <a:off x="2929229" y="3909260"/>
            <a:ext cx="291376" cy="645458"/>
          </a:xfrm>
          <a:prstGeom prst="upArrow">
            <a:avLst/>
          </a:prstGeom>
          <a:solidFill>
            <a:srgbClr val="587BEA"/>
          </a:solidFill>
          <a:ln w="38100">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Up Arrow 8"/>
          <p:cNvSpPr/>
          <p:nvPr/>
        </p:nvSpPr>
        <p:spPr>
          <a:xfrm>
            <a:off x="8749540" y="3909260"/>
            <a:ext cx="291376" cy="645458"/>
          </a:xfrm>
          <a:prstGeom prst="upArrow">
            <a:avLst/>
          </a:prstGeom>
          <a:solidFill>
            <a:srgbClr val="587BEA"/>
          </a:solidFill>
          <a:ln w="38100">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71924672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Quotable</Template>
  <TotalTime>235</TotalTime>
  <Words>571</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Agency FB</vt:lpstr>
      <vt:lpstr>Arial</vt:lpstr>
      <vt:lpstr>Arial Rounded MT Bold</vt:lpstr>
      <vt:lpstr>Century Gothic</vt:lpstr>
      <vt:lpstr>Forte</vt:lpstr>
      <vt:lpstr>Wingdings 2</vt:lpstr>
      <vt:lpstr>Quotable</vt:lpstr>
      <vt:lpstr>PowerPoint Presentation</vt:lpstr>
      <vt:lpstr>PowerPoint Presentation</vt:lpstr>
      <vt:lpstr>Acknowledgements</vt:lpstr>
      <vt:lpstr>Introduction</vt:lpstr>
      <vt:lpstr> My Internship Journey with Clevered</vt:lpstr>
      <vt:lpstr>About App</vt:lpstr>
      <vt:lpstr>How do I use the app ?</vt:lpstr>
      <vt:lpstr>PowerPoint Presentation</vt:lpstr>
      <vt:lpstr>Option Name</vt:lpstr>
      <vt:lpstr>Contact Person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Janvi Habbu</dc:creator>
  <cp:lastModifiedBy>Janvi Habbu</cp:lastModifiedBy>
  <cp:revision>62</cp:revision>
  <dcterms:created xsi:type="dcterms:W3CDTF">2024-06-23T09:03:10Z</dcterms:created>
  <dcterms:modified xsi:type="dcterms:W3CDTF">2024-07-03T15:51:35Z</dcterms:modified>
</cp:coreProperties>
</file>