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gBLzgFuYeUfG/DPVxTRjovjimg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b93def5190971b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7b93def5190971b5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93def5190971b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7b93def5190971b5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b93def5190971b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b93def5190971b5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b93def5190971b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7b93def5190971b5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b93def5190971b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b93def5190971b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b93def5190971b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7b93def5190971b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b93def5190971b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7b93def5190971b5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71472" y="428604"/>
            <a:ext cx="8072494" cy="1360005"/>
          </a:xfrm>
          <a:prstGeom prst="rect">
            <a:avLst/>
          </a:prstGeom>
          <a:solidFill>
            <a:srgbClr val="F1EDA5"/>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Advance Internship@Clevered</a:t>
            </a:r>
            <a:br>
              <a:rPr b="1" i="0" lang="en-IN" sz="4400" u="none" cap="none" strike="noStrike">
                <a:solidFill>
                  <a:schemeClr val="dk1"/>
                </a:solidFill>
                <a:latin typeface="Calibri"/>
                <a:ea typeface="Calibri"/>
                <a:cs typeface="Calibri"/>
                <a:sym typeface="Calibri"/>
              </a:rPr>
            </a:br>
            <a:r>
              <a:rPr b="1" lang="en-IN" sz="4400">
                <a:solidFill>
                  <a:schemeClr val="dk1"/>
                </a:solidFill>
                <a:latin typeface="Calibri"/>
                <a:ea typeface="Calibri"/>
                <a:cs typeface="Calibri"/>
                <a:sym typeface="Calibri"/>
              </a:rPr>
              <a:t>brAIn map</a:t>
            </a:r>
            <a:endParaRPr b="0" i="0" sz="4400" u="none" cap="none" strike="noStrike">
              <a:solidFill>
                <a:schemeClr val="dk1"/>
              </a:solidFill>
              <a:latin typeface="Calibri"/>
              <a:ea typeface="Calibri"/>
              <a:cs typeface="Calibri"/>
              <a:sym typeface="Calibri"/>
            </a:endParaRPr>
          </a:p>
        </p:txBody>
      </p:sp>
      <p:sp>
        <p:nvSpPr>
          <p:cNvPr id="85" name="Google Shape;85;p1"/>
          <p:cNvSpPr txBox="1"/>
          <p:nvPr>
            <p:ph idx="1" type="subTitle"/>
          </p:nvPr>
        </p:nvSpPr>
        <p:spPr>
          <a:xfrm>
            <a:off x="4572000" y="6072206"/>
            <a:ext cx="4572032" cy="785818"/>
          </a:xfrm>
          <a:prstGeom prst="rect">
            <a:avLst/>
          </a:prstGeom>
          <a:gradFill>
            <a:gsLst>
              <a:gs pos="0">
                <a:srgbClr val="5E9EFF"/>
              </a:gs>
              <a:gs pos="39999">
                <a:srgbClr val="85C2FF"/>
              </a:gs>
              <a:gs pos="70000">
                <a:srgbClr val="C4D6EB"/>
              </a:gs>
              <a:gs pos="100000">
                <a:srgbClr val="FFEBFA"/>
              </a:gs>
            </a:gsLst>
            <a:lin ang="16200000" scaled="0"/>
          </a:grad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None/>
            </a:pPr>
            <a:r>
              <a:rPr b="1" lang="en-IN">
                <a:solidFill>
                  <a:schemeClr val="dk1"/>
                </a:solidFill>
              </a:rPr>
              <a:t>Author: Maheka Nath</a:t>
            </a:r>
            <a:endParaRPr b="1">
              <a:solidFill>
                <a:schemeClr val="dk1"/>
              </a:solidFill>
            </a:endParaRPr>
          </a:p>
        </p:txBody>
      </p:sp>
      <p:sp>
        <p:nvSpPr>
          <p:cNvPr id="86" name="Google Shape;86;p1"/>
          <p:cNvSpPr txBox="1"/>
          <p:nvPr/>
        </p:nvSpPr>
        <p:spPr>
          <a:xfrm>
            <a:off x="1457348" y="2357430"/>
            <a:ext cx="6400800" cy="785818"/>
          </a:xfrm>
          <a:prstGeom prst="rect">
            <a:avLst/>
          </a:prstGeom>
          <a:gradFill>
            <a:gsLst>
              <a:gs pos="0">
                <a:srgbClr val="5E9EFF"/>
              </a:gs>
              <a:gs pos="39999">
                <a:srgbClr val="85C2FF"/>
              </a:gs>
              <a:gs pos="70000">
                <a:srgbClr val="C4D6EB"/>
              </a:gs>
              <a:gs pos="100000">
                <a:srgbClr val="FFEBFA"/>
              </a:gs>
            </a:gsLst>
            <a:lin ang="5400000" scaled="0"/>
          </a:grad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Arial"/>
              <a:buNone/>
            </a:pPr>
            <a:r>
              <a:rPr b="1" i="0" lang="en-IN" sz="3600" u="none" cap="none" strike="noStrike">
                <a:solidFill>
                  <a:schemeClr val="dk1"/>
                </a:solidFill>
                <a:latin typeface="Calibri"/>
                <a:ea typeface="Calibri"/>
                <a:cs typeface="Calibri"/>
                <a:sym typeface="Calibri"/>
              </a:rPr>
              <a:t>App User Manual</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7b93def5190971b5_19"/>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gpa</a:t>
            </a:r>
            <a:endParaRPr/>
          </a:p>
          <a:p>
            <a:pPr indent="0" lvl="0" marL="0" marR="0" rtl="0" algn="ctr">
              <a:spcBef>
                <a:spcPts val="0"/>
              </a:spcBef>
              <a:spcAft>
                <a:spcPts val="0"/>
              </a:spcAft>
              <a:buNone/>
            </a:pPr>
            <a:r>
              <a:t/>
            </a:r>
            <a:endParaRPr/>
          </a:p>
        </p:txBody>
      </p:sp>
      <p:sp>
        <p:nvSpPr>
          <p:cNvPr id="145" name="Google Shape;145;g7b93def5190971b5_19"/>
          <p:cNvSpPr txBox="1"/>
          <p:nvPr/>
        </p:nvSpPr>
        <p:spPr>
          <a:xfrm>
            <a:off x="1232780" y="2898154"/>
            <a:ext cx="6900300" cy="2825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user’s grade point average needs to be entered in the box.</a:t>
            </a:r>
            <a:endParaRPr/>
          </a:p>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a:t>
            </a:r>
            <a:r>
              <a:rPr b="1" lang="en-IN" sz="2400">
                <a:solidFill>
                  <a:schemeClr val="lt1"/>
                </a:solidFill>
                <a:latin typeface="Calibri"/>
                <a:ea typeface="Calibri"/>
                <a:cs typeface="Calibri"/>
                <a:sym typeface="Calibri"/>
              </a:rPr>
              <a:t>ood internet connection and the use of google collab is required.</a:t>
            </a:r>
            <a:endParaRPr b="1" i="0" sz="2400" u="none" cap="none" strike="noStrike">
              <a:solidFill>
                <a:schemeClr val="lt1"/>
              </a:solidFill>
              <a:latin typeface="Calibri"/>
              <a:ea typeface="Calibri"/>
              <a:cs typeface="Calibri"/>
              <a:sym typeface="Calibri"/>
            </a:endParaRPr>
          </a:p>
        </p:txBody>
      </p:sp>
      <p:pic>
        <p:nvPicPr>
          <p:cNvPr id="146" name="Google Shape;146;g7b93def5190971b5_19"/>
          <p:cNvPicPr preferRelativeResize="0"/>
          <p:nvPr/>
        </p:nvPicPr>
        <p:blipFill rotWithShape="1">
          <a:blip r:embed="rId3">
            <a:alphaModFix/>
          </a:blip>
          <a:srcRect b="34699" l="-3200" r="3199" t="55543"/>
          <a:stretch/>
        </p:blipFill>
        <p:spPr>
          <a:xfrm>
            <a:off x="2605025" y="1698960"/>
            <a:ext cx="3933950" cy="404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7b93def5190971b5_25"/>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marital status</a:t>
            </a:r>
            <a:endParaRPr/>
          </a:p>
          <a:p>
            <a:pPr indent="0" lvl="0" marL="0" marR="0" rtl="0" algn="ctr">
              <a:spcBef>
                <a:spcPts val="0"/>
              </a:spcBef>
              <a:spcAft>
                <a:spcPts val="0"/>
              </a:spcAft>
              <a:buNone/>
            </a:pPr>
            <a:r>
              <a:t/>
            </a:r>
            <a:endParaRPr/>
          </a:p>
        </p:txBody>
      </p:sp>
      <p:sp>
        <p:nvSpPr>
          <p:cNvPr id="152" name="Google Shape;152;g7b93def5190971b5_25"/>
          <p:cNvSpPr txBox="1"/>
          <p:nvPr/>
        </p:nvSpPr>
        <p:spPr>
          <a:xfrm>
            <a:off x="1090207" y="2962822"/>
            <a:ext cx="6669600" cy="2137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user’s marital status has to be entered in the box. The user can enter ‘no’ if not </a:t>
            </a:r>
            <a:r>
              <a:rPr b="1" lang="en-IN" sz="2400">
                <a:solidFill>
                  <a:schemeClr val="lt1"/>
                </a:solidFill>
                <a:latin typeface="Calibri"/>
                <a:ea typeface="Calibri"/>
                <a:cs typeface="Calibri"/>
                <a:sym typeface="Calibri"/>
              </a:rPr>
              <a:t>married and ‘yes’ if married</a:t>
            </a:r>
            <a:endParaRPr/>
          </a:p>
          <a:p>
            <a:pPr indent="-342900" lvl="0" marL="342900" rtl="0" algn="l">
              <a:spcBef>
                <a:spcPts val="0"/>
              </a:spcBef>
              <a:spcAft>
                <a:spcPts val="0"/>
              </a:spcAft>
              <a:buClr>
                <a:schemeClr val="lt1"/>
              </a:buClr>
              <a:buSzPts val="2400"/>
              <a:buChar char="•"/>
            </a:pPr>
            <a:r>
              <a:rPr b="1" lang="en-IN" sz="2400">
                <a:solidFill>
                  <a:schemeClr val="lt1"/>
                </a:solidFill>
                <a:latin typeface="Calibri"/>
                <a:ea typeface="Calibri"/>
                <a:cs typeface="Calibri"/>
                <a:sym typeface="Calibri"/>
              </a:rPr>
              <a:t>G</a:t>
            </a:r>
            <a:r>
              <a:rPr b="1" lang="en-IN" sz="2400">
                <a:solidFill>
                  <a:schemeClr val="lt1"/>
                </a:solidFill>
                <a:latin typeface="Calibri"/>
                <a:ea typeface="Calibri"/>
                <a:cs typeface="Calibri"/>
                <a:sym typeface="Calibri"/>
              </a:rPr>
              <a:t>ood internet connection and the use of google collab is required.</a:t>
            </a:r>
            <a:endParaRPr b="1" i="0" sz="2400" u="none" cap="none" strike="noStrike">
              <a:solidFill>
                <a:schemeClr val="lt1"/>
              </a:solidFill>
              <a:latin typeface="Calibri"/>
              <a:ea typeface="Calibri"/>
              <a:cs typeface="Calibri"/>
              <a:sym typeface="Calibri"/>
            </a:endParaRPr>
          </a:p>
        </p:txBody>
      </p:sp>
      <p:pic>
        <p:nvPicPr>
          <p:cNvPr id="153" name="Google Shape;153;g7b93def5190971b5_25"/>
          <p:cNvPicPr preferRelativeResize="0"/>
          <p:nvPr/>
        </p:nvPicPr>
        <p:blipFill rotWithShape="1">
          <a:blip r:embed="rId3">
            <a:alphaModFix/>
          </a:blip>
          <a:srcRect b="25200" l="0" r="0" t="64791"/>
          <a:stretch/>
        </p:blipFill>
        <p:spPr>
          <a:xfrm>
            <a:off x="1571925" y="1683307"/>
            <a:ext cx="6000150" cy="63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7b93def5190971b5_31"/>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specialist treatment</a:t>
            </a:r>
            <a:endParaRPr/>
          </a:p>
          <a:p>
            <a:pPr indent="0" lvl="0" marL="0" marR="0" rtl="0" algn="ctr">
              <a:spcBef>
                <a:spcPts val="0"/>
              </a:spcBef>
              <a:spcAft>
                <a:spcPts val="0"/>
              </a:spcAft>
              <a:buNone/>
            </a:pPr>
            <a:r>
              <a:t/>
            </a:r>
            <a:endParaRPr/>
          </a:p>
        </p:txBody>
      </p:sp>
      <p:sp>
        <p:nvSpPr>
          <p:cNvPr id="159" name="Google Shape;159;g7b93def5190971b5_31"/>
          <p:cNvSpPr txBox="1"/>
          <p:nvPr/>
        </p:nvSpPr>
        <p:spPr>
          <a:xfrm>
            <a:off x="1512446" y="3195569"/>
            <a:ext cx="7020000" cy="2818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 has to mention whether they have received a professional diagnosis for any mental health disorders.</a:t>
            </a:r>
            <a:endParaRPr/>
          </a:p>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a:t>
            </a:r>
            <a:r>
              <a:rPr b="1" lang="en-IN" sz="2400">
                <a:solidFill>
                  <a:schemeClr val="lt1"/>
                </a:solidFill>
                <a:latin typeface="Calibri"/>
                <a:ea typeface="Calibri"/>
                <a:cs typeface="Calibri"/>
                <a:sym typeface="Calibri"/>
              </a:rPr>
              <a:t>ood internet connection and the use of google collab is required.</a:t>
            </a:r>
            <a:endParaRPr b="1" i="0" sz="2400" u="none" cap="none" strike="noStrike">
              <a:solidFill>
                <a:schemeClr val="lt1"/>
              </a:solidFill>
              <a:latin typeface="Calibri"/>
              <a:ea typeface="Calibri"/>
              <a:cs typeface="Calibri"/>
              <a:sym typeface="Calibri"/>
            </a:endParaRPr>
          </a:p>
        </p:txBody>
      </p:sp>
      <p:pic>
        <p:nvPicPr>
          <p:cNvPr id="160" name="Google Shape;160;g7b93def5190971b5_31"/>
          <p:cNvPicPr preferRelativeResize="0"/>
          <p:nvPr/>
        </p:nvPicPr>
        <p:blipFill rotWithShape="1">
          <a:blip r:embed="rId3">
            <a:alphaModFix/>
          </a:blip>
          <a:srcRect b="14816" l="0" r="0" t="73800"/>
          <a:stretch/>
        </p:blipFill>
        <p:spPr>
          <a:xfrm>
            <a:off x="1694650" y="1841959"/>
            <a:ext cx="5910101" cy="70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7b93def5190971b5_37"/>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predict button</a:t>
            </a:r>
            <a:endParaRPr/>
          </a:p>
          <a:p>
            <a:pPr indent="0" lvl="0" marL="0" marR="0" rtl="0" algn="ctr">
              <a:spcBef>
                <a:spcPts val="0"/>
              </a:spcBef>
              <a:spcAft>
                <a:spcPts val="0"/>
              </a:spcAft>
              <a:buNone/>
            </a:pPr>
            <a:r>
              <a:t/>
            </a:r>
            <a:endParaRPr/>
          </a:p>
        </p:txBody>
      </p:sp>
      <p:sp>
        <p:nvSpPr>
          <p:cNvPr id="166" name="Google Shape;166;g7b93def5190971b5_37"/>
          <p:cNvSpPr txBox="1"/>
          <p:nvPr/>
        </p:nvSpPr>
        <p:spPr>
          <a:xfrm>
            <a:off x="881100" y="3214129"/>
            <a:ext cx="7381800" cy="2333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48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Once the data is filled out, the user has to click on the predict button at the bottom of the questionnaire to find out what mental health disorders the user is susceptible to.</a:t>
            </a:r>
            <a:endParaRPr b="1" sz="2400">
              <a:solidFill>
                <a:schemeClr val="lt1"/>
              </a:solidFill>
              <a:latin typeface="Calibri"/>
              <a:ea typeface="Calibri"/>
              <a:cs typeface="Calibri"/>
              <a:sym typeface="Calibri"/>
            </a:endParaRPr>
          </a:p>
          <a:p>
            <a:pPr indent="-342900" lvl="0" marL="342900" marR="0" rtl="0" algn="l">
              <a:lnSpc>
                <a:spcPct val="100000"/>
              </a:lnSpc>
              <a:spcBef>
                <a:spcPts val="48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a:t>
            </a:r>
            <a:r>
              <a:rPr b="1" lang="en-IN" sz="2400">
                <a:solidFill>
                  <a:schemeClr val="lt1"/>
                </a:solidFill>
                <a:latin typeface="Calibri"/>
                <a:ea typeface="Calibri"/>
                <a:cs typeface="Calibri"/>
                <a:sym typeface="Calibri"/>
              </a:rPr>
              <a:t>ood internet connection and the use of google collab is required.</a:t>
            </a:r>
            <a:endParaRPr b="1" i="0" sz="2400" u="none" cap="none" strike="noStrike">
              <a:solidFill>
                <a:schemeClr val="lt1"/>
              </a:solidFill>
              <a:latin typeface="Calibri"/>
              <a:ea typeface="Calibri"/>
              <a:cs typeface="Calibri"/>
              <a:sym typeface="Calibri"/>
            </a:endParaRPr>
          </a:p>
        </p:txBody>
      </p:sp>
      <p:pic>
        <p:nvPicPr>
          <p:cNvPr id="167" name="Google Shape;167;g7b93def5190971b5_37"/>
          <p:cNvPicPr preferRelativeResize="0"/>
          <p:nvPr/>
        </p:nvPicPr>
        <p:blipFill rotWithShape="1">
          <a:blip r:embed="rId3">
            <a:alphaModFix/>
          </a:blip>
          <a:srcRect b="6563" l="0" r="61538" t="83679"/>
          <a:stretch/>
        </p:blipFill>
        <p:spPr>
          <a:xfrm>
            <a:off x="2662976" y="1779337"/>
            <a:ext cx="3818024" cy="857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p:nvPr/>
        </p:nvSpPr>
        <p:spPr>
          <a:xfrm>
            <a:off x="755576" y="404553"/>
            <a:ext cx="7632848"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3600" u="none" cap="none" strike="noStrike">
                <a:solidFill>
                  <a:schemeClr val="dk1"/>
                </a:solidFill>
                <a:latin typeface="Calibri"/>
                <a:ea typeface="Calibri"/>
                <a:cs typeface="Calibri"/>
                <a:sym typeface="Calibri"/>
              </a:rPr>
              <a:t>About My Internship with Clevered..</a:t>
            </a:r>
            <a:endParaRPr/>
          </a:p>
        </p:txBody>
      </p:sp>
      <p:sp>
        <p:nvSpPr>
          <p:cNvPr id="173" name="Google Shape;173;p5"/>
          <p:cNvSpPr txBox="1"/>
          <p:nvPr/>
        </p:nvSpPr>
        <p:spPr>
          <a:xfrm>
            <a:off x="1082546" y="1571600"/>
            <a:ext cx="7632900" cy="45261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marR="0" rtl="0" algn="l">
              <a:lnSpc>
                <a:spcPct val="100000"/>
              </a:lnSpc>
              <a:spcBef>
                <a:spcPts val="0"/>
              </a:spcBef>
              <a:spcAft>
                <a:spcPts val="0"/>
              </a:spcAft>
              <a:buClr>
                <a:schemeClr val="lt1"/>
              </a:buClr>
              <a:buSzPct val="100000"/>
              <a:buFont typeface="Arial"/>
              <a:buChar char="•"/>
            </a:pPr>
            <a:r>
              <a:rPr b="1" lang="en-IN" sz="3200">
                <a:solidFill>
                  <a:schemeClr val="lt1"/>
                </a:solidFill>
                <a:latin typeface="Calibri"/>
                <a:ea typeface="Calibri"/>
                <a:cs typeface="Calibri"/>
                <a:sym typeface="Calibri"/>
              </a:rPr>
              <a:t>During my internship, I was able to understand how computer science can be used to solve real world problems. After some trial and error, I was able to complete the app and had help from my teacher every step of the way. It has helped built upon my interest for computer science and has given me clarity as to how technology can be used to solve problems.</a:t>
            </a:r>
            <a:endParaRPr b="1" sz="3200">
              <a:solidFill>
                <a:schemeClr val="lt1"/>
              </a:solidFill>
              <a:latin typeface="Calibri"/>
              <a:ea typeface="Calibri"/>
              <a:cs typeface="Calibri"/>
              <a:sym typeface="Calibri"/>
            </a:endParaRPr>
          </a:p>
          <a:p>
            <a:pPr indent="-327660" lvl="0" marL="342900" marR="0" rtl="0" algn="l">
              <a:lnSpc>
                <a:spcPct val="100000"/>
              </a:lnSpc>
              <a:spcBef>
                <a:spcPts val="640"/>
              </a:spcBef>
              <a:spcAft>
                <a:spcPts val="0"/>
              </a:spcAft>
              <a:buClr>
                <a:schemeClr val="lt1"/>
              </a:buClr>
              <a:buSzPct val="100000"/>
              <a:buFont typeface="Arial"/>
              <a:buChar char="•"/>
            </a:pPr>
            <a:r>
              <a:rPr b="1" lang="en-IN" sz="3200">
                <a:solidFill>
                  <a:schemeClr val="lt1"/>
                </a:solidFill>
                <a:latin typeface="Calibri"/>
                <a:ea typeface="Calibri"/>
                <a:cs typeface="Calibri"/>
                <a:sym typeface="Calibri"/>
              </a:rPr>
              <a:t> </a:t>
            </a:r>
            <a:r>
              <a:rPr b="1" i="0" lang="en-IN" sz="3200" u="none" cap="none" strike="noStrike">
                <a:solidFill>
                  <a:schemeClr val="lt1"/>
                </a:solidFill>
                <a:latin typeface="Calibri"/>
                <a:ea typeface="Calibri"/>
                <a:cs typeface="Calibri"/>
                <a:sym typeface="Calibri"/>
              </a:rPr>
              <a:t>Badges Earned</a:t>
            </a:r>
            <a:r>
              <a:rPr b="1" lang="en-IN" sz="3200">
                <a:solidFill>
                  <a:schemeClr val="lt1"/>
                </a:solidFill>
                <a:latin typeface="Calibri"/>
                <a:ea typeface="Calibri"/>
                <a:cs typeface="Calibri"/>
                <a:sym typeface="Calibri"/>
              </a:rPr>
              <a:t>: W</a:t>
            </a:r>
            <a:r>
              <a:rPr b="1" i="0" lang="en-IN" sz="3200" u="none" cap="none" strike="noStrike">
                <a:solidFill>
                  <a:schemeClr val="lt1"/>
                </a:solidFill>
                <a:latin typeface="Calibri"/>
                <a:ea typeface="Calibri"/>
                <a:cs typeface="Calibri"/>
                <a:sym typeface="Calibri"/>
              </a:rPr>
              <a:t>onderful effort for project completion</a:t>
            </a:r>
            <a:r>
              <a:rPr b="1" lang="en-IN" sz="3200">
                <a:solidFill>
                  <a:schemeClr val="lt1"/>
                </a:solidFill>
                <a:latin typeface="Calibri"/>
                <a:ea typeface="Calibri"/>
                <a:cs typeface="Calibri"/>
                <a:sym typeface="Calibri"/>
              </a:rPr>
              <a:t> and attentiveness.</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Acknowledgements</a:t>
            </a:r>
            <a:endParaRPr/>
          </a:p>
        </p:txBody>
      </p:sp>
      <p:sp>
        <p:nvSpPr>
          <p:cNvPr id="179" name="Google Shape;179;p3"/>
          <p:cNvSpPr txBox="1"/>
          <p:nvPr>
            <p:ph idx="1" type="body"/>
          </p:nvPr>
        </p:nvSpPr>
        <p:spPr>
          <a:xfrm>
            <a:off x="457200" y="1785926"/>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I would like to offer a</a:t>
            </a:r>
            <a:r>
              <a:rPr b="1" lang="en-IN">
                <a:solidFill>
                  <a:schemeClr val="lt1"/>
                </a:solidFill>
              </a:rPr>
              <a:t> small vote of thanks for all who have helped me in this journey of App Development –</a:t>
            </a:r>
            <a:endParaRPr b="1">
              <a:solidFill>
                <a:schemeClr val="lt1"/>
              </a:solidFill>
            </a:endParaRPr>
          </a:p>
          <a:p>
            <a:pPr indent="-342900" lvl="0" marL="342900" rtl="0" algn="l">
              <a:spcBef>
                <a:spcPts val="0"/>
              </a:spcBef>
              <a:spcAft>
                <a:spcPts val="0"/>
              </a:spcAft>
              <a:buClr>
                <a:schemeClr val="lt1"/>
              </a:buClr>
              <a:buSzPts val="3200"/>
              <a:buChar char="•"/>
            </a:pPr>
            <a:r>
              <a:rPr b="1" lang="en-IN">
                <a:solidFill>
                  <a:schemeClr val="lt1"/>
                </a:solidFill>
              </a:rPr>
              <a:t>I would </a:t>
            </a:r>
            <a:r>
              <a:rPr b="1" lang="en-IN">
                <a:solidFill>
                  <a:schemeClr val="lt1"/>
                </a:solidFill>
              </a:rPr>
              <a:t>like to thank my parents for their support.</a:t>
            </a:r>
            <a:endParaRPr b="1">
              <a:solidFill>
                <a:schemeClr val="lt1"/>
              </a:solidFill>
            </a:endParaRPr>
          </a:p>
          <a:p>
            <a:pPr indent="-254000" lvl="0" marL="342900" rtl="0" algn="l">
              <a:spcBef>
                <a:spcPts val="0"/>
              </a:spcBef>
              <a:spcAft>
                <a:spcPts val="0"/>
              </a:spcAft>
              <a:buClr>
                <a:schemeClr val="lt1"/>
              </a:buClr>
              <a:buSzPts val="1800"/>
              <a:buChar char="•"/>
            </a:pPr>
            <a:r>
              <a:rPr b="1" lang="en-IN">
                <a:solidFill>
                  <a:schemeClr val="lt1"/>
                </a:solidFill>
              </a:rPr>
              <a:t>Ms Mani, who guided me through the project and helped answer my doubts.</a:t>
            </a:r>
            <a:endParaRPr b="1">
              <a:solidFill>
                <a:schemeClr val="lt1"/>
              </a:solidFill>
            </a:endParaRPr>
          </a:p>
          <a:p>
            <a:pPr indent="-254000" lvl="0" marL="342900" rtl="0" algn="l">
              <a:spcBef>
                <a:spcPts val="0"/>
              </a:spcBef>
              <a:spcAft>
                <a:spcPts val="0"/>
              </a:spcAft>
              <a:buClr>
                <a:schemeClr val="lt1"/>
              </a:buClr>
              <a:buSzPts val="1800"/>
              <a:buChar char="•"/>
            </a:pPr>
            <a:r>
              <a:rPr b="1" lang="en-IN">
                <a:solidFill>
                  <a:schemeClr val="lt1"/>
                </a:solidFill>
              </a:rPr>
              <a:t>Finally, I would like to thank Mr Ken for giving me his time and helping me with my project. </a:t>
            </a:r>
            <a:endParaRPr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a:off x="1871700" y="200702"/>
            <a:ext cx="540060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Contact Person</a:t>
            </a:r>
            <a:endParaRPr/>
          </a:p>
        </p:txBody>
      </p:sp>
      <p:sp>
        <p:nvSpPr>
          <p:cNvPr id="185" name="Google Shape;18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mahekanath@gmail.com</a:t>
            </a:r>
            <a:endParaRPr/>
          </a:p>
          <a:p>
            <a:pPr indent="-342900" lvl="0" marL="342900" rtl="0" algn="l">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2742076" y="2786058"/>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1958622"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800" u="none" cap="none" strike="noStrike">
                <a:solidFill>
                  <a:schemeClr val="dk1"/>
                </a:solidFill>
                <a:latin typeface="Calibri"/>
                <a:ea typeface="Calibri"/>
                <a:cs typeface="Calibri"/>
                <a:sym typeface="Calibri"/>
              </a:rPr>
              <a:t>Table of Contents</a:t>
            </a:r>
            <a:endParaRPr/>
          </a:p>
        </p:txBody>
      </p:sp>
      <p:sp>
        <p:nvSpPr>
          <p:cNvPr id="92" name="Google Shape;92;p2"/>
          <p:cNvSpPr txBox="1"/>
          <p:nvPr>
            <p:ph idx="1" type="body"/>
          </p:nvPr>
        </p:nvSpPr>
        <p:spPr>
          <a:xfrm>
            <a:off x="457200" y="225297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About me</a:t>
            </a:r>
            <a:endParaRPr b="1">
              <a:solidFill>
                <a:schemeClr val="lt1"/>
              </a:solidFill>
            </a:endParaRPr>
          </a:p>
          <a:p>
            <a:pPr indent="-342900" lvl="0" marL="342900" rtl="0" algn="l">
              <a:spcBef>
                <a:spcPts val="0"/>
              </a:spcBef>
              <a:spcAft>
                <a:spcPts val="0"/>
              </a:spcAft>
              <a:buClr>
                <a:schemeClr val="lt1"/>
              </a:buClr>
              <a:buSzPts val="3200"/>
              <a:buChar char="•"/>
            </a:pPr>
            <a:r>
              <a:rPr b="1" lang="en-IN">
                <a:solidFill>
                  <a:schemeClr val="lt1"/>
                </a:solidFill>
              </a:rPr>
              <a:t>About the app </a:t>
            </a:r>
            <a:endParaRPr b="1">
              <a:solidFill>
                <a:schemeClr val="lt1"/>
              </a:solidFill>
            </a:endParaRPr>
          </a:p>
          <a:p>
            <a:pPr indent="-342900" lvl="0" marL="342900" rtl="0" algn="l">
              <a:spcBef>
                <a:spcPts val="0"/>
              </a:spcBef>
              <a:spcAft>
                <a:spcPts val="0"/>
              </a:spcAft>
              <a:buClr>
                <a:schemeClr val="lt1"/>
              </a:buClr>
              <a:buSzPts val="3200"/>
              <a:buChar char="•"/>
            </a:pPr>
            <a:r>
              <a:rPr b="1" lang="en-IN">
                <a:solidFill>
                  <a:schemeClr val="lt1"/>
                </a:solidFill>
              </a:rPr>
              <a:t>Steps to use the app </a:t>
            </a:r>
            <a:endParaRPr b="1">
              <a:solidFill>
                <a:schemeClr val="lt1"/>
              </a:solidFill>
            </a:endParaRPr>
          </a:p>
          <a:p>
            <a:pPr indent="-342900" lvl="0" marL="342900" rtl="0" algn="l">
              <a:spcBef>
                <a:spcPts val="0"/>
              </a:spcBef>
              <a:spcAft>
                <a:spcPts val="0"/>
              </a:spcAft>
              <a:buClr>
                <a:schemeClr val="lt1"/>
              </a:buClr>
              <a:buSzPts val="3200"/>
              <a:buChar char="•"/>
            </a:pPr>
            <a:r>
              <a:rPr b="1" lang="en-IN">
                <a:solidFill>
                  <a:schemeClr val="lt1"/>
                </a:solidFill>
              </a:rPr>
              <a:t>My internships experience </a:t>
            </a:r>
            <a:endParaRPr b="1">
              <a:solidFill>
                <a:schemeClr val="lt1"/>
              </a:solidFill>
            </a:endParaRPr>
          </a:p>
          <a:p>
            <a:pPr indent="-342900" lvl="0" marL="342900" rtl="0" algn="l">
              <a:spcBef>
                <a:spcPts val="0"/>
              </a:spcBef>
              <a:spcAft>
                <a:spcPts val="0"/>
              </a:spcAft>
              <a:buClr>
                <a:schemeClr val="lt1"/>
              </a:buClr>
              <a:buSzPts val="3200"/>
              <a:buChar char="•"/>
            </a:pPr>
            <a:r>
              <a:rPr b="1" lang="en-IN">
                <a:solidFill>
                  <a:schemeClr val="lt1"/>
                </a:solidFill>
              </a:rPr>
              <a:t>Acknowledgements </a:t>
            </a:r>
            <a:endParaRPr b="1">
              <a:solidFill>
                <a:schemeClr val="lt1"/>
              </a:solidFill>
            </a:endParaRPr>
          </a:p>
          <a:p>
            <a:pPr indent="-342900" lvl="0" marL="342900" rtl="0" algn="l">
              <a:spcBef>
                <a:spcPts val="0"/>
              </a:spcBef>
              <a:spcAft>
                <a:spcPts val="0"/>
              </a:spcAft>
              <a:buClr>
                <a:schemeClr val="lt1"/>
              </a:buClr>
              <a:buSzPts val="3200"/>
              <a:buChar char="•"/>
            </a:pPr>
            <a:r>
              <a:rPr b="1" lang="en-IN">
                <a:solidFill>
                  <a:schemeClr val="lt1"/>
                </a:solidFill>
              </a:rPr>
              <a:t>Contact me</a:t>
            </a:r>
            <a:endParaRPr b="1">
              <a:solidFill>
                <a:schemeClr val="lt1"/>
              </a:solidFill>
            </a:endParaRPr>
          </a:p>
          <a:p>
            <a:pPr indent="0" lvl="0" marL="342900" rtl="0" algn="l">
              <a:spcBef>
                <a:spcPts val="0"/>
              </a:spcBef>
              <a:spcAft>
                <a:spcPts val="0"/>
              </a:spcAft>
              <a:buNone/>
            </a:pPr>
            <a:r>
              <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Me..</a:t>
            </a:r>
            <a:endParaRPr/>
          </a:p>
        </p:txBody>
      </p:sp>
      <p:sp>
        <p:nvSpPr>
          <p:cNvPr id="98" name="Google Shape;98;p4"/>
          <p:cNvSpPr txBox="1"/>
          <p:nvPr/>
        </p:nvSpPr>
        <p:spPr>
          <a:xfrm>
            <a:off x="3457397" y="1874825"/>
            <a:ext cx="5256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457200" marR="0" rtl="0" algn="l">
              <a:lnSpc>
                <a:spcPct val="100000"/>
              </a:lnSpc>
              <a:spcBef>
                <a:spcPts val="0"/>
              </a:spcBef>
              <a:spcAft>
                <a:spcPts val="0"/>
              </a:spcAft>
              <a:buNone/>
            </a:pPr>
            <a:r>
              <a:rPr b="1" lang="en-IN" sz="3200">
                <a:solidFill>
                  <a:schemeClr val="lt1"/>
                </a:solidFill>
                <a:latin typeface="Calibri"/>
                <a:ea typeface="Calibri"/>
                <a:cs typeface="Calibri"/>
                <a:sym typeface="Calibri"/>
              </a:rPr>
              <a:t>My name is Maheka Nath, I am from New Delhi, India and am currently studying math, economics, political science and psychology. I developed a passionate interest in computer science and AI in the ninth grade and since then have taken many courses on computer science to enhance my knowledge. </a:t>
            </a:r>
            <a:endParaRPr b="1" i="0" sz="3200" u="none" cap="none" strike="noStrike">
              <a:solidFill>
                <a:schemeClr val="lt1"/>
              </a:solidFill>
              <a:latin typeface="Calibri"/>
              <a:ea typeface="Calibri"/>
              <a:cs typeface="Calibri"/>
              <a:sym typeface="Calibri"/>
            </a:endParaRPr>
          </a:p>
        </p:txBody>
      </p:sp>
      <p:pic>
        <p:nvPicPr>
          <p:cNvPr id="99" name="Google Shape;99;p4"/>
          <p:cNvPicPr preferRelativeResize="0"/>
          <p:nvPr/>
        </p:nvPicPr>
        <p:blipFill rotWithShape="1">
          <a:blip r:embed="rId3">
            <a:alphaModFix/>
          </a:blip>
          <a:srcRect b="0" l="0" r="0" t="0"/>
          <a:stretch/>
        </p:blipFill>
        <p:spPr>
          <a:xfrm>
            <a:off x="885750" y="1874825"/>
            <a:ext cx="2571651" cy="40197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App..</a:t>
            </a:r>
            <a:endParaRPr/>
          </a:p>
        </p:txBody>
      </p:sp>
      <p:sp>
        <p:nvSpPr>
          <p:cNvPr id="105" name="Google Shape;105;p6"/>
          <p:cNvSpPr txBox="1"/>
          <p:nvPr/>
        </p:nvSpPr>
        <p:spPr>
          <a:xfrm>
            <a:off x="4571999" y="1649300"/>
            <a:ext cx="4572000" cy="45261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00000"/>
              </a:lnSpc>
              <a:spcBef>
                <a:spcPts val="0"/>
              </a:spcBef>
              <a:spcAft>
                <a:spcPts val="0"/>
              </a:spcAft>
              <a:buNone/>
            </a:pPr>
            <a:r>
              <a:rPr b="1" lang="en-IN" sz="3200">
                <a:solidFill>
                  <a:schemeClr val="lt1"/>
                </a:solidFill>
                <a:latin typeface="Calibri"/>
                <a:ea typeface="Calibri"/>
                <a:cs typeface="Calibri"/>
                <a:sym typeface="Calibri"/>
              </a:rPr>
              <a:t>BrAIn map is an application which provides you with a structured questionnaire to assess whether someone has a disorder. This helps keep your mental health in check and ensures that you seek professional help if needed.</a:t>
            </a:r>
            <a:endParaRPr b="1" i="0" sz="3200" u="none" cap="none" strike="noStrike">
              <a:solidFill>
                <a:schemeClr val="lt1"/>
              </a:solidFill>
              <a:latin typeface="Calibri"/>
              <a:ea typeface="Calibri"/>
              <a:cs typeface="Calibri"/>
              <a:sym typeface="Calibri"/>
            </a:endParaRPr>
          </a:p>
        </p:txBody>
      </p:sp>
      <p:pic>
        <p:nvPicPr>
          <p:cNvPr id="106" name="Google Shape;106;p6"/>
          <p:cNvPicPr preferRelativeResize="0"/>
          <p:nvPr/>
        </p:nvPicPr>
        <p:blipFill>
          <a:blip r:embed="rId3">
            <a:alphaModFix/>
          </a:blip>
          <a:stretch>
            <a:fillRect/>
          </a:stretch>
        </p:blipFill>
        <p:spPr>
          <a:xfrm>
            <a:off x="512270" y="1766527"/>
            <a:ext cx="3933950" cy="4140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p:nvPr/>
        </p:nvSpPr>
        <p:spPr>
          <a:xfrm>
            <a:off x="1954632" y="2850086"/>
            <a:ext cx="5760640"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How do I use the App?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p:nvPr/>
        </p:nvSpPr>
        <p:spPr>
          <a:xfrm>
            <a:off x="611560" y="140358"/>
            <a:ext cx="792088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age</a:t>
            </a:r>
            <a:endParaRPr/>
          </a:p>
          <a:p>
            <a:pPr indent="0" lvl="0" marL="0" marR="0" rtl="0" algn="ctr">
              <a:spcBef>
                <a:spcPts val="0"/>
              </a:spcBef>
              <a:spcAft>
                <a:spcPts val="0"/>
              </a:spcAft>
              <a:buNone/>
            </a:pPr>
            <a:r>
              <a:t/>
            </a:r>
            <a:endParaRPr/>
          </a:p>
        </p:txBody>
      </p:sp>
      <p:sp>
        <p:nvSpPr>
          <p:cNvPr id="117" name="Google Shape;117;p8"/>
          <p:cNvSpPr txBox="1"/>
          <p:nvPr/>
        </p:nvSpPr>
        <p:spPr>
          <a:xfrm>
            <a:off x="611549" y="3038025"/>
            <a:ext cx="7920900" cy="24423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user’s age needs to be entered in the box.</a:t>
            </a:r>
            <a:endParaRPr/>
          </a:p>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a:t>
            </a:r>
            <a:r>
              <a:rPr b="1" i="0" lang="en-IN" sz="2400" u="none" cap="none" strike="noStrike">
                <a:solidFill>
                  <a:schemeClr val="lt1"/>
                </a:solidFill>
                <a:latin typeface="Calibri"/>
                <a:ea typeface="Calibri"/>
                <a:cs typeface="Calibri"/>
                <a:sym typeface="Calibri"/>
              </a:rPr>
              <a:t>ood internet connection</a:t>
            </a:r>
            <a:r>
              <a:rPr b="1" lang="en-IN" sz="2400">
                <a:solidFill>
                  <a:schemeClr val="lt1"/>
                </a:solidFill>
                <a:latin typeface="Calibri"/>
                <a:ea typeface="Calibri"/>
                <a:cs typeface="Calibri"/>
                <a:sym typeface="Calibri"/>
              </a:rPr>
              <a:t> and the </a:t>
            </a:r>
            <a:r>
              <a:rPr b="1" i="0" lang="en-IN" sz="2400" u="none" cap="none" strike="noStrike">
                <a:solidFill>
                  <a:schemeClr val="lt1"/>
                </a:solidFill>
                <a:latin typeface="Calibri"/>
                <a:ea typeface="Calibri"/>
                <a:cs typeface="Calibri"/>
                <a:sym typeface="Calibri"/>
              </a:rPr>
              <a:t>use o</a:t>
            </a:r>
            <a:r>
              <a:rPr b="1" lang="en-IN" sz="2400">
                <a:solidFill>
                  <a:schemeClr val="lt1"/>
                </a:solidFill>
                <a:latin typeface="Calibri"/>
                <a:ea typeface="Calibri"/>
                <a:cs typeface="Calibri"/>
                <a:sym typeface="Calibri"/>
              </a:rPr>
              <a:t>f google collab is required.</a:t>
            </a:r>
            <a:endParaRPr b="1" i="0" sz="2400" u="none" cap="none" strike="noStrike">
              <a:solidFill>
                <a:schemeClr val="lt1"/>
              </a:solidFill>
              <a:latin typeface="Calibri"/>
              <a:ea typeface="Calibri"/>
              <a:cs typeface="Calibri"/>
              <a:sym typeface="Calibri"/>
            </a:endParaRPr>
          </a:p>
        </p:txBody>
      </p:sp>
      <p:pic>
        <p:nvPicPr>
          <p:cNvPr id="118" name="Google Shape;118;p8"/>
          <p:cNvPicPr preferRelativeResize="0"/>
          <p:nvPr/>
        </p:nvPicPr>
        <p:blipFill>
          <a:blip r:embed="rId3">
            <a:alphaModFix/>
          </a:blip>
          <a:stretch>
            <a:fillRect/>
          </a:stretch>
        </p:blipFill>
        <p:spPr>
          <a:xfrm>
            <a:off x="1809923" y="1736029"/>
            <a:ext cx="6160563" cy="5198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7b93def5190971b5_1"/>
          <p:cNvSpPr/>
          <p:nvPr/>
        </p:nvSpPr>
        <p:spPr>
          <a:xfrm>
            <a:off x="611560" y="255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gender</a:t>
            </a:r>
            <a:endParaRPr/>
          </a:p>
          <a:p>
            <a:pPr indent="0" lvl="0" marL="0" marR="0" rtl="0" algn="ctr">
              <a:spcBef>
                <a:spcPts val="0"/>
              </a:spcBef>
              <a:spcAft>
                <a:spcPts val="0"/>
              </a:spcAft>
              <a:buNone/>
            </a:pPr>
            <a:r>
              <a:t/>
            </a:r>
            <a:endParaRPr/>
          </a:p>
        </p:txBody>
      </p:sp>
      <p:sp>
        <p:nvSpPr>
          <p:cNvPr id="124" name="Google Shape;124;g7b93def5190971b5_1"/>
          <p:cNvSpPr txBox="1"/>
          <p:nvPr/>
        </p:nvSpPr>
        <p:spPr>
          <a:xfrm>
            <a:off x="744775" y="2988725"/>
            <a:ext cx="7787700" cy="1965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user’s gender needs to be entered in the box. This can be male, female or other.</a:t>
            </a:r>
            <a:endParaRPr/>
          </a:p>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a:t>
            </a:r>
            <a:r>
              <a:rPr b="1" lang="en-IN" sz="2400">
                <a:solidFill>
                  <a:schemeClr val="lt1"/>
                </a:solidFill>
                <a:latin typeface="Calibri"/>
                <a:ea typeface="Calibri"/>
                <a:cs typeface="Calibri"/>
                <a:sym typeface="Calibri"/>
              </a:rPr>
              <a:t>ood internet connection and the use of google collab is required.</a:t>
            </a:r>
            <a:endParaRPr b="1" i="0" sz="2400" u="none" cap="none" strike="noStrike">
              <a:solidFill>
                <a:schemeClr val="lt1"/>
              </a:solidFill>
              <a:latin typeface="Calibri"/>
              <a:ea typeface="Calibri"/>
              <a:cs typeface="Calibri"/>
              <a:sym typeface="Calibri"/>
            </a:endParaRPr>
          </a:p>
        </p:txBody>
      </p:sp>
      <p:pic>
        <p:nvPicPr>
          <p:cNvPr id="125" name="Google Shape;125;g7b93def5190971b5_1"/>
          <p:cNvPicPr preferRelativeResize="0"/>
          <p:nvPr/>
        </p:nvPicPr>
        <p:blipFill rotWithShape="1">
          <a:blip r:embed="rId3">
            <a:alphaModFix/>
          </a:blip>
          <a:srcRect b="18390" l="0" r="0" t="13973"/>
          <a:stretch/>
        </p:blipFill>
        <p:spPr>
          <a:xfrm>
            <a:off x="2113347" y="1744321"/>
            <a:ext cx="5429250" cy="77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7b93def5190971b5_7"/>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course</a:t>
            </a:r>
            <a:endParaRPr/>
          </a:p>
        </p:txBody>
      </p:sp>
      <p:sp>
        <p:nvSpPr>
          <p:cNvPr id="131" name="Google Shape;131;g7b93def5190971b5_7"/>
          <p:cNvSpPr txBox="1"/>
          <p:nvPr/>
        </p:nvSpPr>
        <p:spPr>
          <a:xfrm>
            <a:off x="999700" y="2879950"/>
            <a:ext cx="7650600" cy="2382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 has to enter the course they are studying in the box.</a:t>
            </a:r>
            <a:endParaRPr/>
          </a:p>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Good internet connection and the use of google collab is required.</a:t>
            </a:r>
            <a:endParaRPr b="1"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None/>
            </a:pPr>
            <a:r>
              <a:t/>
            </a:r>
            <a:endParaRPr b="1" sz="2400">
              <a:solidFill>
                <a:schemeClr val="lt1"/>
              </a:solidFill>
              <a:latin typeface="Calibri"/>
              <a:ea typeface="Calibri"/>
              <a:cs typeface="Calibri"/>
              <a:sym typeface="Calibri"/>
            </a:endParaRPr>
          </a:p>
        </p:txBody>
      </p:sp>
      <p:pic>
        <p:nvPicPr>
          <p:cNvPr id="132" name="Google Shape;132;g7b93def5190971b5_7"/>
          <p:cNvPicPr preferRelativeResize="0"/>
          <p:nvPr/>
        </p:nvPicPr>
        <p:blipFill rotWithShape="1">
          <a:blip r:embed="rId3">
            <a:alphaModFix/>
          </a:blip>
          <a:srcRect b="45316" l="0" r="0" t="0"/>
          <a:stretch/>
        </p:blipFill>
        <p:spPr>
          <a:xfrm>
            <a:off x="1850600" y="1736955"/>
            <a:ext cx="5314950" cy="62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7b93def5190971b5_13"/>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select year of study</a:t>
            </a:r>
            <a:endParaRPr/>
          </a:p>
          <a:p>
            <a:pPr indent="0" lvl="0" marL="0" marR="0" rtl="0" algn="ctr">
              <a:spcBef>
                <a:spcPts val="0"/>
              </a:spcBef>
              <a:spcAft>
                <a:spcPts val="0"/>
              </a:spcAft>
              <a:buNone/>
            </a:pPr>
            <a:r>
              <a:t/>
            </a:r>
            <a:endParaRPr/>
          </a:p>
        </p:txBody>
      </p:sp>
      <p:sp>
        <p:nvSpPr>
          <p:cNvPr id="138" name="Google Shape;138;g7b93def5190971b5_13"/>
          <p:cNvSpPr txBox="1"/>
          <p:nvPr/>
        </p:nvSpPr>
        <p:spPr>
          <a:xfrm>
            <a:off x="1047750" y="2824500"/>
            <a:ext cx="7484700" cy="2077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The user’s year of study needs to be entered in the box.</a:t>
            </a:r>
            <a:endParaRPr/>
          </a:p>
          <a:p>
            <a:pPr indent="-342900" lvl="0" marL="342900" marR="0" rtl="0" algn="l">
              <a:lnSpc>
                <a:spcPct val="100000"/>
              </a:lnSpc>
              <a:spcBef>
                <a:spcPts val="0"/>
              </a:spcBef>
              <a:spcAft>
                <a:spcPts val="0"/>
              </a:spcAft>
              <a:buClr>
                <a:schemeClr val="lt1"/>
              </a:buClr>
              <a:buSzPts val="2400"/>
              <a:buFont typeface="Arial"/>
              <a:buChar char="•"/>
            </a:pPr>
            <a:r>
              <a:rPr b="1" lang="en-IN" sz="2400">
                <a:solidFill>
                  <a:schemeClr val="lt1"/>
                </a:solidFill>
                <a:latin typeface="Calibri"/>
                <a:ea typeface="Calibri"/>
                <a:cs typeface="Calibri"/>
                <a:sym typeface="Calibri"/>
              </a:rPr>
              <a:t>G</a:t>
            </a:r>
            <a:r>
              <a:rPr b="1" lang="en-IN" sz="2400">
                <a:solidFill>
                  <a:schemeClr val="lt1"/>
                </a:solidFill>
                <a:latin typeface="Calibri"/>
                <a:ea typeface="Calibri"/>
                <a:cs typeface="Calibri"/>
                <a:sym typeface="Calibri"/>
              </a:rPr>
              <a:t>ood internet connection and the use of google collab is required.</a:t>
            </a:r>
            <a:endParaRPr b="1" i="0" sz="2400" u="none" cap="none" strike="noStrike">
              <a:solidFill>
                <a:schemeClr val="lt1"/>
              </a:solidFill>
              <a:latin typeface="Calibri"/>
              <a:ea typeface="Calibri"/>
              <a:cs typeface="Calibri"/>
              <a:sym typeface="Calibri"/>
            </a:endParaRPr>
          </a:p>
        </p:txBody>
      </p:sp>
      <p:pic>
        <p:nvPicPr>
          <p:cNvPr id="139" name="Google Shape;139;g7b93def5190971b5_13"/>
          <p:cNvPicPr preferRelativeResize="0"/>
          <p:nvPr/>
        </p:nvPicPr>
        <p:blipFill rotWithShape="1">
          <a:blip r:embed="rId3">
            <a:alphaModFix/>
          </a:blip>
          <a:srcRect b="44089" l="0" r="0" t="45402"/>
          <a:stretch/>
        </p:blipFill>
        <p:spPr>
          <a:xfrm>
            <a:off x="1600019" y="1947596"/>
            <a:ext cx="5727893" cy="6335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2021-09-17T13:31:27Z</dcterms:created>
  <dc:creator>Smita</dc:creator>
</cp:coreProperties>
</file>