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21"/>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Picture Placeholder 2"/>
          <p:cNvSpPr/>
          <p:nvPr>
            <p:ph type="pic" sz="half" idx="21"/>
          </p:nvPr>
        </p:nvSpPr>
        <p:spPr>
          <a:xfrm>
            <a:off x="1792288" y="612775"/>
            <a:ext cx="5486401" cy="4114800"/>
          </a:xfrm>
          <a:prstGeom prst="rect">
            <a:avLst/>
          </a:prstGeom>
        </p:spPr>
        <p:txBody>
          <a:bodyPr lIns="91439" rIns="91439">
            <a:noAutofit/>
          </a:bodyPr>
          <a:lstStyle/>
          <a:p>
            <a:pPr/>
          </a:p>
        </p:txBody>
      </p:sp>
      <p:sp>
        <p:nvSpPr>
          <p:cNvPr id="84"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srishtigiri2302@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96" name="Rectangle 5"/>
          <p:cNvGrpSpPr/>
          <p:nvPr/>
        </p:nvGrpSpPr>
        <p:grpSpPr>
          <a:xfrm>
            <a:off x="429203" y="389803"/>
            <a:ext cx="8072495" cy="1360006"/>
            <a:chOff x="0" y="0"/>
            <a:chExt cx="8072494" cy="1360005"/>
          </a:xfrm>
        </p:grpSpPr>
        <p:sp>
          <p:nvSpPr>
            <p:cNvPr id="94" name="Rectangle"/>
            <p:cNvSpPr/>
            <p:nvPr/>
          </p:nvSpPr>
          <p:spPr>
            <a:xfrm>
              <a:off x="-1" y="-1"/>
              <a:ext cx="8072496" cy="1360007"/>
            </a:xfrm>
            <a:prstGeom prst="rect">
              <a:avLst/>
            </a:prstGeom>
            <a:solidFill>
              <a:srgbClr val="F1EDA5"/>
            </a:solidFill>
            <a:ln w="25400" cap="flat">
              <a:solidFill>
                <a:srgbClr val="000000"/>
              </a:solidFill>
              <a:prstDash val="solid"/>
              <a:round/>
            </a:ln>
            <a:effectLst/>
          </p:spPr>
          <p:txBody>
            <a:bodyPr wrap="square" lIns="45719" tIns="45719" rIns="45719" bIns="45719" numCol="1" anchor="ctr">
              <a:noAutofit/>
            </a:bodyPr>
            <a:lstStyle/>
            <a:p>
              <a:pPr algn="ctr">
                <a:defRPr sz="4400"/>
              </a:pPr>
            </a:p>
          </p:txBody>
        </p:sp>
        <p:sp>
          <p:nvSpPr>
            <p:cNvPr id="95" name="Advance Internship@Clevered AI App/ Project Name"/>
            <p:cNvSpPr txBox="1"/>
            <p:nvPr/>
          </p:nvSpPr>
          <p:spPr>
            <a:xfrm>
              <a:off x="58419" y="41896"/>
              <a:ext cx="7955655" cy="12762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4000"/>
              </a:pPr>
              <a:r>
                <a:t>Advance Internship@Clevered</a:t>
              </a:r>
              <a:br/>
              <a:r>
                <a:rPr sz="4400"/>
                <a:t>AI App/ Project Name</a:t>
              </a:r>
            </a:p>
          </p:txBody>
        </p:sp>
      </p:grpSp>
      <p:sp>
        <p:nvSpPr>
          <p:cNvPr id="97" name="Subtitle 2"/>
          <p:cNvSpPr txBox="1"/>
          <p:nvPr>
            <p:ph type="subTitle" sz="quarter" idx="1"/>
          </p:nvPr>
        </p:nvSpPr>
        <p:spPr>
          <a:xfrm>
            <a:off x="4572000" y="6072206"/>
            <a:ext cx="4572033" cy="785819"/>
          </a:xfrm>
          <a:prstGeom prst="rect">
            <a:avLst/>
          </a:prstGeom>
          <a:gradFill>
            <a:gsLst>
              <a:gs pos="0">
                <a:srgbClr val="5E9EFF"/>
              </a:gs>
              <a:gs pos="39999">
                <a:srgbClr val="85C2FF"/>
              </a:gs>
              <a:gs pos="70000">
                <a:srgbClr val="C4D6EB"/>
              </a:gs>
              <a:gs pos="100000">
                <a:srgbClr val="FFEBFA"/>
              </a:gs>
            </a:gsLst>
            <a:lin ang="16200000"/>
          </a:gradFill>
          <a:ln w="9525">
            <a:solidFill>
              <a:srgbClr val="0070C0"/>
            </a:solidFill>
            <a:round/>
          </a:ln>
        </p:spPr>
        <p:txBody>
          <a:bodyPr/>
          <a:lstStyle>
            <a:lvl1pPr algn="r">
              <a:defRPr b="1">
                <a:solidFill>
                  <a:srgbClr val="000000"/>
                </a:solidFill>
              </a:defRPr>
            </a:lvl1pPr>
          </a:lstStyle>
          <a:p>
            <a:pPr/>
            <a:r>
              <a:t>Author: Srishti Giri</a:t>
            </a:r>
          </a:p>
        </p:txBody>
      </p:sp>
      <p:grpSp>
        <p:nvGrpSpPr>
          <p:cNvPr id="100" name="Subtitle 2"/>
          <p:cNvGrpSpPr/>
          <p:nvPr/>
        </p:nvGrpSpPr>
        <p:grpSpPr>
          <a:xfrm>
            <a:off x="1371600" y="2357429"/>
            <a:ext cx="6400800" cy="785819"/>
            <a:chOff x="0" y="0"/>
            <a:chExt cx="6400800" cy="785818"/>
          </a:xfrm>
        </p:grpSpPr>
        <p:sp>
          <p:nvSpPr>
            <p:cNvPr id="98" name="Rectangle"/>
            <p:cNvSpPr/>
            <p:nvPr/>
          </p:nvSpPr>
          <p:spPr>
            <a:xfrm>
              <a:off x="0" y="-1"/>
              <a:ext cx="6400800" cy="785820"/>
            </a:xfrm>
            <a:prstGeom prst="rect">
              <a:avLst/>
            </a:prstGeom>
            <a:gradFill flip="none" rotWithShape="1">
              <a:gsLst>
                <a:gs pos="0">
                  <a:srgbClr val="5E9EFF"/>
                </a:gs>
                <a:gs pos="39999">
                  <a:srgbClr val="85C2FF"/>
                </a:gs>
                <a:gs pos="70000">
                  <a:srgbClr val="C4D6EB"/>
                </a:gs>
                <a:gs pos="100000">
                  <a:srgbClr val="FFEBFA"/>
                </a:gs>
              </a:gsLst>
              <a:lin ang="5400000" scaled="0"/>
            </a:gradFill>
            <a:ln w="9525" cap="flat">
              <a:solidFill>
                <a:srgbClr val="0070C0"/>
              </a:solidFill>
              <a:prstDash val="solid"/>
              <a:round/>
            </a:ln>
            <a:effectLst/>
          </p:spPr>
          <p:txBody>
            <a:bodyPr wrap="square" lIns="45719" tIns="45719" rIns="45719" bIns="45719" numCol="1" anchor="t">
              <a:noAutofit/>
            </a:bodyPr>
            <a:lstStyle/>
            <a:p>
              <a:pPr algn="ctr">
                <a:spcBef>
                  <a:spcPts val="400"/>
                </a:spcBef>
                <a:defRPr b="1" sz="3600"/>
              </a:pPr>
            </a:p>
          </p:txBody>
        </p:sp>
        <p:sp>
          <p:nvSpPr>
            <p:cNvPr id="99" name="App User Manual"/>
            <p:cNvSpPr txBox="1"/>
            <p:nvPr/>
          </p:nvSpPr>
          <p:spPr>
            <a:xfrm>
              <a:off x="50482" y="4762"/>
              <a:ext cx="6299836" cy="7762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fontScale="100000" lnSpcReduction="0"/>
            </a:bodyPr>
            <a:lstStyle>
              <a:lvl1pPr algn="ctr">
                <a:spcBef>
                  <a:spcPts val="800"/>
                </a:spcBef>
                <a:defRPr b="1" sz="3600"/>
              </a:lvl1pPr>
            </a:lstStyle>
            <a:p>
              <a:pPr/>
              <a:r>
                <a:t>App User Manual</a:t>
              </a:r>
            </a:p>
          </p:txBody>
        </p:sp>
      </p:gr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itle 1"/>
          <p:cNvSpPr txBox="1"/>
          <p:nvPr>
            <p:ph type="title"/>
          </p:nvPr>
        </p:nvSpPr>
        <p:spPr>
          <a:xfrm>
            <a:off x="2742076" y="2786058"/>
            <a:ext cx="4258817" cy="1143001"/>
          </a:xfrm>
          <a:prstGeom prst="rect">
            <a:avLst/>
          </a:prstGeom>
          <a:solidFill>
            <a:srgbClr val="F1EDA5"/>
          </a:solidFill>
        </p:spPr>
        <p:txBody>
          <a:bodyPr/>
          <a:lstStyle>
            <a:lvl1pPr>
              <a:defRPr b="1"/>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04" name="Rectangle 4"/>
          <p:cNvGrpSpPr/>
          <p:nvPr/>
        </p:nvGrpSpPr>
        <p:grpSpPr>
          <a:xfrm>
            <a:off x="1958621" y="404664"/>
            <a:ext cx="5256586" cy="936105"/>
            <a:chOff x="0" y="0"/>
            <a:chExt cx="5256584" cy="936104"/>
          </a:xfrm>
        </p:grpSpPr>
        <p:sp>
          <p:nvSpPr>
            <p:cNvPr id="102" name="Rectangle"/>
            <p:cNvSpPr/>
            <p:nvPr/>
          </p:nvSpPr>
          <p:spPr>
            <a:xfrm>
              <a:off x="-1" y="-1"/>
              <a:ext cx="5256586" cy="936106"/>
            </a:xfrm>
            <a:prstGeom prst="rect">
              <a:avLst/>
            </a:prstGeom>
            <a:solidFill>
              <a:srgbClr val="F1EDA5"/>
            </a:solidFill>
            <a:ln w="25400" cap="flat">
              <a:solidFill>
                <a:srgbClr val="F1EDA5"/>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03" name="Table of Contents"/>
            <p:cNvSpPr txBox="1"/>
            <p:nvPr/>
          </p:nvSpPr>
          <p:spPr>
            <a:xfrm>
              <a:off x="58419" y="114952"/>
              <a:ext cx="5139745" cy="706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800"/>
              </a:lvl1pPr>
            </a:lstStyle>
            <a:p>
              <a:pPr/>
              <a:r>
                <a:t>Table of Contents</a:t>
              </a:r>
            </a:p>
          </p:txBody>
        </p:sp>
      </p:grpSp>
      <p:sp>
        <p:nvSpPr>
          <p:cNvPr id="105" name="Content Placeholder 2"/>
          <p:cNvSpPr txBox="1"/>
          <p:nvPr>
            <p:ph type="body" idx="1"/>
          </p:nvPr>
        </p:nvSpPr>
        <p:spPr>
          <a:xfrm>
            <a:off x="457200" y="2071678"/>
            <a:ext cx="8229600" cy="4525963"/>
          </a:xfrm>
          <a:prstGeom prst="rect">
            <a:avLst/>
          </a:prstGeom>
        </p:spPr>
        <p:txBody>
          <a:bodyPr/>
          <a:lstStyle/>
          <a:p>
            <a:pPr marL="320842" indent="-320842">
              <a:buFontTx/>
              <a:defRPr b="1">
                <a:solidFill>
                  <a:srgbClr val="FFFFFF"/>
                </a:solidFill>
              </a:defRPr>
            </a:pPr>
            <a:r>
              <a:t>Acknowledgments</a:t>
            </a:r>
          </a:p>
          <a:p>
            <a:pPr marL="320842" indent="-320842">
              <a:buFontTx/>
              <a:defRPr b="1">
                <a:solidFill>
                  <a:srgbClr val="FFFFFF"/>
                </a:solidFill>
              </a:defRPr>
            </a:pPr>
            <a:r>
              <a:t>About me </a:t>
            </a:r>
          </a:p>
          <a:p>
            <a:pPr marL="320842" indent="-320842">
              <a:buFontTx/>
              <a:defRPr b="1">
                <a:solidFill>
                  <a:srgbClr val="FFFFFF"/>
                </a:solidFill>
              </a:defRPr>
            </a:pPr>
            <a:r>
              <a:t>About my Clevered journey </a:t>
            </a:r>
          </a:p>
          <a:p>
            <a:pPr marL="320842" indent="-320842">
              <a:buFontTx/>
              <a:defRPr b="1">
                <a:solidFill>
                  <a:srgbClr val="FFFFFF"/>
                </a:solidFill>
              </a:defRPr>
            </a:pPr>
            <a:r>
              <a:t>About desktop assistant </a:t>
            </a:r>
          </a:p>
          <a:p>
            <a:pPr marL="320842" indent="-320842">
              <a:buFontTx/>
              <a:defRPr b="1">
                <a:solidFill>
                  <a:srgbClr val="FFFFFF"/>
                </a:solidFill>
              </a:defRPr>
            </a:pPr>
            <a:r>
              <a:t>How to use the App</a:t>
            </a:r>
          </a:p>
          <a:p>
            <a:pPr marL="320842" indent="-320842">
              <a:buFontTx/>
              <a:defRPr b="1">
                <a:solidFill>
                  <a:srgbClr val="FFFFFF"/>
                </a:solidFill>
              </a:defRPr>
            </a:pPr>
            <a:r>
              <a:t>Toolkit walkthrough </a:t>
            </a:r>
          </a:p>
          <a:p>
            <a:pPr marL="320842" indent="-320842">
              <a:buFontTx/>
              <a:defRPr b="1">
                <a:solidFill>
                  <a:srgbClr val="FFFFFF"/>
                </a:solidFill>
              </a:defRPr>
            </a:pPr>
            <a:r>
              <a:t>Contact details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09" name="Rectangle 4"/>
          <p:cNvGrpSpPr/>
          <p:nvPr/>
        </p:nvGrpSpPr>
        <p:grpSpPr>
          <a:xfrm>
            <a:off x="1835695" y="404664"/>
            <a:ext cx="5256586" cy="936105"/>
            <a:chOff x="0" y="0"/>
            <a:chExt cx="5256584" cy="936104"/>
          </a:xfrm>
        </p:grpSpPr>
        <p:sp>
          <p:nvSpPr>
            <p:cNvPr id="107" name="Rectangle"/>
            <p:cNvSpPr/>
            <p:nvPr/>
          </p:nvSpPr>
          <p:spPr>
            <a:xfrm>
              <a:off x="-1" y="-1"/>
              <a:ext cx="5256586" cy="936106"/>
            </a:xfrm>
            <a:prstGeom prst="rect">
              <a:avLst/>
            </a:prstGeom>
            <a:solidFill>
              <a:srgbClr val="F1EDA5"/>
            </a:solidFill>
            <a:ln w="25400" cap="flat">
              <a:solidFill>
                <a:srgbClr val="F1EDA5"/>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08" name="Acknowledgements"/>
            <p:cNvSpPr txBox="1"/>
            <p:nvPr/>
          </p:nvSpPr>
          <p:spPr>
            <a:xfrm>
              <a:off x="58419" y="141096"/>
              <a:ext cx="5139745" cy="653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400"/>
              </a:lvl1pPr>
            </a:lstStyle>
            <a:p>
              <a:pPr/>
              <a:r>
                <a:t>Acknowledgements</a:t>
              </a:r>
            </a:p>
          </p:txBody>
        </p:sp>
      </p:grpSp>
      <p:sp>
        <p:nvSpPr>
          <p:cNvPr id="110" name="Content Placeholder 2"/>
          <p:cNvSpPr txBox="1"/>
          <p:nvPr>
            <p:ph type="body" idx="1"/>
          </p:nvPr>
        </p:nvSpPr>
        <p:spPr>
          <a:xfrm>
            <a:off x="457200" y="1785926"/>
            <a:ext cx="8229600" cy="4525963"/>
          </a:xfrm>
          <a:prstGeom prst="rect">
            <a:avLst/>
          </a:prstGeom>
        </p:spPr>
        <p:txBody>
          <a:bodyPr/>
          <a:lstStyle>
            <a:lvl1pPr>
              <a:defRPr b="1">
                <a:solidFill>
                  <a:srgbClr val="FFFFFF"/>
                </a:solidFill>
              </a:defRPr>
            </a:lvl1pPr>
          </a:lstStyle>
          <a:p>
            <a:pPr/>
            <a:r>
              <a:t>I would like to express my heartfelt gratitude to the Clevered Team,Mr ken,Group members and Mani Ma'am for their unwavering support throughout this project and internship. Your guidance, expertise, and encouragement have been invaluable, enabling me to grow and succeed. Thank you for this incredible opportunity and for believing in me.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4" name="Rectangle 5"/>
          <p:cNvGrpSpPr/>
          <p:nvPr/>
        </p:nvGrpSpPr>
        <p:grpSpPr>
          <a:xfrm>
            <a:off x="1835695" y="404664"/>
            <a:ext cx="5256586" cy="936105"/>
            <a:chOff x="0" y="0"/>
            <a:chExt cx="5256584" cy="936104"/>
          </a:xfrm>
        </p:grpSpPr>
        <p:sp>
          <p:nvSpPr>
            <p:cNvPr id="112" name="Rectangle"/>
            <p:cNvSpPr/>
            <p:nvPr/>
          </p:nvSpPr>
          <p:spPr>
            <a:xfrm>
              <a:off x="-1" y="-1"/>
              <a:ext cx="5256586" cy="936106"/>
            </a:xfrm>
            <a:prstGeom prst="rect">
              <a:avLst/>
            </a:prstGeom>
            <a:solidFill>
              <a:srgbClr val="F1EDA5"/>
            </a:solidFill>
            <a:ln w="25400" cap="flat">
              <a:solidFill>
                <a:srgbClr val="F1EDA5"/>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13" name="About Me.."/>
            <p:cNvSpPr txBox="1"/>
            <p:nvPr/>
          </p:nvSpPr>
          <p:spPr>
            <a:xfrm>
              <a:off x="58419" y="141096"/>
              <a:ext cx="5139745" cy="653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400"/>
              </a:lvl1pPr>
            </a:lstStyle>
            <a:p>
              <a:pPr/>
              <a:r>
                <a:t>About Me..</a:t>
              </a:r>
            </a:p>
          </p:txBody>
        </p:sp>
      </p:grpSp>
      <p:sp>
        <p:nvSpPr>
          <p:cNvPr id="115" name="Content Placeholder 2"/>
          <p:cNvSpPr txBox="1"/>
          <p:nvPr/>
        </p:nvSpPr>
        <p:spPr>
          <a:xfrm>
            <a:off x="4400987" y="1597909"/>
            <a:ext cx="3700071" cy="452596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12597" indent="-212597" defTabSz="566927">
              <a:spcBef>
                <a:spcPts val="400"/>
              </a:spcBef>
              <a:buSzPct val="100000"/>
              <a:buFont typeface="Arial"/>
              <a:buChar char="•"/>
              <a:defRPr b="1" sz="1984">
                <a:solidFill>
                  <a:srgbClr val="FFFFFF"/>
                </a:solidFill>
              </a:defRPr>
            </a:lvl1pPr>
          </a:lstStyle>
          <a:p>
            <a:pPr/>
            <a:r>
              <a:t>Greetings! I am Srishti Giri, a dedicated high school student of 12th grade studying in noida, India with an unwavering passion for artificial intelligence. My insatiable curiosity drives me to continually seek out new learning opportunities and challenges. I am committed to expanding my expertise and contributing to the transformative world of AI, always striving for excellence and innovation.</a:t>
            </a:r>
          </a:p>
        </p:txBody>
      </p:sp>
      <p:pic>
        <p:nvPicPr>
          <p:cNvPr id="116" name="pasted-movie.png" descr="pasted-movie.png"/>
          <p:cNvPicPr>
            <a:picLocks noChangeAspect="1"/>
          </p:cNvPicPr>
          <p:nvPr/>
        </p:nvPicPr>
        <p:blipFill>
          <a:blip r:embed="rId2">
            <a:extLst/>
          </a:blip>
          <a:stretch>
            <a:fillRect/>
          </a:stretch>
        </p:blipFill>
        <p:spPr>
          <a:xfrm>
            <a:off x="822280" y="1597909"/>
            <a:ext cx="2765867" cy="4525964"/>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0" name="Rectangle 5"/>
          <p:cNvGrpSpPr/>
          <p:nvPr/>
        </p:nvGrpSpPr>
        <p:grpSpPr>
          <a:xfrm>
            <a:off x="755575" y="404552"/>
            <a:ext cx="7632850" cy="936105"/>
            <a:chOff x="0" y="0"/>
            <a:chExt cx="7632848" cy="936104"/>
          </a:xfrm>
        </p:grpSpPr>
        <p:sp>
          <p:nvSpPr>
            <p:cNvPr id="118" name="Rectangle"/>
            <p:cNvSpPr/>
            <p:nvPr/>
          </p:nvSpPr>
          <p:spPr>
            <a:xfrm>
              <a:off x="-1" y="-1"/>
              <a:ext cx="7632850" cy="936106"/>
            </a:xfrm>
            <a:prstGeom prst="rect">
              <a:avLst/>
            </a:prstGeom>
            <a:solidFill>
              <a:srgbClr val="F1EDA5"/>
            </a:solidFill>
            <a:ln w="25400" cap="flat">
              <a:solidFill>
                <a:srgbClr val="F1EDA5"/>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19" name="About My Internship with Clevered.."/>
            <p:cNvSpPr txBox="1"/>
            <p:nvPr/>
          </p:nvSpPr>
          <p:spPr>
            <a:xfrm>
              <a:off x="58419" y="193384"/>
              <a:ext cx="7516009" cy="5493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3600"/>
              </a:lvl1pPr>
            </a:lstStyle>
            <a:p>
              <a:pPr/>
              <a:r>
                <a:t>About My Internship with Clevered..</a:t>
              </a:r>
            </a:p>
          </p:txBody>
        </p:sp>
      </p:grpSp>
      <p:sp>
        <p:nvSpPr>
          <p:cNvPr id="121" name="Content Placeholder 2"/>
          <p:cNvSpPr txBox="1"/>
          <p:nvPr/>
        </p:nvSpPr>
        <p:spPr>
          <a:xfrm>
            <a:off x="576613" y="1571612"/>
            <a:ext cx="8093072" cy="452596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325754" indent="-325754" defTabSz="868680">
              <a:spcBef>
                <a:spcPts val="700"/>
              </a:spcBef>
              <a:buSzPct val="100000"/>
              <a:buFont typeface="Arial"/>
              <a:buChar char="•"/>
              <a:defRPr b="1" sz="3040">
                <a:solidFill>
                  <a:srgbClr val="FFFFFF"/>
                </a:solidFill>
              </a:defRPr>
            </a:lvl1pPr>
          </a:lstStyle>
          <a:p>
            <a:pPr/>
            <a:r>
              <a:t>My experience with the Clevered internship has been incredibly enriching and transformative. Working alongside a talented team, I had the opportunity to dive deep into real-world projects, enhancing my skills and knowledge in AI and software development. The supportive environment and expert mentorship fostered my growth, making this internship an invaluable step in my career journey.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5" name="Rectangle 4"/>
          <p:cNvGrpSpPr/>
          <p:nvPr/>
        </p:nvGrpSpPr>
        <p:grpSpPr>
          <a:xfrm>
            <a:off x="1835695" y="404664"/>
            <a:ext cx="5256586" cy="936105"/>
            <a:chOff x="0" y="0"/>
            <a:chExt cx="5256584" cy="936104"/>
          </a:xfrm>
        </p:grpSpPr>
        <p:sp>
          <p:nvSpPr>
            <p:cNvPr id="123" name="Rectangle"/>
            <p:cNvSpPr/>
            <p:nvPr/>
          </p:nvSpPr>
          <p:spPr>
            <a:xfrm>
              <a:off x="-1" y="-1"/>
              <a:ext cx="5256586" cy="936106"/>
            </a:xfrm>
            <a:prstGeom prst="rect">
              <a:avLst/>
            </a:prstGeom>
            <a:solidFill>
              <a:srgbClr val="F1EDA5"/>
            </a:solidFill>
            <a:ln w="25400" cap="flat">
              <a:solidFill>
                <a:srgbClr val="F1EDA5"/>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24" name="About App.."/>
            <p:cNvSpPr txBox="1"/>
            <p:nvPr/>
          </p:nvSpPr>
          <p:spPr>
            <a:xfrm>
              <a:off x="58419" y="141096"/>
              <a:ext cx="5139745" cy="653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400"/>
              </a:lvl1pPr>
            </a:lstStyle>
            <a:p>
              <a:pPr/>
              <a:r>
                <a:t>About App..</a:t>
              </a:r>
            </a:p>
          </p:txBody>
        </p:sp>
      </p:grpSp>
      <p:sp>
        <p:nvSpPr>
          <p:cNvPr id="126" name="Content Placeholder 2"/>
          <p:cNvSpPr txBox="1"/>
          <p:nvPr/>
        </p:nvSpPr>
        <p:spPr>
          <a:xfrm>
            <a:off x="474316" y="1571612"/>
            <a:ext cx="8195369" cy="452596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301752" indent="-301752" defTabSz="804672">
              <a:spcBef>
                <a:spcPts val="600"/>
              </a:spcBef>
              <a:buSzPct val="100000"/>
              <a:buFont typeface="Arial"/>
              <a:buChar char="•"/>
              <a:defRPr b="1" sz="2816">
                <a:solidFill>
                  <a:srgbClr val="FFFFFF"/>
                </a:solidFill>
              </a:defRPr>
            </a:lvl1pPr>
          </a:lstStyle>
          <a:p>
            <a:pPr/>
            <a:r>
              <a:t>Introducing our advanced Desktop Assistant, designed to streamline your digital experience. With intuitive start and close options, this powerful tool offers seamless interaction through a conversation button, allowing you to give commands and receive precise outputs. Additionally, it features sophisticated speech recognition capabilities, making it easier than ever to manage tasks hands-free. Experience the future of productivity with our cutting-edge Desktop Assistant.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0" name="Rectangle 3"/>
          <p:cNvGrpSpPr/>
          <p:nvPr/>
        </p:nvGrpSpPr>
        <p:grpSpPr>
          <a:xfrm>
            <a:off x="1691679" y="547919"/>
            <a:ext cx="5760642" cy="936105"/>
            <a:chOff x="0" y="0"/>
            <a:chExt cx="5760640" cy="936104"/>
          </a:xfrm>
        </p:grpSpPr>
        <p:sp>
          <p:nvSpPr>
            <p:cNvPr id="128" name="Rectangle"/>
            <p:cNvSpPr/>
            <p:nvPr/>
          </p:nvSpPr>
          <p:spPr>
            <a:xfrm>
              <a:off x="-1" y="-1"/>
              <a:ext cx="5760642" cy="936106"/>
            </a:xfrm>
            <a:prstGeom prst="rect">
              <a:avLst/>
            </a:prstGeom>
            <a:solidFill>
              <a:srgbClr val="F1EDA5"/>
            </a:solidFill>
            <a:ln w="25400" cap="flat">
              <a:solidFill>
                <a:srgbClr val="F1EDA5"/>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29" name="How do I use the App?"/>
            <p:cNvSpPr txBox="1"/>
            <p:nvPr/>
          </p:nvSpPr>
          <p:spPr>
            <a:xfrm>
              <a:off x="58419" y="141096"/>
              <a:ext cx="5643801" cy="653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400"/>
              </a:lvl1pPr>
            </a:lstStyle>
            <a:p>
              <a:pPr/>
              <a:r>
                <a:t>How do I use the App?</a:t>
              </a:r>
            </a:p>
          </p:txBody>
        </p:sp>
      </p:grpSp>
      <p:sp>
        <p:nvSpPr>
          <p:cNvPr id="131" name="Content Placeholder 2"/>
          <p:cNvSpPr txBox="1"/>
          <p:nvPr/>
        </p:nvSpPr>
        <p:spPr>
          <a:xfrm>
            <a:off x="474316" y="1571612"/>
            <a:ext cx="8195369" cy="452596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spcBef>
                <a:spcPts val="1200"/>
              </a:spcBef>
              <a:defRPr b="1">
                <a:solidFill>
                  <a:srgbClr val="FFFFFF"/>
                </a:solidFill>
              </a:defRPr>
            </a:pPr>
            <a:r>
              <a:t>To utilize the Desktop Assistant project, begin by ensuring all requisite libraries are imported. This includes pyttsx3, pyaudio, trinket, and speech_recognition. Follow these steps to establish and run the project in Python 3.11.9:</a:t>
            </a:r>
          </a:p>
          <a:p>
            <a:pPr marL="240631" indent="-240631" defTabSz="457200">
              <a:spcBef>
                <a:spcPts val="1200"/>
              </a:spcBef>
              <a:buSzPct val="100000"/>
              <a:buAutoNum type="arabicPeriod" startAt="1"/>
              <a:defRPr b="1">
                <a:solidFill>
                  <a:srgbClr val="FFFFFF"/>
                </a:solidFill>
              </a:defRPr>
            </a:pPr>
            <a:r>
              <a:t>Library installation </a:t>
            </a:r>
          </a:p>
          <a:p>
            <a:pPr defTabSz="457200">
              <a:spcBef>
                <a:spcPts val="1200"/>
              </a:spcBef>
              <a:defRPr b="1">
                <a:solidFill>
                  <a:srgbClr val="FFFFFF"/>
                </a:solidFill>
              </a:defRPr>
            </a:pPr>
            <a:r>
              <a:t>2. Launch Idle</a:t>
            </a:r>
          </a:p>
          <a:p>
            <a:pPr defTabSz="457200">
              <a:spcBef>
                <a:spcPts val="1200"/>
              </a:spcBef>
              <a:defRPr b="1">
                <a:solidFill>
                  <a:srgbClr val="FFFFFF"/>
                </a:solidFill>
              </a:defRPr>
            </a:pPr>
            <a:r>
              <a:t>3. Create a Graphical User Interface (GUI)</a:t>
            </a:r>
          </a:p>
          <a:p>
            <a:pPr defTabSz="457200">
              <a:spcBef>
                <a:spcPts val="1200"/>
              </a:spcBef>
              <a:defRPr b="1">
                <a:solidFill>
                  <a:srgbClr val="FFFFFF"/>
                </a:solidFill>
              </a:defRPr>
            </a:pPr>
          </a:p>
          <a:p>
            <a:pPr marL="457200" indent="-317500" defTabSz="457200">
              <a:buSzPct val="100000"/>
              <a:buFont typeface="Times Roman"/>
              <a:buAutoNum type="arabicPeriod" startAt="1"/>
              <a:defRPr sz="1200">
                <a:latin typeface="Times Roman"/>
                <a:ea typeface="Times Roman"/>
                <a:cs typeface="Times Roman"/>
                <a:sym typeface="Times Roman"/>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5" name="Rectangle 5"/>
          <p:cNvGrpSpPr/>
          <p:nvPr/>
        </p:nvGrpSpPr>
        <p:grpSpPr>
          <a:xfrm>
            <a:off x="611559" y="140357"/>
            <a:ext cx="7920882" cy="1290873"/>
            <a:chOff x="0" y="0"/>
            <a:chExt cx="7920880" cy="1290871"/>
          </a:xfrm>
        </p:grpSpPr>
        <p:sp>
          <p:nvSpPr>
            <p:cNvPr id="133" name="Rectangle"/>
            <p:cNvSpPr/>
            <p:nvPr/>
          </p:nvSpPr>
          <p:spPr>
            <a:xfrm>
              <a:off x="-1" y="-1"/>
              <a:ext cx="7920882" cy="1290873"/>
            </a:xfrm>
            <a:prstGeom prst="rect">
              <a:avLst/>
            </a:prstGeom>
            <a:solidFill>
              <a:srgbClr val="F1EDA5"/>
            </a:solidFill>
            <a:ln w="25400" cap="flat">
              <a:solidFill>
                <a:srgbClr val="F1EDA5"/>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34" name="Option Name…"/>
            <p:cNvSpPr txBox="1"/>
            <p:nvPr/>
          </p:nvSpPr>
          <p:spPr>
            <a:xfrm>
              <a:off x="58419" y="80156"/>
              <a:ext cx="7804041" cy="11305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4400"/>
              </a:pPr>
              <a:r>
                <a:t>Option Name</a:t>
              </a:r>
              <a:endParaRPr>
                <a:solidFill>
                  <a:srgbClr val="FFFFFF"/>
                </a:solidFill>
              </a:endParaRPr>
            </a:p>
            <a:p>
              <a:pPr algn="ctr">
                <a:defRPr b="1" sz="2800"/>
              </a:pPr>
              <a:r>
                <a:t>(This will be repeated for each option of the App)</a:t>
              </a:r>
            </a:p>
          </p:txBody>
        </p:sp>
      </p:grpSp>
      <p:sp>
        <p:nvSpPr>
          <p:cNvPr id="136" name="Content Placeholder 2"/>
          <p:cNvSpPr txBox="1"/>
          <p:nvPr/>
        </p:nvSpPr>
        <p:spPr>
          <a:xfrm>
            <a:off x="767819" y="3837699"/>
            <a:ext cx="6340876" cy="129087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530351">
              <a:spcBef>
                <a:spcPts val="300"/>
              </a:spcBef>
              <a:defRPr b="1" sz="1392">
                <a:solidFill>
                  <a:srgbClr val="FFFFFF"/>
                </a:solidFill>
              </a:defRPr>
            </a:pPr>
            <a:r>
              <a:t>REQUIREMENTS</a:t>
            </a:r>
          </a:p>
          <a:p>
            <a:pPr defTabSz="530351">
              <a:spcBef>
                <a:spcPts val="300"/>
              </a:spcBef>
              <a:defRPr b="1" sz="1392">
                <a:solidFill>
                  <a:srgbClr val="FFFFFF"/>
                </a:solidFill>
              </a:defRPr>
            </a:pPr>
            <a:r>
              <a:t>1. Stable internet is required </a:t>
            </a:r>
          </a:p>
          <a:p>
            <a:pPr defTabSz="530351">
              <a:spcBef>
                <a:spcPts val="300"/>
              </a:spcBef>
              <a:defRPr b="1" sz="1392">
                <a:solidFill>
                  <a:srgbClr val="FFFFFF"/>
                </a:solidFill>
              </a:defRPr>
            </a:pPr>
            <a:r>
              <a:t>2. Mic of the computer should work properly </a:t>
            </a:r>
          </a:p>
          <a:p>
            <a:pPr defTabSz="530351">
              <a:spcBef>
                <a:spcPts val="300"/>
              </a:spcBef>
              <a:defRPr b="1" sz="1392">
                <a:solidFill>
                  <a:srgbClr val="FFFFFF"/>
                </a:solidFill>
              </a:defRPr>
            </a:pPr>
            <a:r>
              <a:t>3. Project is made in IDLE so the computer should have IDLE platform</a:t>
            </a:r>
          </a:p>
        </p:txBody>
      </p:sp>
      <p:pic>
        <p:nvPicPr>
          <p:cNvPr id="137" name="Screenshot 2024-06-24 at 7.37.08 PM.png" descr="Screenshot 2024-06-24 at 7.37.08 PM.png"/>
          <p:cNvPicPr>
            <a:picLocks noChangeAspect="1"/>
          </p:cNvPicPr>
          <p:nvPr/>
        </p:nvPicPr>
        <p:blipFill>
          <a:blip r:embed="rId2">
            <a:extLst/>
          </a:blip>
          <a:stretch>
            <a:fillRect/>
          </a:stretch>
        </p:blipFill>
        <p:spPr>
          <a:xfrm>
            <a:off x="762411" y="1562341"/>
            <a:ext cx="7619178" cy="201841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1" name="Rectangle 4"/>
          <p:cNvGrpSpPr/>
          <p:nvPr/>
        </p:nvGrpSpPr>
        <p:grpSpPr>
          <a:xfrm>
            <a:off x="1871700" y="200701"/>
            <a:ext cx="5400600" cy="1290873"/>
            <a:chOff x="0" y="0"/>
            <a:chExt cx="5400599" cy="1290871"/>
          </a:xfrm>
        </p:grpSpPr>
        <p:sp>
          <p:nvSpPr>
            <p:cNvPr id="139" name="Rectangle"/>
            <p:cNvSpPr/>
            <p:nvPr/>
          </p:nvSpPr>
          <p:spPr>
            <a:xfrm>
              <a:off x="0" y="-1"/>
              <a:ext cx="5400600" cy="1290873"/>
            </a:xfrm>
            <a:prstGeom prst="rect">
              <a:avLst/>
            </a:prstGeom>
            <a:solidFill>
              <a:srgbClr val="F1EDA5"/>
            </a:solidFill>
            <a:ln w="25400" cap="flat">
              <a:solidFill>
                <a:srgbClr val="F1EDA5"/>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40" name="Contact Person"/>
            <p:cNvSpPr txBox="1"/>
            <p:nvPr/>
          </p:nvSpPr>
          <p:spPr>
            <a:xfrm>
              <a:off x="58420" y="318479"/>
              <a:ext cx="5283760" cy="6539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400"/>
              </a:lvl1pPr>
            </a:lstStyle>
            <a:p>
              <a:pPr/>
              <a:r>
                <a:t>Contact Person</a:t>
              </a:r>
            </a:p>
          </p:txBody>
        </p:sp>
      </p:grpSp>
      <p:sp>
        <p:nvSpPr>
          <p:cNvPr id="142" name="Content Placeholder 2"/>
          <p:cNvSpPr txBox="1"/>
          <p:nvPr>
            <p:ph type="body" idx="1"/>
          </p:nvPr>
        </p:nvSpPr>
        <p:spPr>
          <a:xfrm>
            <a:off x="457200" y="1600200"/>
            <a:ext cx="8229600" cy="4525963"/>
          </a:xfrm>
          <a:prstGeom prst="rect">
            <a:avLst/>
          </a:prstGeom>
        </p:spPr>
        <p:txBody>
          <a:bodyPr/>
          <a:lstStyle/>
          <a:p>
            <a:pPr>
              <a:defRPr b="1">
                <a:solidFill>
                  <a:srgbClr val="FFFFFF"/>
                </a:solidFill>
              </a:defRPr>
            </a:pPr>
            <a:r>
              <a:t>Email id - </a:t>
            </a:r>
            <a:r>
              <a:rPr u="sng">
                <a:solidFill>
                  <a:srgbClr val="0000FF"/>
                </a:solidFill>
                <a:uFill>
                  <a:solidFill>
                    <a:srgbClr val="0000FF"/>
                  </a:solidFill>
                </a:uFill>
                <a:hlinkClick r:id="rId2" invalidUrl="" action="" tgtFrame="" tooltip="" history="1" highlightClick="0" endSnd="0"/>
              </a:rPr>
              <a:t>srishtigiri2302@gmail.com</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