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4" r:id="rId12"/>
    <p:sldId id="265"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DwFps94wXK/VCoj9hY0cWjJfs6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84" d="100"/>
          <a:sy n="84" d="100"/>
        </p:scale>
        <p:origin x="145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Preworks course home assignments</a:t>
            </a: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57947444-3F68-A906-F7B6-99447D0F02A0}"/>
            </a:ext>
          </a:extLst>
        </p:cNvPr>
        <p:cNvGrpSpPr/>
        <p:nvPr/>
      </p:nvGrpSpPr>
      <p:grpSpPr>
        <a:xfrm>
          <a:off x="0" y="0"/>
          <a:ext cx="0" cy="0"/>
          <a:chOff x="0" y="0"/>
          <a:chExt cx="0" cy="0"/>
        </a:xfrm>
      </p:grpSpPr>
      <p:sp>
        <p:nvSpPr>
          <p:cNvPr id="141" name="Google Shape;141;p8:notes">
            <a:extLst>
              <a:ext uri="{FF2B5EF4-FFF2-40B4-BE49-F238E27FC236}">
                <a16:creationId xmlns:a16="http://schemas.microsoft.com/office/drawing/2014/main" id="{622C1C86-C9BC-2C3E-EFE1-609FD90E2F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8:notes">
            <a:extLst>
              <a:ext uri="{FF2B5EF4-FFF2-40B4-BE49-F238E27FC236}">
                <a16:creationId xmlns:a16="http://schemas.microsoft.com/office/drawing/2014/main" id="{EA723AFD-51A4-A4B5-C1C5-8417C582F2C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5883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4CF7C36D-18AA-9617-34B4-307DAF1312B9}"/>
            </a:ext>
          </a:extLst>
        </p:cNvPr>
        <p:cNvGrpSpPr/>
        <p:nvPr/>
      </p:nvGrpSpPr>
      <p:grpSpPr>
        <a:xfrm>
          <a:off x="0" y="0"/>
          <a:ext cx="0" cy="0"/>
          <a:chOff x="0" y="0"/>
          <a:chExt cx="0" cy="0"/>
        </a:xfrm>
      </p:grpSpPr>
      <p:sp>
        <p:nvSpPr>
          <p:cNvPr id="141" name="Google Shape;141;p8:notes">
            <a:extLst>
              <a:ext uri="{FF2B5EF4-FFF2-40B4-BE49-F238E27FC236}">
                <a16:creationId xmlns:a16="http://schemas.microsoft.com/office/drawing/2014/main" id="{913905E8-0570-878B-2978-FE7395F53F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8:notes">
            <a:extLst>
              <a:ext uri="{FF2B5EF4-FFF2-40B4-BE49-F238E27FC236}">
                <a16:creationId xmlns:a16="http://schemas.microsoft.com/office/drawing/2014/main" id="{AC17AD1A-895D-7ABF-29D2-F10BA7F1F55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1996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1792288" y="612775"/>
            <a:ext cx="5486400" cy="4114800"/>
          </a:xfrm>
          <a:prstGeom prst="rect">
            <a:avLst/>
          </a:prstGeom>
          <a:noFill/>
          <a:ln>
            <a:noFill/>
          </a:ln>
        </p:spPr>
      </p:sp>
      <p:sp>
        <p:nvSpPr>
          <p:cNvPr id="64" name="Google Shape;64;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mailto:ahmedsayyed2607@gmail.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E:\Ammara\Clevered\brochure\002.png"/>
          <p:cNvPicPr preferRelativeResize="0"/>
          <p:nvPr/>
        </p:nvPicPr>
        <p:blipFill rotWithShape="1">
          <a:blip r:embed="rId3">
            <a:alphaModFix/>
          </a:blip>
          <a:srcRect/>
          <a:stretch/>
        </p:blipFill>
        <p:spPr>
          <a:xfrm rot="5400000">
            <a:off x="-497948" y="-2705652"/>
            <a:ext cx="6957392" cy="12368697"/>
          </a:xfrm>
          <a:prstGeom prst="rect">
            <a:avLst/>
          </a:prstGeom>
          <a:noFill/>
          <a:ln>
            <a:noFill/>
          </a:ln>
        </p:spPr>
      </p:pic>
      <p:sp>
        <p:nvSpPr>
          <p:cNvPr id="85" name="Google Shape;85;p1"/>
          <p:cNvSpPr/>
          <p:nvPr/>
        </p:nvSpPr>
        <p:spPr>
          <a:xfrm>
            <a:off x="-7584" y="824376"/>
            <a:ext cx="5976664" cy="1360005"/>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ritannic Bold" panose="020B0903060703020204" pitchFamily="34" charset="0"/>
              <a:ea typeface="Calibri"/>
              <a:cs typeface="Calibri"/>
              <a:sym typeface="Calibri"/>
            </a:endParaRPr>
          </a:p>
        </p:txBody>
      </p:sp>
      <p:sp>
        <p:nvSpPr>
          <p:cNvPr id="86" name="Google Shape;86;p1"/>
          <p:cNvSpPr txBox="1">
            <a:spLocks noGrp="1"/>
          </p:cNvSpPr>
          <p:nvPr>
            <p:ph type="subTitle" idx="1"/>
          </p:nvPr>
        </p:nvSpPr>
        <p:spPr>
          <a:xfrm>
            <a:off x="4500562" y="6000768"/>
            <a:ext cx="4572032" cy="785818"/>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chemeClr val="lt1"/>
              </a:buClr>
              <a:buSzPts val="3200"/>
              <a:buNone/>
            </a:pPr>
            <a:r>
              <a:rPr lang="en-IN" dirty="0">
                <a:solidFill>
                  <a:schemeClr val="lt1"/>
                </a:solidFill>
                <a:latin typeface="Britannic Bold" panose="020B0903060703020204" pitchFamily="34" charset="0"/>
              </a:rPr>
              <a:t>Author: Ahmed Sayyed</a:t>
            </a:r>
            <a:endParaRPr dirty="0">
              <a:solidFill>
                <a:schemeClr val="lt1"/>
              </a:solidFill>
              <a:latin typeface="Britannic Bold" panose="020B0903060703020204" pitchFamily="34" charset="0"/>
            </a:endParaRPr>
          </a:p>
        </p:txBody>
      </p:sp>
      <p:sp>
        <p:nvSpPr>
          <p:cNvPr id="87" name="Google Shape;87;p1"/>
          <p:cNvSpPr txBox="1"/>
          <p:nvPr/>
        </p:nvSpPr>
        <p:spPr>
          <a:xfrm>
            <a:off x="-219652" y="2420888"/>
            <a:ext cx="6400800" cy="785818"/>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lt1"/>
              </a:buClr>
              <a:buSzPts val="3200"/>
              <a:buFont typeface="Arial"/>
              <a:buNone/>
            </a:pPr>
            <a:r>
              <a:rPr lang="en-IN" sz="3200" b="0" i="0" u="none" strike="noStrike" cap="none">
                <a:solidFill>
                  <a:schemeClr val="lt1"/>
                </a:solidFill>
                <a:latin typeface="Britannic Bold" panose="020B0903060703020204" pitchFamily="34" charset="0"/>
                <a:ea typeface="Calibri"/>
                <a:cs typeface="Calibri"/>
                <a:sym typeface="Calibri"/>
              </a:rPr>
              <a:t>User Manual</a:t>
            </a:r>
            <a:endParaRPr sz="3200" b="0" i="0" u="none" strike="noStrike" cap="none">
              <a:solidFill>
                <a:schemeClr val="lt1"/>
              </a:solidFill>
              <a:latin typeface="Britannic Bold" panose="020B0903060703020204" pitchFamily="34" charset="0"/>
              <a:ea typeface="Calibri"/>
              <a:cs typeface="Calibri"/>
              <a:sym typeface="Calibri"/>
            </a:endParaRPr>
          </a:p>
        </p:txBody>
      </p:sp>
      <p:sp>
        <p:nvSpPr>
          <p:cNvPr id="88" name="Google Shape;88;p1"/>
          <p:cNvSpPr txBox="1">
            <a:spLocks noGrp="1"/>
          </p:cNvSpPr>
          <p:nvPr>
            <p:ph type="ctrTitle"/>
          </p:nvPr>
        </p:nvSpPr>
        <p:spPr>
          <a:xfrm>
            <a:off x="-905452" y="76936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latin typeface="Britannic Bold" panose="020B0903060703020204" pitchFamily="34" charset="0"/>
              </a:rPr>
              <a:t>Credit Card Approval </a:t>
            </a:r>
            <a:endParaRPr dirty="0">
              <a:latin typeface="Britannic Bold" panose="020B0903060703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A67841F0-9986-D5F1-1DEC-8F3718613975}"/>
            </a:ext>
          </a:extLst>
        </p:cNvPr>
        <p:cNvGrpSpPr/>
        <p:nvPr/>
      </p:nvGrpSpPr>
      <p:grpSpPr>
        <a:xfrm>
          <a:off x="0" y="0"/>
          <a:ext cx="0" cy="0"/>
          <a:chOff x="0" y="0"/>
          <a:chExt cx="0" cy="0"/>
        </a:xfrm>
      </p:grpSpPr>
      <p:pic>
        <p:nvPicPr>
          <p:cNvPr id="144" name="Google Shape;144;p8" descr="E:\Ammara\Clevered\brochure\002.png">
            <a:extLst>
              <a:ext uri="{FF2B5EF4-FFF2-40B4-BE49-F238E27FC236}">
                <a16:creationId xmlns:a16="http://schemas.microsoft.com/office/drawing/2014/main" id="{1B8BFCE3-47CC-AC6D-D998-5F7087BD895C}"/>
              </a:ext>
            </a:extLst>
          </p:cNvPr>
          <p:cNvPicPr preferRelativeResize="0"/>
          <p:nvPr/>
        </p:nvPicPr>
        <p:blipFill rotWithShape="1">
          <a:blip r:embed="rId3">
            <a:alphaModFix/>
          </a:blip>
          <a:srcRect/>
          <a:stretch/>
        </p:blipFill>
        <p:spPr>
          <a:xfrm rot="5400000">
            <a:off x="1108109" y="-1207503"/>
            <a:ext cx="6957392" cy="9173614"/>
          </a:xfrm>
          <a:prstGeom prst="rect">
            <a:avLst/>
          </a:prstGeom>
          <a:noFill/>
          <a:ln w="28575" cap="flat" cmpd="sng">
            <a:solidFill>
              <a:schemeClr val="dk1"/>
            </a:solidFill>
            <a:prstDash val="solid"/>
            <a:round/>
            <a:headEnd type="none" w="sm" len="sm"/>
            <a:tailEnd type="none" w="sm" len="sm"/>
          </a:ln>
        </p:spPr>
      </p:pic>
      <p:sp>
        <p:nvSpPr>
          <p:cNvPr id="145" name="Google Shape;145;p8">
            <a:extLst>
              <a:ext uri="{FF2B5EF4-FFF2-40B4-BE49-F238E27FC236}">
                <a16:creationId xmlns:a16="http://schemas.microsoft.com/office/drawing/2014/main" id="{415F47CF-1759-1A45-E604-9A7BD84CC6D6}"/>
              </a:ext>
            </a:extLst>
          </p:cNvPr>
          <p:cNvSpPr/>
          <p:nvPr/>
        </p:nvSpPr>
        <p:spPr>
          <a:xfrm>
            <a:off x="611560" y="140358"/>
            <a:ext cx="792088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ritannic Bold" panose="020B0903060703020204" pitchFamily="34" charset="0"/>
              <a:ea typeface="Calibri"/>
              <a:cs typeface="Calibri"/>
              <a:sym typeface="Calibri"/>
            </a:endParaRPr>
          </a:p>
        </p:txBody>
      </p:sp>
      <p:sp>
        <p:nvSpPr>
          <p:cNvPr id="146" name="Google Shape;146;p8">
            <a:extLst>
              <a:ext uri="{FF2B5EF4-FFF2-40B4-BE49-F238E27FC236}">
                <a16:creationId xmlns:a16="http://schemas.microsoft.com/office/drawing/2014/main" id="{5D2F9E7F-25C2-8BF6-F897-9E2195411E85}"/>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62962"/>
              <a:buFont typeface="Calibri"/>
              <a:buNone/>
            </a:pPr>
            <a:r>
              <a:rPr lang="en-IN" dirty="0">
                <a:latin typeface="Britannic Bold" panose="020B0903060703020204" pitchFamily="34" charset="0"/>
              </a:rPr>
              <a:t>App User Interface Screen 3</a:t>
            </a:r>
            <a:endParaRPr sz="2700" dirty="0">
              <a:latin typeface="Britannic Bold" panose="020B0903060703020204" pitchFamily="34" charset="0"/>
            </a:endParaRPr>
          </a:p>
        </p:txBody>
      </p:sp>
      <p:sp>
        <p:nvSpPr>
          <p:cNvPr id="148" name="Google Shape;148;p8">
            <a:extLst>
              <a:ext uri="{FF2B5EF4-FFF2-40B4-BE49-F238E27FC236}">
                <a16:creationId xmlns:a16="http://schemas.microsoft.com/office/drawing/2014/main" id="{AD80451A-F1C7-1AE0-D167-2147AF93C29C}"/>
              </a:ext>
            </a:extLst>
          </p:cNvPr>
          <p:cNvSpPr txBox="1"/>
          <p:nvPr/>
        </p:nvSpPr>
        <p:spPr>
          <a:xfrm>
            <a:off x="5100670" y="1546243"/>
            <a:ext cx="3757610"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lt1"/>
              </a:buClr>
              <a:buSzPts val="2400"/>
              <a:buFont typeface="Arial"/>
              <a:buChar char="•"/>
            </a:pPr>
            <a:endParaRPr sz="2400" b="0" i="0" u="none" strike="noStrike" cap="none" dirty="0">
              <a:solidFill>
                <a:schemeClr val="lt1"/>
              </a:solidFill>
              <a:latin typeface="Britannic Bold" panose="020B0903060703020204" pitchFamily="34" charset="0"/>
              <a:ea typeface="Calibri"/>
              <a:cs typeface="Calibri"/>
              <a:sym typeface="Calibri"/>
            </a:endParaRPr>
          </a:p>
        </p:txBody>
      </p:sp>
      <p:pic>
        <p:nvPicPr>
          <p:cNvPr id="4" name="Picture 3" descr="A screenshot of a computer&#10;&#10;AI-generated content may be incorrect.">
            <a:extLst>
              <a:ext uri="{FF2B5EF4-FFF2-40B4-BE49-F238E27FC236}">
                <a16:creationId xmlns:a16="http://schemas.microsoft.com/office/drawing/2014/main" id="{7AE43081-F38D-27E6-6CB3-A89B172FFFE8}"/>
              </a:ext>
            </a:extLst>
          </p:cNvPr>
          <p:cNvPicPr>
            <a:picLocks noChangeAspect="1"/>
          </p:cNvPicPr>
          <p:nvPr/>
        </p:nvPicPr>
        <p:blipFill>
          <a:blip r:embed="rId4"/>
          <a:stretch>
            <a:fillRect/>
          </a:stretch>
        </p:blipFill>
        <p:spPr>
          <a:xfrm>
            <a:off x="1847693" y="1670979"/>
            <a:ext cx="5448613" cy="4943899"/>
          </a:xfrm>
          <a:prstGeom prst="rect">
            <a:avLst/>
          </a:prstGeom>
        </p:spPr>
      </p:pic>
    </p:spTree>
    <p:extLst>
      <p:ext uri="{BB962C8B-B14F-4D97-AF65-F5344CB8AC3E}">
        <p14:creationId xmlns:p14="http://schemas.microsoft.com/office/powerpoint/2010/main" val="656909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9" descr="E:\Ammara\Clevered\brochure\002.png"/>
          <p:cNvPicPr preferRelativeResize="0"/>
          <p:nvPr/>
        </p:nvPicPr>
        <p:blipFill rotWithShape="1">
          <a:blip r:embed="rId3">
            <a:alphaModFix/>
          </a:blip>
          <a:srcRect/>
          <a:stretch/>
        </p:blipFill>
        <p:spPr>
          <a:xfrm rot="5400000">
            <a:off x="1108109" y="-1207503"/>
            <a:ext cx="6957392" cy="9173614"/>
          </a:xfrm>
          <a:prstGeom prst="rect">
            <a:avLst/>
          </a:prstGeom>
          <a:noFill/>
          <a:ln w="28575" cap="flat" cmpd="sng">
            <a:solidFill>
              <a:schemeClr val="dk1"/>
            </a:solidFill>
            <a:prstDash val="solid"/>
            <a:round/>
            <a:headEnd type="none" w="sm" len="sm"/>
            <a:tailEnd type="none" w="sm" len="sm"/>
          </a:ln>
        </p:spPr>
      </p:pic>
      <p:sp>
        <p:nvSpPr>
          <p:cNvPr id="154" name="Google Shape;154;p9"/>
          <p:cNvSpPr/>
          <p:nvPr/>
        </p:nvSpPr>
        <p:spPr>
          <a:xfrm>
            <a:off x="1871700" y="200702"/>
            <a:ext cx="540060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 name="Google Shape;155;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latin typeface="Britannic Bold" panose="020B0903060703020204" pitchFamily="34" charset="0"/>
              </a:rPr>
              <a:t>Contact Person</a:t>
            </a:r>
            <a:endParaRPr dirty="0">
              <a:latin typeface="Britannic Bold" panose="020B0903060703020204" pitchFamily="34" charset="0"/>
            </a:endParaRPr>
          </a:p>
        </p:txBody>
      </p:sp>
      <p:sp>
        <p:nvSpPr>
          <p:cNvPr id="156" name="Google Shape;156;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US" dirty="0">
                <a:solidFill>
                  <a:schemeClr val="lt1"/>
                </a:solidFill>
                <a:latin typeface="Britannic Bold" panose="020B0903060703020204" pitchFamily="34" charset="0"/>
              </a:rPr>
              <a:t>Please reach out to Ahmed Sayyed at </a:t>
            </a:r>
            <a:r>
              <a:rPr lang="en-US" dirty="0">
                <a:solidFill>
                  <a:schemeClr val="lt1"/>
                </a:solidFill>
                <a:latin typeface="Britannic Bold" panose="020B0903060703020204" pitchFamily="34" charset="0"/>
                <a:hlinkClick r:id="rId4"/>
              </a:rPr>
              <a:t>ahmedsayyed2607@gmail.com</a:t>
            </a:r>
            <a:r>
              <a:rPr lang="en-US" dirty="0">
                <a:solidFill>
                  <a:schemeClr val="lt1"/>
                </a:solidFill>
                <a:latin typeface="Britannic Bold" panose="020B0903060703020204" pitchFamily="34" charset="0"/>
              </a:rPr>
              <a:t> for any questions/ concerns/ suggestions on the App</a:t>
            </a:r>
            <a:endParaRPr lang="en-US" dirty="0">
              <a:latin typeface="Britannic Bold" panose="020B0903060703020204" pitchFamily="34" charset="0"/>
            </a:endParaRPr>
          </a:p>
          <a:p>
            <a:pPr marL="342900" lvl="0" indent="-342900" algn="l" rtl="0">
              <a:spcBef>
                <a:spcPts val="640"/>
              </a:spcBef>
              <a:spcAft>
                <a:spcPts val="0"/>
              </a:spcAft>
              <a:buClr>
                <a:schemeClr val="dk1"/>
              </a:buClr>
              <a:buSzPts val="3200"/>
              <a:buNone/>
            </a:pPr>
            <a:endParaRPr lang="en-US" dirty="0">
              <a:solidFill>
                <a:schemeClr val="lt1"/>
              </a:solidFill>
              <a:latin typeface="Britannic Bold" panose="020B0903060703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0" descr="E:\Ammara\Clevered\brochure\002.png"/>
          <p:cNvPicPr preferRelativeResize="0"/>
          <p:nvPr/>
        </p:nvPicPr>
        <p:blipFill rotWithShape="1">
          <a:blip r:embed="rId3">
            <a:alphaModFix/>
          </a:blip>
          <a:srcRect/>
          <a:stretch/>
        </p:blipFill>
        <p:spPr>
          <a:xfrm rot="5400000">
            <a:off x="1108109" y="-1207503"/>
            <a:ext cx="6957392" cy="9173614"/>
          </a:xfrm>
          <a:prstGeom prst="rect">
            <a:avLst/>
          </a:prstGeom>
          <a:noFill/>
          <a:ln w="38100" cap="flat" cmpd="sng">
            <a:solidFill>
              <a:schemeClr val="dk1"/>
            </a:solidFill>
            <a:prstDash val="solid"/>
            <a:round/>
            <a:headEnd type="none" w="sm" len="sm"/>
            <a:tailEnd type="none" w="sm" len="sm"/>
          </a:ln>
        </p:spPr>
      </p:pic>
      <p:sp>
        <p:nvSpPr>
          <p:cNvPr id="162" name="Google Shape;162;p10"/>
          <p:cNvSpPr txBox="1">
            <a:spLocks noGrp="1"/>
          </p:cNvSpPr>
          <p:nvPr>
            <p:ph type="title"/>
          </p:nvPr>
        </p:nvSpPr>
        <p:spPr>
          <a:xfrm>
            <a:off x="2442592" y="2807803"/>
            <a:ext cx="4258816" cy="1143000"/>
          </a:xfrm>
          <a:prstGeom prst="rect">
            <a:avLst/>
          </a:prstGeom>
          <a:solidFill>
            <a:srgbClr val="F1EDA5"/>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latin typeface="Britannic Bold" panose="020B0903060703020204" pitchFamily="34" charset="0"/>
              </a:rPr>
              <a:t>Thank you!</a:t>
            </a:r>
            <a:endParaRPr dirty="0">
              <a:latin typeface="Britannic Bold" panose="020B0903060703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 descr="E:\Ammara\Clevered\brochure\002.png"/>
          <p:cNvPicPr preferRelativeResize="0"/>
          <p:nvPr/>
        </p:nvPicPr>
        <p:blipFill rotWithShape="1">
          <a:blip r:embed="rId3">
            <a:alphaModFix/>
          </a:blip>
          <a:srcRect/>
          <a:stretch/>
        </p:blipFill>
        <p:spPr>
          <a:xfrm rot="5400000">
            <a:off x="-490242" y="-2705652"/>
            <a:ext cx="6957392" cy="12368697"/>
          </a:xfrm>
          <a:prstGeom prst="rect">
            <a:avLst/>
          </a:prstGeom>
          <a:noFill/>
          <a:ln>
            <a:noFill/>
          </a:ln>
        </p:spPr>
      </p:pic>
      <p:sp>
        <p:nvSpPr>
          <p:cNvPr id="94" name="Google Shape;94;p2"/>
          <p:cNvSpPr/>
          <p:nvPr/>
        </p:nvSpPr>
        <p:spPr>
          <a:xfrm>
            <a:off x="1835696" y="404664"/>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ritannic Bold" panose="020B0903060703020204" pitchFamily="34" charset="0"/>
              <a:ea typeface="Calibri"/>
              <a:cs typeface="Calibri"/>
              <a:sym typeface="Calibri"/>
            </a:endParaRPr>
          </a:p>
        </p:txBody>
      </p:sp>
      <p:sp>
        <p:nvSpPr>
          <p:cNvPr id="95" name="Google Shape;95;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latin typeface="Britannic Bold" panose="020B0903060703020204" pitchFamily="34" charset="0"/>
              </a:rPr>
              <a:t>Table of Contents</a:t>
            </a:r>
            <a:endParaRPr>
              <a:latin typeface="Britannic Bold" panose="020B0903060703020204" pitchFamily="34" charset="0"/>
            </a:endParaRPr>
          </a:p>
        </p:txBody>
      </p:sp>
      <p:sp>
        <p:nvSpPr>
          <p:cNvPr id="96" name="Google Shape;96;p2"/>
          <p:cNvSpPr txBox="1">
            <a:spLocks noGrp="1"/>
          </p:cNvSpPr>
          <p:nvPr>
            <p:ph type="body" idx="1"/>
          </p:nvPr>
        </p:nvSpPr>
        <p:spPr>
          <a:xfrm>
            <a:off x="457200" y="2071678"/>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IN" dirty="0">
                <a:solidFill>
                  <a:schemeClr val="lt1"/>
                </a:solidFill>
                <a:latin typeface="Britannic Bold" panose="020B0903060703020204" pitchFamily="34" charset="0"/>
              </a:rPr>
              <a:t>Acknowledgments</a:t>
            </a:r>
          </a:p>
          <a:p>
            <a:pPr marL="342900" lvl="0" indent="-342900" algn="l" rtl="0">
              <a:spcBef>
                <a:spcPts val="0"/>
              </a:spcBef>
              <a:spcAft>
                <a:spcPts val="0"/>
              </a:spcAft>
              <a:buClr>
                <a:schemeClr val="lt1"/>
              </a:buClr>
              <a:buSzPts val="3200"/>
              <a:buChar char="•"/>
            </a:pPr>
            <a:r>
              <a:rPr lang="en-IN" dirty="0">
                <a:solidFill>
                  <a:schemeClr val="lt1"/>
                </a:solidFill>
                <a:latin typeface="Britannic Bold" panose="020B0903060703020204" pitchFamily="34" charset="0"/>
              </a:rPr>
              <a:t>About Me</a:t>
            </a:r>
          </a:p>
          <a:p>
            <a:pPr marL="342900" lvl="0" indent="-342900" algn="l" rtl="0">
              <a:spcBef>
                <a:spcPts val="0"/>
              </a:spcBef>
              <a:spcAft>
                <a:spcPts val="0"/>
              </a:spcAft>
              <a:buClr>
                <a:schemeClr val="lt1"/>
              </a:buClr>
              <a:buSzPts val="3200"/>
              <a:buChar char="•"/>
            </a:pPr>
            <a:r>
              <a:rPr lang="en-IN" dirty="0">
                <a:solidFill>
                  <a:schemeClr val="lt1"/>
                </a:solidFill>
                <a:latin typeface="Britannic Bold" panose="020B0903060703020204" pitchFamily="34" charset="0"/>
              </a:rPr>
              <a:t>My Journey with Clevered</a:t>
            </a:r>
          </a:p>
          <a:p>
            <a:pPr marL="342900" lvl="0" indent="-342900" algn="l" rtl="0">
              <a:spcBef>
                <a:spcPts val="0"/>
              </a:spcBef>
              <a:spcAft>
                <a:spcPts val="0"/>
              </a:spcAft>
              <a:buClr>
                <a:schemeClr val="lt1"/>
              </a:buClr>
              <a:buSzPts val="3200"/>
              <a:buChar char="•"/>
            </a:pPr>
            <a:r>
              <a:rPr lang="en-IN" dirty="0">
                <a:solidFill>
                  <a:schemeClr val="lt1"/>
                </a:solidFill>
                <a:latin typeface="Britannic Bold" panose="020B0903060703020204" pitchFamily="34" charset="0"/>
              </a:rPr>
              <a:t>About App</a:t>
            </a:r>
          </a:p>
          <a:p>
            <a:pPr marL="342900" lvl="0" indent="-342900" algn="l" rtl="0">
              <a:spcBef>
                <a:spcPts val="0"/>
              </a:spcBef>
              <a:spcAft>
                <a:spcPts val="0"/>
              </a:spcAft>
              <a:buClr>
                <a:schemeClr val="lt1"/>
              </a:buClr>
              <a:buSzPts val="3200"/>
              <a:buChar char="•"/>
            </a:pPr>
            <a:r>
              <a:rPr lang="en-IN" dirty="0">
                <a:solidFill>
                  <a:schemeClr val="lt1"/>
                </a:solidFill>
                <a:latin typeface="Britannic Bold" panose="020B0903060703020204" pitchFamily="34" charset="0"/>
              </a:rPr>
              <a:t>How to use the app</a:t>
            </a:r>
          </a:p>
          <a:p>
            <a:pPr marL="342900" lvl="0" indent="-342900" algn="l" rtl="0">
              <a:spcBef>
                <a:spcPts val="0"/>
              </a:spcBef>
              <a:spcAft>
                <a:spcPts val="0"/>
              </a:spcAft>
              <a:buClr>
                <a:schemeClr val="lt1"/>
              </a:buClr>
              <a:buSzPts val="3200"/>
              <a:buChar char="•"/>
            </a:pPr>
            <a:r>
              <a:rPr lang="en-IN" dirty="0">
                <a:solidFill>
                  <a:schemeClr val="lt1"/>
                </a:solidFill>
                <a:latin typeface="Britannic Bold" panose="020B0903060703020204" pitchFamily="34" charset="0"/>
              </a:rPr>
              <a:t>Contact Details</a:t>
            </a:r>
          </a:p>
          <a:p>
            <a:pPr marL="342900" lvl="0" indent="-342900" algn="l" rtl="0">
              <a:spcBef>
                <a:spcPts val="0"/>
              </a:spcBef>
              <a:spcAft>
                <a:spcPts val="0"/>
              </a:spcAft>
              <a:buClr>
                <a:schemeClr val="lt1"/>
              </a:buClr>
              <a:buSzPts val="3200"/>
              <a:buChar char="•"/>
            </a:pPr>
            <a:endParaRPr lang="en-IN" dirty="0">
              <a:solidFill>
                <a:schemeClr val="lt1"/>
              </a:solidFill>
              <a:latin typeface="Britannic Bold" panose="020B0903060703020204" pitchFamily="34" charset="0"/>
            </a:endParaRPr>
          </a:p>
          <a:p>
            <a:pPr marL="342900" lvl="0" indent="-342900" algn="l" rtl="0">
              <a:spcBef>
                <a:spcPts val="0"/>
              </a:spcBef>
              <a:spcAft>
                <a:spcPts val="0"/>
              </a:spcAft>
              <a:buClr>
                <a:schemeClr val="lt1"/>
              </a:buClr>
              <a:buSzPts val="3200"/>
              <a:buChar char="•"/>
            </a:pPr>
            <a:endParaRPr dirty="0">
              <a:solidFill>
                <a:schemeClr val="lt1"/>
              </a:solidFill>
              <a:latin typeface="Britannic Bold" panose="020B0903060703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3" descr="E:\Ammara\Clevered\brochure\002.png"/>
          <p:cNvPicPr preferRelativeResize="0"/>
          <p:nvPr/>
        </p:nvPicPr>
        <p:blipFill rotWithShape="1">
          <a:blip r:embed="rId3">
            <a:alphaModFix/>
          </a:blip>
          <a:srcRect/>
          <a:stretch/>
        </p:blipFill>
        <p:spPr>
          <a:xfrm rot="5400000">
            <a:off x="1107704" y="-1107705"/>
            <a:ext cx="6957392" cy="9172804"/>
          </a:xfrm>
          <a:prstGeom prst="rect">
            <a:avLst/>
          </a:prstGeom>
          <a:noFill/>
          <a:ln>
            <a:noFill/>
          </a:ln>
        </p:spPr>
      </p:pic>
      <p:sp>
        <p:nvSpPr>
          <p:cNvPr id="102" name="Google Shape;102;p3"/>
          <p:cNvSpPr/>
          <p:nvPr/>
        </p:nvSpPr>
        <p:spPr>
          <a:xfrm>
            <a:off x="1835696" y="404664"/>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latin typeface="Britannic Bold" panose="020B0903060703020204" pitchFamily="34" charset="0"/>
              </a:rPr>
              <a:t>Acknowledgements</a:t>
            </a:r>
            <a:endParaRPr dirty="0">
              <a:latin typeface="Britannic Bold" panose="020B0903060703020204" pitchFamily="34" charset="0"/>
            </a:endParaRPr>
          </a:p>
        </p:txBody>
      </p:sp>
      <p:sp>
        <p:nvSpPr>
          <p:cNvPr id="104" name="Google Shape;104;p3"/>
          <p:cNvSpPr txBox="1">
            <a:spLocks noGrp="1"/>
          </p:cNvSpPr>
          <p:nvPr>
            <p:ph type="body" idx="1"/>
          </p:nvPr>
        </p:nvSpPr>
        <p:spPr>
          <a:xfrm>
            <a:off x="457200" y="2293497"/>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IN" dirty="0">
                <a:solidFill>
                  <a:schemeClr val="lt1"/>
                </a:solidFill>
                <a:latin typeface="Britannic Bold" panose="020B0903060703020204" pitchFamily="34" charset="0"/>
              </a:rPr>
              <a:t>I extend my heartfelt gratitude to Clevered and Avishek sir for supporting me throughout this journey. This was an incredible experience for me, one truly I can never forget. I also would like to thank my parents and Dr. Ken for giving me this opportunity to enhance and showcase my coding skills.</a:t>
            </a:r>
            <a:endParaRPr dirty="0">
              <a:solidFill>
                <a:schemeClr val="lt1"/>
              </a:solidFill>
              <a:latin typeface="Britannic Bold" panose="020B0903060703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4" descr="E:\Ammara\Clevered\brochure\002.png"/>
          <p:cNvPicPr preferRelativeResize="0"/>
          <p:nvPr/>
        </p:nvPicPr>
        <p:blipFill rotWithShape="1">
          <a:blip r:embed="rId3">
            <a:alphaModFix/>
          </a:blip>
          <a:srcRect/>
          <a:stretch/>
        </p:blipFill>
        <p:spPr>
          <a:xfrm rot="5400000">
            <a:off x="1120601" y="-1219995"/>
            <a:ext cx="6957392" cy="9198597"/>
          </a:xfrm>
          <a:prstGeom prst="rect">
            <a:avLst/>
          </a:prstGeom>
          <a:noFill/>
          <a:ln>
            <a:noFill/>
          </a:ln>
        </p:spPr>
      </p:pic>
      <p:sp>
        <p:nvSpPr>
          <p:cNvPr id="110" name="Google Shape;110;p4"/>
          <p:cNvSpPr/>
          <p:nvPr/>
        </p:nvSpPr>
        <p:spPr>
          <a:xfrm>
            <a:off x="1835696" y="404664"/>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ritannic Bold" panose="020B0903060703020204" pitchFamily="34" charset="0"/>
              <a:ea typeface="Calibri"/>
              <a:cs typeface="Calibri"/>
              <a:sym typeface="Calibri"/>
            </a:endParaRPr>
          </a:p>
        </p:txBody>
      </p:sp>
      <p:sp>
        <p:nvSpPr>
          <p:cNvPr id="111" name="Google Shape;111;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latin typeface="Britannic Bold" panose="020B0903060703020204" pitchFamily="34" charset="0"/>
              </a:rPr>
              <a:t>About Me..</a:t>
            </a:r>
            <a:endParaRPr>
              <a:latin typeface="Britannic Bold" panose="020B0903060703020204" pitchFamily="34" charset="0"/>
            </a:endParaRPr>
          </a:p>
        </p:txBody>
      </p:sp>
      <p:sp>
        <p:nvSpPr>
          <p:cNvPr id="113" name="Google Shape;113;p4"/>
          <p:cNvSpPr txBox="1"/>
          <p:nvPr/>
        </p:nvSpPr>
        <p:spPr>
          <a:xfrm>
            <a:off x="2836911" y="1791669"/>
            <a:ext cx="5849889" cy="4525963"/>
          </a:xfrm>
          <a:prstGeom prst="rect">
            <a:avLst/>
          </a:prstGeom>
          <a:noFill/>
          <a:ln>
            <a:noFill/>
          </a:ln>
        </p:spPr>
        <p:txBody>
          <a:bodyPr spcFirstLastPara="1" wrap="square" lIns="91425" tIns="45700" rIns="91425" bIns="45700" anchor="t" anchorCtr="0">
            <a:normAutofit fontScale="92500" lnSpcReduction="20000"/>
          </a:bodyPr>
          <a:lstStyle/>
          <a:p>
            <a:pPr lvl="0">
              <a:buClr>
                <a:schemeClr val="lt1"/>
              </a:buClr>
              <a:buSzPts val="3200"/>
            </a:pPr>
            <a:r>
              <a:rPr lang="en-US" sz="3200" dirty="0">
                <a:solidFill>
                  <a:schemeClr val="bg1"/>
                </a:solidFill>
                <a:latin typeface="Britannic Bold" panose="020B0903060703020204" pitchFamily="34" charset="0"/>
              </a:rPr>
              <a:t>My name is Ahmed Sayyed, and I was born on the 26th of July in Mumbai, India. I’m 14 years old, and I have a strong passion for playing the keyboard and coding. These hobbies keep me busy in my free time and allow me to explore my creative side. I’ve always dreamt of becoming a Robotic Engineer, and I’m working hard toward making that dream a reality someday.</a:t>
            </a:r>
            <a:endParaRPr sz="3200" b="0" i="0" u="none" strike="noStrike" cap="none" dirty="0">
              <a:solidFill>
                <a:schemeClr val="bg1"/>
              </a:solidFill>
              <a:latin typeface="Britannic Bold" panose="020B0903060703020204" pitchFamily="34" charset="0"/>
              <a:ea typeface="Calibri"/>
              <a:cs typeface="Calibri"/>
              <a:sym typeface="Calibri"/>
            </a:endParaRPr>
          </a:p>
        </p:txBody>
      </p:sp>
      <p:pic>
        <p:nvPicPr>
          <p:cNvPr id="6" name="Picture 5" descr="A person wearing glasses and a red shirt&#10;&#10;AI-generated content may be incorrect.">
            <a:extLst>
              <a:ext uri="{FF2B5EF4-FFF2-40B4-BE49-F238E27FC236}">
                <a16:creationId xmlns:a16="http://schemas.microsoft.com/office/drawing/2014/main" id="{46581875-7703-BC7F-A1F0-029A46694FE2}"/>
              </a:ext>
            </a:extLst>
          </p:cNvPr>
          <p:cNvPicPr>
            <a:picLocks noChangeAspect="1"/>
          </p:cNvPicPr>
          <p:nvPr/>
        </p:nvPicPr>
        <p:blipFill>
          <a:blip r:embed="rId4"/>
          <a:srcRect l="13883" r="51830"/>
          <a:stretch>
            <a:fillRect/>
          </a:stretch>
        </p:blipFill>
        <p:spPr>
          <a:xfrm>
            <a:off x="0" y="1251301"/>
            <a:ext cx="2944193" cy="40667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5" descr="E:\Ammara\Clevered\brochure\002.png"/>
          <p:cNvPicPr preferRelativeResize="0"/>
          <p:nvPr/>
        </p:nvPicPr>
        <p:blipFill rotWithShape="1">
          <a:blip r:embed="rId3">
            <a:alphaModFix/>
          </a:blip>
          <a:srcRect/>
          <a:stretch/>
        </p:blipFill>
        <p:spPr>
          <a:xfrm rot="5400000">
            <a:off x="1108109" y="-1207503"/>
            <a:ext cx="6957392" cy="9173614"/>
          </a:xfrm>
          <a:prstGeom prst="rect">
            <a:avLst/>
          </a:prstGeom>
          <a:noFill/>
          <a:ln>
            <a:noFill/>
          </a:ln>
        </p:spPr>
      </p:pic>
      <p:sp>
        <p:nvSpPr>
          <p:cNvPr id="120" name="Google Shape;120;p5"/>
          <p:cNvSpPr/>
          <p:nvPr/>
        </p:nvSpPr>
        <p:spPr>
          <a:xfrm>
            <a:off x="755576" y="404553"/>
            <a:ext cx="7632848"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ritannic Bold" panose="020B0903060703020204" pitchFamily="34" charset="0"/>
              <a:ea typeface="Calibri"/>
              <a:cs typeface="Calibri"/>
              <a:sym typeface="Calibri"/>
            </a:endParaRPr>
          </a:p>
        </p:txBody>
      </p:sp>
      <p:sp>
        <p:nvSpPr>
          <p:cNvPr id="121" name="Google Shape;121;p5"/>
          <p:cNvSpPr txBox="1">
            <a:spLocks noGrp="1"/>
          </p:cNvSpPr>
          <p:nvPr>
            <p:ph type="title"/>
          </p:nvPr>
        </p:nvSpPr>
        <p:spPr>
          <a:xfrm>
            <a:off x="755576" y="438809"/>
            <a:ext cx="7698162" cy="85910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60"/>
              <a:buFont typeface="Calibri"/>
              <a:buNone/>
            </a:pPr>
            <a:r>
              <a:rPr lang="en-IN" sz="3700" dirty="0">
                <a:latin typeface="Britannic Bold" panose="020B0903060703020204" pitchFamily="34" charset="0"/>
              </a:rPr>
              <a:t>About My Internship Journey with Clevered..</a:t>
            </a:r>
            <a:endParaRPr sz="3700" dirty="0">
              <a:latin typeface="Britannic Bold" panose="020B0903060703020204" pitchFamily="34" charset="0"/>
            </a:endParaRPr>
          </a:p>
        </p:txBody>
      </p:sp>
      <p:sp>
        <p:nvSpPr>
          <p:cNvPr id="123" name="Google Shape;123;p5"/>
          <p:cNvSpPr txBox="1"/>
          <p:nvPr/>
        </p:nvSpPr>
        <p:spPr>
          <a:xfrm>
            <a:off x="214298" y="1617681"/>
            <a:ext cx="8715404" cy="4525963"/>
          </a:xfrm>
          <a:prstGeom prst="rect">
            <a:avLst/>
          </a:prstGeom>
          <a:noFill/>
          <a:ln>
            <a:noFill/>
          </a:ln>
        </p:spPr>
        <p:txBody>
          <a:bodyPr spcFirstLastPara="1" wrap="square" lIns="91425" tIns="45700" rIns="91425" bIns="45700" anchor="t" anchorCtr="0">
            <a:normAutofit/>
          </a:bodyPr>
          <a:lstStyle/>
          <a:p>
            <a:pPr marR="0" lvl="0" algn="ctr" rtl="0">
              <a:lnSpc>
                <a:spcPct val="100000"/>
              </a:lnSpc>
              <a:spcBef>
                <a:spcPts val="0"/>
              </a:spcBef>
              <a:spcAft>
                <a:spcPts val="0"/>
              </a:spcAft>
              <a:buClr>
                <a:schemeClr val="lt1"/>
              </a:buClr>
              <a:buSzPts val="3200"/>
            </a:pPr>
            <a:r>
              <a:rPr lang="en-IN" sz="3200" dirty="0">
                <a:solidFill>
                  <a:schemeClr val="lt1"/>
                </a:solidFill>
                <a:latin typeface="Britannic Bold" panose="020B0903060703020204" pitchFamily="34" charset="0"/>
                <a:ea typeface="Calibri"/>
                <a:cs typeface="Calibri"/>
                <a:sym typeface="Calibri"/>
              </a:rPr>
              <a:t>Over the past 3 months, my internship journey with Clevered has been amazing. I have been with Clevered since 2022 and I have never faced a problem. My mentors were always supportive and Avishek sir had helped me a lot throughout this journey.</a:t>
            </a:r>
            <a:endParaRPr sz="3200" b="0" i="0" u="none" strike="noStrike" cap="none" dirty="0">
              <a:solidFill>
                <a:schemeClr val="lt1"/>
              </a:solidFill>
              <a:latin typeface="Britannic Bold" panose="020B0903060703020204" pitchFamily="34" charset="0"/>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6" descr="E:\Ammara\Clevered\brochure\002.png"/>
          <p:cNvPicPr preferRelativeResize="0"/>
          <p:nvPr/>
        </p:nvPicPr>
        <p:blipFill rotWithShape="1">
          <a:blip r:embed="rId3">
            <a:alphaModFix/>
          </a:blip>
          <a:srcRect/>
          <a:stretch/>
        </p:blipFill>
        <p:spPr>
          <a:xfrm rot="5400000">
            <a:off x="1108109" y="-1207503"/>
            <a:ext cx="6957392" cy="9173614"/>
          </a:xfrm>
          <a:prstGeom prst="rect">
            <a:avLst/>
          </a:prstGeom>
          <a:noFill/>
          <a:ln>
            <a:noFill/>
          </a:ln>
        </p:spPr>
      </p:pic>
      <p:sp>
        <p:nvSpPr>
          <p:cNvPr id="129" name="Google Shape;129;p6"/>
          <p:cNvSpPr/>
          <p:nvPr/>
        </p:nvSpPr>
        <p:spPr>
          <a:xfrm>
            <a:off x="1835696" y="404664"/>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ritannic Bold" panose="020B0903060703020204" pitchFamily="34" charset="0"/>
              <a:ea typeface="Calibri"/>
              <a:cs typeface="Calibri"/>
              <a:sym typeface="Calibri"/>
            </a:endParaRPr>
          </a:p>
        </p:txBody>
      </p:sp>
      <p:sp>
        <p:nvSpPr>
          <p:cNvPr id="130" name="Google Shape;13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latin typeface="Britannic Bold" panose="020B0903060703020204" pitchFamily="34" charset="0"/>
              </a:rPr>
              <a:t>About App..</a:t>
            </a:r>
            <a:endParaRPr dirty="0">
              <a:latin typeface="Britannic Bold" panose="020B0903060703020204" pitchFamily="34" charset="0"/>
            </a:endParaRPr>
          </a:p>
        </p:txBody>
      </p:sp>
      <p:sp>
        <p:nvSpPr>
          <p:cNvPr id="132" name="Google Shape;132;p6"/>
          <p:cNvSpPr txBox="1"/>
          <p:nvPr/>
        </p:nvSpPr>
        <p:spPr>
          <a:xfrm>
            <a:off x="5029232" y="1571612"/>
            <a:ext cx="3686172" cy="4525963"/>
          </a:xfrm>
          <a:prstGeom prst="rect">
            <a:avLst/>
          </a:prstGeom>
          <a:noFill/>
          <a:ln>
            <a:noFill/>
          </a:ln>
        </p:spPr>
        <p:txBody>
          <a:bodyPr spcFirstLastPara="1" wrap="square" lIns="91425" tIns="45700" rIns="91425" bIns="45700" anchor="t" anchorCtr="0">
            <a:normAutofit lnSpcReduction="10000"/>
          </a:bodyPr>
          <a:lstStyle/>
          <a:p>
            <a:pPr marR="0" lvl="0" algn="l" rtl="0">
              <a:lnSpc>
                <a:spcPct val="100000"/>
              </a:lnSpc>
              <a:spcBef>
                <a:spcPts val="0"/>
              </a:spcBef>
              <a:spcAft>
                <a:spcPts val="0"/>
              </a:spcAft>
              <a:buClr>
                <a:schemeClr val="lt1"/>
              </a:buClr>
              <a:buSzPts val="3200"/>
            </a:pPr>
            <a:r>
              <a:rPr lang="en-US" sz="2000" dirty="0">
                <a:solidFill>
                  <a:schemeClr val="lt1"/>
                </a:solidFill>
                <a:latin typeface="Britannic Bold" panose="020B0903060703020204" pitchFamily="34" charset="0"/>
                <a:ea typeface="Calibri"/>
                <a:cs typeface="Calibri"/>
                <a:sym typeface="Calibri"/>
              </a:rPr>
              <a:t>This is an app aiming to streamline credit card applications for bankers and to ease up their work. The app primarily functions by taking some parameters from the banker regarding the customer. The app has a highly intuitive UI made with </a:t>
            </a:r>
            <a:r>
              <a:rPr lang="en-US" sz="2000" dirty="0" err="1">
                <a:solidFill>
                  <a:schemeClr val="lt1"/>
                </a:solidFill>
                <a:latin typeface="Britannic Bold" panose="020B0903060703020204" pitchFamily="34" charset="0"/>
                <a:ea typeface="Calibri"/>
                <a:cs typeface="Calibri"/>
                <a:sym typeface="Calibri"/>
              </a:rPr>
              <a:t>Streamlit</a:t>
            </a:r>
            <a:r>
              <a:rPr lang="en-US" sz="2000" dirty="0">
                <a:solidFill>
                  <a:schemeClr val="lt1"/>
                </a:solidFill>
                <a:latin typeface="Britannic Bold" panose="020B0903060703020204" pitchFamily="34" charset="0"/>
                <a:ea typeface="Calibri"/>
                <a:cs typeface="Calibri"/>
                <a:sym typeface="Calibri"/>
              </a:rPr>
              <a:t> which allows everyone to use the app without any hurdles. The app runs on a model created using various different libraries through </a:t>
            </a:r>
            <a:r>
              <a:rPr lang="en-US" sz="2000" dirty="0" err="1">
                <a:solidFill>
                  <a:schemeClr val="lt1"/>
                </a:solidFill>
                <a:latin typeface="Britannic Bold" panose="020B0903060703020204" pitchFamily="34" charset="0"/>
                <a:ea typeface="Calibri"/>
                <a:cs typeface="Calibri"/>
                <a:sym typeface="Calibri"/>
              </a:rPr>
              <a:t>Jupyter</a:t>
            </a:r>
            <a:r>
              <a:rPr lang="en-US" sz="2000" dirty="0">
                <a:solidFill>
                  <a:schemeClr val="lt1"/>
                </a:solidFill>
                <a:latin typeface="Britannic Bold" panose="020B0903060703020204" pitchFamily="34" charset="0"/>
                <a:ea typeface="Calibri"/>
                <a:cs typeface="Calibri"/>
                <a:sym typeface="Calibri"/>
              </a:rPr>
              <a:t> Notebook.</a:t>
            </a:r>
            <a:endParaRPr sz="2000" b="0" i="0" u="none" strike="noStrike" cap="none" dirty="0">
              <a:solidFill>
                <a:schemeClr val="lt1"/>
              </a:solidFill>
              <a:latin typeface="Britannic Bold" panose="020B0903060703020204" pitchFamily="34" charset="0"/>
              <a:ea typeface="Calibri"/>
              <a:cs typeface="Calibri"/>
              <a:sym typeface="Calibri"/>
            </a:endParaRPr>
          </a:p>
        </p:txBody>
      </p:sp>
      <p:pic>
        <p:nvPicPr>
          <p:cNvPr id="5" name="Picture 4" descr="A screenshot of a computer&#10;&#10;AI-generated content may be incorrect.">
            <a:extLst>
              <a:ext uri="{FF2B5EF4-FFF2-40B4-BE49-F238E27FC236}">
                <a16:creationId xmlns:a16="http://schemas.microsoft.com/office/drawing/2014/main" id="{F1912B5E-C209-BB18-3192-66F90298CFE8}"/>
              </a:ext>
            </a:extLst>
          </p:cNvPr>
          <p:cNvPicPr>
            <a:picLocks noChangeAspect="1"/>
          </p:cNvPicPr>
          <p:nvPr/>
        </p:nvPicPr>
        <p:blipFill>
          <a:blip r:embed="rId4"/>
          <a:srcRect l="20076" r="24000"/>
          <a:stretch>
            <a:fillRect/>
          </a:stretch>
        </p:blipFill>
        <p:spPr>
          <a:xfrm>
            <a:off x="248940" y="1571612"/>
            <a:ext cx="4531350" cy="40999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7" descr="E:\Ammara\Clevered\brochure\002.png"/>
          <p:cNvPicPr preferRelativeResize="0"/>
          <p:nvPr/>
        </p:nvPicPr>
        <p:blipFill rotWithShape="1">
          <a:blip r:embed="rId3">
            <a:alphaModFix/>
          </a:blip>
          <a:srcRect/>
          <a:stretch/>
        </p:blipFill>
        <p:spPr>
          <a:xfrm rot="5400000">
            <a:off x="1108109" y="-1207503"/>
            <a:ext cx="6957392" cy="9173614"/>
          </a:xfrm>
          <a:prstGeom prst="rect">
            <a:avLst/>
          </a:prstGeom>
          <a:noFill/>
          <a:ln>
            <a:noFill/>
          </a:ln>
        </p:spPr>
      </p:pic>
      <p:sp>
        <p:nvSpPr>
          <p:cNvPr id="138" name="Google Shape;138;p7"/>
          <p:cNvSpPr/>
          <p:nvPr/>
        </p:nvSpPr>
        <p:spPr>
          <a:xfrm>
            <a:off x="1691680" y="2780928"/>
            <a:ext cx="5760640"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ritannic Bold" panose="020B0903060703020204" pitchFamily="34" charset="0"/>
              <a:ea typeface="Calibri"/>
              <a:cs typeface="Calibri"/>
              <a:sym typeface="Calibri"/>
            </a:endParaRPr>
          </a:p>
        </p:txBody>
      </p:sp>
      <p:sp>
        <p:nvSpPr>
          <p:cNvPr id="139" name="Google Shape;139;p7"/>
          <p:cNvSpPr txBox="1">
            <a:spLocks noGrp="1"/>
          </p:cNvSpPr>
          <p:nvPr>
            <p:ph type="title"/>
          </p:nvPr>
        </p:nvSpPr>
        <p:spPr>
          <a:xfrm>
            <a:off x="457200" y="2643182"/>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latin typeface="Britannic Bold" panose="020B0903060703020204" pitchFamily="34" charset="0"/>
              </a:rPr>
              <a:t>How do I use the App?</a:t>
            </a:r>
            <a:endParaRPr>
              <a:latin typeface="Britannic Bold" panose="020B0903060703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8" descr="E:\Ammara\Clevered\brochure\002.png"/>
          <p:cNvPicPr preferRelativeResize="0"/>
          <p:nvPr/>
        </p:nvPicPr>
        <p:blipFill rotWithShape="1">
          <a:blip r:embed="rId3">
            <a:alphaModFix/>
          </a:blip>
          <a:srcRect/>
          <a:stretch/>
        </p:blipFill>
        <p:spPr>
          <a:xfrm rot="5400000">
            <a:off x="1108109" y="-1207503"/>
            <a:ext cx="6957392" cy="9173614"/>
          </a:xfrm>
          <a:prstGeom prst="rect">
            <a:avLst/>
          </a:prstGeom>
          <a:noFill/>
          <a:ln w="28575" cap="flat" cmpd="sng">
            <a:solidFill>
              <a:schemeClr val="dk1"/>
            </a:solidFill>
            <a:prstDash val="solid"/>
            <a:round/>
            <a:headEnd type="none" w="sm" len="sm"/>
            <a:tailEnd type="none" w="sm" len="sm"/>
          </a:ln>
        </p:spPr>
      </p:pic>
      <p:sp>
        <p:nvSpPr>
          <p:cNvPr id="145" name="Google Shape;145;p8"/>
          <p:cNvSpPr/>
          <p:nvPr/>
        </p:nvSpPr>
        <p:spPr>
          <a:xfrm>
            <a:off x="611560" y="140358"/>
            <a:ext cx="792088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ritannic Bold" panose="020B0903060703020204" pitchFamily="34" charset="0"/>
              <a:ea typeface="Calibri"/>
              <a:cs typeface="Calibri"/>
              <a:sym typeface="Calibri"/>
            </a:endParaRPr>
          </a:p>
        </p:txBody>
      </p:sp>
      <p:sp>
        <p:nvSpPr>
          <p:cNvPr id="146" name="Google Shape;146;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62962"/>
              <a:buFont typeface="Calibri"/>
              <a:buNone/>
            </a:pPr>
            <a:r>
              <a:rPr lang="en-IN" dirty="0">
                <a:latin typeface="Britannic Bold" panose="020B0903060703020204" pitchFamily="34" charset="0"/>
              </a:rPr>
              <a:t>App User Interface Screen 1</a:t>
            </a:r>
            <a:endParaRPr sz="2700" dirty="0">
              <a:latin typeface="Britannic Bold" panose="020B0903060703020204" pitchFamily="34" charset="0"/>
            </a:endParaRPr>
          </a:p>
        </p:txBody>
      </p:sp>
      <p:sp>
        <p:nvSpPr>
          <p:cNvPr id="148" name="Google Shape;148;p8"/>
          <p:cNvSpPr txBox="1"/>
          <p:nvPr/>
        </p:nvSpPr>
        <p:spPr>
          <a:xfrm>
            <a:off x="5100670" y="1546243"/>
            <a:ext cx="3757610"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lt1"/>
              </a:buClr>
              <a:buSzPts val="2400"/>
              <a:buFont typeface="Arial"/>
              <a:buChar char="•"/>
            </a:pPr>
            <a:endParaRPr sz="2400" b="0" i="0" u="none" strike="noStrike" cap="none" dirty="0">
              <a:solidFill>
                <a:schemeClr val="lt1"/>
              </a:solidFill>
              <a:latin typeface="Britannic Bold" panose="020B0903060703020204" pitchFamily="34" charset="0"/>
              <a:ea typeface="Calibri"/>
              <a:cs typeface="Calibri"/>
              <a:sym typeface="Calibri"/>
            </a:endParaRPr>
          </a:p>
        </p:txBody>
      </p:sp>
      <p:pic>
        <p:nvPicPr>
          <p:cNvPr id="4" name="Picture 3" descr="A screenshot of a computer&#10;&#10;AI-generated content may be incorrect.">
            <a:extLst>
              <a:ext uri="{FF2B5EF4-FFF2-40B4-BE49-F238E27FC236}">
                <a16:creationId xmlns:a16="http://schemas.microsoft.com/office/drawing/2014/main" id="{3D57EF22-CE90-3AF8-8C5B-A4A0152A57CF}"/>
              </a:ext>
            </a:extLst>
          </p:cNvPr>
          <p:cNvPicPr>
            <a:picLocks noChangeAspect="1"/>
          </p:cNvPicPr>
          <p:nvPr/>
        </p:nvPicPr>
        <p:blipFill>
          <a:blip r:embed="rId4"/>
          <a:srcRect l="20076" r="24000"/>
          <a:stretch>
            <a:fillRect/>
          </a:stretch>
        </p:blipFill>
        <p:spPr>
          <a:xfrm>
            <a:off x="2091519" y="1671809"/>
            <a:ext cx="4990572" cy="451541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41B4A79A-88E5-6961-C3F1-61A1AE9893F3}"/>
            </a:ext>
          </a:extLst>
        </p:cNvPr>
        <p:cNvGrpSpPr/>
        <p:nvPr/>
      </p:nvGrpSpPr>
      <p:grpSpPr>
        <a:xfrm>
          <a:off x="0" y="0"/>
          <a:ext cx="0" cy="0"/>
          <a:chOff x="0" y="0"/>
          <a:chExt cx="0" cy="0"/>
        </a:xfrm>
      </p:grpSpPr>
      <p:pic>
        <p:nvPicPr>
          <p:cNvPr id="144" name="Google Shape;144;p8" descr="E:\Ammara\Clevered\brochure\002.png">
            <a:extLst>
              <a:ext uri="{FF2B5EF4-FFF2-40B4-BE49-F238E27FC236}">
                <a16:creationId xmlns:a16="http://schemas.microsoft.com/office/drawing/2014/main" id="{62844D66-7154-BC0D-6677-F37AA79FAE44}"/>
              </a:ext>
            </a:extLst>
          </p:cNvPr>
          <p:cNvPicPr preferRelativeResize="0"/>
          <p:nvPr/>
        </p:nvPicPr>
        <p:blipFill rotWithShape="1">
          <a:blip r:embed="rId3">
            <a:alphaModFix/>
          </a:blip>
          <a:srcRect/>
          <a:stretch/>
        </p:blipFill>
        <p:spPr>
          <a:xfrm rot="5400000">
            <a:off x="1108109" y="-1207503"/>
            <a:ext cx="6957392" cy="9173614"/>
          </a:xfrm>
          <a:prstGeom prst="rect">
            <a:avLst/>
          </a:prstGeom>
          <a:noFill/>
          <a:ln w="28575" cap="flat" cmpd="sng">
            <a:solidFill>
              <a:schemeClr val="dk1"/>
            </a:solidFill>
            <a:prstDash val="solid"/>
            <a:round/>
            <a:headEnd type="none" w="sm" len="sm"/>
            <a:tailEnd type="none" w="sm" len="sm"/>
          </a:ln>
        </p:spPr>
      </p:pic>
      <p:sp>
        <p:nvSpPr>
          <p:cNvPr id="145" name="Google Shape;145;p8">
            <a:extLst>
              <a:ext uri="{FF2B5EF4-FFF2-40B4-BE49-F238E27FC236}">
                <a16:creationId xmlns:a16="http://schemas.microsoft.com/office/drawing/2014/main" id="{72E8FA0A-EE77-32AD-697F-1AA09CB70E33}"/>
              </a:ext>
            </a:extLst>
          </p:cNvPr>
          <p:cNvSpPr/>
          <p:nvPr/>
        </p:nvSpPr>
        <p:spPr>
          <a:xfrm>
            <a:off x="611560" y="140358"/>
            <a:ext cx="792088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Britannic Bold" panose="020B0903060703020204" pitchFamily="34" charset="0"/>
              <a:ea typeface="Calibri"/>
              <a:cs typeface="Calibri"/>
              <a:sym typeface="Calibri"/>
            </a:endParaRPr>
          </a:p>
        </p:txBody>
      </p:sp>
      <p:sp>
        <p:nvSpPr>
          <p:cNvPr id="146" name="Google Shape;146;p8">
            <a:extLst>
              <a:ext uri="{FF2B5EF4-FFF2-40B4-BE49-F238E27FC236}">
                <a16:creationId xmlns:a16="http://schemas.microsoft.com/office/drawing/2014/main" id="{A4DDC71A-638F-3777-DCFB-1234242BF116}"/>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62962"/>
              <a:buFont typeface="Calibri"/>
              <a:buNone/>
            </a:pPr>
            <a:r>
              <a:rPr lang="en-IN" dirty="0">
                <a:latin typeface="Britannic Bold" panose="020B0903060703020204" pitchFamily="34" charset="0"/>
              </a:rPr>
              <a:t>App User Interface Screen 2</a:t>
            </a:r>
            <a:endParaRPr sz="2700" dirty="0">
              <a:latin typeface="Britannic Bold" panose="020B0903060703020204" pitchFamily="34" charset="0"/>
            </a:endParaRPr>
          </a:p>
        </p:txBody>
      </p:sp>
      <p:sp>
        <p:nvSpPr>
          <p:cNvPr id="148" name="Google Shape;148;p8">
            <a:extLst>
              <a:ext uri="{FF2B5EF4-FFF2-40B4-BE49-F238E27FC236}">
                <a16:creationId xmlns:a16="http://schemas.microsoft.com/office/drawing/2014/main" id="{A2A7FEB8-9C05-C8C3-2BC8-CE5785DAF10D}"/>
              </a:ext>
            </a:extLst>
          </p:cNvPr>
          <p:cNvSpPr txBox="1"/>
          <p:nvPr/>
        </p:nvSpPr>
        <p:spPr>
          <a:xfrm>
            <a:off x="5100670" y="1546243"/>
            <a:ext cx="3757610"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lt1"/>
              </a:buClr>
              <a:buSzPts val="2400"/>
              <a:buFont typeface="Arial"/>
              <a:buChar char="•"/>
            </a:pPr>
            <a:endParaRPr sz="2400" b="0" i="0" u="none" strike="noStrike" cap="none" dirty="0">
              <a:solidFill>
                <a:schemeClr val="lt1"/>
              </a:solidFill>
              <a:latin typeface="Britannic Bold" panose="020B0903060703020204" pitchFamily="34" charset="0"/>
              <a:ea typeface="Calibri"/>
              <a:cs typeface="Calibri"/>
              <a:sym typeface="Calibri"/>
            </a:endParaRPr>
          </a:p>
        </p:txBody>
      </p:sp>
      <p:pic>
        <p:nvPicPr>
          <p:cNvPr id="3" name="Picture 2" descr="A screenshot of a computer&#10;&#10;AI-generated content may be incorrect.">
            <a:extLst>
              <a:ext uri="{FF2B5EF4-FFF2-40B4-BE49-F238E27FC236}">
                <a16:creationId xmlns:a16="http://schemas.microsoft.com/office/drawing/2014/main" id="{6A52A49A-7C00-6CC8-3D00-67C2232F733E}"/>
              </a:ext>
            </a:extLst>
          </p:cNvPr>
          <p:cNvPicPr>
            <a:picLocks noChangeAspect="1"/>
          </p:cNvPicPr>
          <p:nvPr/>
        </p:nvPicPr>
        <p:blipFill>
          <a:blip r:embed="rId4"/>
          <a:stretch>
            <a:fillRect/>
          </a:stretch>
        </p:blipFill>
        <p:spPr>
          <a:xfrm>
            <a:off x="1796199" y="1612866"/>
            <a:ext cx="5581211" cy="4852237"/>
          </a:xfrm>
          <a:prstGeom prst="rect">
            <a:avLst/>
          </a:prstGeom>
        </p:spPr>
      </p:pic>
    </p:spTree>
    <p:extLst>
      <p:ext uri="{BB962C8B-B14F-4D97-AF65-F5344CB8AC3E}">
        <p14:creationId xmlns:p14="http://schemas.microsoft.com/office/powerpoint/2010/main" val="299085459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346</Words>
  <Application>Microsoft Office PowerPoint</Application>
  <PresentationFormat>On-screen Show (4:3)</PresentationFormat>
  <Paragraphs>26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Britannic Bold</vt:lpstr>
      <vt:lpstr>Calibri</vt:lpstr>
      <vt:lpstr>Office Theme</vt:lpstr>
      <vt:lpstr>Credit Card Approval </vt:lpstr>
      <vt:lpstr>Table of Contents</vt:lpstr>
      <vt:lpstr>Acknowledgements</vt:lpstr>
      <vt:lpstr>About Me..</vt:lpstr>
      <vt:lpstr>About My Internship Journey with Clevered..</vt:lpstr>
      <vt:lpstr>About App..</vt:lpstr>
      <vt:lpstr>How do I use the App?</vt:lpstr>
      <vt:lpstr>App User Interface Screen 1</vt:lpstr>
      <vt:lpstr>App User Interface Screen 2</vt:lpstr>
      <vt:lpstr>App User Interface Screen 3</vt:lpstr>
      <vt:lpstr>Contact Person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Smita</dc:creator>
  <cp:lastModifiedBy>AHMED  SAYYED</cp:lastModifiedBy>
  <cp:revision>1</cp:revision>
  <dcterms:created xsi:type="dcterms:W3CDTF">2021-09-17T13:31:27Z</dcterms:created>
  <dcterms:modified xsi:type="dcterms:W3CDTF">2025-09-11T17:36:47Z</dcterms:modified>
</cp:coreProperties>
</file>