
<file path=[Content_Types].xml><?xml version="1.0" encoding="utf-8"?>
<Types xmlns="http://schemas.openxmlformats.org/package/2006/content-types">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9e15d859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9e15d8592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9e15d859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9e15d8592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571472" y="428604"/>
            <a:ext cx="8072494" cy="1360005"/>
          </a:xfrm>
          <a:prstGeom prst="rect">
            <a:avLst/>
          </a:prstGeom>
          <a:solidFill>
            <a:srgbClr val="F1EDA5"/>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Advance Internship@Clevered</a:t>
            </a:r>
            <a:br>
              <a:rPr b="1" i="0" lang="en-IN" sz="4400" u="none" cap="none" strike="noStrike">
                <a:solidFill>
                  <a:schemeClr val="dk1"/>
                </a:solidFill>
                <a:latin typeface="Calibri"/>
                <a:ea typeface="Calibri"/>
                <a:cs typeface="Calibri"/>
                <a:sym typeface="Calibri"/>
              </a:rPr>
            </a:br>
            <a:r>
              <a:rPr b="1" lang="en-IN" sz="2400">
                <a:solidFill>
                  <a:schemeClr val="dk1"/>
                </a:solidFill>
                <a:latin typeface="Calibri"/>
                <a:ea typeface="Calibri"/>
                <a:cs typeface="Calibri"/>
                <a:sym typeface="Calibri"/>
              </a:rPr>
              <a:t>AI Powered AI Personal Finance Management System</a:t>
            </a:r>
            <a:endParaRPr b="0" i="0" sz="24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4572000" y="6072206"/>
            <a:ext cx="4572032" cy="785818"/>
          </a:xfrm>
          <a:prstGeom prst="rect">
            <a:avLst/>
          </a:prstGeom>
          <a:gradFill>
            <a:gsLst>
              <a:gs pos="0">
                <a:srgbClr val="5E9EFF"/>
              </a:gs>
              <a:gs pos="39999">
                <a:srgbClr val="85C2FF"/>
              </a:gs>
              <a:gs pos="70000">
                <a:srgbClr val="C4D6EB"/>
              </a:gs>
              <a:gs pos="100000">
                <a:srgbClr val="FFEBFA"/>
              </a:gs>
            </a:gsLst>
            <a:lin ang="16200000" scaled="0"/>
          </a:gradFill>
          <a:ln cap="flat" cmpd="sng" w="9525">
            <a:solidFill>
              <a:srgbClr val="0070C0"/>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None/>
            </a:pPr>
            <a:r>
              <a:rPr b="1" lang="en-IN">
                <a:solidFill>
                  <a:schemeClr val="dk1"/>
                </a:solidFill>
              </a:rPr>
              <a:t>Author: Akshin Gupta</a:t>
            </a:r>
            <a:endParaRPr b="1">
              <a:solidFill>
                <a:schemeClr val="dk1"/>
              </a:solidFill>
            </a:endParaRPr>
          </a:p>
        </p:txBody>
      </p:sp>
      <p:sp>
        <p:nvSpPr>
          <p:cNvPr id="86" name="Google Shape;86;p13"/>
          <p:cNvSpPr txBox="1"/>
          <p:nvPr/>
        </p:nvSpPr>
        <p:spPr>
          <a:xfrm>
            <a:off x="1457348" y="2357430"/>
            <a:ext cx="6400800" cy="785818"/>
          </a:xfrm>
          <a:prstGeom prst="rect">
            <a:avLst/>
          </a:prstGeom>
          <a:gradFill>
            <a:gsLst>
              <a:gs pos="0">
                <a:srgbClr val="5E9EFF"/>
              </a:gs>
              <a:gs pos="39999">
                <a:srgbClr val="85C2FF"/>
              </a:gs>
              <a:gs pos="70000">
                <a:srgbClr val="C4D6EB"/>
              </a:gs>
              <a:gs pos="100000">
                <a:srgbClr val="FFEBFA"/>
              </a:gs>
            </a:gsLst>
            <a:lin ang="5400000" scaled="0"/>
          </a:gradFill>
          <a:ln cap="flat" cmpd="sng" w="9525">
            <a:solidFill>
              <a:srgbClr val="0070C0"/>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600"/>
              <a:buFont typeface="Arial"/>
              <a:buNone/>
            </a:pPr>
            <a:r>
              <a:rPr b="1" i="0" lang="en-IN" sz="3600" u="none" cap="none" strike="noStrike">
                <a:solidFill>
                  <a:schemeClr val="dk1"/>
                </a:solidFill>
                <a:latin typeface="Calibri"/>
                <a:ea typeface="Calibri"/>
                <a:cs typeface="Calibri"/>
                <a:sym typeface="Calibri"/>
              </a:rPr>
              <a:t>App User Manual</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15000"/>
              </a:lnSpc>
              <a:spcBef>
                <a:spcPts val="1200"/>
              </a:spcBef>
              <a:spcAft>
                <a:spcPts val="1200"/>
              </a:spcAft>
              <a:buNone/>
            </a:pPr>
            <a:r>
              <a:rPr b="1" lang="en-IN" sz="4400"/>
              <a:t>Smart Recommendations</a:t>
            </a:r>
            <a:endParaRPr sz="4400"/>
          </a:p>
        </p:txBody>
      </p:sp>
      <p:sp>
        <p:nvSpPr>
          <p:cNvPr id="150" name="Google Shape;150;p22"/>
          <p:cNvSpPr txBox="1"/>
          <p:nvPr/>
        </p:nvSpPr>
        <p:spPr>
          <a:xfrm>
            <a:off x="5100670" y="1546243"/>
            <a:ext cx="3757500" cy="4526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IN" sz="2000">
                <a:solidFill>
                  <a:schemeClr val="lt1"/>
                </a:solidFill>
              </a:rPr>
              <a:t>Steps to Use:</a:t>
            </a:r>
            <a:endParaRPr b="1" sz="2000">
              <a:solidFill>
                <a:schemeClr val="lt1"/>
              </a:solidFill>
            </a:endParaRPr>
          </a:p>
          <a:p>
            <a:pPr indent="-355600" lvl="0" marL="457200" rtl="0" algn="l">
              <a:lnSpc>
                <a:spcPct val="115000"/>
              </a:lnSpc>
              <a:spcBef>
                <a:spcPts val="1200"/>
              </a:spcBef>
              <a:spcAft>
                <a:spcPts val="0"/>
              </a:spcAft>
              <a:buClr>
                <a:schemeClr val="lt1"/>
              </a:buClr>
              <a:buSzPts val="2000"/>
              <a:buAutoNum type="arabicPeriod"/>
            </a:pPr>
            <a:r>
              <a:rPr lang="en-IN" sz="2000">
                <a:solidFill>
                  <a:schemeClr val="lt1"/>
                </a:solidFill>
              </a:rPr>
              <a:t>Click </a:t>
            </a:r>
            <a:r>
              <a:rPr b="1" lang="en-IN" sz="2000">
                <a:solidFill>
                  <a:schemeClr val="lt1"/>
                </a:solidFill>
              </a:rPr>
              <a:t>“Smart Recommendations”</a:t>
            </a:r>
            <a:r>
              <a:rPr lang="en-IN" sz="2000">
                <a:solidFill>
                  <a:schemeClr val="lt1"/>
                </a:solidFill>
              </a:rPr>
              <a:t>.</a:t>
            </a:r>
            <a:endParaRPr sz="2000">
              <a:solidFill>
                <a:schemeClr val="lt1"/>
              </a:solidFill>
            </a:endParaRPr>
          </a:p>
          <a:p>
            <a:pPr indent="-355600" lvl="0" marL="457200" rtl="0" algn="l">
              <a:lnSpc>
                <a:spcPct val="115000"/>
              </a:lnSpc>
              <a:spcBef>
                <a:spcPts val="0"/>
              </a:spcBef>
              <a:spcAft>
                <a:spcPts val="0"/>
              </a:spcAft>
              <a:buClr>
                <a:schemeClr val="lt1"/>
              </a:buClr>
              <a:buSzPts val="2000"/>
              <a:buAutoNum type="arabicPeriod"/>
            </a:pPr>
            <a:r>
              <a:rPr lang="en-IN" sz="2000">
                <a:solidFill>
                  <a:schemeClr val="lt1"/>
                </a:solidFill>
              </a:rPr>
              <a:t>Get actionable advice on adjusting spending, saving more, and investing wisely.</a:t>
            </a:r>
            <a:endParaRPr b="1">
              <a:solidFill>
                <a:schemeClr val="lt1"/>
              </a:solidFill>
            </a:endParaRPr>
          </a:p>
        </p:txBody>
      </p:sp>
      <p:pic>
        <p:nvPicPr>
          <p:cNvPr id="151" name="Google Shape;151;p22" title="Screenshot 2025-10-30 at 7.39.05 PM.png"/>
          <p:cNvPicPr preferRelativeResize="0"/>
          <p:nvPr/>
        </p:nvPicPr>
        <p:blipFill>
          <a:blip r:embed="rId3">
            <a:alphaModFix/>
          </a:blip>
          <a:stretch>
            <a:fillRect/>
          </a:stretch>
        </p:blipFill>
        <p:spPr>
          <a:xfrm>
            <a:off x="611547" y="1744775"/>
            <a:ext cx="4310050" cy="4129026"/>
          </a:xfrm>
          <a:prstGeom prst="rect">
            <a:avLst/>
          </a:prstGeom>
          <a:noFill/>
          <a:ln>
            <a:noFill/>
          </a:ln>
        </p:spPr>
      </p:pic>
      <p:sp>
        <p:nvSpPr>
          <p:cNvPr id="152" name="Google Shape;152;p22"/>
          <p:cNvSpPr/>
          <p:nvPr/>
        </p:nvSpPr>
        <p:spPr>
          <a:xfrm>
            <a:off x="1922575" y="5538088"/>
            <a:ext cx="1716000" cy="270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153" name="Google Shape;153;p22"/>
          <p:cNvCxnSpPr>
            <a:endCxn id="152" idx="3"/>
          </p:cNvCxnSpPr>
          <p:nvPr/>
        </p:nvCxnSpPr>
        <p:spPr>
          <a:xfrm flipH="1">
            <a:off x="3638575" y="5667238"/>
            <a:ext cx="699300" cy="63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transition spd="med">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p:nvPr/>
        </p:nvSpPr>
        <p:spPr>
          <a:xfrm>
            <a:off x="1871700" y="200702"/>
            <a:ext cx="540060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Contact Person</a:t>
            </a:r>
            <a:endParaRPr/>
          </a:p>
        </p:txBody>
      </p:sp>
      <p:sp>
        <p:nvSpPr>
          <p:cNvPr id="159" name="Google Shape;15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Please reach out to Akshin Gupta at </a:t>
            </a:r>
            <a:r>
              <a:rPr b="1" lang="en-IN">
                <a:solidFill>
                  <a:schemeClr val="lt1"/>
                </a:solidFill>
                <a:highlight>
                  <a:srgbClr val="6AA84F"/>
                </a:highlight>
              </a:rPr>
              <a:t>akshingupta27@gmail.com</a:t>
            </a:r>
            <a:r>
              <a:rPr b="1" lang="en-IN">
                <a:solidFill>
                  <a:schemeClr val="lt1"/>
                </a:solidFill>
              </a:rPr>
              <a:t> for any questions/ concerns/ suggestions on the App</a:t>
            </a:r>
            <a:endParaRPr/>
          </a:p>
          <a:p>
            <a:pPr indent="-342900" lvl="0" marL="342900" rtl="0" algn="l">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2742076" y="2786058"/>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I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1958622"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800" u="none" cap="none" strike="noStrike">
                <a:solidFill>
                  <a:schemeClr val="dk1"/>
                </a:solidFill>
                <a:latin typeface="Calibri"/>
                <a:ea typeface="Calibri"/>
                <a:cs typeface="Calibri"/>
                <a:sym typeface="Calibri"/>
              </a:rPr>
              <a:t>Table of Contents</a:t>
            </a:r>
            <a:endParaRPr/>
          </a:p>
        </p:txBody>
      </p:sp>
      <p:sp>
        <p:nvSpPr>
          <p:cNvPr id="92" name="Google Shape;92;p14"/>
          <p:cNvSpPr txBox="1"/>
          <p:nvPr>
            <p:ph idx="1" type="body"/>
          </p:nvPr>
        </p:nvSpPr>
        <p:spPr>
          <a:xfrm>
            <a:off x="457200" y="2071678"/>
            <a:ext cx="8229600" cy="4525963"/>
          </a:xfrm>
          <a:prstGeom prst="rect">
            <a:avLst/>
          </a:prstGeom>
          <a:noFill/>
          <a:ln>
            <a:noFill/>
          </a:ln>
        </p:spPr>
        <p:txBody>
          <a:bodyPr anchorCtr="0" anchor="t" bIns="45700" lIns="91425" spcFirstLastPara="1" rIns="91425" wrap="square" tIns="45700">
            <a:normAutofit/>
          </a:bodyPr>
          <a:lstStyle/>
          <a:p>
            <a:pPr indent="-431800" lvl="0" marL="457200" rtl="0" algn="l">
              <a:spcBef>
                <a:spcPts val="0"/>
              </a:spcBef>
              <a:spcAft>
                <a:spcPts val="0"/>
              </a:spcAft>
              <a:buClr>
                <a:schemeClr val="lt1"/>
              </a:buClr>
              <a:buSzPts val="3200"/>
              <a:buChar char="•"/>
            </a:pPr>
            <a:r>
              <a:rPr b="1" lang="en-IN">
                <a:solidFill>
                  <a:schemeClr val="lt1"/>
                </a:solidFill>
              </a:rPr>
              <a:t>Acknowledgement</a:t>
            </a:r>
            <a:endParaRPr b="1">
              <a:solidFill>
                <a:schemeClr val="lt1"/>
              </a:solidFill>
            </a:endParaRPr>
          </a:p>
          <a:p>
            <a:pPr indent="-431800" lvl="0" marL="457200" rtl="0" algn="l">
              <a:spcBef>
                <a:spcPts val="0"/>
              </a:spcBef>
              <a:spcAft>
                <a:spcPts val="0"/>
              </a:spcAft>
              <a:buClr>
                <a:schemeClr val="lt1"/>
              </a:buClr>
              <a:buSzPts val="3200"/>
              <a:buChar char="•"/>
            </a:pPr>
            <a:r>
              <a:rPr b="1" lang="en-IN">
                <a:solidFill>
                  <a:schemeClr val="lt1"/>
                </a:solidFill>
              </a:rPr>
              <a:t>My Introduction</a:t>
            </a:r>
            <a:endParaRPr b="1">
              <a:solidFill>
                <a:schemeClr val="lt1"/>
              </a:solidFill>
            </a:endParaRPr>
          </a:p>
          <a:p>
            <a:pPr indent="-431800" lvl="0" marL="457200" rtl="0" algn="l">
              <a:spcBef>
                <a:spcPts val="0"/>
              </a:spcBef>
              <a:spcAft>
                <a:spcPts val="0"/>
              </a:spcAft>
              <a:buClr>
                <a:schemeClr val="lt1"/>
              </a:buClr>
              <a:buSzPts val="3200"/>
              <a:buChar char="•"/>
            </a:pPr>
            <a:r>
              <a:rPr b="1" lang="en-IN">
                <a:solidFill>
                  <a:schemeClr val="lt1"/>
                </a:solidFill>
              </a:rPr>
              <a:t>My Experience With Clevered</a:t>
            </a:r>
            <a:endParaRPr b="1">
              <a:solidFill>
                <a:schemeClr val="lt1"/>
              </a:solidFill>
            </a:endParaRPr>
          </a:p>
          <a:p>
            <a:pPr indent="-431800" lvl="0" marL="457200" rtl="0" algn="l">
              <a:spcBef>
                <a:spcPts val="0"/>
              </a:spcBef>
              <a:spcAft>
                <a:spcPts val="0"/>
              </a:spcAft>
              <a:buClr>
                <a:schemeClr val="lt1"/>
              </a:buClr>
              <a:buSzPts val="3200"/>
              <a:buChar char="•"/>
            </a:pPr>
            <a:r>
              <a:rPr b="1" lang="en-IN">
                <a:solidFill>
                  <a:schemeClr val="lt1"/>
                </a:solidFill>
              </a:rPr>
              <a:t>About My App</a:t>
            </a:r>
            <a:endParaRPr b="1">
              <a:solidFill>
                <a:schemeClr val="lt1"/>
              </a:solidFill>
            </a:endParaRPr>
          </a:p>
          <a:p>
            <a:pPr indent="-431800" lvl="0" marL="457200" rtl="0" algn="l">
              <a:spcBef>
                <a:spcPts val="0"/>
              </a:spcBef>
              <a:spcAft>
                <a:spcPts val="0"/>
              </a:spcAft>
              <a:buClr>
                <a:schemeClr val="lt1"/>
              </a:buClr>
              <a:buSzPts val="3200"/>
              <a:buChar char="•"/>
            </a:pPr>
            <a:r>
              <a:rPr b="1" lang="en-IN">
                <a:solidFill>
                  <a:schemeClr val="lt1"/>
                </a:solidFill>
              </a:rPr>
              <a:t>App functions</a:t>
            </a:r>
            <a:endParaRPr b="1">
              <a:solidFill>
                <a:schemeClr val="lt1"/>
              </a:solidFill>
            </a:endParaRPr>
          </a:p>
          <a:p>
            <a:pPr indent="-431800" lvl="0" marL="457200" rtl="0" algn="l">
              <a:spcBef>
                <a:spcPts val="0"/>
              </a:spcBef>
              <a:spcAft>
                <a:spcPts val="0"/>
              </a:spcAft>
              <a:buClr>
                <a:schemeClr val="lt1"/>
              </a:buClr>
              <a:buSzPts val="3200"/>
              <a:buChar char="•"/>
            </a:pPr>
            <a:r>
              <a:rPr b="1" lang="en-IN">
                <a:solidFill>
                  <a:schemeClr val="lt1"/>
                </a:solidFill>
              </a:rPr>
              <a:t>Contact Information</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Acknowledgements</a:t>
            </a:r>
            <a:endParaRPr/>
          </a:p>
        </p:txBody>
      </p:sp>
      <p:sp>
        <p:nvSpPr>
          <p:cNvPr id="98" name="Google Shape;98;p15"/>
          <p:cNvSpPr txBox="1"/>
          <p:nvPr>
            <p:ph idx="1" type="body"/>
          </p:nvPr>
        </p:nvSpPr>
        <p:spPr>
          <a:xfrm>
            <a:off x="457200" y="1785926"/>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A small vote of thanks for all who have helped you in this journey of App Development – your parents, Mr Ken, Clevered, Mentors, Group Members, Friends, Sites etc.</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Me..</a:t>
            </a:r>
            <a:endParaRPr/>
          </a:p>
        </p:txBody>
      </p:sp>
      <p:sp>
        <p:nvSpPr>
          <p:cNvPr id="104" name="Google Shape;104;p16"/>
          <p:cNvSpPr txBox="1"/>
          <p:nvPr>
            <p:ph idx="1" type="body"/>
          </p:nvPr>
        </p:nvSpPr>
        <p:spPr>
          <a:xfrm>
            <a:off x="457200" y="1791669"/>
            <a:ext cx="3686172"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lt1"/>
              </a:buClr>
              <a:buSzPts val="3200"/>
              <a:buChar char="•"/>
            </a:pPr>
            <a:r>
              <a:rPr b="1" lang="en-IN">
                <a:solidFill>
                  <a:schemeClr val="lt1"/>
                </a:solidFill>
              </a:rPr>
              <a:t>Student’s Photograph</a:t>
            </a:r>
            <a:endParaRPr b="1">
              <a:solidFill>
                <a:schemeClr val="lt1"/>
              </a:solidFill>
            </a:endParaRPr>
          </a:p>
        </p:txBody>
      </p:sp>
      <p:sp>
        <p:nvSpPr>
          <p:cNvPr id="105" name="Google Shape;105;p16"/>
          <p:cNvSpPr txBox="1"/>
          <p:nvPr/>
        </p:nvSpPr>
        <p:spPr>
          <a:xfrm>
            <a:off x="4572000" y="1791675"/>
            <a:ext cx="4142100" cy="45258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1" lang="en-IN" sz="3200">
                <a:solidFill>
                  <a:schemeClr val="lt1"/>
                </a:solidFill>
                <a:latin typeface="Calibri"/>
                <a:ea typeface="Calibri"/>
                <a:cs typeface="Calibri"/>
                <a:sym typeface="Calibri"/>
              </a:rPr>
              <a:t>Hi, I’m Akshin Gupta, </a:t>
            </a:r>
            <a:endParaRPr b="1" sz="3200">
              <a:solidFill>
                <a:schemeClr val="lt1"/>
              </a:solidFill>
              <a:latin typeface="Calibri"/>
              <a:ea typeface="Calibri"/>
              <a:cs typeface="Calibri"/>
              <a:sym typeface="Calibri"/>
            </a:endParaRPr>
          </a:p>
          <a:p>
            <a:pPr indent="0" lvl="0" marL="0" marR="0" rtl="0" algn="ctr">
              <a:lnSpc>
                <a:spcPct val="100000"/>
              </a:lnSpc>
              <a:spcBef>
                <a:spcPts val="0"/>
              </a:spcBef>
              <a:spcAft>
                <a:spcPts val="0"/>
              </a:spcAft>
              <a:buNone/>
            </a:pPr>
            <a:r>
              <a:rPr b="1" lang="en-IN" sz="3200">
                <a:solidFill>
                  <a:schemeClr val="lt1"/>
                </a:solidFill>
                <a:latin typeface="Calibri"/>
                <a:ea typeface="Calibri"/>
                <a:cs typeface="Calibri"/>
                <a:sym typeface="Calibri"/>
              </a:rPr>
              <a:t>a Grade 11 student from DPS-MIS, Doha.</a:t>
            </a:r>
            <a:endParaRPr b="1" sz="3200">
              <a:solidFill>
                <a:schemeClr val="lt1"/>
              </a:solidFill>
              <a:latin typeface="Calibri"/>
              <a:ea typeface="Calibri"/>
              <a:cs typeface="Calibri"/>
              <a:sym typeface="Calibri"/>
            </a:endParaRPr>
          </a:p>
        </p:txBody>
      </p:sp>
      <p:pic>
        <p:nvPicPr>
          <p:cNvPr id="106" name="Google Shape;106;p16"/>
          <p:cNvPicPr preferRelativeResize="0"/>
          <p:nvPr/>
        </p:nvPicPr>
        <p:blipFill rotWithShape="1">
          <a:blip r:embed="rId3">
            <a:alphaModFix/>
          </a:blip>
          <a:srcRect b="4704" l="7162" r="7162" t="4121"/>
          <a:stretch/>
        </p:blipFill>
        <p:spPr>
          <a:xfrm>
            <a:off x="457200" y="1791725"/>
            <a:ext cx="4114800" cy="452595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755576" y="404553"/>
            <a:ext cx="7632848"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3600" u="none" cap="none" strike="noStrike">
                <a:solidFill>
                  <a:schemeClr val="dk1"/>
                </a:solidFill>
                <a:latin typeface="Calibri"/>
                <a:ea typeface="Calibri"/>
                <a:cs typeface="Calibri"/>
                <a:sym typeface="Calibri"/>
              </a:rPr>
              <a:t>About My Internship with Clevered..</a:t>
            </a:r>
            <a:endParaRPr/>
          </a:p>
        </p:txBody>
      </p:sp>
      <p:sp>
        <p:nvSpPr>
          <p:cNvPr id="112" name="Google Shape;112;p17"/>
          <p:cNvSpPr txBox="1"/>
          <p:nvPr>
            <p:ph idx="1" type="body"/>
          </p:nvPr>
        </p:nvSpPr>
        <p:spPr>
          <a:xfrm>
            <a:off x="457200" y="1600200"/>
            <a:ext cx="3686100" cy="45261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IN" u="sng">
                <a:solidFill>
                  <a:schemeClr val="lt1"/>
                </a:solidFill>
              </a:rPr>
              <a:t>My experience with Clevered:</a:t>
            </a:r>
            <a:endParaRPr b="1" u="sng">
              <a:solidFill>
                <a:schemeClr val="lt1"/>
              </a:solidFill>
            </a:endParaRPr>
          </a:p>
          <a:p>
            <a:pPr indent="0" lvl="0" marL="0" rtl="0" algn="ctr">
              <a:spcBef>
                <a:spcPts val="0"/>
              </a:spcBef>
              <a:spcAft>
                <a:spcPts val="0"/>
              </a:spcAft>
              <a:buNone/>
            </a:pPr>
            <a:r>
              <a:t/>
            </a:r>
            <a:endParaRPr b="1" u="sng">
              <a:solidFill>
                <a:schemeClr val="lt1"/>
              </a:solidFill>
            </a:endParaRPr>
          </a:p>
          <a:p>
            <a:pPr indent="0" lvl="0" marL="0" rtl="0" algn="ctr">
              <a:spcBef>
                <a:spcPts val="0"/>
              </a:spcBef>
              <a:spcAft>
                <a:spcPts val="0"/>
              </a:spcAft>
              <a:buNone/>
            </a:pPr>
            <a:r>
              <a:rPr b="1" lang="en-IN">
                <a:solidFill>
                  <a:schemeClr val="lt1"/>
                </a:solidFill>
              </a:rPr>
              <a:t>I enjoyed learning about so much more about Python. I had learnt things that I had never dreamt of learning.</a:t>
            </a:r>
            <a:endParaRPr b="1">
              <a:solidFill>
                <a:schemeClr val="lt1"/>
              </a:solidFill>
            </a:endParaRPr>
          </a:p>
        </p:txBody>
      </p:sp>
      <p:sp>
        <p:nvSpPr>
          <p:cNvPr id="113" name="Google Shape;113;p17"/>
          <p:cNvSpPr txBox="1"/>
          <p:nvPr/>
        </p:nvSpPr>
        <p:spPr>
          <a:xfrm>
            <a:off x="5000700" y="1600200"/>
            <a:ext cx="3686100" cy="45261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rPr b="1" lang="en-IN" sz="3200" u="sng">
                <a:solidFill>
                  <a:schemeClr val="lt1"/>
                </a:solidFill>
                <a:latin typeface="Calibri"/>
                <a:ea typeface="Calibri"/>
                <a:cs typeface="Calibri"/>
                <a:sym typeface="Calibri"/>
              </a:rPr>
              <a:t>Badges earned:</a:t>
            </a:r>
            <a:endParaRPr b="1" sz="3200" u="sng">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sz="3200" u="sng">
              <a:solidFill>
                <a:schemeClr val="lt1"/>
              </a:solidFill>
              <a:latin typeface="Calibri"/>
              <a:ea typeface="Calibri"/>
              <a:cs typeface="Calibri"/>
              <a:sym typeface="Calibri"/>
            </a:endParaRPr>
          </a:p>
          <a:p>
            <a:pPr indent="-406400" lvl="0" marL="457200" marR="0" rtl="0" algn="l">
              <a:lnSpc>
                <a:spcPct val="100000"/>
              </a:lnSpc>
              <a:spcBef>
                <a:spcPts val="640"/>
              </a:spcBef>
              <a:spcAft>
                <a:spcPts val="0"/>
              </a:spcAft>
              <a:buClr>
                <a:schemeClr val="lt1"/>
              </a:buClr>
              <a:buSzPts val="2800"/>
              <a:buFont typeface="Calibri"/>
              <a:buAutoNum type="arabicPeriod"/>
            </a:pPr>
            <a:r>
              <a:rPr b="1" lang="en-IN" sz="2800">
                <a:solidFill>
                  <a:schemeClr val="lt1"/>
                </a:solidFill>
                <a:latin typeface="Calibri"/>
                <a:ea typeface="Calibri"/>
                <a:cs typeface="Calibri"/>
                <a:sym typeface="Calibri"/>
              </a:rPr>
              <a:t>Rockstar for attentiveness</a:t>
            </a:r>
            <a:endParaRPr b="1" sz="2800">
              <a:solidFill>
                <a:schemeClr val="lt1"/>
              </a:solidFill>
              <a:latin typeface="Calibri"/>
              <a:ea typeface="Calibri"/>
              <a:cs typeface="Calibri"/>
              <a:sym typeface="Calibri"/>
            </a:endParaRPr>
          </a:p>
          <a:p>
            <a:pPr indent="0" lvl="0" marL="457200" marR="0" rtl="0" algn="l">
              <a:lnSpc>
                <a:spcPct val="100000"/>
              </a:lnSpc>
              <a:spcBef>
                <a:spcPts val="640"/>
              </a:spcBef>
              <a:spcAft>
                <a:spcPts val="0"/>
              </a:spcAft>
              <a:buNone/>
            </a:pPr>
            <a:r>
              <a:t/>
            </a:r>
            <a:endParaRPr b="1" sz="2800">
              <a:solidFill>
                <a:schemeClr val="lt1"/>
              </a:solidFill>
              <a:latin typeface="Calibri"/>
              <a:ea typeface="Calibri"/>
              <a:cs typeface="Calibri"/>
              <a:sym typeface="Calibri"/>
            </a:endParaRPr>
          </a:p>
          <a:p>
            <a:pPr indent="-406400" lvl="0" marL="457200" marR="0" rtl="0" algn="l">
              <a:lnSpc>
                <a:spcPct val="100000"/>
              </a:lnSpc>
              <a:spcBef>
                <a:spcPts val="640"/>
              </a:spcBef>
              <a:spcAft>
                <a:spcPts val="0"/>
              </a:spcAft>
              <a:buClr>
                <a:schemeClr val="lt1"/>
              </a:buClr>
              <a:buSzPts val="2800"/>
              <a:buFont typeface="Calibri"/>
              <a:buAutoNum type="arabicPeriod"/>
            </a:pPr>
            <a:r>
              <a:rPr b="1" lang="en-IN" sz="2800">
                <a:solidFill>
                  <a:schemeClr val="lt1"/>
                </a:solidFill>
                <a:latin typeface="Calibri"/>
                <a:ea typeface="Calibri"/>
                <a:cs typeface="Calibri"/>
                <a:sym typeface="Calibri"/>
              </a:rPr>
              <a:t>Rockstar</a:t>
            </a:r>
            <a:r>
              <a:rPr b="1" lang="en-IN" sz="2800">
                <a:solidFill>
                  <a:schemeClr val="lt1"/>
                </a:solidFill>
                <a:latin typeface="Calibri"/>
                <a:ea typeface="Calibri"/>
                <a:cs typeface="Calibri"/>
                <a:sym typeface="Calibri"/>
              </a:rPr>
              <a:t> </a:t>
            </a:r>
            <a:r>
              <a:rPr b="1" lang="en-IN" sz="2800">
                <a:solidFill>
                  <a:schemeClr val="lt1"/>
                </a:solidFill>
                <a:latin typeface="Calibri"/>
                <a:ea typeface="Calibri"/>
                <a:cs typeface="Calibri"/>
                <a:sym typeface="Calibri"/>
              </a:rPr>
              <a:t>for wonderful efforts in project completion</a:t>
            </a:r>
            <a:endParaRPr b="1" sz="2800">
              <a:solidFill>
                <a:schemeClr val="lt1"/>
              </a:solidFill>
              <a:latin typeface="Calibri"/>
              <a:ea typeface="Calibri"/>
              <a:cs typeface="Calibri"/>
              <a:sym typeface="Calibri"/>
            </a:endParaRPr>
          </a:p>
        </p:txBody>
      </p:sp>
      <p:cxnSp>
        <p:nvCxnSpPr>
          <p:cNvPr id="114" name="Google Shape;114;p17"/>
          <p:cNvCxnSpPr/>
          <p:nvPr/>
        </p:nvCxnSpPr>
        <p:spPr>
          <a:xfrm rot="10800000">
            <a:off x="4541700" y="1738700"/>
            <a:ext cx="60600" cy="4490400"/>
          </a:xfrm>
          <a:prstGeom prst="straightConnector1">
            <a:avLst/>
          </a:prstGeom>
          <a:noFill/>
          <a:ln cap="flat" cmpd="sng" w="76200">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About App</a:t>
            </a:r>
            <a:endParaRPr/>
          </a:p>
        </p:txBody>
      </p:sp>
      <p:sp>
        <p:nvSpPr>
          <p:cNvPr id="120" name="Google Shape;120;p18"/>
          <p:cNvSpPr txBox="1"/>
          <p:nvPr>
            <p:ph idx="1" type="body"/>
          </p:nvPr>
        </p:nvSpPr>
        <p:spPr>
          <a:xfrm>
            <a:off x="457200" y="1600200"/>
            <a:ext cx="3686172" cy="452596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Font typeface="Arial"/>
              <a:buNone/>
            </a:pPr>
            <a:r>
              <a:rPr lang="en-IN" sz="6000">
                <a:solidFill>
                  <a:schemeClr val="lt1"/>
                </a:solidFill>
                <a:latin typeface="Arial"/>
                <a:ea typeface="Arial"/>
                <a:cs typeface="Arial"/>
                <a:sym typeface="Arial"/>
              </a:rPr>
              <a:t>The app’s main menu offers three intelligent financial tools that empower users to manage their finances effectively:</a:t>
            </a:r>
            <a:endParaRPr sz="6000">
              <a:solidFill>
                <a:schemeClr val="lt1"/>
              </a:solidFill>
              <a:latin typeface="Arial"/>
              <a:ea typeface="Arial"/>
              <a:cs typeface="Arial"/>
              <a:sym typeface="Arial"/>
            </a:endParaRPr>
          </a:p>
          <a:p>
            <a:pPr indent="-323850" lvl="0" marL="457200" rtl="0" algn="l">
              <a:lnSpc>
                <a:spcPct val="115000"/>
              </a:lnSpc>
              <a:spcBef>
                <a:spcPts val="1200"/>
              </a:spcBef>
              <a:spcAft>
                <a:spcPts val="0"/>
              </a:spcAft>
              <a:buClr>
                <a:schemeClr val="lt1"/>
              </a:buClr>
              <a:buSzPct val="100000"/>
              <a:buChar char="●"/>
            </a:pPr>
            <a:r>
              <a:rPr b="1" lang="en-IN" sz="6000">
                <a:solidFill>
                  <a:schemeClr val="lt1"/>
                </a:solidFill>
                <a:latin typeface="Arial"/>
                <a:ea typeface="Arial"/>
                <a:cs typeface="Arial"/>
                <a:sym typeface="Arial"/>
              </a:rPr>
              <a:t>Track Your Expenses</a:t>
            </a:r>
            <a:r>
              <a:rPr lang="en-IN" sz="6000">
                <a:solidFill>
                  <a:schemeClr val="lt1"/>
                </a:solidFill>
                <a:latin typeface="Arial"/>
                <a:ea typeface="Arial"/>
                <a:cs typeface="Arial"/>
                <a:sym typeface="Arial"/>
              </a:rPr>
              <a:t> – Analyze and visualize how your money is spent.</a:t>
            </a:r>
            <a:br>
              <a:rPr lang="en-IN" sz="6000">
                <a:solidFill>
                  <a:schemeClr val="lt1"/>
                </a:solidFill>
                <a:latin typeface="Arial"/>
                <a:ea typeface="Arial"/>
                <a:cs typeface="Arial"/>
                <a:sym typeface="Arial"/>
              </a:rPr>
            </a:br>
            <a:endParaRPr sz="60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ct val="100000"/>
              <a:buChar char="●"/>
            </a:pPr>
            <a:r>
              <a:rPr b="1" lang="en-IN" sz="6000">
                <a:solidFill>
                  <a:schemeClr val="lt1"/>
                </a:solidFill>
                <a:latin typeface="Arial"/>
                <a:ea typeface="Arial"/>
                <a:cs typeface="Arial"/>
                <a:sym typeface="Arial"/>
              </a:rPr>
              <a:t>See Money Tips</a:t>
            </a:r>
            <a:r>
              <a:rPr lang="en-IN" sz="6000">
                <a:solidFill>
                  <a:schemeClr val="lt1"/>
                </a:solidFill>
                <a:latin typeface="Arial"/>
                <a:ea typeface="Arial"/>
                <a:cs typeface="Arial"/>
                <a:sym typeface="Arial"/>
              </a:rPr>
              <a:t> – Get AI-curated financial guidance to improve savings.</a:t>
            </a:r>
            <a:br>
              <a:rPr lang="en-IN" sz="6000">
                <a:solidFill>
                  <a:schemeClr val="lt1"/>
                </a:solidFill>
                <a:latin typeface="Arial"/>
                <a:ea typeface="Arial"/>
                <a:cs typeface="Arial"/>
                <a:sym typeface="Arial"/>
              </a:rPr>
            </a:br>
            <a:endParaRPr sz="6000">
              <a:solidFill>
                <a:schemeClr val="lt1"/>
              </a:solidFill>
              <a:latin typeface="Arial"/>
              <a:ea typeface="Arial"/>
              <a:cs typeface="Arial"/>
              <a:sym typeface="Arial"/>
            </a:endParaRPr>
          </a:p>
          <a:p>
            <a:pPr indent="-246062" lvl="0" marL="457200" rtl="0" algn="l">
              <a:lnSpc>
                <a:spcPct val="115000"/>
              </a:lnSpc>
              <a:spcBef>
                <a:spcPts val="0"/>
              </a:spcBef>
              <a:spcAft>
                <a:spcPts val="0"/>
              </a:spcAft>
              <a:buSzPts val="275"/>
              <a:buChar char="●"/>
            </a:pPr>
            <a:r>
              <a:rPr b="1" lang="en-IN" sz="6000">
                <a:solidFill>
                  <a:schemeClr val="lt1"/>
                </a:solidFill>
                <a:latin typeface="Arial"/>
                <a:ea typeface="Arial"/>
                <a:cs typeface="Arial"/>
                <a:sym typeface="Arial"/>
              </a:rPr>
              <a:t>Investment Strategies</a:t>
            </a:r>
            <a:r>
              <a:rPr lang="en-IN" sz="6000">
                <a:solidFill>
                  <a:schemeClr val="lt1"/>
                </a:solidFill>
                <a:latin typeface="Arial"/>
                <a:ea typeface="Arial"/>
                <a:cs typeface="Arial"/>
                <a:sym typeface="Arial"/>
              </a:rPr>
              <a:t> – Explore strategic investment opportunities for growth.</a:t>
            </a:r>
            <a:br>
              <a:rPr lang="en-IN" sz="6000">
                <a:solidFill>
                  <a:schemeClr val="lt1"/>
                </a:solidFill>
                <a:latin typeface="Arial"/>
                <a:ea typeface="Arial"/>
                <a:cs typeface="Arial"/>
                <a:sym typeface="Arial"/>
              </a:rPr>
            </a:br>
            <a:r>
              <a:rPr lang="en-IN" sz="6000">
                <a:solidFill>
                  <a:schemeClr val="lt1"/>
                </a:solidFill>
                <a:latin typeface="Arial"/>
                <a:ea typeface="Arial"/>
                <a:cs typeface="Arial"/>
                <a:sym typeface="Arial"/>
              </a:rPr>
              <a:t> Together, these features create a complete ecosystem for financial awareness and improvement.</a:t>
            </a:r>
            <a:br>
              <a:rPr lang="en-IN" sz="1100">
                <a:latin typeface="Arial"/>
                <a:ea typeface="Arial"/>
                <a:cs typeface="Arial"/>
                <a:sym typeface="Arial"/>
              </a:rPr>
            </a:br>
            <a:endParaRPr sz="1100">
              <a:latin typeface="Arial"/>
              <a:ea typeface="Arial"/>
              <a:cs typeface="Arial"/>
              <a:sym typeface="Arial"/>
            </a:endParaRPr>
          </a:p>
          <a:p>
            <a:pPr indent="0" lvl="0" marL="342900" rtl="0" algn="l">
              <a:spcBef>
                <a:spcPts val="1200"/>
              </a:spcBef>
              <a:spcAft>
                <a:spcPts val="0"/>
              </a:spcAft>
              <a:buNone/>
            </a:pPr>
            <a:r>
              <a:t/>
            </a:r>
            <a:endParaRPr b="1">
              <a:solidFill>
                <a:schemeClr val="lt1"/>
              </a:solidFill>
            </a:endParaRPr>
          </a:p>
        </p:txBody>
      </p:sp>
      <p:sp>
        <p:nvSpPr>
          <p:cNvPr id="121" name="Google Shape;121;p18"/>
          <p:cNvSpPr txBox="1"/>
          <p:nvPr/>
        </p:nvSpPr>
        <p:spPr>
          <a:xfrm>
            <a:off x="5029232" y="1571612"/>
            <a:ext cx="3686172" cy="4525963"/>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lang="en-IN" sz="1500">
                <a:solidFill>
                  <a:schemeClr val="lt1"/>
                </a:solidFill>
              </a:rPr>
              <a:t>The </a:t>
            </a:r>
            <a:r>
              <a:rPr i="1" lang="en-IN" sz="1500">
                <a:solidFill>
                  <a:schemeClr val="lt1"/>
                </a:solidFill>
              </a:rPr>
              <a:t>AI-Powered Personal Finance Management System</a:t>
            </a:r>
            <a:r>
              <a:rPr lang="en-IN" sz="1500">
                <a:solidFill>
                  <a:schemeClr val="lt1"/>
                </a:solidFill>
              </a:rPr>
              <a:t> is designed to help users make smarter financial decisions using automation and data visualization. The app tracks expenses, provides expert financial tips, and suggests investment strategies, all within an intuitive interface. Its goal is to simplify financial planning and promote smarter money habits through AI-driven insights.</a:t>
            </a:r>
            <a:endParaRPr b="1" i="0" sz="15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p:nvPr/>
        </p:nvSpPr>
        <p:spPr>
          <a:xfrm>
            <a:off x="1954632" y="2850086"/>
            <a:ext cx="5760640"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N" sz="4400" u="none" cap="none" strike="noStrike">
                <a:solidFill>
                  <a:schemeClr val="dk1"/>
                </a:solidFill>
                <a:latin typeface="Calibri"/>
                <a:ea typeface="Calibri"/>
                <a:cs typeface="Calibri"/>
                <a:sym typeface="Calibri"/>
              </a:rPr>
              <a:t>How do I use the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611560" y="140358"/>
            <a:ext cx="792088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Track Your Budget</a:t>
            </a:r>
            <a:endParaRPr/>
          </a:p>
        </p:txBody>
      </p:sp>
      <p:sp>
        <p:nvSpPr>
          <p:cNvPr id="132" name="Google Shape;132;p20"/>
          <p:cNvSpPr txBox="1"/>
          <p:nvPr/>
        </p:nvSpPr>
        <p:spPr>
          <a:xfrm>
            <a:off x="5100670" y="1546243"/>
            <a:ext cx="3757610" cy="4525963"/>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IN" sz="2000">
                <a:solidFill>
                  <a:schemeClr val="lt1"/>
                </a:solidFill>
              </a:rPr>
              <a:t>Steps to Use:</a:t>
            </a:r>
            <a:endParaRPr b="1" sz="2000">
              <a:solidFill>
                <a:schemeClr val="lt1"/>
              </a:solidFill>
            </a:endParaRPr>
          </a:p>
          <a:p>
            <a:pPr indent="-355600" lvl="0" marL="457200" rtl="0" algn="l">
              <a:lnSpc>
                <a:spcPct val="115000"/>
              </a:lnSpc>
              <a:spcBef>
                <a:spcPts val="1200"/>
              </a:spcBef>
              <a:spcAft>
                <a:spcPts val="0"/>
              </a:spcAft>
              <a:buClr>
                <a:schemeClr val="lt1"/>
              </a:buClr>
              <a:buSzPts val="2000"/>
              <a:buAutoNum type="arabicPeriod"/>
            </a:pPr>
            <a:r>
              <a:rPr lang="en-IN" sz="2000">
                <a:solidFill>
                  <a:schemeClr val="lt1"/>
                </a:solidFill>
              </a:rPr>
              <a:t>Enter your total monthly budget and category expenses.</a:t>
            </a:r>
            <a:endParaRPr sz="2000">
              <a:solidFill>
                <a:schemeClr val="lt1"/>
              </a:solidFill>
            </a:endParaRPr>
          </a:p>
          <a:p>
            <a:pPr indent="-355600" lvl="0" marL="457200" rtl="0" algn="l">
              <a:lnSpc>
                <a:spcPct val="115000"/>
              </a:lnSpc>
              <a:spcBef>
                <a:spcPts val="0"/>
              </a:spcBef>
              <a:spcAft>
                <a:spcPts val="0"/>
              </a:spcAft>
              <a:buClr>
                <a:schemeClr val="lt1"/>
              </a:buClr>
              <a:buSzPts val="2000"/>
              <a:buAutoNum type="arabicPeriod"/>
            </a:pPr>
            <a:r>
              <a:rPr lang="en-IN" sz="2000">
                <a:solidFill>
                  <a:schemeClr val="lt1"/>
                </a:solidFill>
              </a:rPr>
              <a:t>Click </a:t>
            </a:r>
            <a:r>
              <a:rPr b="1" lang="en-IN" sz="2000">
                <a:solidFill>
                  <a:schemeClr val="lt1"/>
                </a:solidFill>
              </a:rPr>
              <a:t>“Track Your Budget”</a:t>
            </a:r>
            <a:r>
              <a:rPr lang="en-IN" sz="2000">
                <a:solidFill>
                  <a:schemeClr val="lt1"/>
                </a:solidFill>
              </a:rPr>
              <a:t>.</a:t>
            </a:r>
            <a:endParaRPr sz="2000">
              <a:solidFill>
                <a:schemeClr val="lt1"/>
              </a:solidFill>
            </a:endParaRPr>
          </a:p>
          <a:p>
            <a:pPr indent="-355600" lvl="0" marL="457200" rtl="0" algn="l">
              <a:lnSpc>
                <a:spcPct val="115000"/>
              </a:lnSpc>
              <a:spcBef>
                <a:spcPts val="0"/>
              </a:spcBef>
              <a:spcAft>
                <a:spcPts val="0"/>
              </a:spcAft>
              <a:buClr>
                <a:schemeClr val="lt1"/>
              </a:buClr>
              <a:buSzPts val="2000"/>
              <a:buAutoNum type="arabicPeriod"/>
            </a:pPr>
            <a:r>
              <a:rPr lang="en-IN" sz="2000">
                <a:solidFill>
                  <a:schemeClr val="lt1"/>
                </a:solidFill>
              </a:rPr>
              <a:t>View a detailed table and pie chart showing spending and savings.</a:t>
            </a:r>
            <a:endParaRPr sz="2000">
              <a:solidFill>
                <a:schemeClr val="lt1"/>
              </a:solidFill>
            </a:endParaRPr>
          </a:p>
          <a:p>
            <a:pPr indent="0" lvl="0" marL="0" rtl="0" algn="l">
              <a:lnSpc>
                <a:spcPct val="115000"/>
              </a:lnSpc>
              <a:spcBef>
                <a:spcPts val="1200"/>
              </a:spcBef>
              <a:spcAft>
                <a:spcPts val="1200"/>
              </a:spcAft>
              <a:buNone/>
            </a:pPr>
            <a:r>
              <a:t/>
            </a:r>
            <a:endParaRPr b="1">
              <a:solidFill>
                <a:schemeClr val="lt1"/>
              </a:solidFill>
            </a:endParaRPr>
          </a:p>
        </p:txBody>
      </p:sp>
      <p:pic>
        <p:nvPicPr>
          <p:cNvPr id="133" name="Google Shape;133;p20" title="Screenshot 2025-10-30 at 7.39.05 PM.png"/>
          <p:cNvPicPr preferRelativeResize="0"/>
          <p:nvPr/>
        </p:nvPicPr>
        <p:blipFill>
          <a:blip r:embed="rId3">
            <a:alphaModFix/>
          </a:blip>
          <a:stretch>
            <a:fillRect/>
          </a:stretch>
        </p:blipFill>
        <p:spPr>
          <a:xfrm>
            <a:off x="611547" y="1744700"/>
            <a:ext cx="4310050" cy="4129026"/>
          </a:xfrm>
          <a:prstGeom prst="rect">
            <a:avLst/>
          </a:prstGeom>
          <a:noFill/>
          <a:ln>
            <a:noFill/>
          </a:ln>
        </p:spPr>
      </p:pic>
      <p:sp>
        <p:nvSpPr>
          <p:cNvPr id="134" name="Google Shape;134;p20"/>
          <p:cNvSpPr/>
          <p:nvPr/>
        </p:nvSpPr>
        <p:spPr>
          <a:xfrm>
            <a:off x="1913200" y="4992413"/>
            <a:ext cx="1716000" cy="270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135" name="Google Shape;135;p20"/>
          <p:cNvCxnSpPr>
            <a:endCxn id="134" idx="3"/>
          </p:cNvCxnSpPr>
          <p:nvPr/>
        </p:nvCxnSpPr>
        <p:spPr>
          <a:xfrm flipH="1">
            <a:off x="3629200" y="5121563"/>
            <a:ext cx="699300" cy="63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4400">
                <a:solidFill>
                  <a:schemeClr val="dk1"/>
                </a:solidFill>
                <a:latin typeface="Calibri"/>
                <a:ea typeface="Calibri"/>
                <a:cs typeface="Calibri"/>
                <a:sym typeface="Calibri"/>
              </a:rPr>
              <a:t>See Money Tips</a:t>
            </a:r>
            <a:endParaRPr/>
          </a:p>
        </p:txBody>
      </p:sp>
      <p:sp>
        <p:nvSpPr>
          <p:cNvPr id="141" name="Google Shape;141;p21"/>
          <p:cNvSpPr txBox="1"/>
          <p:nvPr/>
        </p:nvSpPr>
        <p:spPr>
          <a:xfrm>
            <a:off x="5100670" y="1546243"/>
            <a:ext cx="3757500" cy="4526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IN" sz="2000">
                <a:solidFill>
                  <a:schemeClr val="lt1"/>
                </a:solidFill>
              </a:rPr>
              <a:t>Steps to Use:</a:t>
            </a:r>
            <a:endParaRPr b="1" sz="2000">
              <a:solidFill>
                <a:schemeClr val="lt1"/>
              </a:solidFill>
            </a:endParaRPr>
          </a:p>
          <a:p>
            <a:pPr indent="-355600" lvl="0" marL="457200" rtl="0" algn="l">
              <a:lnSpc>
                <a:spcPct val="115000"/>
              </a:lnSpc>
              <a:spcBef>
                <a:spcPts val="1200"/>
              </a:spcBef>
              <a:spcAft>
                <a:spcPts val="0"/>
              </a:spcAft>
              <a:buClr>
                <a:schemeClr val="lt1"/>
              </a:buClr>
              <a:buSzPts val="2000"/>
              <a:buAutoNum type="arabicPeriod"/>
            </a:pPr>
            <a:r>
              <a:rPr lang="en-IN" sz="2000">
                <a:solidFill>
                  <a:schemeClr val="lt1"/>
                </a:solidFill>
              </a:rPr>
              <a:t>Click </a:t>
            </a:r>
            <a:r>
              <a:rPr b="1" lang="en-IN" sz="2000">
                <a:solidFill>
                  <a:schemeClr val="lt1"/>
                </a:solidFill>
              </a:rPr>
              <a:t>“See Money Tips”</a:t>
            </a:r>
            <a:r>
              <a:rPr lang="en-IN" sz="2000">
                <a:solidFill>
                  <a:schemeClr val="lt1"/>
                </a:solidFill>
              </a:rPr>
              <a:t>.</a:t>
            </a:r>
            <a:endParaRPr sz="2000">
              <a:solidFill>
                <a:schemeClr val="lt1"/>
              </a:solidFill>
            </a:endParaRPr>
          </a:p>
          <a:p>
            <a:pPr indent="-355600" lvl="0" marL="457200" rtl="0" algn="l">
              <a:lnSpc>
                <a:spcPct val="115000"/>
              </a:lnSpc>
              <a:spcBef>
                <a:spcPts val="0"/>
              </a:spcBef>
              <a:spcAft>
                <a:spcPts val="0"/>
              </a:spcAft>
              <a:buClr>
                <a:schemeClr val="lt1"/>
              </a:buClr>
              <a:buSzPts val="2000"/>
              <a:buAutoNum type="arabicPeriod"/>
            </a:pPr>
            <a:r>
              <a:rPr lang="en-IN" sz="2000">
                <a:solidFill>
                  <a:schemeClr val="lt1"/>
                </a:solidFill>
              </a:rPr>
              <a:t>Read practical budgeting tips to manage your money effectively.</a:t>
            </a:r>
            <a:endParaRPr b="1" sz="2000">
              <a:solidFill>
                <a:schemeClr val="lt1"/>
              </a:solidFill>
            </a:endParaRPr>
          </a:p>
        </p:txBody>
      </p:sp>
      <p:pic>
        <p:nvPicPr>
          <p:cNvPr id="142" name="Google Shape;142;p21" title="Screenshot 2025-10-30 at 7.39.05 PM.png"/>
          <p:cNvPicPr preferRelativeResize="0"/>
          <p:nvPr/>
        </p:nvPicPr>
        <p:blipFill>
          <a:blip r:embed="rId3">
            <a:alphaModFix/>
          </a:blip>
          <a:stretch>
            <a:fillRect/>
          </a:stretch>
        </p:blipFill>
        <p:spPr>
          <a:xfrm>
            <a:off x="611547" y="1744775"/>
            <a:ext cx="4310050" cy="4129026"/>
          </a:xfrm>
          <a:prstGeom prst="rect">
            <a:avLst/>
          </a:prstGeom>
          <a:noFill/>
          <a:ln>
            <a:noFill/>
          </a:ln>
        </p:spPr>
      </p:pic>
      <p:sp>
        <p:nvSpPr>
          <p:cNvPr id="143" name="Google Shape;143;p21"/>
          <p:cNvSpPr/>
          <p:nvPr/>
        </p:nvSpPr>
        <p:spPr>
          <a:xfrm>
            <a:off x="1908575" y="5273613"/>
            <a:ext cx="1716000" cy="2709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144" name="Google Shape;144;p21"/>
          <p:cNvCxnSpPr>
            <a:endCxn id="143" idx="3"/>
          </p:cNvCxnSpPr>
          <p:nvPr/>
        </p:nvCxnSpPr>
        <p:spPr>
          <a:xfrm flipH="1">
            <a:off x="3624575" y="5402763"/>
            <a:ext cx="699300" cy="63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