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ailto:aryanpuri07@gmail.com"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8EC"/>
        </a:solidFill>
      </p:bgPr>
    </p:bg>
    <p:spTree>
      <p:nvGrpSpPr>
        <p:cNvPr id="1" name=""/>
        <p:cNvGrpSpPr/>
        <p:nvPr/>
      </p:nvGrpSpPr>
      <p:grpSpPr>
        <a:xfrm>
          <a:off x="0" y="0"/>
          <a:ext cx="0" cy="0"/>
          <a:chOff x="0" y="0"/>
          <a:chExt cx="0" cy="0"/>
        </a:xfrm>
      </p:grpSpPr>
      <p:grpSp>
        <p:nvGrpSpPr>
          <p:cNvPr name="Group 2" id="2"/>
          <p:cNvGrpSpPr/>
          <p:nvPr/>
        </p:nvGrpSpPr>
        <p:grpSpPr>
          <a:xfrm rot="0">
            <a:off x="439562" y="461573"/>
            <a:ext cx="17408877" cy="9363855"/>
            <a:chOff x="0" y="0"/>
            <a:chExt cx="4585054" cy="2466200"/>
          </a:xfrm>
        </p:grpSpPr>
        <p:sp>
          <p:nvSpPr>
            <p:cNvPr name="Freeform 3" id="3"/>
            <p:cNvSpPr/>
            <p:nvPr/>
          </p:nvSpPr>
          <p:spPr>
            <a:xfrm flipH="false" flipV="false" rot="0">
              <a:off x="0" y="0"/>
              <a:ext cx="4585054" cy="2466200"/>
            </a:xfrm>
            <a:custGeom>
              <a:avLst/>
              <a:gdLst/>
              <a:ahLst/>
              <a:cxnLst/>
              <a:rect r="r" b="b" t="t" l="l"/>
              <a:pathLst>
                <a:path h="2466200" w="4585054">
                  <a:moveTo>
                    <a:pt x="0" y="0"/>
                  </a:moveTo>
                  <a:lnTo>
                    <a:pt x="4585054" y="0"/>
                  </a:lnTo>
                  <a:lnTo>
                    <a:pt x="4585054" y="2466200"/>
                  </a:lnTo>
                  <a:lnTo>
                    <a:pt x="0" y="2466200"/>
                  </a:lnTo>
                  <a:close/>
                </a:path>
              </a:pathLst>
            </a:custGeom>
            <a:solidFill>
              <a:srgbClr val="FDF8EC"/>
            </a:solidFill>
            <a:ln w="19050" cap="sq">
              <a:solidFill>
                <a:srgbClr val="000000"/>
              </a:solidFill>
              <a:prstDash val="solid"/>
              <a:miter/>
            </a:ln>
          </p:spPr>
        </p:sp>
        <p:sp>
          <p:nvSpPr>
            <p:cNvPr name="TextBox 4" id="4"/>
            <p:cNvSpPr txBox="true"/>
            <p:nvPr/>
          </p:nvSpPr>
          <p:spPr>
            <a:xfrm>
              <a:off x="0" y="-28575"/>
              <a:ext cx="4585054" cy="2494775"/>
            </a:xfrm>
            <a:prstGeom prst="rect">
              <a:avLst/>
            </a:prstGeom>
          </p:spPr>
          <p:txBody>
            <a:bodyPr anchor="ctr" rtlCol="false" tIns="50800" lIns="50800" bIns="50800" rIns="50800"/>
            <a:lstStyle/>
            <a:p>
              <a:pPr algn="ctr">
                <a:lnSpc>
                  <a:spcPts val="3249"/>
                </a:lnSpc>
              </a:pPr>
            </a:p>
          </p:txBody>
        </p:sp>
      </p:grpSp>
      <p:grpSp>
        <p:nvGrpSpPr>
          <p:cNvPr name="Group 5" id="5"/>
          <p:cNvGrpSpPr/>
          <p:nvPr/>
        </p:nvGrpSpPr>
        <p:grpSpPr>
          <a:xfrm rot="0">
            <a:off x="12920104" y="2416626"/>
            <a:ext cx="4937860" cy="7408802"/>
            <a:chOff x="0" y="0"/>
            <a:chExt cx="1300506" cy="1951289"/>
          </a:xfrm>
        </p:grpSpPr>
        <p:sp>
          <p:nvSpPr>
            <p:cNvPr name="Freeform 6" id="6"/>
            <p:cNvSpPr/>
            <p:nvPr/>
          </p:nvSpPr>
          <p:spPr>
            <a:xfrm flipH="false" flipV="false" rot="0">
              <a:off x="0" y="0"/>
              <a:ext cx="1300506" cy="1951289"/>
            </a:xfrm>
            <a:custGeom>
              <a:avLst/>
              <a:gdLst/>
              <a:ahLst/>
              <a:cxnLst/>
              <a:rect r="r" b="b" t="t" l="l"/>
              <a:pathLst>
                <a:path h="1951289" w="1300506">
                  <a:moveTo>
                    <a:pt x="0" y="0"/>
                  </a:moveTo>
                  <a:lnTo>
                    <a:pt x="1300506" y="0"/>
                  </a:lnTo>
                  <a:lnTo>
                    <a:pt x="1300506" y="1951289"/>
                  </a:lnTo>
                  <a:lnTo>
                    <a:pt x="0" y="1951289"/>
                  </a:lnTo>
                  <a:close/>
                </a:path>
              </a:pathLst>
            </a:custGeom>
            <a:solidFill>
              <a:srgbClr val="FDF8EC"/>
            </a:solidFill>
            <a:ln w="19050" cap="sq">
              <a:solidFill>
                <a:srgbClr val="000000"/>
              </a:solidFill>
              <a:prstDash val="solid"/>
              <a:miter/>
            </a:ln>
          </p:spPr>
        </p:sp>
        <p:sp>
          <p:nvSpPr>
            <p:cNvPr name="TextBox 7" id="7"/>
            <p:cNvSpPr txBox="true"/>
            <p:nvPr/>
          </p:nvSpPr>
          <p:spPr>
            <a:xfrm>
              <a:off x="0" y="-28575"/>
              <a:ext cx="1300506" cy="1979864"/>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2920104" y="461573"/>
            <a:ext cx="4928335" cy="7408802"/>
            <a:chOff x="0" y="0"/>
            <a:chExt cx="1297998" cy="1951289"/>
          </a:xfrm>
        </p:grpSpPr>
        <p:sp>
          <p:nvSpPr>
            <p:cNvPr name="Freeform 9" id="9"/>
            <p:cNvSpPr/>
            <p:nvPr/>
          </p:nvSpPr>
          <p:spPr>
            <a:xfrm flipH="false" flipV="false" rot="0">
              <a:off x="0" y="0"/>
              <a:ext cx="1297998" cy="1951289"/>
            </a:xfrm>
            <a:custGeom>
              <a:avLst/>
              <a:gdLst/>
              <a:ahLst/>
              <a:cxnLst/>
              <a:rect r="r" b="b" t="t" l="l"/>
              <a:pathLst>
                <a:path h="1951289" w="1297998">
                  <a:moveTo>
                    <a:pt x="0" y="0"/>
                  </a:moveTo>
                  <a:lnTo>
                    <a:pt x="1297998" y="0"/>
                  </a:lnTo>
                  <a:lnTo>
                    <a:pt x="1297998" y="1951289"/>
                  </a:lnTo>
                  <a:lnTo>
                    <a:pt x="0" y="1951289"/>
                  </a:lnTo>
                  <a:close/>
                </a:path>
              </a:pathLst>
            </a:custGeom>
            <a:solidFill>
              <a:srgbClr val="FFCD78"/>
            </a:solidFill>
            <a:ln w="19050" cap="sq">
              <a:solidFill>
                <a:srgbClr val="000000"/>
              </a:solidFill>
              <a:prstDash val="solid"/>
              <a:miter/>
            </a:ln>
          </p:spPr>
        </p:sp>
        <p:sp>
          <p:nvSpPr>
            <p:cNvPr name="TextBox 10" id="10"/>
            <p:cNvSpPr txBox="true"/>
            <p:nvPr/>
          </p:nvSpPr>
          <p:spPr>
            <a:xfrm>
              <a:off x="0" y="-28575"/>
              <a:ext cx="1297998" cy="1979864"/>
            </a:xfrm>
            <a:prstGeom prst="rect">
              <a:avLst/>
            </a:prstGeom>
          </p:spPr>
          <p:txBody>
            <a:bodyPr anchor="ctr" rtlCol="false" tIns="50800" lIns="50800" bIns="50800" rIns="50800"/>
            <a:lstStyle/>
            <a:p>
              <a:pPr algn="ctr">
                <a:lnSpc>
                  <a:spcPts val="2100"/>
                </a:lnSpc>
              </a:pPr>
            </a:p>
          </p:txBody>
        </p:sp>
      </p:grpSp>
      <p:sp>
        <p:nvSpPr>
          <p:cNvPr name="Freeform 11" id="11"/>
          <p:cNvSpPr/>
          <p:nvPr/>
        </p:nvSpPr>
        <p:spPr>
          <a:xfrm flipH="false" flipV="false" rot="0">
            <a:off x="15384271" y="1725306"/>
            <a:ext cx="2464167" cy="2464167"/>
          </a:xfrm>
          <a:custGeom>
            <a:avLst/>
            <a:gdLst/>
            <a:ahLst/>
            <a:cxnLst/>
            <a:rect r="r" b="b" t="t" l="l"/>
            <a:pathLst>
              <a:path h="2464167" w="2464167">
                <a:moveTo>
                  <a:pt x="0" y="0"/>
                </a:moveTo>
                <a:lnTo>
                  <a:pt x="2464167" y="0"/>
                </a:lnTo>
                <a:lnTo>
                  <a:pt x="2464167" y="2464168"/>
                </a:lnTo>
                <a:lnTo>
                  <a:pt x="0" y="2464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2929629" y="461573"/>
            <a:ext cx="2464167" cy="3704401"/>
            <a:chOff x="0" y="0"/>
            <a:chExt cx="4224020" cy="6350000"/>
          </a:xfrm>
        </p:grpSpPr>
        <p:sp>
          <p:nvSpPr>
            <p:cNvPr name="Freeform 13" id="13"/>
            <p:cNvSpPr/>
            <p:nvPr/>
          </p:nvSpPr>
          <p:spPr>
            <a:xfrm flipH="false" flipV="false" rot="0">
              <a:off x="0" y="0"/>
              <a:ext cx="4224020" cy="6350000"/>
            </a:xfrm>
            <a:custGeom>
              <a:avLst/>
              <a:gdLst/>
              <a:ahLst/>
              <a:cxnLst/>
              <a:rect r="r" b="b" t="t" l="l"/>
              <a:pathLst>
                <a:path h="6350000" w="4224020">
                  <a:moveTo>
                    <a:pt x="4224020" y="6350000"/>
                  </a:moveTo>
                  <a:lnTo>
                    <a:pt x="2441575" y="6350000"/>
                  </a:lnTo>
                  <a:cubicBezTo>
                    <a:pt x="1093089" y="6350000"/>
                    <a:pt x="0" y="5256911"/>
                    <a:pt x="0" y="3908425"/>
                  </a:cubicBezTo>
                  <a:lnTo>
                    <a:pt x="0" y="0"/>
                  </a:lnTo>
                  <a:lnTo>
                    <a:pt x="1782445" y="0"/>
                  </a:lnTo>
                  <a:cubicBezTo>
                    <a:pt x="3130931" y="0"/>
                    <a:pt x="4224020" y="1093089"/>
                    <a:pt x="4224020" y="2441575"/>
                  </a:cubicBezTo>
                  <a:lnTo>
                    <a:pt x="4224020" y="6350000"/>
                  </a:lnTo>
                  <a:close/>
                </a:path>
              </a:pathLst>
            </a:custGeom>
            <a:solidFill>
              <a:srgbClr val="F05335"/>
            </a:solidFill>
            <a:ln w="19050" cap="sq">
              <a:solidFill>
                <a:srgbClr val="000000"/>
              </a:solidFill>
              <a:prstDash val="solid"/>
              <a:miter/>
            </a:ln>
          </p:spPr>
        </p:sp>
      </p:grpSp>
      <p:sp>
        <p:nvSpPr>
          <p:cNvPr name="Freeform 14" id="14"/>
          <p:cNvSpPr/>
          <p:nvPr/>
        </p:nvSpPr>
        <p:spPr>
          <a:xfrm flipH="false" flipV="false" rot="0">
            <a:off x="12929629" y="4165973"/>
            <a:ext cx="2464167" cy="2464167"/>
          </a:xfrm>
          <a:custGeom>
            <a:avLst/>
            <a:gdLst/>
            <a:ahLst/>
            <a:cxnLst/>
            <a:rect r="r" b="b" t="t" l="l"/>
            <a:pathLst>
              <a:path h="2464167" w="2464167">
                <a:moveTo>
                  <a:pt x="0" y="0"/>
                </a:moveTo>
                <a:lnTo>
                  <a:pt x="2464167" y="0"/>
                </a:lnTo>
                <a:lnTo>
                  <a:pt x="2464167" y="2464168"/>
                </a:lnTo>
                <a:lnTo>
                  <a:pt x="0" y="2464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5384271" y="4165973"/>
            <a:ext cx="2464167" cy="3704401"/>
            <a:chOff x="0" y="0"/>
            <a:chExt cx="4224020" cy="6350000"/>
          </a:xfrm>
        </p:grpSpPr>
        <p:sp>
          <p:nvSpPr>
            <p:cNvPr name="Freeform 16" id="16"/>
            <p:cNvSpPr/>
            <p:nvPr/>
          </p:nvSpPr>
          <p:spPr>
            <a:xfrm flipH="false" flipV="false" rot="0">
              <a:off x="0" y="0"/>
              <a:ext cx="4224020" cy="6350000"/>
            </a:xfrm>
            <a:custGeom>
              <a:avLst/>
              <a:gdLst/>
              <a:ahLst/>
              <a:cxnLst/>
              <a:rect r="r" b="b" t="t" l="l"/>
              <a:pathLst>
                <a:path h="6350000" w="4224020">
                  <a:moveTo>
                    <a:pt x="4224020" y="6350000"/>
                  </a:moveTo>
                  <a:lnTo>
                    <a:pt x="2441575" y="6350000"/>
                  </a:lnTo>
                  <a:cubicBezTo>
                    <a:pt x="1093089" y="6350000"/>
                    <a:pt x="0" y="5256911"/>
                    <a:pt x="0" y="3908425"/>
                  </a:cubicBezTo>
                  <a:lnTo>
                    <a:pt x="0" y="0"/>
                  </a:lnTo>
                  <a:lnTo>
                    <a:pt x="1782445" y="0"/>
                  </a:lnTo>
                  <a:cubicBezTo>
                    <a:pt x="3130931" y="0"/>
                    <a:pt x="4224020" y="1093089"/>
                    <a:pt x="4224020" y="2441575"/>
                  </a:cubicBezTo>
                  <a:lnTo>
                    <a:pt x="4224020" y="6350000"/>
                  </a:lnTo>
                  <a:close/>
                </a:path>
              </a:pathLst>
            </a:custGeom>
            <a:solidFill>
              <a:srgbClr val="F05335"/>
            </a:solidFill>
            <a:ln w="19050" cap="sq">
              <a:solidFill>
                <a:srgbClr val="000000"/>
              </a:solidFill>
              <a:prstDash val="solid"/>
              <a:miter/>
            </a:ln>
          </p:spPr>
        </p:sp>
      </p:grpSp>
      <p:grpSp>
        <p:nvGrpSpPr>
          <p:cNvPr name="Group 17" id="17"/>
          <p:cNvGrpSpPr/>
          <p:nvPr/>
        </p:nvGrpSpPr>
        <p:grpSpPr>
          <a:xfrm rot="0">
            <a:off x="16546032" y="8578192"/>
            <a:ext cx="713268" cy="652441"/>
            <a:chOff x="0" y="0"/>
            <a:chExt cx="6350000" cy="5808472"/>
          </a:xfrm>
        </p:grpSpPr>
        <p:sp>
          <p:nvSpPr>
            <p:cNvPr name="Freeform 18" id="18"/>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000000"/>
            </a:solidFill>
          </p:spPr>
        </p:sp>
      </p:grpSp>
      <p:sp>
        <p:nvSpPr>
          <p:cNvPr name="TextBox 19" id="19"/>
          <p:cNvSpPr txBox="true"/>
          <p:nvPr/>
        </p:nvSpPr>
        <p:spPr>
          <a:xfrm rot="0">
            <a:off x="1028700" y="2241807"/>
            <a:ext cx="10197130" cy="5454336"/>
          </a:xfrm>
          <a:prstGeom prst="rect">
            <a:avLst/>
          </a:prstGeom>
        </p:spPr>
        <p:txBody>
          <a:bodyPr anchor="t" rtlCol="false" tIns="0" lIns="0" bIns="0" rIns="0">
            <a:spAutoFit/>
          </a:bodyPr>
          <a:lstStyle/>
          <a:p>
            <a:pPr>
              <a:lnSpc>
                <a:spcPts val="14272"/>
              </a:lnSpc>
            </a:pPr>
            <a:r>
              <a:rPr lang="en-US" sz="12975" spc="-389">
                <a:solidFill>
                  <a:srgbClr val="191919"/>
                </a:solidFill>
                <a:latin typeface="Open Sauce Bold"/>
              </a:rPr>
              <a:t>Credit Card approval system</a:t>
            </a:r>
          </a:p>
        </p:txBody>
      </p:sp>
      <p:sp>
        <p:nvSpPr>
          <p:cNvPr name="Freeform 20" id="20"/>
          <p:cNvSpPr/>
          <p:nvPr/>
        </p:nvSpPr>
        <p:spPr>
          <a:xfrm flipH="false" flipV="false" rot="0">
            <a:off x="6960054" y="5398057"/>
            <a:ext cx="5143500" cy="4114800"/>
          </a:xfrm>
          <a:custGeom>
            <a:avLst/>
            <a:gdLst/>
            <a:ahLst/>
            <a:cxnLst/>
            <a:rect r="r" b="b" t="t" l="l"/>
            <a:pathLst>
              <a:path h="4114800" w="5143500">
                <a:moveTo>
                  <a:pt x="0" y="0"/>
                </a:moveTo>
                <a:lnTo>
                  <a:pt x="5143500" y="0"/>
                </a:lnTo>
                <a:lnTo>
                  <a:pt x="51435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1028700" y="8351448"/>
            <a:ext cx="6916613" cy="879185"/>
            <a:chOff x="0" y="0"/>
            <a:chExt cx="9222151" cy="1172247"/>
          </a:xfrm>
        </p:grpSpPr>
        <p:sp>
          <p:nvSpPr>
            <p:cNvPr name="TextBox 22" id="22"/>
            <p:cNvSpPr txBox="true"/>
            <p:nvPr/>
          </p:nvSpPr>
          <p:spPr>
            <a:xfrm rot="0">
              <a:off x="0" y="-47625"/>
              <a:ext cx="9222151" cy="547158"/>
            </a:xfrm>
            <a:prstGeom prst="rect">
              <a:avLst/>
            </a:prstGeom>
          </p:spPr>
          <p:txBody>
            <a:bodyPr anchor="t" rtlCol="false" tIns="0" lIns="0" bIns="0" rIns="0">
              <a:spAutoFit/>
            </a:bodyPr>
            <a:lstStyle/>
            <a:p>
              <a:pPr>
                <a:lnSpc>
                  <a:spcPts val="3499"/>
                </a:lnSpc>
              </a:pPr>
              <a:r>
                <a:rPr lang="en-US" sz="2499">
                  <a:solidFill>
                    <a:srgbClr val="F05335"/>
                  </a:solidFill>
                  <a:latin typeface="Open Sauce Bold"/>
                </a:rPr>
                <a:t>Presented by: Aryan Puri</a:t>
              </a:r>
            </a:p>
          </p:txBody>
        </p:sp>
        <p:sp>
          <p:nvSpPr>
            <p:cNvPr name="TextBox 23" id="23"/>
            <p:cNvSpPr txBox="true"/>
            <p:nvPr/>
          </p:nvSpPr>
          <p:spPr>
            <a:xfrm rot="0">
              <a:off x="0" y="700442"/>
              <a:ext cx="9222151" cy="471805"/>
            </a:xfrm>
            <a:prstGeom prst="rect">
              <a:avLst/>
            </a:prstGeom>
          </p:spPr>
          <p:txBody>
            <a:bodyPr anchor="t" rtlCol="false" tIns="0" lIns="0" bIns="0" rIns="0">
              <a:spAutoFit/>
            </a:bodyPr>
            <a:lstStyle/>
            <a:p>
              <a:pPr>
                <a:lnSpc>
                  <a:spcPts val="2940"/>
                </a:lnSpc>
              </a:pPr>
              <a:r>
                <a:rPr lang="en-US" sz="2100">
                  <a:solidFill>
                    <a:srgbClr val="191919"/>
                  </a:solidFill>
                  <a:latin typeface="Open Sauce"/>
                </a:rPr>
                <a:t>Intern, Clevered</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8EC"/>
        </a:solidFill>
      </p:bgPr>
    </p:bg>
    <p:spTree>
      <p:nvGrpSpPr>
        <p:cNvPr id="1" name=""/>
        <p:cNvGrpSpPr/>
        <p:nvPr/>
      </p:nvGrpSpPr>
      <p:grpSpPr>
        <a:xfrm>
          <a:off x="0" y="0"/>
          <a:ext cx="0" cy="0"/>
          <a:chOff x="0" y="0"/>
          <a:chExt cx="0" cy="0"/>
        </a:xfrm>
      </p:grpSpPr>
      <p:grpSp>
        <p:nvGrpSpPr>
          <p:cNvPr name="Group 2" id="2"/>
          <p:cNvGrpSpPr/>
          <p:nvPr/>
        </p:nvGrpSpPr>
        <p:grpSpPr>
          <a:xfrm rot="0">
            <a:off x="439562" y="461573"/>
            <a:ext cx="17408877" cy="9363855"/>
            <a:chOff x="0" y="0"/>
            <a:chExt cx="4585054" cy="2466200"/>
          </a:xfrm>
        </p:grpSpPr>
        <p:sp>
          <p:nvSpPr>
            <p:cNvPr name="Freeform 3" id="3"/>
            <p:cNvSpPr/>
            <p:nvPr/>
          </p:nvSpPr>
          <p:spPr>
            <a:xfrm flipH="false" flipV="false" rot="0">
              <a:off x="0" y="0"/>
              <a:ext cx="4585054" cy="2466200"/>
            </a:xfrm>
            <a:custGeom>
              <a:avLst/>
              <a:gdLst/>
              <a:ahLst/>
              <a:cxnLst/>
              <a:rect r="r" b="b" t="t" l="l"/>
              <a:pathLst>
                <a:path h="2466200" w="4585054">
                  <a:moveTo>
                    <a:pt x="0" y="0"/>
                  </a:moveTo>
                  <a:lnTo>
                    <a:pt x="4585054" y="0"/>
                  </a:lnTo>
                  <a:lnTo>
                    <a:pt x="4585054" y="2466200"/>
                  </a:lnTo>
                  <a:lnTo>
                    <a:pt x="0" y="2466200"/>
                  </a:lnTo>
                  <a:close/>
                </a:path>
              </a:pathLst>
            </a:custGeom>
            <a:solidFill>
              <a:srgbClr val="FDF8EC"/>
            </a:solidFill>
            <a:ln w="19050" cap="sq">
              <a:solidFill>
                <a:srgbClr val="000000"/>
              </a:solidFill>
              <a:prstDash val="solid"/>
              <a:miter/>
            </a:ln>
          </p:spPr>
        </p:sp>
        <p:sp>
          <p:nvSpPr>
            <p:cNvPr name="TextBox 4" id="4"/>
            <p:cNvSpPr txBox="true"/>
            <p:nvPr/>
          </p:nvSpPr>
          <p:spPr>
            <a:xfrm>
              <a:off x="0" y="-28575"/>
              <a:ext cx="4585054" cy="2494775"/>
            </a:xfrm>
            <a:prstGeom prst="rect">
              <a:avLst/>
            </a:prstGeom>
          </p:spPr>
          <p:txBody>
            <a:bodyPr anchor="ctr" rtlCol="false" tIns="50800" lIns="50800" bIns="50800" rIns="50800"/>
            <a:lstStyle/>
            <a:p>
              <a:pPr algn="ctr">
                <a:lnSpc>
                  <a:spcPts val="3249"/>
                </a:lnSpc>
              </a:pPr>
            </a:p>
          </p:txBody>
        </p:sp>
      </p:grpSp>
      <p:graphicFrame>
        <p:nvGraphicFramePr>
          <p:cNvPr name="Table 5" id="5"/>
          <p:cNvGraphicFramePr>
            <a:graphicFrameLocks noGrp="true"/>
          </p:cNvGraphicFramePr>
          <p:nvPr/>
        </p:nvGraphicFramePr>
        <p:xfrm>
          <a:off x="7332497" y="1028700"/>
          <a:ext cx="9926803" cy="8229600"/>
        </p:xfrm>
        <a:graphic>
          <a:graphicData uri="http://schemas.openxmlformats.org/drawingml/2006/table">
            <a:tbl>
              <a:tblPr/>
              <a:tblGrid>
                <a:gridCol w="1114371"/>
                <a:gridCol w="8812432"/>
              </a:tblGrid>
              <a:tr h="1340285">
                <a:tc>
                  <a:txBody>
                    <a:bodyPr anchor="t" rtlCol="false"/>
                    <a:lstStyle/>
                    <a:p>
                      <a:pPr algn="ctr">
                        <a:lnSpc>
                          <a:spcPts val="2940"/>
                        </a:lnSpc>
                        <a:defRPr/>
                      </a:pPr>
                      <a:r>
                        <a:rPr lang="en-US" sz="2100">
                          <a:solidFill>
                            <a:srgbClr val="191919"/>
                          </a:solidFill>
                          <a:latin typeface="Open Sauce Bold"/>
                        </a:rPr>
                        <a:t>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c>
                  <a:txBody>
                    <a:bodyPr anchor="t" rtlCol="false"/>
                    <a:lstStyle/>
                    <a:p>
                      <a:pPr algn="l">
                        <a:lnSpc>
                          <a:spcPts val="3220"/>
                        </a:lnSpc>
                        <a:defRPr/>
                      </a:pPr>
                      <a:r>
                        <a:rPr lang="en-US" sz="2300">
                          <a:solidFill>
                            <a:srgbClr val="191919"/>
                          </a:solidFill>
                          <a:latin typeface="Open Sauce"/>
                        </a:rPr>
                        <a:t>Introduction: Abit about myself</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40285">
                <a:tc>
                  <a:txBody>
                    <a:bodyPr anchor="t" rtlCol="false"/>
                    <a:lstStyle/>
                    <a:p>
                      <a:pPr algn="ctr">
                        <a:lnSpc>
                          <a:spcPts val="2940"/>
                        </a:lnSpc>
                        <a:defRPr/>
                      </a:pPr>
                      <a:r>
                        <a:rPr lang="en-US" sz="2100">
                          <a:solidFill>
                            <a:srgbClr val="191919"/>
                          </a:solidFill>
                          <a:latin typeface="Open Sauce Bold"/>
                        </a:rPr>
                        <a:t>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c>
                  <a:txBody>
                    <a:bodyPr anchor="t" rtlCol="false"/>
                    <a:lstStyle/>
                    <a:p>
                      <a:pPr algn="l">
                        <a:lnSpc>
                          <a:spcPts val="3220"/>
                        </a:lnSpc>
                        <a:defRPr/>
                      </a:pPr>
                      <a:r>
                        <a:rPr lang="en-US" sz="2300">
                          <a:solidFill>
                            <a:srgbClr val="191919"/>
                          </a:solidFill>
                          <a:latin typeface="Open Sauce"/>
                        </a:rPr>
                        <a:t>Journey with Clevered</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40285">
                <a:tc>
                  <a:txBody>
                    <a:bodyPr anchor="t" rtlCol="false"/>
                    <a:lstStyle/>
                    <a:p>
                      <a:pPr algn="ctr">
                        <a:lnSpc>
                          <a:spcPts val="2940"/>
                        </a:lnSpc>
                        <a:defRPr/>
                      </a:pPr>
                      <a:r>
                        <a:rPr lang="en-US" sz="2100">
                          <a:solidFill>
                            <a:srgbClr val="191919"/>
                          </a:solidFill>
                          <a:latin typeface="Open Sauce Bold"/>
                        </a:rPr>
                        <a:t>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c>
                  <a:txBody>
                    <a:bodyPr anchor="t" rtlCol="false"/>
                    <a:lstStyle/>
                    <a:p>
                      <a:pPr algn="l">
                        <a:lnSpc>
                          <a:spcPts val="3220"/>
                        </a:lnSpc>
                        <a:defRPr/>
                      </a:pPr>
                      <a:r>
                        <a:rPr lang="en-US" sz="2300">
                          <a:solidFill>
                            <a:srgbClr val="191919"/>
                          </a:solidFill>
                          <a:latin typeface="Open Sauce"/>
                        </a:rPr>
                        <a:t>About the Project :- Credit Card Approval System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02915">
                <a:tc>
                  <a:txBody>
                    <a:bodyPr anchor="t" rtlCol="false"/>
                    <a:lstStyle/>
                    <a:p>
                      <a:pPr algn="ctr">
                        <a:lnSpc>
                          <a:spcPts val="2940"/>
                        </a:lnSpc>
                        <a:defRPr/>
                      </a:pPr>
                      <a:r>
                        <a:rPr lang="en-US" sz="2100">
                          <a:solidFill>
                            <a:srgbClr val="191919"/>
                          </a:solidFill>
                          <a:latin typeface="Open Sauce Bold"/>
                        </a:rPr>
                        <a:t>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c>
                  <a:txBody>
                    <a:bodyPr anchor="t" rtlCol="false"/>
                    <a:lstStyle/>
                    <a:p>
                      <a:pPr algn="l">
                        <a:lnSpc>
                          <a:spcPts val="3220"/>
                        </a:lnSpc>
                        <a:defRPr/>
                      </a:pPr>
                      <a:r>
                        <a:rPr lang="en-US" sz="2300">
                          <a:solidFill>
                            <a:srgbClr val="191919"/>
                          </a:solidFill>
                          <a:latin typeface="Open Sauce"/>
                        </a:rPr>
                        <a:t>Project Visualization :- Credit Card Approval System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02915">
                <a:tc>
                  <a:txBody>
                    <a:bodyPr anchor="t" rtlCol="false"/>
                    <a:lstStyle/>
                    <a:p>
                      <a:pPr algn="ctr">
                        <a:lnSpc>
                          <a:spcPts val="2940"/>
                        </a:lnSpc>
                        <a:defRPr/>
                      </a:pPr>
                      <a:r>
                        <a:rPr lang="en-US" sz="2100">
                          <a:solidFill>
                            <a:srgbClr val="191919"/>
                          </a:solidFill>
                          <a:latin typeface="Open Sauce Bold"/>
                        </a:rPr>
                        <a:t>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c>
                  <a:txBody>
                    <a:bodyPr anchor="t" rtlCol="false"/>
                    <a:lstStyle/>
                    <a:p>
                      <a:pPr algn="l">
                        <a:lnSpc>
                          <a:spcPts val="3220"/>
                        </a:lnSpc>
                        <a:defRPr/>
                      </a:pPr>
                      <a:r>
                        <a:rPr lang="en-US" sz="2300">
                          <a:solidFill>
                            <a:srgbClr val="191919"/>
                          </a:solidFill>
                          <a:latin typeface="Open Sauce"/>
                        </a:rPr>
                        <a:t>Examples: The input it takes:- Credit Card Approval System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02915">
                <a:tc>
                  <a:txBody>
                    <a:bodyPr anchor="t" rtlCol="false"/>
                    <a:lstStyle/>
                    <a:p>
                      <a:pPr algn="ctr">
                        <a:lnSpc>
                          <a:spcPts val="2940"/>
                        </a:lnSpc>
                        <a:defRPr/>
                      </a:pPr>
                      <a:r>
                        <a:rPr lang="en-US" sz="2100">
                          <a:solidFill>
                            <a:srgbClr val="191919"/>
                          </a:solidFill>
                          <a:latin typeface="Open Sauce Bold"/>
                        </a:rPr>
                        <a:t>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c>
                  <a:txBody>
                    <a:bodyPr anchor="t" rtlCol="false"/>
                    <a:lstStyle/>
                    <a:p>
                      <a:pPr algn="l">
                        <a:lnSpc>
                          <a:spcPts val="3220"/>
                        </a:lnSpc>
                        <a:defRPr/>
                      </a:pPr>
                      <a:r>
                        <a:rPr lang="en-US" sz="2300">
                          <a:solidFill>
                            <a:srgbClr val="191919"/>
                          </a:solidFill>
                          <a:latin typeface="Open Sauce"/>
                        </a:rPr>
                        <a:t>Contact Details and Conclusion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6" id="6"/>
          <p:cNvSpPr/>
          <p:nvPr/>
        </p:nvSpPr>
        <p:spPr>
          <a:xfrm flipH="false" flipV="false" rot="0">
            <a:off x="4299486" y="1722664"/>
            <a:ext cx="2436111" cy="1567970"/>
          </a:xfrm>
          <a:custGeom>
            <a:avLst/>
            <a:gdLst/>
            <a:ahLst/>
            <a:cxnLst/>
            <a:rect r="r" b="b" t="t" l="l"/>
            <a:pathLst>
              <a:path h="1567970" w="2436111">
                <a:moveTo>
                  <a:pt x="0" y="0"/>
                </a:moveTo>
                <a:lnTo>
                  <a:pt x="2436111" y="0"/>
                </a:lnTo>
                <a:lnTo>
                  <a:pt x="2436111" y="1567970"/>
                </a:lnTo>
                <a:lnTo>
                  <a:pt x="0" y="1567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1779814"/>
            <a:ext cx="5162845" cy="2828280"/>
          </a:xfrm>
          <a:prstGeom prst="rect">
            <a:avLst/>
          </a:prstGeom>
        </p:spPr>
        <p:txBody>
          <a:bodyPr anchor="t" rtlCol="false" tIns="0" lIns="0" bIns="0" rIns="0">
            <a:spAutoFit/>
          </a:bodyPr>
          <a:lstStyle/>
          <a:p>
            <a:pPr>
              <a:lnSpc>
                <a:spcPts val="7369"/>
              </a:lnSpc>
            </a:pPr>
            <a:r>
              <a:rPr lang="en-US" sz="6699" spc="-200">
                <a:solidFill>
                  <a:srgbClr val="191919"/>
                </a:solidFill>
                <a:latin typeface="Open Sauce Bold"/>
              </a:rPr>
              <a:t>Table </a:t>
            </a:r>
          </a:p>
          <a:p>
            <a:pPr>
              <a:lnSpc>
                <a:spcPts val="7369"/>
              </a:lnSpc>
            </a:pPr>
            <a:r>
              <a:rPr lang="en-US" sz="6699" spc="-200">
                <a:solidFill>
                  <a:srgbClr val="191919"/>
                </a:solidFill>
                <a:latin typeface="Open Sauce Bold"/>
              </a:rPr>
              <a:t>of</a:t>
            </a:r>
          </a:p>
          <a:p>
            <a:pPr>
              <a:lnSpc>
                <a:spcPts val="7369"/>
              </a:lnSpc>
            </a:pPr>
            <a:r>
              <a:rPr lang="en-US" sz="6699" spc="-200">
                <a:solidFill>
                  <a:srgbClr val="191919"/>
                </a:solidFill>
                <a:latin typeface="Open Sauce Bold"/>
              </a:rPr>
              <a:t>Contents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8EC"/>
        </a:solidFill>
      </p:bgPr>
    </p:bg>
    <p:spTree>
      <p:nvGrpSpPr>
        <p:cNvPr id="1" name=""/>
        <p:cNvGrpSpPr/>
        <p:nvPr/>
      </p:nvGrpSpPr>
      <p:grpSpPr>
        <a:xfrm>
          <a:off x="0" y="0"/>
          <a:ext cx="0" cy="0"/>
          <a:chOff x="0" y="0"/>
          <a:chExt cx="0" cy="0"/>
        </a:xfrm>
      </p:grpSpPr>
      <p:grpSp>
        <p:nvGrpSpPr>
          <p:cNvPr name="Group 2" id="2"/>
          <p:cNvGrpSpPr/>
          <p:nvPr/>
        </p:nvGrpSpPr>
        <p:grpSpPr>
          <a:xfrm rot="0">
            <a:off x="433731" y="459581"/>
            <a:ext cx="17408877" cy="9363855"/>
            <a:chOff x="0" y="0"/>
            <a:chExt cx="4585054" cy="2466200"/>
          </a:xfrm>
        </p:grpSpPr>
        <p:sp>
          <p:nvSpPr>
            <p:cNvPr name="Freeform 3" id="3"/>
            <p:cNvSpPr/>
            <p:nvPr/>
          </p:nvSpPr>
          <p:spPr>
            <a:xfrm flipH="false" flipV="false" rot="0">
              <a:off x="0" y="0"/>
              <a:ext cx="4585054" cy="2466200"/>
            </a:xfrm>
            <a:custGeom>
              <a:avLst/>
              <a:gdLst/>
              <a:ahLst/>
              <a:cxnLst/>
              <a:rect r="r" b="b" t="t" l="l"/>
              <a:pathLst>
                <a:path h="2466200" w="4585054">
                  <a:moveTo>
                    <a:pt x="0" y="0"/>
                  </a:moveTo>
                  <a:lnTo>
                    <a:pt x="4585054" y="0"/>
                  </a:lnTo>
                  <a:lnTo>
                    <a:pt x="4585054" y="2466200"/>
                  </a:lnTo>
                  <a:lnTo>
                    <a:pt x="0" y="2466200"/>
                  </a:lnTo>
                  <a:close/>
                </a:path>
              </a:pathLst>
            </a:custGeom>
            <a:solidFill>
              <a:srgbClr val="FDF8EC"/>
            </a:solidFill>
            <a:ln w="19050" cap="sq">
              <a:solidFill>
                <a:srgbClr val="000000"/>
              </a:solidFill>
              <a:prstDash val="solid"/>
              <a:miter/>
            </a:ln>
          </p:spPr>
        </p:sp>
        <p:sp>
          <p:nvSpPr>
            <p:cNvPr name="TextBox 4" id="4"/>
            <p:cNvSpPr txBox="true"/>
            <p:nvPr/>
          </p:nvSpPr>
          <p:spPr>
            <a:xfrm>
              <a:off x="0" y="-28575"/>
              <a:ext cx="4585054" cy="2494775"/>
            </a:xfrm>
            <a:prstGeom prst="rect">
              <a:avLst/>
            </a:prstGeom>
          </p:spPr>
          <p:txBody>
            <a:bodyPr anchor="ctr" rtlCol="false" tIns="50800" lIns="50800" bIns="50800" rIns="50800"/>
            <a:lstStyle/>
            <a:p>
              <a:pPr algn="ctr">
                <a:lnSpc>
                  <a:spcPts val="3249"/>
                </a:lnSpc>
              </a:pPr>
            </a:p>
          </p:txBody>
        </p:sp>
      </p:grpSp>
      <p:grpSp>
        <p:nvGrpSpPr>
          <p:cNvPr name="Group 5" id="5"/>
          <p:cNvGrpSpPr/>
          <p:nvPr/>
        </p:nvGrpSpPr>
        <p:grpSpPr>
          <a:xfrm rot="0">
            <a:off x="8829002" y="3094899"/>
            <a:ext cx="8708929" cy="2878112"/>
            <a:chOff x="0" y="0"/>
            <a:chExt cx="2632052" cy="869836"/>
          </a:xfrm>
        </p:grpSpPr>
        <p:sp>
          <p:nvSpPr>
            <p:cNvPr name="Freeform 6" id="6"/>
            <p:cNvSpPr/>
            <p:nvPr/>
          </p:nvSpPr>
          <p:spPr>
            <a:xfrm flipH="false" flipV="false" rot="0">
              <a:off x="0" y="0"/>
              <a:ext cx="2632052" cy="869836"/>
            </a:xfrm>
            <a:custGeom>
              <a:avLst/>
              <a:gdLst/>
              <a:ahLst/>
              <a:cxnLst/>
              <a:rect r="r" b="b" t="t" l="l"/>
              <a:pathLst>
                <a:path h="869836" w="2632052">
                  <a:moveTo>
                    <a:pt x="0" y="0"/>
                  </a:moveTo>
                  <a:lnTo>
                    <a:pt x="2632052" y="0"/>
                  </a:lnTo>
                  <a:lnTo>
                    <a:pt x="2632052" y="869836"/>
                  </a:lnTo>
                  <a:lnTo>
                    <a:pt x="0" y="869836"/>
                  </a:lnTo>
                  <a:close/>
                </a:path>
              </a:pathLst>
            </a:custGeom>
            <a:solidFill>
              <a:srgbClr val="FFFFFF"/>
            </a:solidFill>
            <a:ln w="19050" cap="sq">
              <a:solidFill>
                <a:srgbClr val="000000"/>
              </a:solidFill>
              <a:prstDash val="solid"/>
              <a:miter/>
            </a:ln>
          </p:spPr>
        </p:sp>
        <p:sp>
          <p:nvSpPr>
            <p:cNvPr name="TextBox 7" id="7"/>
            <p:cNvSpPr txBox="true"/>
            <p:nvPr/>
          </p:nvSpPr>
          <p:spPr>
            <a:xfrm>
              <a:off x="0" y="-57150"/>
              <a:ext cx="2632052" cy="926986"/>
            </a:xfrm>
            <a:prstGeom prst="rect">
              <a:avLst/>
            </a:prstGeom>
          </p:spPr>
          <p:txBody>
            <a:bodyPr anchor="t" rtlCol="false" tIns="254000" lIns="254000" bIns="254000" rIns="254000"/>
            <a:lstStyle/>
            <a:p>
              <a:pPr>
                <a:lnSpc>
                  <a:spcPts val="2849"/>
                </a:lnSpc>
              </a:pPr>
            </a:p>
            <a:p>
              <a:pPr>
                <a:lnSpc>
                  <a:spcPts val="2849"/>
                </a:lnSpc>
              </a:pPr>
              <a:r>
                <a:rPr lang="en-US" sz="1899">
                  <a:solidFill>
                    <a:srgbClr val="191919"/>
                  </a:solidFill>
                  <a:latin typeface="Open Sauce"/>
                </a:rPr>
                <a:t>I am currently studying in St. Columba’s school in grade 11. I had opted in to take science to further enhance my skills and also plan on learning a bit about augmented reality in the coming years. I I enrolled in CleverEd to understand the workings of AI and how we can utilize deep learning to explore datasets ,how we can use deep learning ,finding neural networks etc.</a:t>
              </a:r>
            </a:p>
          </p:txBody>
        </p:sp>
      </p:grpSp>
      <p:grpSp>
        <p:nvGrpSpPr>
          <p:cNvPr name="Group 8" id="8"/>
          <p:cNvGrpSpPr/>
          <p:nvPr/>
        </p:nvGrpSpPr>
        <p:grpSpPr>
          <a:xfrm rot="0">
            <a:off x="5700179" y="3048112"/>
            <a:ext cx="2870671" cy="3011043"/>
            <a:chOff x="0" y="0"/>
            <a:chExt cx="867587" cy="910011"/>
          </a:xfrm>
        </p:grpSpPr>
        <p:sp>
          <p:nvSpPr>
            <p:cNvPr name="Freeform 9" id="9"/>
            <p:cNvSpPr/>
            <p:nvPr/>
          </p:nvSpPr>
          <p:spPr>
            <a:xfrm flipH="false" flipV="false" rot="0">
              <a:off x="0" y="0"/>
              <a:ext cx="867587" cy="910011"/>
            </a:xfrm>
            <a:custGeom>
              <a:avLst/>
              <a:gdLst/>
              <a:ahLst/>
              <a:cxnLst/>
              <a:rect r="r" b="b" t="t" l="l"/>
              <a:pathLst>
                <a:path h="910011" w="867587">
                  <a:moveTo>
                    <a:pt x="0" y="0"/>
                  </a:moveTo>
                  <a:lnTo>
                    <a:pt x="867587" y="0"/>
                  </a:lnTo>
                  <a:lnTo>
                    <a:pt x="867587" y="910011"/>
                  </a:lnTo>
                  <a:lnTo>
                    <a:pt x="0" y="910011"/>
                  </a:lnTo>
                  <a:close/>
                </a:path>
              </a:pathLst>
            </a:custGeom>
            <a:solidFill>
              <a:srgbClr val="FFFFFF"/>
            </a:solidFill>
            <a:ln w="19050" cap="sq">
              <a:solidFill>
                <a:srgbClr val="000000"/>
              </a:solidFill>
              <a:prstDash val="solid"/>
              <a:miter/>
            </a:ln>
          </p:spPr>
        </p:sp>
        <p:sp>
          <p:nvSpPr>
            <p:cNvPr name="TextBox 10" id="10"/>
            <p:cNvSpPr txBox="true"/>
            <p:nvPr/>
          </p:nvSpPr>
          <p:spPr>
            <a:xfrm>
              <a:off x="0" y="-57150"/>
              <a:ext cx="867587" cy="967161"/>
            </a:xfrm>
            <a:prstGeom prst="rect">
              <a:avLst/>
            </a:prstGeom>
          </p:spPr>
          <p:txBody>
            <a:bodyPr anchor="ctr" rtlCol="false" tIns="254000" lIns="254000" bIns="254000" rIns="254000"/>
            <a:lstStyle/>
            <a:p>
              <a:pPr>
                <a:lnSpc>
                  <a:spcPts val="2999"/>
                </a:lnSpc>
              </a:pPr>
              <a:r>
                <a:rPr lang="en-US" sz="1999">
                  <a:solidFill>
                    <a:srgbClr val="191919"/>
                  </a:solidFill>
                  <a:latin typeface="Open Sauce Bold"/>
                </a:rPr>
                <a:t>Name: Aryan Puri</a:t>
              </a:r>
            </a:p>
            <a:p>
              <a:pPr>
                <a:lnSpc>
                  <a:spcPts val="2999"/>
                </a:lnSpc>
              </a:pPr>
              <a:r>
                <a:rPr lang="en-US" sz="1999">
                  <a:solidFill>
                    <a:srgbClr val="191919"/>
                  </a:solidFill>
                  <a:latin typeface="Open Sauce Bold"/>
                </a:rPr>
                <a:t>Age: 16</a:t>
              </a:r>
            </a:p>
            <a:p>
              <a:pPr>
                <a:lnSpc>
                  <a:spcPts val="2999"/>
                </a:lnSpc>
              </a:pPr>
              <a:r>
                <a:rPr lang="en-US" sz="1999">
                  <a:solidFill>
                    <a:srgbClr val="191919"/>
                  </a:solidFill>
                  <a:latin typeface="Open Sauce Bold"/>
                </a:rPr>
                <a:t>Occupation: </a:t>
              </a:r>
            </a:p>
            <a:p>
              <a:pPr>
                <a:lnSpc>
                  <a:spcPts val="2999"/>
                </a:lnSpc>
              </a:pPr>
              <a:r>
                <a:rPr lang="en-US" sz="1999">
                  <a:solidFill>
                    <a:srgbClr val="191919"/>
                  </a:solidFill>
                  <a:latin typeface="Open Sauce"/>
                </a:rPr>
                <a:t>Student, Grade 11 Cbse</a:t>
              </a:r>
            </a:p>
            <a:p>
              <a:pPr>
                <a:lnSpc>
                  <a:spcPts val="2999"/>
                </a:lnSpc>
              </a:pPr>
              <a:r>
                <a:rPr lang="en-US" sz="1999">
                  <a:solidFill>
                    <a:srgbClr val="191919"/>
                  </a:solidFill>
                  <a:latin typeface="Open Sauce Bold"/>
                </a:rPr>
                <a:t>Location: </a:t>
              </a:r>
            </a:p>
            <a:p>
              <a:pPr>
                <a:lnSpc>
                  <a:spcPts val="2999"/>
                </a:lnSpc>
              </a:pPr>
              <a:r>
                <a:rPr lang="en-US" sz="1999">
                  <a:solidFill>
                    <a:srgbClr val="191919"/>
                  </a:solidFill>
                  <a:latin typeface="Open Sauce"/>
                </a:rPr>
                <a:t>New Delhi, India</a:t>
              </a:r>
            </a:p>
          </p:txBody>
        </p:sp>
      </p:grpSp>
      <p:graphicFrame>
        <p:nvGraphicFramePr>
          <p:cNvPr name="Table 11" id="11"/>
          <p:cNvGraphicFramePr>
            <a:graphicFrameLocks noGrp="true"/>
          </p:cNvGraphicFramePr>
          <p:nvPr/>
        </p:nvGraphicFramePr>
        <p:xfrm>
          <a:off x="5700179" y="6198274"/>
          <a:ext cx="11674466" cy="4926813"/>
        </p:xfrm>
        <a:graphic>
          <a:graphicData uri="http://schemas.openxmlformats.org/drawingml/2006/table">
            <a:tbl>
              <a:tblPr/>
              <a:tblGrid>
                <a:gridCol w="5407907"/>
                <a:gridCol w="6266558"/>
              </a:tblGrid>
              <a:tr h="736272">
                <a:tc>
                  <a:txBody>
                    <a:bodyPr anchor="t" rtlCol="false"/>
                    <a:lstStyle/>
                    <a:p>
                      <a:pPr algn="l">
                        <a:lnSpc>
                          <a:spcPts val="2519"/>
                        </a:lnSpc>
                        <a:defRPr/>
                      </a:pPr>
                      <a:r>
                        <a:rPr lang="en-US" sz="1799">
                          <a:solidFill>
                            <a:srgbClr val="FDF8EC"/>
                          </a:solidFill>
                          <a:latin typeface="Open Sauce Bold"/>
                        </a:rPr>
                        <a:t>Personal Characteristics: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c>
                  <a:txBody>
                    <a:bodyPr anchor="t" rtlCol="false"/>
                    <a:lstStyle/>
                    <a:p>
                      <a:pPr algn="l">
                        <a:lnSpc>
                          <a:spcPts val="2519"/>
                        </a:lnSpc>
                        <a:defRPr/>
                      </a:pPr>
                      <a:r>
                        <a:rPr lang="en-US" sz="1799">
                          <a:solidFill>
                            <a:srgbClr val="FDF8EC"/>
                          </a:solidFill>
                          <a:latin typeface="Open Sauce Bold"/>
                        </a:rPr>
                        <a:t>Hobbies and Interests: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r>
              <a:tr h="1415172">
                <a:tc>
                  <a:txBody>
                    <a:bodyPr anchor="t" rtlCol="false"/>
                    <a:lstStyle/>
                    <a:p>
                      <a:pPr algn="l" marL="302261" indent="-151130" lvl="1">
                        <a:lnSpc>
                          <a:spcPts val="1960"/>
                        </a:lnSpc>
                        <a:buFont typeface="Arial"/>
                        <a:buChar char="•"/>
                        <a:defRPr/>
                      </a:pPr>
                      <a:r>
                        <a:rPr lang="en-US" sz="1400">
                          <a:solidFill>
                            <a:srgbClr val="191919"/>
                          </a:solidFill>
                          <a:latin typeface="Open Sauce"/>
                        </a:rPr>
                        <a:t>Willing to learn</a:t>
                      </a:r>
                      <a:endParaRPr lang="en-US" sz="1100"/>
                    </a:p>
                    <a:p>
                      <a:pPr marL="302261" indent="-151130" lvl="1">
                        <a:lnSpc>
                          <a:spcPts val="1960"/>
                        </a:lnSpc>
                        <a:buFont typeface="Arial"/>
                        <a:buChar char="•"/>
                      </a:pPr>
                      <a:r>
                        <a:rPr lang="en-US" sz="1400">
                          <a:solidFill>
                            <a:srgbClr val="191919"/>
                          </a:solidFill>
                          <a:latin typeface="Open Sauce"/>
                        </a:rPr>
                        <a:t>Solution-oriented</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DF8EC"/>
                    </a:solidFill>
                  </a:tcPr>
                </a:tc>
                <a:tc>
                  <a:txBody>
                    <a:bodyPr anchor="t" rtlCol="false"/>
                    <a:lstStyle/>
                    <a:p>
                      <a:pPr algn="l" marL="302261" indent="-151130" lvl="1">
                        <a:lnSpc>
                          <a:spcPts val="1960"/>
                        </a:lnSpc>
                        <a:buFont typeface="Arial"/>
                        <a:buChar char="•"/>
                        <a:defRPr/>
                      </a:pPr>
                      <a:r>
                        <a:rPr lang="en-US" sz="1400">
                          <a:solidFill>
                            <a:srgbClr val="191919"/>
                          </a:solidFill>
                          <a:latin typeface="Open Sauce"/>
                        </a:rPr>
                        <a:t>Reviewing tech</a:t>
                      </a:r>
                      <a:endParaRPr lang="en-US" sz="1100"/>
                    </a:p>
                    <a:p>
                      <a:pPr marL="302261" indent="-151130" lvl="1">
                        <a:lnSpc>
                          <a:spcPts val="1960"/>
                        </a:lnSpc>
                        <a:buFont typeface="Arial"/>
                        <a:buChar char="•"/>
                      </a:pPr>
                      <a:r>
                        <a:rPr lang="en-US" sz="1400">
                          <a:solidFill>
                            <a:srgbClr val="191919"/>
                          </a:solidFill>
                          <a:latin typeface="Open Sauce"/>
                        </a:rPr>
                        <a:t>Acting</a:t>
                      </a:r>
                    </a:p>
                    <a:p>
                      <a:pPr marL="302261" indent="-151130" lvl="1">
                        <a:lnSpc>
                          <a:spcPts val="1960"/>
                        </a:lnSpc>
                        <a:buFont typeface="Arial"/>
                        <a:buChar char="•"/>
                      </a:pPr>
                      <a:r>
                        <a:rPr lang="en-US" sz="1400">
                          <a:solidFill>
                            <a:srgbClr val="191919"/>
                          </a:solidFill>
                          <a:latin typeface="Open Sauce"/>
                        </a:rPr>
                        <a:t>Computer Science </a:t>
                      </a:r>
                    </a:p>
                    <a:p>
                      <a:pPr marL="302261" indent="-151130" lvl="1">
                        <a:lnSpc>
                          <a:spcPts val="1960"/>
                        </a:lnSpc>
                        <a:buFont typeface="Arial"/>
                        <a:buChar char="•"/>
                      </a:pPr>
                      <a:r>
                        <a:rPr lang="en-US" sz="1400">
                          <a:solidFill>
                            <a:srgbClr val="191919"/>
                          </a:solidFill>
                          <a:latin typeface="Open Sauce"/>
                        </a:rPr>
                        <a:t>Designing</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DF8EC"/>
                    </a:solidFill>
                  </a:tcPr>
                </a:tc>
              </a:tr>
              <a:tr h="698024">
                <a:tc>
                  <a:txBody>
                    <a:bodyPr anchor="t" rtlCol="false"/>
                    <a:lstStyle/>
                    <a:p>
                      <a:pPr algn="l">
                        <a:lnSpc>
                          <a:spcPts val="2239"/>
                        </a:lnSpc>
                        <a:defRPr/>
                      </a:pPr>
                      <a:r>
                        <a:rPr lang="en-US" sz="1599">
                          <a:solidFill>
                            <a:srgbClr val="FDF8EC"/>
                          </a:solidFill>
                          <a:latin typeface="Open Sauce Bold"/>
                        </a:rPr>
                        <a:t>Goals: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c>
                  <a:txBody>
                    <a:bodyPr anchor="t" rtlCol="false"/>
                    <a:lstStyle/>
                    <a:p>
                      <a:pPr algn="l">
                        <a:lnSpc>
                          <a:spcPts val="2239"/>
                        </a:lnSpc>
                        <a:defRPr/>
                      </a:pPr>
                      <a:r>
                        <a:rPr lang="en-US" sz="1599">
                          <a:solidFill>
                            <a:srgbClr val="FDF8EC"/>
                          </a:solidFill>
                          <a:latin typeface="Open Sauce Bold"/>
                        </a:rPr>
                        <a:t>Currently thinking about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05335"/>
                    </a:solidFill>
                  </a:tcPr>
                </a:tc>
              </a:tr>
              <a:tr h="1166561">
                <a:tc>
                  <a:txBody>
                    <a:bodyPr anchor="t" rtlCol="false"/>
                    <a:lstStyle/>
                    <a:p>
                      <a:pPr algn="l" marL="302261" indent="-151130" lvl="1">
                        <a:lnSpc>
                          <a:spcPts val="1960"/>
                        </a:lnSpc>
                        <a:buFont typeface="Arial"/>
                        <a:buChar char="•"/>
                        <a:defRPr/>
                      </a:pPr>
                      <a:r>
                        <a:rPr lang="en-US" sz="1400">
                          <a:solidFill>
                            <a:srgbClr val="191919"/>
                          </a:solidFill>
                          <a:latin typeface="Open Sauce"/>
                        </a:rPr>
                        <a:t>To understand and work on  my future goals properly  before i step out of school.</a:t>
                      </a:r>
                      <a:endParaRPr lang="en-US" sz="1100"/>
                    </a:p>
                    <a:p>
                      <a:pPr marL="302261" indent="-151130" lvl="1">
                        <a:lnSpc>
                          <a:spcPts val="1960"/>
                        </a:lnSpc>
                        <a:buFont typeface="Arial"/>
                        <a:buChar char="•"/>
                      </a:pP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DF8EC"/>
                    </a:solidFill>
                  </a:tcPr>
                </a:tc>
                <a:tc>
                  <a:txBody>
                    <a:bodyPr anchor="t" rtlCol="false"/>
                    <a:lstStyle/>
                    <a:p>
                      <a:pPr algn="l">
                        <a:lnSpc>
                          <a:spcPts val="1960"/>
                        </a:lnSpc>
                        <a:defRPr/>
                      </a:pP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DF8EC"/>
                    </a:solidFill>
                  </a:tcPr>
                </a:tc>
              </a:tr>
              <a:tr h="910784">
                <a:tc>
                  <a:txBody>
                    <a:bodyPr anchor="t" rtlCol="false"/>
                    <a:lstStyle/>
                    <a:p>
                      <a:pPr algn="l" marL="302261" indent="-151130" lvl="1">
                        <a:lnSpc>
                          <a:spcPts val="1960"/>
                        </a:lnSpc>
                        <a:buFont typeface="Arial"/>
                        <a:buChar char="•"/>
                        <a:defRPr/>
                      </a:pP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DF8EC"/>
                    </a:solidFill>
                  </a:tcPr>
                </a:tc>
                <a:tc>
                  <a:txBody>
                    <a:bodyPr anchor="t" rtlCol="false"/>
                    <a:lstStyle/>
                    <a:p>
                      <a:pPr algn="l">
                        <a:lnSpc>
                          <a:spcPts val="1960"/>
                        </a:lnSpc>
                        <a:defRPr/>
                      </a:pP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DF8EC"/>
                    </a:solidFill>
                  </a:tcPr>
                </a:tc>
              </a:tr>
            </a:tbl>
          </a:graphicData>
        </a:graphic>
      </p:graphicFrame>
      <p:grpSp>
        <p:nvGrpSpPr>
          <p:cNvPr name="Group 12" id="12"/>
          <p:cNvGrpSpPr/>
          <p:nvPr/>
        </p:nvGrpSpPr>
        <p:grpSpPr>
          <a:xfrm rot="0">
            <a:off x="433731" y="461573"/>
            <a:ext cx="4681927" cy="9363855"/>
            <a:chOff x="0" y="0"/>
            <a:chExt cx="1233100" cy="2466200"/>
          </a:xfrm>
        </p:grpSpPr>
        <p:sp>
          <p:nvSpPr>
            <p:cNvPr name="Freeform 13" id="13"/>
            <p:cNvSpPr/>
            <p:nvPr/>
          </p:nvSpPr>
          <p:spPr>
            <a:xfrm flipH="false" flipV="false" rot="0">
              <a:off x="0" y="0"/>
              <a:ext cx="1233100" cy="2466200"/>
            </a:xfrm>
            <a:custGeom>
              <a:avLst/>
              <a:gdLst/>
              <a:ahLst/>
              <a:cxnLst/>
              <a:rect r="r" b="b" t="t" l="l"/>
              <a:pathLst>
                <a:path h="2466200" w="1233100">
                  <a:moveTo>
                    <a:pt x="0" y="0"/>
                  </a:moveTo>
                  <a:lnTo>
                    <a:pt x="1233100" y="0"/>
                  </a:lnTo>
                  <a:lnTo>
                    <a:pt x="1233100" y="2466200"/>
                  </a:lnTo>
                  <a:lnTo>
                    <a:pt x="0" y="2466200"/>
                  </a:lnTo>
                  <a:close/>
                </a:path>
              </a:pathLst>
            </a:custGeom>
            <a:solidFill>
              <a:srgbClr val="FFCD78"/>
            </a:solidFill>
            <a:ln w="19050" cap="sq">
              <a:solidFill>
                <a:srgbClr val="000000"/>
              </a:solidFill>
              <a:prstDash val="solid"/>
              <a:miter/>
            </a:ln>
          </p:spPr>
        </p:sp>
        <p:sp>
          <p:nvSpPr>
            <p:cNvPr name="TextBox 14" id="14"/>
            <p:cNvSpPr txBox="true"/>
            <p:nvPr/>
          </p:nvSpPr>
          <p:spPr>
            <a:xfrm>
              <a:off x="0" y="-28575"/>
              <a:ext cx="1233100" cy="2494775"/>
            </a:xfrm>
            <a:prstGeom prst="rect">
              <a:avLst/>
            </a:prstGeom>
          </p:spPr>
          <p:txBody>
            <a:bodyPr anchor="ctr" rtlCol="false" tIns="50800" lIns="50800" bIns="50800" rIns="50800"/>
            <a:lstStyle/>
            <a:p>
              <a:pPr algn="ctr">
                <a:lnSpc>
                  <a:spcPts val="2100"/>
                </a:lnSpc>
              </a:pPr>
            </a:p>
          </p:txBody>
        </p:sp>
      </p:grpSp>
      <p:grpSp>
        <p:nvGrpSpPr>
          <p:cNvPr name="Group 15" id="15"/>
          <p:cNvGrpSpPr/>
          <p:nvPr/>
        </p:nvGrpSpPr>
        <p:grpSpPr>
          <a:xfrm rot="0">
            <a:off x="433731" y="461573"/>
            <a:ext cx="4681927" cy="7378565"/>
            <a:chOff x="0" y="0"/>
            <a:chExt cx="3331210" cy="5249879"/>
          </a:xfrm>
        </p:grpSpPr>
        <p:sp>
          <p:nvSpPr>
            <p:cNvPr name="Freeform 16" id="16"/>
            <p:cNvSpPr/>
            <p:nvPr/>
          </p:nvSpPr>
          <p:spPr>
            <a:xfrm flipH="false" flipV="false" rot="0">
              <a:off x="0" y="0"/>
              <a:ext cx="3331210" cy="5249878"/>
            </a:xfrm>
            <a:custGeom>
              <a:avLst/>
              <a:gdLst/>
              <a:ahLst/>
              <a:cxnLst/>
              <a:rect r="r" b="b" t="t" l="l"/>
              <a:pathLst>
                <a:path h="5249878" w="3331210">
                  <a:moveTo>
                    <a:pt x="3331210" y="2624939"/>
                  </a:moveTo>
                  <a:lnTo>
                    <a:pt x="3331210" y="5249878"/>
                  </a:lnTo>
                  <a:cubicBezTo>
                    <a:pt x="1490980" y="5249878"/>
                    <a:pt x="0" y="4074010"/>
                    <a:pt x="0" y="2624939"/>
                  </a:cubicBezTo>
                  <a:cubicBezTo>
                    <a:pt x="0" y="1175868"/>
                    <a:pt x="1490980" y="0"/>
                    <a:pt x="3331210" y="0"/>
                  </a:cubicBezTo>
                  <a:lnTo>
                    <a:pt x="3331210" y="2624939"/>
                  </a:lnTo>
                  <a:close/>
                </a:path>
              </a:pathLst>
            </a:custGeom>
            <a:blipFill>
              <a:blip r:embed="rId2"/>
              <a:stretch>
                <a:fillRect l="-11593" t="0" r="-11593" b="0"/>
              </a:stretch>
            </a:blipFill>
            <a:ln w="19050" cap="sq">
              <a:solidFill>
                <a:srgbClr val="000000"/>
              </a:solidFill>
              <a:prstDash val="solid"/>
              <a:miter/>
            </a:ln>
          </p:spPr>
        </p:sp>
      </p:grpSp>
      <p:sp>
        <p:nvSpPr>
          <p:cNvPr name="TextBox 17" id="17"/>
          <p:cNvSpPr txBox="true"/>
          <p:nvPr/>
        </p:nvSpPr>
        <p:spPr>
          <a:xfrm rot="0">
            <a:off x="5115658" y="876300"/>
            <a:ext cx="12143642" cy="1290637"/>
          </a:xfrm>
          <a:prstGeom prst="rect">
            <a:avLst/>
          </a:prstGeom>
        </p:spPr>
        <p:txBody>
          <a:bodyPr anchor="t" rtlCol="false" tIns="0" lIns="0" bIns="0" rIns="0">
            <a:spAutoFit/>
          </a:bodyPr>
          <a:lstStyle/>
          <a:p>
            <a:pPr algn="ctr">
              <a:lnSpc>
                <a:spcPts val="10508"/>
              </a:lnSpc>
            </a:pPr>
            <a:r>
              <a:rPr lang="en-US" sz="7506">
                <a:solidFill>
                  <a:srgbClr val="000000"/>
                </a:solidFill>
                <a:latin typeface="Canva Sans"/>
              </a:rPr>
              <a:t>Abit about About Myself</a:t>
            </a:r>
          </a:p>
        </p:txBody>
      </p:sp>
      <p:grpSp>
        <p:nvGrpSpPr>
          <p:cNvPr name="Group 18" id="18"/>
          <p:cNvGrpSpPr/>
          <p:nvPr/>
        </p:nvGrpSpPr>
        <p:grpSpPr>
          <a:xfrm rot="0">
            <a:off x="550279" y="7499925"/>
            <a:ext cx="4565379" cy="2323511"/>
            <a:chOff x="0" y="0"/>
            <a:chExt cx="6662420" cy="3390782"/>
          </a:xfrm>
        </p:grpSpPr>
        <p:sp>
          <p:nvSpPr>
            <p:cNvPr name="Freeform 19" id="19"/>
            <p:cNvSpPr/>
            <p:nvPr/>
          </p:nvSpPr>
          <p:spPr>
            <a:xfrm flipH="false" flipV="false" rot="0">
              <a:off x="0" y="0"/>
              <a:ext cx="6662420" cy="3390782"/>
            </a:xfrm>
            <a:custGeom>
              <a:avLst/>
              <a:gdLst/>
              <a:ahLst/>
              <a:cxnLst/>
              <a:rect r="r" b="b" t="t" l="l"/>
              <a:pathLst>
                <a:path h="3390782" w="6662420">
                  <a:moveTo>
                    <a:pt x="3331210" y="3390782"/>
                  </a:moveTo>
                  <a:lnTo>
                    <a:pt x="0" y="3390782"/>
                  </a:lnTo>
                  <a:cubicBezTo>
                    <a:pt x="0" y="1517643"/>
                    <a:pt x="1490980" y="0"/>
                    <a:pt x="3331210" y="0"/>
                  </a:cubicBezTo>
                  <a:cubicBezTo>
                    <a:pt x="5171440" y="0"/>
                    <a:pt x="6662420" y="1517643"/>
                    <a:pt x="6662420" y="3390782"/>
                  </a:cubicBezTo>
                  <a:lnTo>
                    <a:pt x="3331210" y="3390782"/>
                  </a:lnTo>
                  <a:close/>
                </a:path>
              </a:pathLst>
            </a:custGeom>
            <a:solidFill>
              <a:srgbClr val="F05335"/>
            </a:solidFill>
            <a:ln w="12700" cap="sq">
              <a:solidFill>
                <a:srgbClr val="000000"/>
              </a:solidFill>
              <a:prstDash val="solid"/>
              <a:miter/>
            </a:ln>
          </p:spPr>
        </p:sp>
      </p:grpSp>
      <p:sp>
        <p:nvSpPr>
          <p:cNvPr name="TextBox 20" id="20"/>
          <p:cNvSpPr txBox="true"/>
          <p:nvPr/>
        </p:nvSpPr>
        <p:spPr>
          <a:xfrm rot="0">
            <a:off x="11187479" y="8971421"/>
            <a:ext cx="6655128" cy="1026502"/>
          </a:xfrm>
          <a:prstGeom prst="rect">
            <a:avLst/>
          </a:prstGeom>
        </p:spPr>
        <p:txBody>
          <a:bodyPr anchor="t" rtlCol="false" tIns="0" lIns="0" bIns="0" rIns="0">
            <a:spAutoFit/>
          </a:bodyPr>
          <a:lstStyle/>
          <a:p>
            <a:pPr algn="ctr">
              <a:lnSpc>
                <a:spcPts val="2746"/>
              </a:lnSpc>
            </a:pPr>
            <a:r>
              <a:rPr lang="en-US" sz="1961">
                <a:solidFill>
                  <a:srgbClr val="000000"/>
                </a:solidFill>
                <a:latin typeface="Canva Sans"/>
              </a:rPr>
              <a:t>Analysing the potential impact of quantum computing and interested to also understanding about quantum computing and AGI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8EC"/>
        </a:solidFill>
      </p:bgPr>
    </p:bg>
    <p:spTree>
      <p:nvGrpSpPr>
        <p:cNvPr id="1" name=""/>
        <p:cNvGrpSpPr/>
        <p:nvPr/>
      </p:nvGrpSpPr>
      <p:grpSpPr>
        <a:xfrm>
          <a:off x="0" y="0"/>
          <a:ext cx="0" cy="0"/>
          <a:chOff x="0" y="0"/>
          <a:chExt cx="0" cy="0"/>
        </a:xfrm>
      </p:grpSpPr>
      <p:grpSp>
        <p:nvGrpSpPr>
          <p:cNvPr name="Group 2" id="2"/>
          <p:cNvGrpSpPr/>
          <p:nvPr/>
        </p:nvGrpSpPr>
        <p:grpSpPr>
          <a:xfrm rot="0">
            <a:off x="439562" y="461573"/>
            <a:ext cx="17408877" cy="9363855"/>
            <a:chOff x="0" y="0"/>
            <a:chExt cx="4585054" cy="2466200"/>
          </a:xfrm>
        </p:grpSpPr>
        <p:sp>
          <p:nvSpPr>
            <p:cNvPr name="Freeform 3" id="3"/>
            <p:cNvSpPr/>
            <p:nvPr/>
          </p:nvSpPr>
          <p:spPr>
            <a:xfrm flipH="false" flipV="false" rot="0">
              <a:off x="0" y="0"/>
              <a:ext cx="4585054" cy="2466200"/>
            </a:xfrm>
            <a:custGeom>
              <a:avLst/>
              <a:gdLst/>
              <a:ahLst/>
              <a:cxnLst/>
              <a:rect r="r" b="b" t="t" l="l"/>
              <a:pathLst>
                <a:path h="2466200" w="4585054">
                  <a:moveTo>
                    <a:pt x="0" y="0"/>
                  </a:moveTo>
                  <a:lnTo>
                    <a:pt x="4585054" y="0"/>
                  </a:lnTo>
                  <a:lnTo>
                    <a:pt x="4585054" y="2466200"/>
                  </a:lnTo>
                  <a:lnTo>
                    <a:pt x="0" y="2466200"/>
                  </a:lnTo>
                  <a:close/>
                </a:path>
              </a:pathLst>
            </a:custGeom>
            <a:solidFill>
              <a:srgbClr val="FDF8EC"/>
            </a:solidFill>
            <a:ln w="19050" cap="sq">
              <a:solidFill>
                <a:srgbClr val="000000"/>
              </a:solidFill>
              <a:prstDash val="solid"/>
              <a:miter/>
            </a:ln>
          </p:spPr>
        </p:sp>
        <p:sp>
          <p:nvSpPr>
            <p:cNvPr name="TextBox 4" id="4"/>
            <p:cNvSpPr txBox="true"/>
            <p:nvPr/>
          </p:nvSpPr>
          <p:spPr>
            <a:xfrm>
              <a:off x="0" y="-28575"/>
              <a:ext cx="4585054" cy="2494775"/>
            </a:xfrm>
            <a:prstGeom prst="rect">
              <a:avLst/>
            </a:prstGeom>
          </p:spPr>
          <p:txBody>
            <a:bodyPr anchor="ctr" rtlCol="false" tIns="50800" lIns="50800" bIns="50800" rIns="50800"/>
            <a:lstStyle/>
            <a:p>
              <a:pPr algn="ctr">
                <a:lnSpc>
                  <a:spcPts val="3249"/>
                </a:lnSpc>
              </a:pPr>
            </a:p>
          </p:txBody>
        </p:sp>
      </p:grpSp>
      <p:grpSp>
        <p:nvGrpSpPr>
          <p:cNvPr name="Group 5" id="5"/>
          <p:cNvGrpSpPr/>
          <p:nvPr/>
        </p:nvGrpSpPr>
        <p:grpSpPr>
          <a:xfrm rot="-5400000">
            <a:off x="-563336" y="2300117"/>
            <a:ext cx="8231143" cy="5617029"/>
            <a:chOff x="0" y="0"/>
            <a:chExt cx="2167873" cy="1479382"/>
          </a:xfrm>
        </p:grpSpPr>
        <p:sp>
          <p:nvSpPr>
            <p:cNvPr name="Freeform 6" id="6"/>
            <p:cNvSpPr/>
            <p:nvPr/>
          </p:nvSpPr>
          <p:spPr>
            <a:xfrm flipH="false" flipV="false" rot="0">
              <a:off x="0" y="0"/>
              <a:ext cx="2167873" cy="1479382"/>
            </a:xfrm>
            <a:custGeom>
              <a:avLst/>
              <a:gdLst/>
              <a:ahLst/>
              <a:cxnLst/>
              <a:rect r="r" b="b" t="t" l="l"/>
              <a:pathLst>
                <a:path h="1479382" w="2167873">
                  <a:moveTo>
                    <a:pt x="0" y="0"/>
                  </a:moveTo>
                  <a:lnTo>
                    <a:pt x="2167873" y="0"/>
                  </a:lnTo>
                  <a:lnTo>
                    <a:pt x="2167873" y="1479382"/>
                  </a:lnTo>
                  <a:lnTo>
                    <a:pt x="0" y="1479382"/>
                  </a:lnTo>
                  <a:close/>
                </a:path>
              </a:pathLst>
            </a:custGeom>
            <a:solidFill>
              <a:srgbClr val="F05335"/>
            </a:solidFill>
            <a:ln w="19050" cap="sq">
              <a:solidFill>
                <a:srgbClr val="000000"/>
              </a:solidFill>
              <a:prstDash val="solid"/>
              <a:miter/>
            </a:ln>
          </p:spPr>
        </p:sp>
        <p:sp>
          <p:nvSpPr>
            <p:cNvPr name="TextBox 7" id="7"/>
            <p:cNvSpPr txBox="true"/>
            <p:nvPr/>
          </p:nvSpPr>
          <p:spPr>
            <a:xfrm>
              <a:off x="0" y="-28575"/>
              <a:ext cx="2167873" cy="1507957"/>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6546032" y="8578192"/>
            <a:ext cx="713268" cy="652441"/>
            <a:chOff x="0" y="0"/>
            <a:chExt cx="6350000" cy="5808472"/>
          </a:xfrm>
        </p:grpSpPr>
        <p:sp>
          <p:nvSpPr>
            <p:cNvPr name="Freeform 9" id="9"/>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000000"/>
            </a:solidFill>
          </p:spPr>
        </p:sp>
      </p:grpSp>
      <p:grpSp>
        <p:nvGrpSpPr>
          <p:cNvPr name="Group 10" id="10"/>
          <p:cNvGrpSpPr/>
          <p:nvPr/>
        </p:nvGrpSpPr>
        <p:grpSpPr>
          <a:xfrm rot="5400000">
            <a:off x="-1269870" y="3101240"/>
            <a:ext cx="8231143" cy="4115572"/>
            <a:chOff x="0" y="0"/>
            <a:chExt cx="6662420" cy="3331210"/>
          </a:xfrm>
        </p:grpSpPr>
        <p:sp>
          <p:nvSpPr>
            <p:cNvPr name="Freeform 11" id="11"/>
            <p:cNvSpPr/>
            <p:nvPr/>
          </p:nvSpPr>
          <p:spPr>
            <a:xfrm flipH="false" flipV="false" rot="0">
              <a:off x="0" y="0"/>
              <a:ext cx="6662420" cy="3331210"/>
            </a:xfrm>
            <a:custGeom>
              <a:avLst/>
              <a:gdLst/>
              <a:ahLst/>
              <a:cxnLst/>
              <a:rect r="r" b="b" t="t" l="l"/>
              <a:pathLst>
                <a:path h="3331210" w="6662420">
                  <a:moveTo>
                    <a:pt x="3331210" y="3331210"/>
                  </a:moveTo>
                  <a:lnTo>
                    <a:pt x="0" y="3331210"/>
                  </a:lnTo>
                  <a:cubicBezTo>
                    <a:pt x="0" y="1490980"/>
                    <a:pt x="1490980" y="0"/>
                    <a:pt x="3331210" y="0"/>
                  </a:cubicBezTo>
                  <a:cubicBezTo>
                    <a:pt x="5171440" y="0"/>
                    <a:pt x="6662420" y="1490980"/>
                    <a:pt x="6662420" y="3331210"/>
                  </a:cubicBezTo>
                  <a:lnTo>
                    <a:pt x="3331210" y="3331210"/>
                  </a:lnTo>
                  <a:close/>
                </a:path>
              </a:pathLst>
            </a:custGeom>
            <a:solidFill>
              <a:srgbClr val="FFCD78"/>
            </a:solidFill>
            <a:ln w="12700" cap="sq">
              <a:solidFill>
                <a:srgbClr val="000000"/>
              </a:solidFill>
              <a:prstDash val="solid"/>
              <a:miter/>
            </a:ln>
          </p:spPr>
        </p:sp>
      </p:grpSp>
      <p:sp>
        <p:nvSpPr>
          <p:cNvPr name="Freeform 12" id="12"/>
          <p:cNvSpPr/>
          <p:nvPr/>
        </p:nvSpPr>
        <p:spPr>
          <a:xfrm flipH="false" flipV="false" rot="0">
            <a:off x="803442" y="6862153"/>
            <a:ext cx="2042260" cy="2042260"/>
          </a:xfrm>
          <a:custGeom>
            <a:avLst/>
            <a:gdLst/>
            <a:ahLst/>
            <a:cxnLst/>
            <a:rect r="r" b="b" t="t" l="l"/>
            <a:pathLst>
              <a:path h="2042260" w="2042260">
                <a:moveTo>
                  <a:pt x="0" y="0"/>
                </a:moveTo>
                <a:lnTo>
                  <a:pt x="2042259" y="0"/>
                </a:lnTo>
                <a:lnTo>
                  <a:pt x="2042259" y="2042259"/>
                </a:lnTo>
                <a:lnTo>
                  <a:pt x="0" y="20422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531106" y="3085714"/>
            <a:ext cx="2042260" cy="2042260"/>
          </a:xfrm>
          <a:custGeom>
            <a:avLst/>
            <a:gdLst/>
            <a:ahLst/>
            <a:cxnLst/>
            <a:rect r="r" b="b" t="t" l="l"/>
            <a:pathLst>
              <a:path h="2042260" w="2042260">
                <a:moveTo>
                  <a:pt x="0" y="0"/>
                </a:moveTo>
                <a:lnTo>
                  <a:pt x="2042260" y="0"/>
                </a:lnTo>
                <a:lnTo>
                  <a:pt x="2042260" y="2042260"/>
                </a:lnTo>
                <a:lnTo>
                  <a:pt x="0" y="2042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531106" y="5342723"/>
            <a:ext cx="2042260" cy="2042260"/>
          </a:xfrm>
          <a:custGeom>
            <a:avLst/>
            <a:gdLst/>
            <a:ahLst/>
            <a:cxnLst/>
            <a:rect r="r" b="b" t="t" l="l"/>
            <a:pathLst>
              <a:path h="2042260" w="2042260">
                <a:moveTo>
                  <a:pt x="0" y="0"/>
                </a:moveTo>
                <a:lnTo>
                  <a:pt x="2042260" y="0"/>
                </a:lnTo>
                <a:lnTo>
                  <a:pt x="2042260" y="2042259"/>
                </a:lnTo>
                <a:lnTo>
                  <a:pt x="0" y="20422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28700" y="1431258"/>
            <a:ext cx="2042260" cy="2042260"/>
          </a:xfrm>
          <a:custGeom>
            <a:avLst/>
            <a:gdLst/>
            <a:ahLst/>
            <a:cxnLst/>
            <a:rect r="r" b="b" t="t" l="l"/>
            <a:pathLst>
              <a:path h="2042260" w="2042260">
                <a:moveTo>
                  <a:pt x="0" y="0"/>
                </a:moveTo>
                <a:lnTo>
                  <a:pt x="2042260" y="0"/>
                </a:lnTo>
                <a:lnTo>
                  <a:pt x="2042260" y="2042260"/>
                </a:lnTo>
                <a:lnTo>
                  <a:pt x="0" y="2042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6695396" y="1945374"/>
            <a:ext cx="10563904" cy="6376058"/>
            <a:chOff x="0" y="0"/>
            <a:chExt cx="14085205" cy="8501411"/>
          </a:xfrm>
        </p:grpSpPr>
        <p:sp>
          <p:nvSpPr>
            <p:cNvPr name="TextBox 17" id="17"/>
            <p:cNvSpPr txBox="true"/>
            <p:nvPr/>
          </p:nvSpPr>
          <p:spPr>
            <a:xfrm rot="0">
              <a:off x="0" y="66675"/>
              <a:ext cx="14085205" cy="3040592"/>
            </a:xfrm>
            <a:prstGeom prst="rect">
              <a:avLst/>
            </a:prstGeom>
          </p:spPr>
          <p:txBody>
            <a:bodyPr anchor="t" rtlCol="false" tIns="0" lIns="0" bIns="0" rIns="0">
              <a:spAutoFit/>
            </a:bodyPr>
            <a:lstStyle/>
            <a:p>
              <a:pPr algn="l" marL="0" indent="0" lvl="0">
                <a:lnSpc>
                  <a:spcPts val="8800"/>
                </a:lnSpc>
                <a:spcBef>
                  <a:spcPct val="0"/>
                </a:spcBef>
              </a:pPr>
              <a:r>
                <a:rPr lang="en-US" sz="8000" spc="-240">
                  <a:solidFill>
                    <a:srgbClr val="191919"/>
                  </a:solidFill>
                  <a:latin typeface="Open Sauce Bold"/>
                </a:rPr>
                <a:t>Journey with Clevered</a:t>
              </a:r>
            </a:p>
          </p:txBody>
        </p:sp>
        <p:sp>
          <p:nvSpPr>
            <p:cNvPr name="TextBox 18" id="18"/>
            <p:cNvSpPr txBox="true"/>
            <p:nvPr/>
          </p:nvSpPr>
          <p:spPr>
            <a:xfrm rot="0">
              <a:off x="0" y="3864853"/>
              <a:ext cx="14085205" cy="4636558"/>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191919"/>
                  </a:solidFill>
                  <a:latin typeface="Open Sauce"/>
                </a:rPr>
                <a:t>Avishek Sir's dedication and support were instrumental in developing our project Avishek sir always stayed by our side no matter how late it got, never stepped down on us, and was always ready to help us understand the project and work on it. Sir always explained complex concepts in a way that made them easy to understand no matter how long it took. It wouldn't have been possible to do this project without him.I would also like to thank my parents, Dr. ken and everyone who made it possible to provide me with this project</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8EC"/>
        </a:solidFill>
      </p:bgPr>
    </p:bg>
    <p:spTree>
      <p:nvGrpSpPr>
        <p:cNvPr id="1" name=""/>
        <p:cNvGrpSpPr/>
        <p:nvPr/>
      </p:nvGrpSpPr>
      <p:grpSpPr>
        <a:xfrm>
          <a:off x="0" y="0"/>
          <a:ext cx="0" cy="0"/>
          <a:chOff x="0" y="0"/>
          <a:chExt cx="0" cy="0"/>
        </a:xfrm>
      </p:grpSpPr>
      <p:grpSp>
        <p:nvGrpSpPr>
          <p:cNvPr name="Group 2" id="2"/>
          <p:cNvGrpSpPr/>
          <p:nvPr/>
        </p:nvGrpSpPr>
        <p:grpSpPr>
          <a:xfrm rot="0">
            <a:off x="439562" y="461573"/>
            <a:ext cx="17408877" cy="9363855"/>
            <a:chOff x="0" y="0"/>
            <a:chExt cx="4585054" cy="2466200"/>
          </a:xfrm>
        </p:grpSpPr>
        <p:sp>
          <p:nvSpPr>
            <p:cNvPr name="Freeform 3" id="3"/>
            <p:cNvSpPr/>
            <p:nvPr/>
          </p:nvSpPr>
          <p:spPr>
            <a:xfrm flipH="false" flipV="false" rot="0">
              <a:off x="0" y="0"/>
              <a:ext cx="4585054" cy="2466200"/>
            </a:xfrm>
            <a:custGeom>
              <a:avLst/>
              <a:gdLst/>
              <a:ahLst/>
              <a:cxnLst/>
              <a:rect r="r" b="b" t="t" l="l"/>
              <a:pathLst>
                <a:path h="2466200" w="4585054">
                  <a:moveTo>
                    <a:pt x="0" y="0"/>
                  </a:moveTo>
                  <a:lnTo>
                    <a:pt x="4585054" y="0"/>
                  </a:lnTo>
                  <a:lnTo>
                    <a:pt x="4585054" y="2466200"/>
                  </a:lnTo>
                  <a:lnTo>
                    <a:pt x="0" y="2466200"/>
                  </a:lnTo>
                  <a:close/>
                </a:path>
              </a:pathLst>
            </a:custGeom>
            <a:solidFill>
              <a:srgbClr val="FDF8EC"/>
            </a:solidFill>
            <a:ln w="19050" cap="sq">
              <a:solidFill>
                <a:srgbClr val="000000"/>
              </a:solidFill>
              <a:prstDash val="solid"/>
              <a:miter/>
            </a:ln>
          </p:spPr>
        </p:sp>
        <p:sp>
          <p:nvSpPr>
            <p:cNvPr name="TextBox 4" id="4"/>
            <p:cNvSpPr txBox="true"/>
            <p:nvPr/>
          </p:nvSpPr>
          <p:spPr>
            <a:xfrm>
              <a:off x="0" y="-28575"/>
              <a:ext cx="4585054" cy="2494775"/>
            </a:xfrm>
            <a:prstGeom prst="rect">
              <a:avLst/>
            </a:prstGeom>
          </p:spPr>
          <p:txBody>
            <a:bodyPr anchor="t" rtlCol="false" tIns="50800" lIns="50800" bIns="50800" rIns="50800"/>
            <a:lstStyle/>
            <a:p>
              <a:pPr algn="ctr">
                <a:lnSpc>
                  <a:spcPts val="3249"/>
                </a:lnSpc>
              </a:pPr>
            </a:p>
          </p:txBody>
        </p:sp>
      </p:grpSp>
      <p:grpSp>
        <p:nvGrpSpPr>
          <p:cNvPr name="Group 5" id="5"/>
          <p:cNvGrpSpPr/>
          <p:nvPr/>
        </p:nvGrpSpPr>
        <p:grpSpPr>
          <a:xfrm rot="0">
            <a:off x="12540583" y="4550909"/>
            <a:ext cx="5307855" cy="5274518"/>
            <a:chOff x="0" y="0"/>
            <a:chExt cx="1397954" cy="1389173"/>
          </a:xfrm>
        </p:grpSpPr>
        <p:sp>
          <p:nvSpPr>
            <p:cNvPr name="Freeform 6" id="6"/>
            <p:cNvSpPr/>
            <p:nvPr/>
          </p:nvSpPr>
          <p:spPr>
            <a:xfrm flipH="false" flipV="false" rot="0">
              <a:off x="0" y="0"/>
              <a:ext cx="1397954" cy="1389173"/>
            </a:xfrm>
            <a:custGeom>
              <a:avLst/>
              <a:gdLst/>
              <a:ahLst/>
              <a:cxnLst/>
              <a:rect r="r" b="b" t="t" l="l"/>
              <a:pathLst>
                <a:path h="1389173" w="1397954">
                  <a:moveTo>
                    <a:pt x="0" y="0"/>
                  </a:moveTo>
                  <a:lnTo>
                    <a:pt x="1397954" y="0"/>
                  </a:lnTo>
                  <a:lnTo>
                    <a:pt x="1397954" y="1389173"/>
                  </a:lnTo>
                  <a:lnTo>
                    <a:pt x="0" y="1389173"/>
                  </a:lnTo>
                  <a:close/>
                </a:path>
              </a:pathLst>
            </a:custGeom>
            <a:solidFill>
              <a:srgbClr val="F05335"/>
            </a:solidFill>
            <a:ln w="19050" cap="sq">
              <a:solidFill>
                <a:srgbClr val="000000"/>
              </a:solidFill>
              <a:prstDash val="solid"/>
              <a:miter/>
            </a:ln>
          </p:spPr>
        </p:sp>
        <p:sp>
          <p:nvSpPr>
            <p:cNvPr name="TextBox 7" id="7"/>
            <p:cNvSpPr txBox="true"/>
            <p:nvPr/>
          </p:nvSpPr>
          <p:spPr>
            <a:xfrm>
              <a:off x="0" y="-28575"/>
              <a:ext cx="1397954" cy="1417748"/>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2540583" y="763361"/>
            <a:ext cx="5307855" cy="3787549"/>
            <a:chOff x="0" y="0"/>
            <a:chExt cx="1397954" cy="997544"/>
          </a:xfrm>
        </p:grpSpPr>
        <p:sp>
          <p:nvSpPr>
            <p:cNvPr name="Freeform 9" id="9"/>
            <p:cNvSpPr/>
            <p:nvPr/>
          </p:nvSpPr>
          <p:spPr>
            <a:xfrm flipH="false" flipV="false" rot="0">
              <a:off x="0" y="0"/>
              <a:ext cx="1397954" cy="997544"/>
            </a:xfrm>
            <a:custGeom>
              <a:avLst/>
              <a:gdLst/>
              <a:ahLst/>
              <a:cxnLst/>
              <a:rect r="r" b="b" t="t" l="l"/>
              <a:pathLst>
                <a:path h="997544" w="1397954">
                  <a:moveTo>
                    <a:pt x="0" y="0"/>
                  </a:moveTo>
                  <a:lnTo>
                    <a:pt x="1397954" y="0"/>
                  </a:lnTo>
                  <a:lnTo>
                    <a:pt x="1397954" y="997544"/>
                  </a:lnTo>
                  <a:lnTo>
                    <a:pt x="0" y="997544"/>
                  </a:lnTo>
                  <a:close/>
                </a:path>
              </a:pathLst>
            </a:custGeom>
            <a:solidFill>
              <a:srgbClr val="FFCD78"/>
            </a:solidFill>
            <a:ln w="19050" cap="sq">
              <a:solidFill>
                <a:srgbClr val="000000"/>
              </a:solidFill>
              <a:prstDash val="solid"/>
              <a:miter/>
            </a:ln>
          </p:spPr>
        </p:sp>
        <p:sp>
          <p:nvSpPr>
            <p:cNvPr name="TextBox 10" id="10"/>
            <p:cNvSpPr txBox="true"/>
            <p:nvPr/>
          </p:nvSpPr>
          <p:spPr>
            <a:xfrm>
              <a:off x="0" y="-28575"/>
              <a:ext cx="1397954" cy="1026119"/>
            </a:xfrm>
            <a:prstGeom prst="rect">
              <a:avLst/>
            </a:prstGeom>
          </p:spPr>
          <p:txBody>
            <a:bodyPr anchor="ctr" rtlCol="false" tIns="50800" lIns="50800" bIns="50800" rIns="50800"/>
            <a:lstStyle/>
            <a:p>
              <a:pPr algn="ctr">
                <a:lnSpc>
                  <a:spcPts val="2100"/>
                </a:lnSpc>
              </a:pPr>
            </a:p>
          </p:txBody>
        </p:sp>
      </p:grpSp>
      <p:grpSp>
        <p:nvGrpSpPr>
          <p:cNvPr name="Group 11" id="11"/>
          <p:cNvGrpSpPr/>
          <p:nvPr/>
        </p:nvGrpSpPr>
        <p:grpSpPr>
          <a:xfrm rot="0">
            <a:off x="1171575" y="763361"/>
            <a:ext cx="6942141" cy="5416335"/>
            <a:chOff x="0" y="0"/>
            <a:chExt cx="1828383" cy="1426524"/>
          </a:xfrm>
        </p:grpSpPr>
        <p:sp>
          <p:nvSpPr>
            <p:cNvPr name="Freeform 12" id="12"/>
            <p:cNvSpPr/>
            <p:nvPr/>
          </p:nvSpPr>
          <p:spPr>
            <a:xfrm flipH="false" flipV="false" rot="0">
              <a:off x="0" y="0"/>
              <a:ext cx="1828383" cy="1426524"/>
            </a:xfrm>
            <a:custGeom>
              <a:avLst/>
              <a:gdLst/>
              <a:ahLst/>
              <a:cxnLst/>
              <a:rect r="r" b="b" t="t" l="l"/>
              <a:pathLst>
                <a:path h="1426524" w="1828383">
                  <a:moveTo>
                    <a:pt x="0" y="0"/>
                  </a:moveTo>
                  <a:lnTo>
                    <a:pt x="1828383" y="0"/>
                  </a:lnTo>
                  <a:lnTo>
                    <a:pt x="1828383" y="1426524"/>
                  </a:lnTo>
                  <a:lnTo>
                    <a:pt x="0" y="1426524"/>
                  </a:lnTo>
                  <a:close/>
                </a:path>
              </a:pathLst>
            </a:custGeom>
            <a:solidFill>
              <a:srgbClr val="FFFFFF"/>
            </a:solidFill>
            <a:ln w="19050" cap="sq">
              <a:solidFill>
                <a:srgbClr val="000000"/>
              </a:solidFill>
              <a:prstDash val="solid"/>
              <a:miter/>
            </a:ln>
          </p:spPr>
        </p:sp>
        <p:sp>
          <p:nvSpPr>
            <p:cNvPr name="TextBox 13" id="13"/>
            <p:cNvSpPr txBox="true"/>
            <p:nvPr/>
          </p:nvSpPr>
          <p:spPr>
            <a:xfrm>
              <a:off x="0" y="-152400"/>
              <a:ext cx="1828383" cy="1578924"/>
            </a:xfrm>
            <a:prstGeom prst="rect">
              <a:avLst/>
            </a:prstGeom>
          </p:spPr>
          <p:txBody>
            <a:bodyPr anchor="t" rtlCol="false" tIns="254000" lIns="254000" bIns="254000" rIns="254000"/>
            <a:lstStyle/>
            <a:p>
              <a:pPr>
                <a:lnSpc>
                  <a:spcPts val="9513"/>
                </a:lnSpc>
              </a:pPr>
              <a:r>
                <a:rPr lang="en-US" sz="6699">
                  <a:solidFill>
                    <a:srgbClr val="191919"/>
                  </a:solidFill>
                  <a:latin typeface="Open Sauce Bold"/>
                </a:rPr>
                <a:t>About the </a:t>
              </a:r>
            </a:p>
            <a:p>
              <a:pPr>
                <a:lnSpc>
                  <a:spcPts val="9513"/>
                </a:lnSpc>
              </a:pPr>
              <a:r>
                <a:rPr lang="en-US" sz="6699">
                  <a:solidFill>
                    <a:srgbClr val="191919"/>
                  </a:solidFill>
                  <a:latin typeface="Open Sauce Bold"/>
                </a:rPr>
                <a:t>Project:- Credit Card Approval System</a:t>
              </a:r>
            </a:p>
          </p:txBody>
        </p:sp>
      </p:grpSp>
      <p:grpSp>
        <p:nvGrpSpPr>
          <p:cNvPr name="Group 14" id="14"/>
          <p:cNvGrpSpPr/>
          <p:nvPr/>
        </p:nvGrpSpPr>
        <p:grpSpPr>
          <a:xfrm rot="0">
            <a:off x="8406301" y="763361"/>
            <a:ext cx="3835046" cy="3097441"/>
            <a:chOff x="0" y="0"/>
            <a:chExt cx="1159045" cy="936123"/>
          </a:xfrm>
        </p:grpSpPr>
        <p:sp>
          <p:nvSpPr>
            <p:cNvPr name="Freeform 15" id="15"/>
            <p:cNvSpPr/>
            <p:nvPr/>
          </p:nvSpPr>
          <p:spPr>
            <a:xfrm flipH="false" flipV="false" rot="0">
              <a:off x="0" y="0"/>
              <a:ext cx="1159045" cy="936123"/>
            </a:xfrm>
            <a:custGeom>
              <a:avLst/>
              <a:gdLst/>
              <a:ahLst/>
              <a:cxnLst/>
              <a:rect r="r" b="b" t="t" l="l"/>
              <a:pathLst>
                <a:path h="936123" w="1159045">
                  <a:moveTo>
                    <a:pt x="0" y="0"/>
                  </a:moveTo>
                  <a:lnTo>
                    <a:pt x="1159045" y="0"/>
                  </a:lnTo>
                  <a:lnTo>
                    <a:pt x="1159045" y="936123"/>
                  </a:lnTo>
                  <a:lnTo>
                    <a:pt x="0" y="936123"/>
                  </a:lnTo>
                  <a:close/>
                </a:path>
              </a:pathLst>
            </a:custGeom>
            <a:solidFill>
              <a:srgbClr val="FDF8EC"/>
            </a:solidFill>
            <a:ln w="19050" cap="sq">
              <a:solidFill>
                <a:srgbClr val="000000"/>
              </a:solidFill>
              <a:prstDash val="solid"/>
              <a:miter/>
            </a:ln>
          </p:spPr>
        </p:sp>
        <p:sp>
          <p:nvSpPr>
            <p:cNvPr name="TextBox 16" id="16"/>
            <p:cNvSpPr txBox="true"/>
            <p:nvPr/>
          </p:nvSpPr>
          <p:spPr>
            <a:xfrm>
              <a:off x="0" y="-38100"/>
              <a:ext cx="1159045" cy="974223"/>
            </a:xfrm>
            <a:prstGeom prst="rect">
              <a:avLst/>
            </a:prstGeom>
          </p:spPr>
          <p:txBody>
            <a:bodyPr anchor="t" rtlCol="false" tIns="254000" lIns="254000" bIns="254000" rIns="254000"/>
            <a:lstStyle/>
            <a:p>
              <a:pPr>
                <a:lnSpc>
                  <a:spcPts val="2697"/>
                </a:lnSpc>
              </a:pPr>
              <a:r>
                <a:rPr lang="en-US" sz="1899">
                  <a:solidFill>
                    <a:srgbClr val="191919"/>
                  </a:solidFill>
                  <a:latin typeface="Open Sauce Bold"/>
                </a:rPr>
                <a:t>Description</a:t>
              </a:r>
            </a:p>
            <a:p>
              <a:pPr>
                <a:lnSpc>
                  <a:spcPts val="2697"/>
                </a:lnSpc>
              </a:pPr>
              <a:r>
                <a:rPr lang="en-US" sz="1899">
                  <a:solidFill>
                    <a:srgbClr val="191919"/>
                  </a:solidFill>
                  <a:latin typeface="Open Sauce Bold"/>
                </a:rPr>
                <a:t>It is a projct developed which  helps the user by predicting the likelihood of the person getting a credit card based on various parameters. </a:t>
              </a:r>
            </a:p>
          </p:txBody>
        </p:sp>
      </p:grpSp>
      <p:grpSp>
        <p:nvGrpSpPr>
          <p:cNvPr name="Group 17" id="17"/>
          <p:cNvGrpSpPr/>
          <p:nvPr/>
        </p:nvGrpSpPr>
        <p:grpSpPr>
          <a:xfrm rot="0">
            <a:off x="1171575" y="6359203"/>
            <a:ext cx="4324903" cy="3466224"/>
            <a:chOff x="0" y="0"/>
            <a:chExt cx="1307092" cy="1047578"/>
          </a:xfrm>
        </p:grpSpPr>
        <p:sp>
          <p:nvSpPr>
            <p:cNvPr name="Freeform 18" id="18"/>
            <p:cNvSpPr/>
            <p:nvPr/>
          </p:nvSpPr>
          <p:spPr>
            <a:xfrm flipH="false" flipV="false" rot="0">
              <a:off x="0" y="0"/>
              <a:ext cx="1307092" cy="1047578"/>
            </a:xfrm>
            <a:custGeom>
              <a:avLst/>
              <a:gdLst/>
              <a:ahLst/>
              <a:cxnLst/>
              <a:rect r="r" b="b" t="t" l="l"/>
              <a:pathLst>
                <a:path h="1047578" w="1307092">
                  <a:moveTo>
                    <a:pt x="0" y="0"/>
                  </a:moveTo>
                  <a:lnTo>
                    <a:pt x="1307092" y="0"/>
                  </a:lnTo>
                  <a:lnTo>
                    <a:pt x="1307092" y="1047578"/>
                  </a:lnTo>
                  <a:lnTo>
                    <a:pt x="0" y="1047578"/>
                  </a:lnTo>
                  <a:close/>
                </a:path>
              </a:pathLst>
            </a:custGeom>
            <a:solidFill>
              <a:srgbClr val="FDF8EC"/>
            </a:solidFill>
            <a:ln w="19050" cap="sq">
              <a:solidFill>
                <a:srgbClr val="000000"/>
              </a:solidFill>
              <a:prstDash val="solid"/>
              <a:miter/>
            </a:ln>
          </p:spPr>
        </p:sp>
        <p:sp>
          <p:nvSpPr>
            <p:cNvPr name="TextBox 19" id="19"/>
            <p:cNvSpPr txBox="true"/>
            <p:nvPr/>
          </p:nvSpPr>
          <p:spPr>
            <a:xfrm>
              <a:off x="0" y="-47625"/>
              <a:ext cx="1307092" cy="1095203"/>
            </a:xfrm>
            <a:prstGeom prst="rect">
              <a:avLst/>
            </a:prstGeom>
          </p:spPr>
          <p:txBody>
            <a:bodyPr anchor="t" rtlCol="false" tIns="254000" lIns="254000" bIns="254000" rIns="254000"/>
            <a:lstStyle/>
            <a:p>
              <a:pPr marL="474978" indent="-237489" lvl="1">
                <a:lnSpc>
                  <a:spcPts val="3123"/>
                </a:lnSpc>
                <a:buFont typeface="Arial"/>
                <a:buChar char="•"/>
              </a:pPr>
              <a:r>
                <a:rPr lang="en-US" sz="2199">
                  <a:solidFill>
                    <a:srgbClr val="191919"/>
                  </a:solidFill>
                  <a:latin typeface="Open Sauce Bold"/>
                </a:rPr>
                <a:t>The main aim of this project was to declutter the data and convert it into usable form (string to float form) and then train the data accordingly</a:t>
              </a:r>
            </a:p>
          </p:txBody>
        </p:sp>
      </p:grpSp>
      <p:grpSp>
        <p:nvGrpSpPr>
          <p:cNvPr name="Group 20" id="20"/>
          <p:cNvGrpSpPr/>
          <p:nvPr/>
        </p:nvGrpSpPr>
        <p:grpSpPr>
          <a:xfrm rot="0">
            <a:off x="8406301" y="4125852"/>
            <a:ext cx="3835046" cy="5434384"/>
            <a:chOff x="0" y="0"/>
            <a:chExt cx="1159045" cy="1642404"/>
          </a:xfrm>
        </p:grpSpPr>
        <p:sp>
          <p:nvSpPr>
            <p:cNvPr name="Freeform 21" id="21"/>
            <p:cNvSpPr/>
            <p:nvPr/>
          </p:nvSpPr>
          <p:spPr>
            <a:xfrm flipH="false" flipV="false" rot="0">
              <a:off x="0" y="0"/>
              <a:ext cx="1159045" cy="1642404"/>
            </a:xfrm>
            <a:custGeom>
              <a:avLst/>
              <a:gdLst/>
              <a:ahLst/>
              <a:cxnLst/>
              <a:rect r="r" b="b" t="t" l="l"/>
              <a:pathLst>
                <a:path h="1642404" w="1159045">
                  <a:moveTo>
                    <a:pt x="0" y="0"/>
                  </a:moveTo>
                  <a:lnTo>
                    <a:pt x="1159045" y="0"/>
                  </a:lnTo>
                  <a:lnTo>
                    <a:pt x="1159045" y="1642404"/>
                  </a:lnTo>
                  <a:lnTo>
                    <a:pt x="0" y="1642404"/>
                  </a:lnTo>
                  <a:close/>
                </a:path>
              </a:pathLst>
            </a:custGeom>
            <a:solidFill>
              <a:srgbClr val="FDF8EC"/>
            </a:solidFill>
            <a:ln w="19050" cap="sq">
              <a:solidFill>
                <a:srgbClr val="000000"/>
              </a:solidFill>
              <a:prstDash val="solid"/>
              <a:miter/>
            </a:ln>
          </p:spPr>
        </p:sp>
        <p:sp>
          <p:nvSpPr>
            <p:cNvPr name="TextBox 22" id="22"/>
            <p:cNvSpPr txBox="true"/>
            <p:nvPr/>
          </p:nvSpPr>
          <p:spPr>
            <a:xfrm>
              <a:off x="0" y="-38100"/>
              <a:ext cx="1159045" cy="1680504"/>
            </a:xfrm>
            <a:prstGeom prst="rect">
              <a:avLst/>
            </a:prstGeom>
          </p:spPr>
          <p:txBody>
            <a:bodyPr anchor="t" rtlCol="false" tIns="254000" lIns="254000" bIns="254000" rIns="254000"/>
            <a:lstStyle/>
            <a:p>
              <a:pPr>
                <a:lnSpc>
                  <a:spcPts val="2697"/>
                </a:lnSpc>
              </a:pPr>
            </a:p>
            <a:p>
              <a:pPr marL="474978" indent="-237489" lvl="1">
                <a:lnSpc>
                  <a:spcPts val="3123"/>
                </a:lnSpc>
                <a:buFont typeface="Arial"/>
                <a:buChar char="•"/>
              </a:pPr>
              <a:r>
                <a:rPr lang="en-US" sz="2199">
                  <a:solidFill>
                    <a:srgbClr val="191919"/>
                  </a:solidFill>
                  <a:latin typeface="Open Sauce"/>
                </a:rPr>
                <a:t>Organizing data</a:t>
              </a:r>
            </a:p>
            <a:p>
              <a:pPr marL="474978" indent="-237489" lvl="1">
                <a:lnSpc>
                  <a:spcPts val="3123"/>
                </a:lnSpc>
                <a:buFont typeface="Arial"/>
                <a:buChar char="•"/>
              </a:pPr>
              <a:r>
                <a:rPr lang="en-US" sz="2199">
                  <a:solidFill>
                    <a:srgbClr val="191919"/>
                  </a:solidFill>
                  <a:latin typeface="Open Sauce"/>
                </a:rPr>
                <a:t>Building and checking the accuracy model </a:t>
              </a:r>
            </a:p>
            <a:p>
              <a:pPr marL="474978" indent="-237489" lvl="1">
                <a:lnSpc>
                  <a:spcPts val="3123"/>
                </a:lnSpc>
                <a:buFont typeface="Arial"/>
                <a:buChar char="•"/>
              </a:pPr>
              <a:r>
                <a:rPr lang="en-US" sz="2199">
                  <a:solidFill>
                    <a:srgbClr val="191919"/>
                  </a:solidFill>
                  <a:latin typeface="Open Sauce"/>
                </a:rPr>
                <a:t>Plotting Features (most important  such as income years employed etc)</a:t>
              </a:r>
            </a:p>
            <a:p>
              <a:pPr marL="474978" indent="-237489" lvl="1">
                <a:lnSpc>
                  <a:spcPts val="3123"/>
                </a:lnSpc>
                <a:buFont typeface="Arial"/>
                <a:buChar char="•"/>
              </a:pPr>
              <a:r>
                <a:rPr lang="en-US" sz="2199">
                  <a:solidFill>
                    <a:srgbClr val="191919"/>
                  </a:solidFill>
                  <a:latin typeface="Open Sauce"/>
                </a:rPr>
                <a:t>Forming the front-end code</a:t>
              </a:r>
            </a:p>
          </p:txBody>
        </p:sp>
      </p:grpSp>
      <p:grpSp>
        <p:nvGrpSpPr>
          <p:cNvPr name="Group 23" id="23"/>
          <p:cNvGrpSpPr/>
          <p:nvPr/>
        </p:nvGrpSpPr>
        <p:grpSpPr>
          <a:xfrm rot="0">
            <a:off x="16902666" y="8778728"/>
            <a:ext cx="713268" cy="652441"/>
            <a:chOff x="0" y="0"/>
            <a:chExt cx="6350000" cy="5808472"/>
          </a:xfrm>
        </p:grpSpPr>
        <p:sp>
          <p:nvSpPr>
            <p:cNvPr name="Freeform 24" id="24"/>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000000"/>
            </a:solidFill>
          </p:spPr>
        </p:sp>
      </p:grpSp>
      <p:sp>
        <p:nvSpPr>
          <p:cNvPr name="Freeform 25" id="25"/>
          <p:cNvSpPr/>
          <p:nvPr/>
        </p:nvSpPr>
        <p:spPr>
          <a:xfrm flipH="false" flipV="false" rot="0">
            <a:off x="12540583" y="1242340"/>
            <a:ext cx="4094040" cy="3275232"/>
          </a:xfrm>
          <a:custGeom>
            <a:avLst/>
            <a:gdLst/>
            <a:ahLst/>
            <a:cxnLst/>
            <a:rect r="r" b="b" t="t" l="l"/>
            <a:pathLst>
              <a:path h="3275232" w="4094040">
                <a:moveTo>
                  <a:pt x="0" y="0"/>
                </a:moveTo>
                <a:lnTo>
                  <a:pt x="4094040" y="0"/>
                </a:lnTo>
                <a:lnTo>
                  <a:pt x="4094040" y="3275232"/>
                </a:lnTo>
                <a:lnTo>
                  <a:pt x="0" y="3275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6" id="26"/>
          <p:cNvGrpSpPr/>
          <p:nvPr/>
        </p:nvGrpSpPr>
        <p:grpSpPr>
          <a:xfrm rot="0">
            <a:off x="5720996" y="6359203"/>
            <a:ext cx="2390030" cy="3466224"/>
            <a:chOff x="0" y="0"/>
            <a:chExt cx="722325" cy="1047578"/>
          </a:xfrm>
        </p:grpSpPr>
        <p:sp>
          <p:nvSpPr>
            <p:cNvPr name="Freeform 27" id="27"/>
            <p:cNvSpPr/>
            <p:nvPr/>
          </p:nvSpPr>
          <p:spPr>
            <a:xfrm flipH="false" flipV="false" rot="0">
              <a:off x="0" y="0"/>
              <a:ext cx="722325" cy="1047578"/>
            </a:xfrm>
            <a:custGeom>
              <a:avLst/>
              <a:gdLst/>
              <a:ahLst/>
              <a:cxnLst/>
              <a:rect r="r" b="b" t="t" l="l"/>
              <a:pathLst>
                <a:path h="1047578" w="722325">
                  <a:moveTo>
                    <a:pt x="0" y="0"/>
                  </a:moveTo>
                  <a:lnTo>
                    <a:pt x="722325" y="0"/>
                  </a:lnTo>
                  <a:lnTo>
                    <a:pt x="722325" y="1047578"/>
                  </a:lnTo>
                  <a:lnTo>
                    <a:pt x="0" y="1047578"/>
                  </a:lnTo>
                  <a:close/>
                </a:path>
              </a:pathLst>
            </a:custGeom>
            <a:solidFill>
              <a:srgbClr val="FDF8EC"/>
            </a:solidFill>
            <a:ln w="19050" cap="sq">
              <a:solidFill>
                <a:srgbClr val="000000"/>
              </a:solidFill>
              <a:prstDash val="solid"/>
              <a:miter/>
            </a:ln>
          </p:spPr>
        </p:sp>
        <p:sp>
          <p:nvSpPr>
            <p:cNvPr name="TextBox 28" id="28"/>
            <p:cNvSpPr txBox="true"/>
            <p:nvPr/>
          </p:nvSpPr>
          <p:spPr>
            <a:xfrm>
              <a:off x="0" y="-47625"/>
              <a:ext cx="722325" cy="1095203"/>
            </a:xfrm>
            <a:prstGeom prst="rect">
              <a:avLst/>
            </a:prstGeom>
          </p:spPr>
          <p:txBody>
            <a:bodyPr anchor="t" rtlCol="false" tIns="254000" lIns="254000" bIns="254000" rIns="254000"/>
            <a:lstStyle/>
            <a:p>
              <a:pPr marL="453390" indent="-226695" lvl="1">
                <a:lnSpc>
                  <a:spcPts val="2982"/>
                </a:lnSpc>
                <a:buFont typeface="Arial"/>
                <a:buChar char="•"/>
              </a:pPr>
              <a:r>
                <a:rPr lang="en-US" sz="2100">
                  <a:solidFill>
                    <a:srgbClr val="191919"/>
                  </a:solidFill>
                  <a:latin typeface="Open Sauce"/>
                </a:rPr>
                <a:t>The dataset on which the model was formed and trained was provided by kaggle</a:t>
              </a:r>
            </a:p>
          </p:txBody>
        </p:sp>
      </p:grpSp>
      <p:sp>
        <p:nvSpPr>
          <p:cNvPr name="TextBox 29" id="29"/>
          <p:cNvSpPr txBox="true"/>
          <p:nvPr/>
        </p:nvSpPr>
        <p:spPr>
          <a:xfrm rot="0">
            <a:off x="12857163" y="5675659"/>
            <a:ext cx="3909916" cy="4007041"/>
          </a:xfrm>
          <a:prstGeom prst="rect">
            <a:avLst/>
          </a:prstGeom>
        </p:spPr>
        <p:txBody>
          <a:bodyPr anchor="t" rtlCol="false" tIns="0" lIns="0" bIns="0" rIns="0">
            <a:spAutoFit/>
          </a:bodyPr>
          <a:lstStyle/>
          <a:p>
            <a:pPr algn="r">
              <a:lnSpc>
                <a:spcPts val="6416"/>
              </a:lnSpc>
            </a:pPr>
            <a:r>
              <a:rPr lang="en-US" sz="4583">
                <a:solidFill>
                  <a:srgbClr val="000000"/>
                </a:solidFill>
                <a:latin typeface="Canva Sans Bold"/>
              </a:rPr>
              <a:t>The </a:t>
            </a:r>
          </a:p>
          <a:p>
            <a:pPr algn="r">
              <a:lnSpc>
                <a:spcPts val="6416"/>
              </a:lnSpc>
            </a:pPr>
            <a:r>
              <a:rPr lang="en-US" sz="4583">
                <a:solidFill>
                  <a:srgbClr val="000000"/>
                </a:solidFill>
                <a:latin typeface="Canva Sans Bold"/>
              </a:rPr>
              <a:t>User</a:t>
            </a:r>
          </a:p>
          <a:p>
            <a:pPr algn="r">
              <a:lnSpc>
                <a:spcPts val="6416"/>
              </a:lnSpc>
            </a:pPr>
            <a:r>
              <a:rPr lang="en-US" sz="4583">
                <a:solidFill>
                  <a:srgbClr val="000000"/>
                </a:solidFill>
                <a:latin typeface="Canva Sans Bold"/>
              </a:rPr>
              <a:t>Interface</a:t>
            </a:r>
          </a:p>
          <a:p>
            <a:pPr algn="r">
              <a:lnSpc>
                <a:spcPts val="6416"/>
              </a:lnSpc>
            </a:pPr>
            <a:r>
              <a:rPr lang="en-US" sz="4583">
                <a:solidFill>
                  <a:srgbClr val="000000"/>
                </a:solidFill>
                <a:latin typeface="Canva Sans Bold"/>
              </a:rPr>
              <a:t>of the</a:t>
            </a:r>
          </a:p>
          <a:p>
            <a:pPr algn="r">
              <a:lnSpc>
                <a:spcPts val="6416"/>
              </a:lnSpc>
            </a:pPr>
            <a:r>
              <a:rPr lang="en-US" sz="4583">
                <a:solidFill>
                  <a:srgbClr val="000000"/>
                </a:solidFill>
                <a:latin typeface="Canva Sans Bold"/>
              </a:rPr>
              <a:t>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8EC"/>
        </a:solidFill>
      </p:bgPr>
    </p:bg>
    <p:spTree>
      <p:nvGrpSpPr>
        <p:cNvPr id="1" name=""/>
        <p:cNvGrpSpPr/>
        <p:nvPr/>
      </p:nvGrpSpPr>
      <p:grpSpPr>
        <a:xfrm>
          <a:off x="0" y="0"/>
          <a:ext cx="0" cy="0"/>
          <a:chOff x="0" y="0"/>
          <a:chExt cx="0" cy="0"/>
        </a:xfrm>
      </p:grpSpPr>
      <p:grpSp>
        <p:nvGrpSpPr>
          <p:cNvPr name="Group 2" id="2"/>
          <p:cNvGrpSpPr/>
          <p:nvPr/>
        </p:nvGrpSpPr>
        <p:grpSpPr>
          <a:xfrm rot="0">
            <a:off x="439562" y="461573"/>
            <a:ext cx="17408877" cy="9363855"/>
            <a:chOff x="0" y="0"/>
            <a:chExt cx="4585054" cy="2466200"/>
          </a:xfrm>
        </p:grpSpPr>
        <p:sp>
          <p:nvSpPr>
            <p:cNvPr name="Freeform 3" id="3"/>
            <p:cNvSpPr/>
            <p:nvPr/>
          </p:nvSpPr>
          <p:spPr>
            <a:xfrm flipH="false" flipV="false" rot="0">
              <a:off x="0" y="0"/>
              <a:ext cx="4585054" cy="2466200"/>
            </a:xfrm>
            <a:custGeom>
              <a:avLst/>
              <a:gdLst/>
              <a:ahLst/>
              <a:cxnLst/>
              <a:rect r="r" b="b" t="t" l="l"/>
              <a:pathLst>
                <a:path h="2466200" w="4585054">
                  <a:moveTo>
                    <a:pt x="0" y="0"/>
                  </a:moveTo>
                  <a:lnTo>
                    <a:pt x="4585054" y="0"/>
                  </a:lnTo>
                  <a:lnTo>
                    <a:pt x="4585054" y="2466200"/>
                  </a:lnTo>
                  <a:lnTo>
                    <a:pt x="0" y="2466200"/>
                  </a:lnTo>
                  <a:close/>
                </a:path>
              </a:pathLst>
            </a:custGeom>
            <a:solidFill>
              <a:srgbClr val="FDF8EC"/>
            </a:solidFill>
            <a:ln w="19050" cap="sq">
              <a:solidFill>
                <a:srgbClr val="000000"/>
              </a:solidFill>
              <a:prstDash val="solid"/>
              <a:miter/>
            </a:ln>
          </p:spPr>
        </p:sp>
        <p:sp>
          <p:nvSpPr>
            <p:cNvPr name="TextBox 4" id="4"/>
            <p:cNvSpPr txBox="true"/>
            <p:nvPr/>
          </p:nvSpPr>
          <p:spPr>
            <a:xfrm>
              <a:off x="0" y="-28575"/>
              <a:ext cx="4585054" cy="2494775"/>
            </a:xfrm>
            <a:prstGeom prst="rect">
              <a:avLst/>
            </a:prstGeom>
          </p:spPr>
          <p:txBody>
            <a:bodyPr anchor="ctr" rtlCol="false" tIns="50800" lIns="50800" bIns="50800" rIns="50800"/>
            <a:lstStyle/>
            <a:p>
              <a:pPr algn="ctr">
                <a:lnSpc>
                  <a:spcPts val="3249"/>
                </a:lnSpc>
              </a:pPr>
            </a:p>
          </p:txBody>
        </p:sp>
      </p:grpSp>
      <p:grpSp>
        <p:nvGrpSpPr>
          <p:cNvPr name="Group 5" id="5"/>
          <p:cNvGrpSpPr/>
          <p:nvPr/>
        </p:nvGrpSpPr>
        <p:grpSpPr>
          <a:xfrm rot="0">
            <a:off x="6461433" y="1028700"/>
            <a:ext cx="10797867" cy="8229600"/>
            <a:chOff x="0" y="0"/>
            <a:chExt cx="2843883" cy="2167467"/>
          </a:xfrm>
        </p:grpSpPr>
        <p:sp>
          <p:nvSpPr>
            <p:cNvPr name="Freeform 6" id="6"/>
            <p:cNvSpPr/>
            <p:nvPr/>
          </p:nvSpPr>
          <p:spPr>
            <a:xfrm flipH="false" flipV="false" rot="0">
              <a:off x="0" y="0"/>
              <a:ext cx="2843883" cy="2167467"/>
            </a:xfrm>
            <a:custGeom>
              <a:avLst/>
              <a:gdLst/>
              <a:ahLst/>
              <a:cxnLst/>
              <a:rect r="r" b="b" t="t" l="l"/>
              <a:pathLst>
                <a:path h="2167467" w="2843883">
                  <a:moveTo>
                    <a:pt x="0" y="0"/>
                  </a:moveTo>
                  <a:lnTo>
                    <a:pt x="2843883" y="0"/>
                  </a:lnTo>
                  <a:lnTo>
                    <a:pt x="2843883" y="2167467"/>
                  </a:lnTo>
                  <a:lnTo>
                    <a:pt x="0" y="2167467"/>
                  </a:lnTo>
                  <a:close/>
                </a:path>
              </a:pathLst>
            </a:custGeom>
            <a:solidFill>
              <a:srgbClr val="FFFFFF"/>
            </a:solidFill>
            <a:ln w="19050" cap="sq">
              <a:solidFill>
                <a:srgbClr val="000000"/>
              </a:solidFill>
              <a:prstDash val="solid"/>
              <a:miter/>
            </a:ln>
          </p:spPr>
        </p:sp>
        <p:sp>
          <p:nvSpPr>
            <p:cNvPr name="TextBox 7" id="7"/>
            <p:cNvSpPr txBox="true"/>
            <p:nvPr/>
          </p:nvSpPr>
          <p:spPr>
            <a:xfrm>
              <a:off x="0" y="-47625"/>
              <a:ext cx="2843883" cy="2215092"/>
            </a:xfrm>
            <a:prstGeom prst="rect">
              <a:avLst/>
            </a:prstGeom>
          </p:spPr>
          <p:txBody>
            <a:bodyPr anchor="t" rtlCol="false" tIns="254000" lIns="254000" bIns="254000" rIns="254000"/>
            <a:lstStyle/>
            <a:p>
              <a:pPr>
                <a:lnSpc>
                  <a:spcPts val="2399"/>
                </a:lnSpc>
              </a:pPr>
            </a:p>
          </p:txBody>
        </p:sp>
      </p:grpSp>
      <p:sp>
        <p:nvSpPr>
          <p:cNvPr name="Freeform 8" id="8"/>
          <p:cNvSpPr/>
          <p:nvPr/>
        </p:nvSpPr>
        <p:spPr>
          <a:xfrm flipH="false" flipV="false" rot="0">
            <a:off x="6812879" y="1171575"/>
            <a:ext cx="10094976" cy="7862207"/>
          </a:xfrm>
          <a:custGeom>
            <a:avLst/>
            <a:gdLst/>
            <a:ahLst/>
            <a:cxnLst/>
            <a:rect r="r" b="b" t="t" l="l"/>
            <a:pathLst>
              <a:path h="7862207" w="10094976">
                <a:moveTo>
                  <a:pt x="0" y="0"/>
                </a:moveTo>
                <a:lnTo>
                  <a:pt x="10094976" y="0"/>
                </a:lnTo>
                <a:lnTo>
                  <a:pt x="10094976" y="7862207"/>
                </a:lnTo>
                <a:lnTo>
                  <a:pt x="0" y="7862207"/>
                </a:lnTo>
                <a:lnTo>
                  <a:pt x="0" y="0"/>
                </a:lnTo>
                <a:close/>
              </a:path>
            </a:pathLst>
          </a:custGeom>
          <a:blipFill>
            <a:blip r:embed="rId2"/>
            <a:stretch>
              <a:fillRect l="0" t="0" r="0" b="-4672"/>
            </a:stretch>
          </a:blipFill>
        </p:spPr>
      </p:sp>
      <p:sp>
        <p:nvSpPr>
          <p:cNvPr name="TextBox 9" id="9"/>
          <p:cNvSpPr txBox="true"/>
          <p:nvPr/>
        </p:nvSpPr>
        <p:spPr>
          <a:xfrm rot="0">
            <a:off x="959424" y="819150"/>
            <a:ext cx="4969293" cy="4819005"/>
          </a:xfrm>
          <a:prstGeom prst="rect">
            <a:avLst/>
          </a:prstGeom>
        </p:spPr>
        <p:txBody>
          <a:bodyPr anchor="t" rtlCol="false" tIns="0" lIns="0" bIns="0" rIns="0">
            <a:spAutoFit/>
          </a:bodyPr>
          <a:lstStyle/>
          <a:p>
            <a:pPr>
              <a:lnSpc>
                <a:spcPts val="7369"/>
              </a:lnSpc>
            </a:pPr>
            <a:r>
              <a:rPr lang="en-US" sz="6699" spc="-200">
                <a:solidFill>
                  <a:srgbClr val="191919"/>
                </a:solidFill>
                <a:latin typeface="Arial Bold"/>
              </a:rPr>
              <a:t>Visual view of the project:</a:t>
            </a:r>
          </a:p>
          <a:p>
            <a:pPr>
              <a:lnSpc>
                <a:spcPts val="7369"/>
              </a:lnSpc>
            </a:pPr>
            <a:r>
              <a:rPr lang="en-US" sz="6699" spc="-200">
                <a:solidFill>
                  <a:srgbClr val="191919"/>
                </a:solidFill>
                <a:latin typeface="Arial Bold"/>
              </a:rPr>
              <a:t>The User Interface</a:t>
            </a:r>
          </a:p>
        </p:txBody>
      </p:sp>
      <p:grpSp>
        <p:nvGrpSpPr>
          <p:cNvPr name="Group 10" id="10"/>
          <p:cNvGrpSpPr/>
          <p:nvPr/>
        </p:nvGrpSpPr>
        <p:grpSpPr>
          <a:xfrm rot="0">
            <a:off x="13169973" y="5781030"/>
            <a:ext cx="3737882" cy="1582246"/>
            <a:chOff x="0" y="0"/>
            <a:chExt cx="6350000" cy="2687955"/>
          </a:xfrm>
        </p:grpSpPr>
        <p:sp>
          <p:nvSpPr>
            <p:cNvPr name="Freeform 11" id="11"/>
            <p:cNvSpPr/>
            <p:nvPr/>
          </p:nvSpPr>
          <p:spPr>
            <a:xfrm flipH="false" flipV="false" rot="0">
              <a:off x="0" y="0"/>
              <a:ext cx="6350000" cy="2687828"/>
            </a:xfrm>
            <a:custGeom>
              <a:avLst/>
              <a:gdLst/>
              <a:ahLst/>
              <a:cxnLst/>
              <a:rect r="r" b="b" t="t" l="l"/>
              <a:pathLst>
                <a:path h="2687828" w="6350000">
                  <a:moveTo>
                    <a:pt x="6350000" y="1343914"/>
                  </a:moveTo>
                  <a:cubicBezTo>
                    <a:pt x="6350000" y="2086229"/>
                    <a:pt x="5748274" y="2687828"/>
                    <a:pt x="5006086" y="2687828"/>
                  </a:cubicBezTo>
                  <a:lnTo>
                    <a:pt x="528955" y="2687828"/>
                  </a:lnTo>
                  <a:lnTo>
                    <a:pt x="0" y="2687828"/>
                  </a:lnTo>
                  <a:lnTo>
                    <a:pt x="528955" y="2129917"/>
                  </a:lnTo>
                  <a:lnTo>
                    <a:pt x="528955" y="1819148"/>
                  </a:lnTo>
                  <a:cubicBezTo>
                    <a:pt x="528955" y="814451"/>
                    <a:pt x="1343533" y="0"/>
                    <a:pt x="2348230" y="0"/>
                  </a:cubicBezTo>
                  <a:lnTo>
                    <a:pt x="5006086" y="0"/>
                  </a:lnTo>
                  <a:cubicBezTo>
                    <a:pt x="5748274" y="0"/>
                    <a:pt x="6350000" y="601726"/>
                    <a:pt x="6350000" y="1343914"/>
                  </a:cubicBezTo>
                  <a:close/>
                </a:path>
              </a:pathLst>
            </a:custGeom>
            <a:solidFill>
              <a:srgbClr val="F05335"/>
            </a:solidFill>
          </p:spPr>
        </p:sp>
      </p:grpSp>
      <p:sp>
        <p:nvSpPr>
          <p:cNvPr name="TextBox 12" id="12"/>
          <p:cNvSpPr txBox="true"/>
          <p:nvPr/>
        </p:nvSpPr>
        <p:spPr>
          <a:xfrm rot="0">
            <a:off x="13582851" y="5985963"/>
            <a:ext cx="3325004" cy="1134280"/>
          </a:xfrm>
          <a:prstGeom prst="rect">
            <a:avLst/>
          </a:prstGeom>
        </p:spPr>
        <p:txBody>
          <a:bodyPr anchor="t" rtlCol="false" tIns="0" lIns="0" bIns="0" rIns="0">
            <a:spAutoFit/>
          </a:bodyPr>
          <a:lstStyle/>
          <a:p>
            <a:pPr algn="ctr">
              <a:lnSpc>
                <a:spcPts val="3044"/>
              </a:lnSpc>
            </a:pPr>
            <a:r>
              <a:rPr lang="en-US" sz="2174">
                <a:solidFill>
                  <a:srgbClr val="191919"/>
                </a:solidFill>
                <a:latin typeface="Canva Sans"/>
              </a:rPr>
              <a:t>To start the prediction</a:t>
            </a:r>
          </a:p>
          <a:p>
            <a:pPr algn="ctr">
              <a:lnSpc>
                <a:spcPts val="3044"/>
              </a:lnSpc>
            </a:pPr>
            <a:r>
              <a:rPr lang="en-US" sz="2174">
                <a:solidFill>
                  <a:srgbClr val="191919"/>
                </a:solidFill>
                <a:latin typeface="Canva Sans"/>
              </a:rPr>
              <a:t> process ( Front end made using Tkinter)</a:t>
            </a:r>
          </a:p>
        </p:txBody>
      </p:sp>
      <p:grpSp>
        <p:nvGrpSpPr>
          <p:cNvPr name="Group 13" id="13"/>
          <p:cNvGrpSpPr/>
          <p:nvPr/>
        </p:nvGrpSpPr>
        <p:grpSpPr>
          <a:xfrm rot="-10800000">
            <a:off x="8961019" y="8600269"/>
            <a:ext cx="2153975" cy="911778"/>
            <a:chOff x="0" y="0"/>
            <a:chExt cx="6350000" cy="2687955"/>
          </a:xfrm>
        </p:grpSpPr>
        <p:sp>
          <p:nvSpPr>
            <p:cNvPr name="Freeform 14" id="14"/>
            <p:cNvSpPr/>
            <p:nvPr/>
          </p:nvSpPr>
          <p:spPr>
            <a:xfrm flipH="false" flipV="false" rot="0">
              <a:off x="0" y="0"/>
              <a:ext cx="6350000" cy="2687828"/>
            </a:xfrm>
            <a:custGeom>
              <a:avLst/>
              <a:gdLst/>
              <a:ahLst/>
              <a:cxnLst/>
              <a:rect r="r" b="b" t="t" l="l"/>
              <a:pathLst>
                <a:path h="2687828" w="6350000">
                  <a:moveTo>
                    <a:pt x="6350000" y="1343914"/>
                  </a:moveTo>
                  <a:cubicBezTo>
                    <a:pt x="6350000" y="2086229"/>
                    <a:pt x="5748274" y="2687828"/>
                    <a:pt x="5006086" y="2687828"/>
                  </a:cubicBezTo>
                  <a:lnTo>
                    <a:pt x="528955" y="2687828"/>
                  </a:lnTo>
                  <a:lnTo>
                    <a:pt x="0" y="2687828"/>
                  </a:lnTo>
                  <a:lnTo>
                    <a:pt x="528955" y="2129917"/>
                  </a:lnTo>
                  <a:lnTo>
                    <a:pt x="528955" y="1819148"/>
                  </a:lnTo>
                  <a:cubicBezTo>
                    <a:pt x="528955" y="814451"/>
                    <a:pt x="1343533" y="0"/>
                    <a:pt x="2348230" y="0"/>
                  </a:cubicBezTo>
                  <a:lnTo>
                    <a:pt x="5006086" y="0"/>
                  </a:lnTo>
                  <a:cubicBezTo>
                    <a:pt x="5748274" y="0"/>
                    <a:pt x="6350000" y="601726"/>
                    <a:pt x="6350000" y="1343914"/>
                  </a:cubicBezTo>
                  <a:close/>
                </a:path>
              </a:pathLst>
            </a:custGeom>
            <a:solidFill>
              <a:srgbClr val="F05335"/>
            </a:solidFill>
          </p:spPr>
        </p:sp>
      </p:grpSp>
      <p:sp>
        <p:nvSpPr>
          <p:cNvPr name="TextBox 15" id="15"/>
          <p:cNvSpPr txBox="true"/>
          <p:nvPr/>
        </p:nvSpPr>
        <p:spPr>
          <a:xfrm rot="0">
            <a:off x="9527283" y="8830627"/>
            <a:ext cx="1001356" cy="368210"/>
          </a:xfrm>
          <a:prstGeom prst="rect">
            <a:avLst/>
          </a:prstGeom>
        </p:spPr>
        <p:txBody>
          <a:bodyPr anchor="t" rtlCol="false" tIns="0" lIns="0" bIns="0" rIns="0">
            <a:spAutoFit/>
          </a:bodyPr>
          <a:lstStyle/>
          <a:p>
            <a:pPr algn="ctr">
              <a:lnSpc>
                <a:spcPts val="3058"/>
              </a:lnSpc>
            </a:pPr>
            <a:r>
              <a:rPr lang="en-US" sz="2184">
                <a:solidFill>
                  <a:srgbClr val="191919"/>
                </a:solidFill>
                <a:latin typeface="Canva Sans"/>
              </a:rPr>
              <a:t>credits </a:t>
            </a:r>
          </a:p>
        </p:txBody>
      </p:sp>
      <p:sp>
        <p:nvSpPr>
          <p:cNvPr name="Freeform 16" id="16"/>
          <p:cNvSpPr/>
          <p:nvPr/>
        </p:nvSpPr>
        <p:spPr>
          <a:xfrm flipH="false" flipV="false" rot="0">
            <a:off x="2519468" y="7863013"/>
            <a:ext cx="4786378" cy="3924830"/>
          </a:xfrm>
          <a:custGeom>
            <a:avLst/>
            <a:gdLst/>
            <a:ahLst/>
            <a:cxnLst/>
            <a:rect r="r" b="b" t="t" l="l"/>
            <a:pathLst>
              <a:path h="3924830" w="4786378">
                <a:moveTo>
                  <a:pt x="0" y="0"/>
                </a:moveTo>
                <a:lnTo>
                  <a:pt x="4786378" y="0"/>
                </a:lnTo>
                <a:lnTo>
                  <a:pt x="4786378" y="3924829"/>
                </a:lnTo>
                <a:lnTo>
                  <a:pt x="0" y="39248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2629351" y="8543119"/>
            <a:ext cx="4566612" cy="1407470"/>
          </a:xfrm>
          <a:prstGeom prst="rect">
            <a:avLst/>
          </a:prstGeom>
        </p:spPr>
        <p:txBody>
          <a:bodyPr anchor="t" rtlCol="false" tIns="0" lIns="0" bIns="0" rIns="0">
            <a:spAutoFit/>
          </a:bodyPr>
          <a:lstStyle/>
          <a:p>
            <a:pPr algn="ctr">
              <a:lnSpc>
                <a:spcPts val="3730"/>
              </a:lnSpc>
            </a:pPr>
            <a:r>
              <a:rPr lang="en-US" sz="2664">
                <a:solidFill>
                  <a:srgbClr val="191919"/>
                </a:solidFill>
                <a:latin typeface="Canva Sans"/>
              </a:rPr>
              <a:t>This is the home screen menu which opens up when the program runs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8EC"/>
        </a:solidFill>
      </p:bgPr>
    </p:bg>
    <p:spTree>
      <p:nvGrpSpPr>
        <p:cNvPr id="1" name=""/>
        <p:cNvGrpSpPr/>
        <p:nvPr/>
      </p:nvGrpSpPr>
      <p:grpSpPr>
        <a:xfrm>
          <a:off x="0" y="0"/>
          <a:ext cx="0" cy="0"/>
          <a:chOff x="0" y="0"/>
          <a:chExt cx="0" cy="0"/>
        </a:xfrm>
      </p:grpSpPr>
      <p:grpSp>
        <p:nvGrpSpPr>
          <p:cNvPr name="Group 2" id="2"/>
          <p:cNvGrpSpPr/>
          <p:nvPr/>
        </p:nvGrpSpPr>
        <p:grpSpPr>
          <a:xfrm rot="0">
            <a:off x="234856" y="282455"/>
            <a:ext cx="17690348" cy="9747679"/>
            <a:chOff x="0" y="0"/>
            <a:chExt cx="4659186" cy="2567290"/>
          </a:xfrm>
        </p:grpSpPr>
        <p:sp>
          <p:nvSpPr>
            <p:cNvPr name="Freeform 3" id="3"/>
            <p:cNvSpPr/>
            <p:nvPr/>
          </p:nvSpPr>
          <p:spPr>
            <a:xfrm flipH="false" flipV="false" rot="0">
              <a:off x="0" y="0"/>
              <a:ext cx="4659186" cy="2567290"/>
            </a:xfrm>
            <a:custGeom>
              <a:avLst/>
              <a:gdLst/>
              <a:ahLst/>
              <a:cxnLst/>
              <a:rect r="r" b="b" t="t" l="l"/>
              <a:pathLst>
                <a:path h="2567290" w="4659186">
                  <a:moveTo>
                    <a:pt x="0" y="0"/>
                  </a:moveTo>
                  <a:lnTo>
                    <a:pt x="4659186" y="0"/>
                  </a:lnTo>
                  <a:lnTo>
                    <a:pt x="4659186" y="2567290"/>
                  </a:lnTo>
                  <a:lnTo>
                    <a:pt x="0" y="2567290"/>
                  </a:lnTo>
                  <a:close/>
                </a:path>
              </a:pathLst>
            </a:custGeom>
            <a:solidFill>
              <a:srgbClr val="FDF8EC"/>
            </a:solidFill>
            <a:ln w="19050" cap="sq">
              <a:solidFill>
                <a:srgbClr val="000000"/>
              </a:solidFill>
              <a:prstDash val="solid"/>
              <a:miter/>
            </a:ln>
          </p:spPr>
        </p:sp>
        <p:sp>
          <p:nvSpPr>
            <p:cNvPr name="TextBox 4" id="4"/>
            <p:cNvSpPr txBox="true"/>
            <p:nvPr/>
          </p:nvSpPr>
          <p:spPr>
            <a:xfrm>
              <a:off x="0" y="-28575"/>
              <a:ext cx="4659186" cy="2595865"/>
            </a:xfrm>
            <a:prstGeom prst="rect">
              <a:avLst/>
            </a:prstGeom>
          </p:spPr>
          <p:txBody>
            <a:bodyPr anchor="ctr" rtlCol="false" tIns="50800" lIns="50800" bIns="50800" rIns="50800"/>
            <a:lstStyle/>
            <a:p>
              <a:pPr algn="ctr">
                <a:lnSpc>
                  <a:spcPts val="3249"/>
                </a:lnSpc>
              </a:pPr>
            </a:p>
          </p:txBody>
        </p:sp>
      </p:grpSp>
      <p:sp>
        <p:nvSpPr>
          <p:cNvPr name="Freeform 5" id="5"/>
          <p:cNvSpPr/>
          <p:nvPr/>
        </p:nvSpPr>
        <p:spPr>
          <a:xfrm flipH="false" flipV="false" rot="0">
            <a:off x="1718974" y="474367"/>
            <a:ext cx="4178898" cy="9363855"/>
          </a:xfrm>
          <a:custGeom>
            <a:avLst/>
            <a:gdLst/>
            <a:ahLst/>
            <a:cxnLst/>
            <a:rect r="r" b="b" t="t" l="l"/>
            <a:pathLst>
              <a:path h="9363855" w="4178898">
                <a:moveTo>
                  <a:pt x="0" y="0"/>
                </a:moveTo>
                <a:lnTo>
                  <a:pt x="4178898" y="0"/>
                </a:lnTo>
                <a:lnTo>
                  <a:pt x="4178898" y="9363855"/>
                </a:lnTo>
                <a:lnTo>
                  <a:pt x="0" y="9363855"/>
                </a:lnTo>
                <a:lnTo>
                  <a:pt x="0" y="0"/>
                </a:lnTo>
                <a:close/>
              </a:path>
            </a:pathLst>
          </a:custGeom>
          <a:blipFill>
            <a:blip r:embed="rId2"/>
            <a:stretch>
              <a:fillRect l="0" t="-2702" r="0" b="-2702"/>
            </a:stretch>
          </a:blipFill>
        </p:spPr>
      </p:sp>
      <p:sp>
        <p:nvSpPr>
          <p:cNvPr name="Freeform 6" id="6"/>
          <p:cNvSpPr/>
          <p:nvPr/>
        </p:nvSpPr>
        <p:spPr>
          <a:xfrm flipH="false" flipV="false" rot="0">
            <a:off x="12184797" y="474367"/>
            <a:ext cx="4196927" cy="9363855"/>
          </a:xfrm>
          <a:custGeom>
            <a:avLst/>
            <a:gdLst/>
            <a:ahLst/>
            <a:cxnLst/>
            <a:rect r="r" b="b" t="t" l="l"/>
            <a:pathLst>
              <a:path h="9363855" w="4196927">
                <a:moveTo>
                  <a:pt x="0" y="0"/>
                </a:moveTo>
                <a:lnTo>
                  <a:pt x="4196927" y="0"/>
                </a:lnTo>
                <a:lnTo>
                  <a:pt x="4196927" y="9363855"/>
                </a:lnTo>
                <a:lnTo>
                  <a:pt x="0" y="9363855"/>
                </a:lnTo>
                <a:lnTo>
                  <a:pt x="0" y="0"/>
                </a:lnTo>
                <a:close/>
              </a:path>
            </a:pathLst>
          </a:custGeom>
          <a:blipFill>
            <a:blip r:embed="rId3"/>
            <a:stretch>
              <a:fillRect l="0" t="-2902" r="0" b="-2902"/>
            </a:stretch>
          </a:blipFill>
        </p:spPr>
      </p:sp>
      <p:sp>
        <p:nvSpPr>
          <p:cNvPr name="Freeform 7" id="7"/>
          <p:cNvSpPr/>
          <p:nvPr/>
        </p:nvSpPr>
        <p:spPr>
          <a:xfrm flipH="false" flipV="false" rot="0">
            <a:off x="15594765" y="-436761"/>
            <a:ext cx="2930921" cy="2930921"/>
          </a:xfrm>
          <a:custGeom>
            <a:avLst/>
            <a:gdLst/>
            <a:ahLst/>
            <a:cxnLst/>
            <a:rect r="r" b="b" t="t" l="l"/>
            <a:pathLst>
              <a:path h="2930921" w="2930921">
                <a:moveTo>
                  <a:pt x="0" y="0"/>
                </a:moveTo>
                <a:lnTo>
                  <a:pt x="2930922" y="0"/>
                </a:lnTo>
                <a:lnTo>
                  <a:pt x="2930922" y="2930922"/>
                </a:lnTo>
                <a:lnTo>
                  <a:pt x="0" y="2930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920933" y="1666580"/>
            <a:ext cx="2008539" cy="2008539"/>
          </a:xfrm>
          <a:custGeom>
            <a:avLst/>
            <a:gdLst/>
            <a:ahLst/>
            <a:cxnLst/>
            <a:rect r="r" b="b" t="t" l="l"/>
            <a:pathLst>
              <a:path h="2008539" w="2008539">
                <a:moveTo>
                  <a:pt x="0" y="0"/>
                </a:moveTo>
                <a:lnTo>
                  <a:pt x="2008540" y="0"/>
                </a:lnTo>
                <a:lnTo>
                  <a:pt x="2008540" y="2008540"/>
                </a:lnTo>
                <a:lnTo>
                  <a:pt x="0" y="2008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36761" y="7792839"/>
            <a:ext cx="2930921" cy="2930921"/>
          </a:xfrm>
          <a:custGeom>
            <a:avLst/>
            <a:gdLst/>
            <a:ahLst/>
            <a:cxnLst/>
            <a:rect r="r" b="b" t="t" l="l"/>
            <a:pathLst>
              <a:path h="2930921" w="2930921">
                <a:moveTo>
                  <a:pt x="0" y="0"/>
                </a:moveTo>
                <a:lnTo>
                  <a:pt x="2930922" y="0"/>
                </a:lnTo>
                <a:lnTo>
                  <a:pt x="2930922" y="2930922"/>
                </a:lnTo>
                <a:lnTo>
                  <a:pt x="0" y="2930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69414" y="6788570"/>
            <a:ext cx="2008539" cy="2008539"/>
          </a:xfrm>
          <a:custGeom>
            <a:avLst/>
            <a:gdLst/>
            <a:ahLst/>
            <a:cxnLst/>
            <a:rect r="r" b="b" t="t" l="l"/>
            <a:pathLst>
              <a:path h="2008539" w="2008539">
                <a:moveTo>
                  <a:pt x="0" y="0"/>
                </a:moveTo>
                <a:lnTo>
                  <a:pt x="2008539" y="0"/>
                </a:lnTo>
                <a:lnTo>
                  <a:pt x="2008539" y="2008539"/>
                </a:lnTo>
                <a:lnTo>
                  <a:pt x="0" y="2008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1664854" y="2670850"/>
            <a:ext cx="706997" cy="6172200"/>
          </a:xfrm>
          <a:custGeom>
            <a:avLst/>
            <a:gdLst/>
            <a:ahLst/>
            <a:cxnLst/>
            <a:rect r="r" b="b" t="t" l="l"/>
            <a:pathLst>
              <a:path h="6172200" w="706997">
                <a:moveTo>
                  <a:pt x="0" y="0"/>
                </a:moveTo>
                <a:lnTo>
                  <a:pt x="706997" y="0"/>
                </a:lnTo>
                <a:lnTo>
                  <a:pt x="706997"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5544373" y="2624909"/>
            <a:ext cx="706997" cy="6172200"/>
          </a:xfrm>
          <a:custGeom>
            <a:avLst/>
            <a:gdLst/>
            <a:ahLst/>
            <a:cxnLst/>
            <a:rect r="r" b="b" t="t" l="l"/>
            <a:pathLst>
              <a:path h="6172200" w="706997">
                <a:moveTo>
                  <a:pt x="0" y="0"/>
                </a:moveTo>
                <a:lnTo>
                  <a:pt x="706998" y="0"/>
                </a:lnTo>
                <a:lnTo>
                  <a:pt x="706998" y="6172200"/>
                </a:lnTo>
                <a:lnTo>
                  <a:pt x="0" y="6172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6310846" y="2670850"/>
            <a:ext cx="5354008" cy="3486798"/>
          </a:xfrm>
          <a:custGeom>
            <a:avLst/>
            <a:gdLst/>
            <a:ahLst/>
            <a:cxnLst/>
            <a:rect r="r" b="b" t="t" l="l"/>
            <a:pathLst>
              <a:path h="3486798" w="5354008">
                <a:moveTo>
                  <a:pt x="0" y="0"/>
                </a:moveTo>
                <a:lnTo>
                  <a:pt x="5354008" y="0"/>
                </a:lnTo>
                <a:lnTo>
                  <a:pt x="5354008" y="3486798"/>
                </a:lnTo>
                <a:lnTo>
                  <a:pt x="0" y="3486798"/>
                </a:lnTo>
                <a:lnTo>
                  <a:pt x="0" y="0"/>
                </a:lnTo>
                <a:close/>
              </a:path>
            </a:pathLst>
          </a:custGeom>
          <a:blipFill>
            <a:blip r:embed="rId8"/>
            <a:stretch>
              <a:fillRect l="0" t="0" r="0" b="0"/>
            </a:stretch>
          </a:blipFill>
        </p:spPr>
      </p:sp>
      <p:sp>
        <p:nvSpPr>
          <p:cNvPr name="Freeform 14" id="14"/>
          <p:cNvSpPr/>
          <p:nvPr/>
        </p:nvSpPr>
        <p:spPr>
          <a:xfrm flipH="false" flipV="false" rot="0">
            <a:off x="5788208" y="7024672"/>
            <a:ext cx="2993155" cy="2454387"/>
          </a:xfrm>
          <a:custGeom>
            <a:avLst/>
            <a:gdLst/>
            <a:ahLst/>
            <a:cxnLst/>
            <a:rect r="r" b="b" t="t" l="l"/>
            <a:pathLst>
              <a:path h="2454387" w="2993155">
                <a:moveTo>
                  <a:pt x="0" y="0"/>
                </a:moveTo>
                <a:lnTo>
                  <a:pt x="2993155" y="0"/>
                </a:lnTo>
                <a:lnTo>
                  <a:pt x="2993155" y="2454387"/>
                </a:lnTo>
                <a:lnTo>
                  <a:pt x="0" y="245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4745583">
            <a:off x="5566433" y="9008614"/>
            <a:ext cx="465502" cy="1460398"/>
          </a:xfrm>
          <a:custGeom>
            <a:avLst/>
            <a:gdLst/>
            <a:ahLst/>
            <a:cxnLst/>
            <a:rect r="r" b="b" t="t" l="l"/>
            <a:pathLst>
              <a:path h="1460398" w="465502">
                <a:moveTo>
                  <a:pt x="0" y="0"/>
                </a:moveTo>
                <a:lnTo>
                  <a:pt x="465502" y="0"/>
                </a:lnTo>
                <a:lnTo>
                  <a:pt x="465502" y="1460398"/>
                </a:lnTo>
                <a:lnTo>
                  <a:pt x="0" y="146039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871024">
            <a:off x="9375895" y="7352558"/>
            <a:ext cx="2921190" cy="2395376"/>
          </a:xfrm>
          <a:custGeom>
            <a:avLst/>
            <a:gdLst/>
            <a:ahLst/>
            <a:cxnLst/>
            <a:rect r="r" b="b" t="t" l="l"/>
            <a:pathLst>
              <a:path h="2395376" w="2921190">
                <a:moveTo>
                  <a:pt x="0" y="0"/>
                </a:moveTo>
                <a:lnTo>
                  <a:pt x="2921190" y="0"/>
                </a:lnTo>
                <a:lnTo>
                  <a:pt x="2921190" y="2395376"/>
                </a:lnTo>
                <a:lnTo>
                  <a:pt x="0" y="23953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5290178">
            <a:off x="13281043" y="7758183"/>
            <a:ext cx="659184" cy="2068029"/>
          </a:xfrm>
          <a:custGeom>
            <a:avLst/>
            <a:gdLst/>
            <a:ahLst/>
            <a:cxnLst/>
            <a:rect r="r" b="b" t="t" l="l"/>
            <a:pathLst>
              <a:path h="2068029" w="659184">
                <a:moveTo>
                  <a:pt x="0" y="0"/>
                </a:moveTo>
                <a:lnTo>
                  <a:pt x="659184" y="0"/>
                </a:lnTo>
                <a:lnTo>
                  <a:pt x="659184" y="2068029"/>
                </a:lnTo>
                <a:lnTo>
                  <a:pt x="0" y="20680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5788208" y="360067"/>
            <a:ext cx="6583643" cy="2082122"/>
          </a:xfrm>
          <a:prstGeom prst="rect">
            <a:avLst/>
          </a:prstGeom>
        </p:spPr>
        <p:txBody>
          <a:bodyPr anchor="t" rtlCol="false" tIns="0" lIns="0" bIns="0" rIns="0">
            <a:spAutoFit/>
          </a:bodyPr>
          <a:lstStyle/>
          <a:p>
            <a:pPr algn="ctr">
              <a:lnSpc>
                <a:spcPts val="8381"/>
              </a:lnSpc>
            </a:pPr>
            <a:r>
              <a:rPr lang="en-US" sz="5987">
                <a:solidFill>
                  <a:srgbClr val="000000"/>
                </a:solidFill>
                <a:latin typeface="Canva Sans Bold"/>
              </a:rPr>
              <a:t>Examples:-</a:t>
            </a:r>
          </a:p>
          <a:p>
            <a:pPr algn="ctr">
              <a:lnSpc>
                <a:spcPts val="8381"/>
              </a:lnSpc>
            </a:pPr>
            <a:r>
              <a:rPr lang="en-US" sz="5987">
                <a:solidFill>
                  <a:srgbClr val="000000"/>
                </a:solidFill>
                <a:latin typeface="Canva Sans Bold"/>
              </a:rPr>
              <a:t>the input it takes</a:t>
            </a:r>
          </a:p>
        </p:txBody>
      </p:sp>
      <p:sp>
        <p:nvSpPr>
          <p:cNvPr name="TextBox 19" id="19"/>
          <p:cNvSpPr txBox="true"/>
          <p:nvPr/>
        </p:nvSpPr>
        <p:spPr>
          <a:xfrm rot="0">
            <a:off x="6871285" y="3900466"/>
            <a:ext cx="4102078" cy="1810543"/>
          </a:xfrm>
          <a:prstGeom prst="rect">
            <a:avLst/>
          </a:prstGeom>
        </p:spPr>
        <p:txBody>
          <a:bodyPr anchor="t" rtlCol="false" tIns="0" lIns="0" bIns="0" rIns="0">
            <a:spAutoFit/>
          </a:bodyPr>
          <a:lstStyle/>
          <a:p>
            <a:pPr algn="ctr">
              <a:lnSpc>
                <a:spcPts val="3606"/>
              </a:lnSpc>
            </a:pPr>
            <a:r>
              <a:rPr lang="en-US" sz="2576">
                <a:solidFill>
                  <a:srgbClr val="000000"/>
                </a:solidFill>
                <a:latin typeface="Canva Sans"/>
              </a:rPr>
              <a:t>the parameters its takes for assesment by the trained model(only in float/ integer values)</a:t>
            </a:r>
          </a:p>
        </p:txBody>
      </p:sp>
      <p:sp>
        <p:nvSpPr>
          <p:cNvPr name="TextBox 20" id="20"/>
          <p:cNvSpPr txBox="true"/>
          <p:nvPr/>
        </p:nvSpPr>
        <p:spPr>
          <a:xfrm rot="0">
            <a:off x="5684964" y="7295058"/>
            <a:ext cx="3199642" cy="2099937"/>
          </a:xfrm>
          <a:prstGeom prst="rect">
            <a:avLst/>
          </a:prstGeom>
        </p:spPr>
        <p:txBody>
          <a:bodyPr anchor="t" rtlCol="false" tIns="0" lIns="0" bIns="0" rIns="0">
            <a:spAutoFit/>
          </a:bodyPr>
          <a:lstStyle/>
          <a:p>
            <a:pPr algn="ctr">
              <a:lnSpc>
                <a:spcPts val="2810"/>
              </a:lnSpc>
            </a:pPr>
            <a:r>
              <a:rPr lang="en-US" sz="2007">
                <a:solidFill>
                  <a:srgbClr val="000000"/>
                </a:solidFill>
                <a:latin typeface="Canva Sans"/>
              </a:rPr>
              <a:t>using the input data and then using a random-forest classifier it  suggest it would be approved with the above</a:t>
            </a:r>
            <a:r>
              <a:rPr lang="en-US" sz="2007">
                <a:solidFill>
                  <a:srgbClr val="000000"/>
                </a:solidFill>
                <a:latin typeface="Canva Sans"/>
              </a:rPr>
              <a:t> mentioned credentials</a:t>
            </a:r>
          </a:p>
        </p:txBody>
      </p:sp>
      <p:sp>
        <p:nvSpPr>
          <p:cNvPr name="TextBox 21" id="21"/>
          <p:cNvSpPr txBox="true"/>
          <p:nvPr/>
        </p:nvSpPr>
        <p:spPr>
          <a:xfrm rot="-815761">
            <a:off x="9375388" y="7642106"/>
            <a:ext cx="3185236" cy="2042200"/>
          </a:xfrm>
          <a:prstGeom prst="rect">
            <a:avLst/>
          </a:prstGeom>
        </p:spPr>
        <p:txBody>
          <a:bodyPr anchor="t" rtlCol="false" tIns="0" lIns="0" bIns="0" rIns="0">
            <a:spAutoFit/>
          </a:bodyPr>
          <a:lstStyle/>
          <a:p>
            <a:pPr algn="ctr">
              <a:lnSpc>
                <a:spcPts val="2718"/>
              </a:lnSpc>
            </a:pPr>
            <a:r>
              <a:rPr lang="en-US" sz="1941">
                <a:solidFill>
                  <a:srgbClr val="000000"/>
                </a:solidFill>
                <a:latin typeface="Canva Sans"/>
              </a:rPr>
              <a:t>using the input data and then using a random-forest classifier it    suggest it would not be approved with the above  mentioned credentials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8EC"/>
        </a:solidFill>
      </p:bgPr>
    </p:bg>
    <p:spTree>
      <p:nvGrpSpPr>
        <p:cNvPr id="1" name=""/>
        <p:cNvGrpSpPr/>
        <p:nvPr/>
      </p:nvGrpSpPr>
      <p:grpSpPr>
        <a:xfrm>
          <a:off x="0" y="0"/>
          <a:ext cx="0" cy="0"/>
          <a:chOff x="0" y="0"/>
          <a:chExt cx="0" cy="0"/>
        </a:xfrm>
      </p:grpSpPr>
      <p:grpSp>
        <p:nvGrpSpPr>
          <p:cNvPr name="Group 2" id="2"/>
          <p:cNvGrpSpPr/>
          <p:nvPr/>
        </p:nvGrpSpPr>
        <p:grpSpPr>
          <a:xfrm rot="0">
            <a:off x="439562" y="461573"/>
            <a:ext cx="17408877" cy="9363855"/>
            <a:chOff x="0" y="0"/>
            <a:chExt cx="4585054" cy="2466200"/>
          </a:xfrm>
        </p:grpSpPr>
        <p:sp>
          <p:nvSpPr>
            <p:cNvPr name="Freeform 3" id="3"/>
            <p:cNvSpPr/>
            <p:nvPr/>
          </p:nvSpPr>
          <p:spPr>
            <a:xfrm flipH="false" flipV="false" rot="0">
              <a:off x="0" y="0"/>
              <a:ext cx="4585054" cy="2466200"/>
            </a:xfrm>
            <a:custGeom>
              <a:avLst/>
              <a:gdLst/>
              <a:ahLst/>
              <a:cxnLst/>
              <a:rect r="r" b="b" t="t" l="l"/>
              <a:pathLst>
                <a:path h="2466200" w="4585054">
                  <a:moveTo>
                    <a:pt x="0" y="0"/>
                  </a:moveTo>
                  <a:lnTo>
                    <a:pt x="4585054" y="0"/>
                  </a:lnTo>
                  <a:lnTo>
                    <a:pt x="4585054" y="2466200"/>
                  </a:lnTo>
                  <a:lnTo>
                    <a:pt x="0" y="2466200"/>
                  </a:lnTo>
                  <a:close/>
                </a:path>
              </a:pathLst>
            </a:custGeom>
            <a:solidFill>
              <a:srgbClr val="FDF8EC"/>
            </a:solidFill>
            <a:ln w="19050" cap="sq">
              <a:solidFill>
                <a:srgbClr val="000000"/>
              </a:solidFill>
              <a:prstDash val="solid"/>
              <a:miter/>
            </a:ln>
          </p:spPr>
        </p:sp>
        <p:sp>
          <p:nvSpPr>
            <p:cNvPr name="TextBox 4" id="4"/>
            <p:cNvSpPr txBox="true"/>
            <p:nvPr/>
          </p:nvSpPr>
          <p:spPr>
            <a:xfrm>
              <a:off x="0" y="-28575"/>
              <a:ext cx="4585054" cy="2494775"/>
            </a:xfrm>
            <a:prstGeom prst="rect">
              <a:avLst/>
            </a:prstGeom>
          </p:spPr>
          <p:txBody>
            <a:bodyPr anchor="ctr" rtlCol="false" tIns="50800" lIns="50800" bIns="50800" rIns="50800"/>
            <a:lstStyle/>
            <a:p>
              <a:pPr algn="ctr">
                <a:lnSpc>
                  <a:spcPts val="3249"/>
                </a:lnSpc>
              </a:pPr>
            </a:p>
          </p:txBody>
        </p:sp>
      </p:grpSp>
      <p:grpSp>
        <p:nvGrpSpPr>
          <p:cNvPr name="Group 5" id="5"/>
          <p:cNvGrpSpPr/>
          <p:nvPr/>
        </p:nvGrpSpPr>
        <p:grpSpPr>
          <a:xfrm rot="0">
            <a:off x="1028700" y="1028700"/>
            <a:ext cx="8231143" cy="8229600"/>
            <a:chOff x="0" y="0"/>
            <a:chExt cx="2167873" cy="2167467"/>
          </a:xfrm>
        </p:grpSpPr>
        <p:sp>
          <p:nvSpPr>
            <p:cNvPr name="Freeform 6" id="6"/>
            <p:cNvSpPr/>
            <p:nvPr/>
          </p:nvSpPr>
          <p:spPr>
            <a:xfrm flipH="false" flipV="false" rot="0">
              <a:off x="0" y="0"/>
              <a:ext cx="2167873" cy="2167467"/>
            </a:xfrm>
            <a:custGeom>
              <a:avLst/>
              <a:gdLst/>
              <a:ahLst/>
              <a:cxnLst/>
              <a:rect r="r" b="b" t="t" l="l"/>
              <a:pathLst>
                <a:path h="2167467" w="2167873">
                  <a:moveTo>
                    <a:pt x="0" y="0"/>
                  </a:moveTo>
                  <a:lnTo>
                    <a:pt x="2167873" y="0"/>
                  </a:lnTo>
                  <a:lnTo>
                    <a:pt x="2167873" y="2167467"/>
                  </a:lnTo>
                  <a:lnTo>
                    <a:pt x="0" y="2167467"/>
                  </a:lnTo>
                  <a:close/>
                </a:path>
              </a:pathLst>
            </a:custGeom>
            <a:solidFill>
              <a:srgbClr val="F05335"/>
            </a:solidFill>
            <a:ln w="19050" cap="sq">
              <a:solidFill>
                <a:srgbClr val="000000"/>
              </a:solidFill>
              <a:prstDash val="solid"/>
              <a:miter/>
            </a:ln>
          </p:spPr>
        </p:sp>
        <p:sp>
          <p:nvSpPr>
            <p:cNvPr name="TextBox 7" id="7"/>
            <p:cNvSpPr txBox="true"/>
            <p:nvPr/>
          </p:nvSpPr>
          <p:spPr>
            <a:xfrm>
              <a:off x="0" y="-28575"/>
              <a:ext cx="2167873" cy="2196042"/>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6546032" y="8578192"/>
            <a:ext cx="713268" cy="652441"/>
            <a:chOff x="0" y="0"/>
            <a:chExt cx="6350000" cy="5808472"/>
          </a:xfrm>
        </p:grpSpPr>
        <p:sp>
          <p:nvSpPr>
            <p:cNvPr name="Freeform 9" id="9"/>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000000"/>
            </a:solidFill>
          </p:spPr>
        </p:sp>
      </p:grpSp>
      <p:grpSp>
        <p:nvGrpSpPr>
          <p:cNvPr name="Group 10" id="10"/>
          <p:cNvGrpSpPr/>
          <p:nvPr/>
        </p:nvGrpSpPr>
        <p:grpSpPr>
          <a:xfrm rot="-10800000">
            <a:off x="1028700" y="1027928"/>
            <a:ext cx="8231143" cy="4115572"/>
            <a:chOff x="0" y="0"/>
            <a:chExt cx="6662420" cy="3331210"/>
          </a:xfrm>
        </p:grpSpPr>
        <p:sp>
          <p:nvSpPr>
            <p:cNvPr name="Freeform 11" id="11"/>
            <p:cNvSpPr/>
            <p:nvPr/>
          </p:nvSpPr>
          <p:spPr>
            <a:xfrm flipH="false" flipV="false" rot="0">
              <a:off x="0" y="0"/>
              <a:ext cx="6662420" cy="3331210"/>
            </a:xfrm>
            <a:custGeom>
              <a:avLst/>
              <a:gdLst/>
              <a:ahLst/>
              <a:cxnLst/>
              <a:rect r="r" b="b" t="t" l="l"/>
              <a:pathLst>
                <a:path h="3331210" w="6662420">
                  <a:moveTo>
                    <a:pt x="3331210" y="3331210"/>
                  </a:moveTo>
                  <a:lnTo>
                    <a:pt x="0" y="3331210"/>
                  </a:lnTo>
                  <a:cubicBezTo>
                    <a:pt x="0" y="1490980"/>
                    <a:pt x="1490980" y="0"/>
                    <a:pt x="3331210" y="0"/>
                  </a:cubicBezTo>
                  <a:cubicBezTo>
                    <a:pt x="5171440" y="0"/>
                    <a:pt x="6662420" y="1490980"/>
                    <a:pt x="6662420" y="3331210"/>
                  </a:cubicBezTo>
                  <a:lnTo>
                    <a:pt x="3331210" y="3331210"/>
                  </a:lnTo>
                  <a:close/>
                </a:path>
              </a:pathLst>
            </a:custGeom>
            <a:solidFill>
              <a:srgbClr val="FFCD78"/>
            </a:solidFill>
            <a:ln w="12700" cap="sq">
              <a:solidFill>
                <a:srgbClr val="000000"/>
              </a:solidFill>
              <a:prstDash val="solid"/>
              <a:miter/>
            </a:ln>
          </p:spPr>
        </p:sp>
      </p:grpSp>
      <p:sp>
        <p:nvSpPr>
          <p:cNvPr name="Freeform 12" id="12"/>
          <p:cNvSpPr/>
          <p:nvPr/>
        </p:nvSpPr>
        <p:spPr>
          <a:xfrm flipH="false" flipV="false" rot="0">
            <a:off x="1028700" y="6405295"/>
            <a:ext cx="8231143" cy="2879626"/>
          </a:xfrm>
          <a:custGeom>
            <a:avLst/>
            <a:gdLst/>
            <a:ahLst/>
            <a:cxnLst/>
            <a:rect r="r" b="b" t="t" l="l"/>
            <a:pathLst>
              <a:path h="2879626" w="8231143">
                <a:moveTo>
                  <a:pt x="0" y="0"/>
                </a:moveTo>
                <a:lnTo>
                  <a:pt x="8231143" y="0"/>
                </a:lnTo>
                <a:lnTo>
                  <a:pt x="8231143" y="2879626"/>
                </a:lnTo>
                <a:lnTo>
                  <a:pt x="0" y="2879626"/>
                </a:lnTo>
                <a:lnTo>
                  <a:pt x="0" y="0"/>
                </a:lnTo>
                <a:close/>
              </a:path>
            </a:pathLst>
          </a:custGeom>
          <a:blipFill>
            <a:blip r:embed="rId2"/>
            <a:stretch>
              <a:fillRect l="0" t="0" r="0" b="0"/>
            </a:stretch>
          </a:blipFill>
        </p:spPr>
      </p:sp>
      <p:grpSp>
        <p:nvGrpSpPr>
          <p:cNvPr name="Group 13" id="13"/>
          <p:cNvGrpSpPr/>
          <p:nvPr/>
        </p:nvGrpSpPr>
        <p:grpSpPr>
          <a:xfrm rot="0">
            <a:off x="9940699" y="993060"/>
            <a:ext cx="7318601" cy="3070883"/>
            <a:chOff x="0" y="0"/>
            <a:chExt cx="9758134" cy="4094511"/>
          </a:xfrm>
        </p:grpSpPr>
        <p:sp>
          <p:nvSpPr>
            <p:cNvPr name="TextBox 14" id="14"/>
            <p:cNvSpPr txBox="true"/>
            <p:nvPr/>
          </p:nvSpPr>
          <p:spPr>
            <a:xfrm rot="0">
              <a:off x="0" y="66675"/>
              <a:ext cx="9758134" cy="1554692"/>
            </a:xfrm>
            <a:prstGeom prst="rect">
              <a:avLst/>
            </a:prstGeom>
          </p:spPr>
          <p:txBody>
            <a:bodyPr anchor="t" rtlCol="false" tIns="0" lIns="0" bIns="0" rIns="0">
              <a:spAutoFit/>
            </a:bodyPr>
            <a:lstStyle/>
            <a:p>
              <a:pPr algn="l" marL="0" indent="0" lvl="0">
                <a:lnSpc>
                  <a:spcPts val="8800"/>
                </a:lnSpc>
                <a:spcBef>
                  <a:spcPct val="0"/>
                </a:spcBef>
              </a:pPr>
              <a:r>
                <a:rPr lang="en-US" sz="8000" spc="-240">
                  <a:solidFill>
                    <a:srgbClr val="191919"/>
                  </a:solidFill>
                  <a:latin typeface="Open Sauce Bold"/>
                </a:rPr>
                <a:t>with thanks</a:t>
              </a:r>
            </a:p>
          </p:txBody>
        </p:sp>
        <p:sp>
          <p:nvSpPr>
            <p:cNvPr name="TextBox 15" id="15"/>
            <p:cNvSpPr txBox="true"/>
            <p:nvPr/>
          </p:nvSpPr>
          <p:spPr>
            <a:xfrm rot="0">
              <a:off x="0" y="2378953"/>
              <a:ext cx="9758134" cy="1715558"/>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191919"/>
                  </a:solidFill>
                  <a:latin typeface="Open Sauce"/>
                </a:rPr>
                <a:t>I would thank everyone present here who were a part of and who went through and understood my project.</a:t>
              </a:r>
            </a:p>
          </p:txBody>
        </p:sp>
      </p:grpSp>
      <p:sp>
        <p:nvSpPr>
          <p:cNvPr name="TextBox 16" id="16"/>
          <p:cNvSpPr txBox="true"/>
          <p:nvPr/>
        </p:nvSpPr>
        <p:spPr>
          <a:xfrm rot="0">
            <a:off x="9806671" y="5149427"/>
            <a:ext cx="7095995" cy="2426012"/>
          </a:xfrm>
          <a:prstGeom prst="rect">
            <a:avLst/>
          </a:prstGeom>
        </p:spPr>
        <p:txBody>
          <a:bodyPr anchor="t" rtlCol="false" tIns="0" lIns="0" bIns="0" rIns="0">
            <a:spAutoFit/>
          </a:bodyPr>
          <a:lstStyle/>
          <a:p>
            <a:pPr algn="ctr">
              <a:lnSpc>
                <a:spcPts val="6457"/>
              </a:lnSpc>
            </a:pPr>
            <a:r>
              <a:rPr lang="en-US" sz="4612">
                <a:solidFill>
                  <a:srgbClr val="191919"/>
                </a:solidFill>
                <a:latin typeface="Canva Sans Bold"/>
              </a:rPr>
              <a:t>For any queries, feel free to contact :) :-</a:t>
            </a:r>
          </a:p>
          <a:p>
            <a:pPr algn="ctr">
              <a:lnSpc>
                <a:spcPts val="6457"/>
              </a:lnSpc>
            </a:pPr>
            <a:r>
              <a:rPr lang="en-US" sz="4612" u="sng">
                <a:solidFill>
                  <a:srgbClr val="191919"/>
                </a:solidFill>
                <a:latin typeface="Canva Sans"/>
                <a:hlinkClick r:id="rId3" tooltip="mailto:aryanpuri07@gmail.com"/>
              </a:rPr>
              <a:t>aryanpuri07@gmail.com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DAF4Yq5nvJE</dc:identifier>
  <dcterms:modified xsi:type="dcterms:W3CDTF">2011-08-01T06:04:30Z</dcterms:modified>
  <cp:revision>1</cp:revision>
  <dc:title>Orange Yellow Beige Corporate Geometric Profile Overview User Persona User Persona Presentation</dc:title>
</cp:coreProperties>
</file>