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6" roundtripDataSignature="AMtx7mg4OuSA1HVFQAP+Zp90AK6JClYc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2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2" name="Google Shape;72;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p2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2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8" name="Google Shape;78;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23" name="Google Shape;23;p13"/>
          <p:cNvSpPr txBox="1"/>
          <p:nvPr/>
        </p:nvSpPr>
        <p:spPr>
          <a:xfrm>
            <a:off x="490725" y="1911100"/>
            <a:ext cx="8351400" cy="457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1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7" name="Google Shape;27;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 name="Shape 30"/>
        <p:cNvGrpSpPr/>
        <p:nvPr/>
      </p:nvGrpSpPr>
      <p:grpSpPr>
        <a:xfrm>
          <a:off x="0" y="0"/>
          <a:ext cx="0" cy="0"/>
          <a:chOff x="0" y="0"/>
          <a:chExt cx="0" cy="0"/>
        </a:xfrm>
      </p:grpSpPr>
      <p:sp>
        <p:nvSpPr>
          <p:cNvPr id="31" name="Google Shape;31;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1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4" name="Google Shape;34;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7" name="Shape 37"/>
        <p:cNvGrpSpPr/>
        <p:nvPr/>
      </p:nvGrpSpPr>
      <p:grpSpPr>
        <a:xfrm>
          <a:off x="0" y="0"/>
          <a:ext cx="0" cy="0"/>
          <a:chOff x="0" y="0"/>
          <a:chExt cx="0" cy="0"/>
        </a:xfrm>
      </p:grpSpPr>
      <p:sp>
        <p:nvSpPr>
          <p:cNvPr id="38" name="Google Shape;38;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0" name="Google Shape;40;p1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1" name="Google Shape;41;p1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2" name="Google Shape;42;p1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3" name="Google Shape;43;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1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8" name="Google Shape;58;p1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9" name="Google Shape;59;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p2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20"/>
          <p:cNvSpPr/>
          <p:nvPr>
            <p:ph idx="2" type="pic"/>
          </p:nvPr>
        </p:nvSpPr>
        <p:spPr>
          <a:xfrm>
            <a:off x="1792288" y="612775"/>
            <a:ext cx="5486400" cy="4114800"/>
          </a:xfrm>
          <a:prstGeom prst="rect">
            <a:avLst/>
          </a:prstGeom>
          <a:noFill/>
          <a:ln>
            <a:noFill/>
          </a:ln>
        </p:spPr>
      </p:sp>
      <p:sp>
        <p:nvSpPr>
          <p:cNvPr id="65" name="Google Shape;65;p2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6" name="Google Shape;66;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
          <p:cNvSpPr/>
          <p:nvPr/>
        </p:nvSpPr>
        <p:spPr>
          <a:xfrm>
            <a:off x="571472" y="428604"/>
            <a:ext cx="8072494" cy="1360005"/>
          </a:xfrm>
          <a:prstGeom prst="rect">
            <a:avLst/>
          </a:prstGeom>
          <a:solidFill>
            <a:srgbClr val="F1EDA5"/>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IN" sz="4000" u="none" cap="none" strike="noStrike">
                <a:solidFill>
                  <a:schemeClr val="dk1"/>
                </a:solidFill>
                <a:latin typeface="Calibri"/>
                <a:ea typeface="Calibri"/>
                <a:cs typeface="Calibri"/>
                <a:sym typeface="Calibri"/>
              </a:rPr>
              <a:t>Basic Internship@Clevered</a:t>
            </a:r>
            <a:br>
              <a:rPr b="1" i="0" lang="en-IN" sz="4400" u="none" cap="none" strike="noStrike">
                <a:solidFill>
                  <a:schemeClr val="dk1"/>
                </a:solidFill>
                <a:latin typeface="Calibri"/>
                <a:ea typeface="Calibri"/>
                <a:cs typeface="Calibri"/>
                <a:sym typeface="Calibri"/>
              </a:rPr>
            </a:br>
            <a:r>
              <a:rPr b="1" lang="en-IN" sz="4400">
                <a:solidFill>
                  <a:schemeClr val="dk1"/>
                </a:solidFill>
                <a:latin typeface="Calibri"/>
                <a:ea typeface="Calibri"/>
                <a:cs typeface="Calibri"/>
                <a:sym typeface="Calibri"/>
              </a:rPr>
              <a:t>Sentiment Analyzer</a:t>
            </a:r>
            <a:endParaRPr b="0" i="0" sz="4400" u="none" cap="none" strike="noStrike">
              <a:solidFill>
                <a:schemeClr val="dk1"/>
              </a:solidFill>
              <a:latin typeface="Calibri"/>
              <a:ea typeface="Calibri"/>
              <a:cs typeface="Calibri"/>
              <a:sym typeface="Calibri"/>
            </a:endParaRPr>
          </a:p>
        </p:txBody>
      </p:sp>
      <p:sp>
        <p:nvSpPr>
          <p:cNvPr id="86" name="Google Shape;86;p1"/>
          <p:cNvSpPr txBox="1"/>
          <p:nvPr>
            <p:ph idx="1" type="subTitle"/>
          </p:nvPr>
        </p:nvSpPr>
        <p:spPr>
          <a:xfrm>
            <a:off x="4572000" y="6072206"/>
            <a:ext cx="4572032" cy="785818"/>
          </a:xfrm>
          <a:prstGeom prst="rect">
            <a:avLst/>
          </a:prstGeom>
          <a:gradFill>
            <a:gsLst>
              <a:gs pos="0">
                <a:srgbClr val="5E9EFF"/>
              </a:gs>
              <a:gs pos="39999">
                <a:srgbClr val="85C2FF"/>
              </a:gs>
              <a:gs pos="70000">
                <a:srgbClr val="C4D6EB"/>
              </a:gs>
              <a:gs pos="100000">
                <a:srgbClr val="FFEBFA"/>
              </a:gs>
            </a:gsLst>
            <a:lin ang="16200000" scaled="0"/>
          </a:gradFill>
          <a:ln cap="flat" cmpd="sng" w="9525">
            <a:solidFill>
              <a:srgbClr val="0070C0"/>
            </a:solidFill>
            <a:prstDash val="solid"/>
            <a:round/>
            <a:headEnd len="sm" w="sm" type="none"/>
            <a:tailEnd len="sm" w="sm" type="none"/>
          </a:ln>
        </p:spPr>
        <p:txBody>
          <a:bodyPr anchorCtr="0" anchor="t" bIns="45700" lIns="91425" spcFirstLastPara="1" rIns="91425" wrap="square" tIns="45700">
            <a:normAutofit fontScale="92500"/>
          </a:bodyPr>
          <a:lstStyle/>
          <a:p>
            <a:pPr indent="0" lvl="0" marL="0" rtl="0" algn="r">
              <a:spcBef>
                <a:spcPts val="0"/>
              </a:spcBef>
              <a:spcAft>
                <a:spcPts val="0"/>
              </a:spcAft>
              <a:buClr>
                <a:schemeClr val="dk1"/>
              </a:buClr>
              <a:buSzPct val="100000"/>
              <a:buNone/>
            </a:pPr>
            <a:r>
              <a:rPr b="1" lang="en-IN">
                <a:solidFill>
                  <a:schemeClr val="dk1"/>
                </a:solidFill>
              </a:rPr>
              <a:t>Author: Mayur Narayan T K</a:t>
            </a:r>
            <a:endParaRPr b="1">
              <a:solidFill>
                <a:schemeClr val="dk1"/>
              </a:solidFill>
            </a:endParaRPr>
          </a:p>
        </p:txBody>
      </p:sp>
      <p:sp>
        <p:nvSpPr>
          <p:cNvPr id="87" name="Google Shape;87;p1"/>
          <p:cNvSpPr txBox="1"/>
          <p:nvPr/>
        </p:nvSpPr>
        <p:spPr>
          <a:xfrm>
            <a:off x="1457348" y="2357430"/>
            <a:ext cx="6400800" cy="785818"/>
          </a:xfrm>
          <a:prstGeom prst="rect">
            <a:avLst/>
          </a:prstGeom>
          <a:gradFill>
            <a:gsLst>
              <a:gs pos="0">
                <a:srgbClr val="5E9EFF"/>
              </a:gs>
              <a:gs pos="39999">
                <a:srgbClr val="85C2FF"/>
              </a:gs>
              <a:gs pos="70000">
                <a:srgbClr val="C4D6EB"/>
              </a:gs>
              <a:gs pos="100000">
                <a:srgbClr val="FFEBFA"/>
              </a:gs>
            </a:gsLst>
            <a:lin ang="5400000" scaled="0"/>
          </a:gradFill>
          <a:ln cap="flat" cmpd="sng" w="9525">
            <a:solidFill>
              <a:srgbClr val="0070C0"/>
            </a:solidFill>
            <a:prstDash val="solid"/>
            <a:round/>
            <a:headEnd len="sm" w="sm" type="none"/>
            <a:tailEnd len="sm" w="sm" type="none"/>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3600"/>
              <a:buFont typeface="Arial"/>
              <a:buNone/>
            </a:pPr>
            <a:r>
              <a:rPr b="1" i="0" lang="en-IN" sz="3600" u="none" cap="none" strike="noStrike">
                <a:solidFill>
                  <a:schemeClr val="dk1"/>
                </a:solidFill>
                <a:latin typeface="Calibri"/>
                <a:ea typeface="Calibri"/>
                <a:cs typeface="Calibri"/>
                <a:sym typeface="Calibri"/>
              </a:rPr>
              <a:t>App User Manual</a:t>
            </a:r>
            <a:endParaRPr b="1" i="0" sz="36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0"/>
          <p:cNvSpPr txBox="1"/>
          <p:nvPr>
            <p:ph type="title"/>
          </p:nvPr>
        </p:nvSpPr>
        <p:spPr>
          <a:xfrm>
            <a:off x="2742076" y="2786058"/>
            <a:ext cx="4258816" cy="1143000"/>
          </a:xfrm>
          <a:prstGeom prst="rect">
            <a:avLst/>
          </a:prstGeom>
          <a:solidFill>
            <a:srgbClr val="F1EDA5"/>
          </a:solid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Thank you!</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p:nvPr/>
        </p:nvSpPr>
        <p:spPr>
          <a:xfrm>
            <a:off x="1958622" y="404664"/>
            <a:ext cx="5256584" cy="936104"/>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IN" sz="4800" u="none" cap="none" strike="noStrike">
                <a:solidFill>
                  <a:schemeClr val="dk1"/>
                </a:solidFill>
                <a:latin typeface="Calibri"/>
                <a:ea typeface="Calibri"/>
                <a:cs typeface="Calibri"/>
                <a:sym typeface="Calibri"/>
              </a:rPr>
              <a:t>Table of Contents</a:t>
            </a:r>
            <a:endParaRPr/>
          </a:p>
        </p:txBody>
      </p:sp>
      <p:sp>
        <p:nvSpPr>
          <p:cNvPr id="93" name="Google Shape;93;p2"/>
          <p:cNvSpPr txBox="1"/>
          <p:nvPr>
            <p:ph idx="1" type="body"/>
          </p:nvPr>
        </p:nvSpPr>
        <p:spPr>
          <a:xfrm>
            <a:off x="457200" y="2071678"/>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lt1"/>
              </a:buClr>
              <a:buSzPts val="3200"/>
              <a:buChar char="•"/>
            </a:pPr>
            <a:r>
              <a:rPr b="1" lang="en-IN">
                <a:solidFill>
                  <a:schemeClr val="lt1"/>
                </a:solidFill>
              </a:rPr>
              <a:t>1)Acknowledgements</a:t>
            </a:r>
            <a:endParaRPr b="1">
              <a:solidFill>
                <a:schemeClr val="lt1"/>
              </a:solidFill>
            </a:endParaRPr>
          </a:p>
          <a:p>
            <a:pPr indent="-254000" lvl="0" marL="342900" rtl="0" algn="l">
              <a:spcBef>
                <a:spcPts val="0"/>
              </a:spcBef>
              <a:spcAft>
                <a:spcPts val="0"/>
              </a:spcAft>
              <a:buClr>
                <a:schemeClr val="lt1"/>
              </a:buClr>
              <a:buSzPts val="1800"/>
              <a:buChar char="•"/>
            </a:pPr>
            <a:r>
              <a:rPr b="1" lang="en-IN">
                <a:solidFill>
                  <a:schemeClr val="lt1"/>
                </a:solidFill>
              </a:rPr>
              <a:t>2)About me </a:t>
            </a:r>
            <a:endParaRPr b="1">
              <a:solidFill>
                <a:schemeClr val="lt1"/>
              </a:solidFill>
            </a:endParaRPr>
          </a:p>
          <a:p>
            <a:pPr indent="-254000" lvl="0" marL="342900" rtl="0" algn="l">
              <a:spcBef>
                <a:spcPts val="0"/>
              </a:spcBef>
              <a:spcAft>
                <a:spcPts val="0"/>
              </a:spcAft>
              <a:buClr>
                <a:schemeClr val="lt1"/>
              </a:buClr>
              <a:buSzPts val="1800"/>
              <a:buChar char="•"/>
            </a:pPr>
            <a:r>
              <a:rPr b="1" lang="en-IN">
                <a:solidFill>
                  <a:schemeClr val="lt1"/>
                </a:solidFill>
              </a:rPr>
              <a:t>3)ABout my Interns</a:t>
            </a:r>
            <a:endParaRPr b="1">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p:nvPr/>
        </p:nvSpPr>
        <p:spPr>
          <a:xfrm>
            <a:off x="1835696" y="404664"/>
            <a:ext cx="5256584" cy="936104"/>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IN" sz="4400" u="none" cap="none" strike="noStrike">
                <a:solidFill>
                  <a:schemeClr val="dk1"/>
                </a:solidFill>
                <a:latin typeface="Calibri"/>
                <a:ea typeface="Calibri"/>
                <a:cs typeface="Calibri"/>
                <a:sym typeface="Calibri"/>
              </a:rPr>
              <a:t>Acknowledgements</a:t>
            </a:r>
            <a:endParaRPr/>
          </a:p>
        </p:txBody>
      </p:sp>
      <p:sp>
        <p:nvSpPr>
          <p:cNvPr id="99" name="Google Shape;99;p3"/>
          <p:cNvSpPr txBox="1"/>
          <p:nvPr>
            <p:ph idx="1" type="body"/>
          </p:nvPr>
        </p:nvSpPr>
        <p:spPr>
          <a:xfrm>
            <a:off x="457200" y="1785926"/>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lt1"/>
              </a:buClr>
              <a:buSzPts val="3200"/>
              <a:buChar char="•"/>
            </a:pPr>
            <a:r>
              <a:rPr b="1" lang="en-IN">
                <a:solidFill>
                  <a:schemeClr val="lt1"/>
                </a:solidFill>
              </a:rPr>
              <a:t>A small vote of thanks for all who have helped you in this journey of App Development – your parents, Mr Ken, Clevered, Mentors, Group Members, Friends, Sites etc.</a:t>
            </a:r>
            <a:endParaRPr b="1">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p:nvPr/>
        </p:nvSpPr>
        <p:spPr>
          <a:xfrm>
            <a:off x="1835696" y="404664"/>
            <a:ext cx="5256584" cy="936104"/>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IN" sz="4400" u="none" cap="none" strike="noStrike">
                <a:solidFill>
                  <a:schemeClr val="dk1"/>
                </a:solidFill>
                <a:latin typeface="Calibri"/>
                <a:ea typeface="Calibri"/>
                <a:cs typeface="Calibri"/>
                <a:sym typeface="Calibri"/>
              </a:rPr>
              <a:t>About Me..</a:t>
            </a:r>
            <a:endParaRPr/>
          </a:p>
        </p:txBody>
      </p:sp>
      <p:sp>
        <p:nvSpPr>
          <p:cNvPr id="105" name="Google Shape;105;p4"/>
          <p:cNvSpPr txBox="1"/>
          <p:nvPr>
            <p:ph idx="1" type="body"/>
          </p:nvPr>
        </p:nvSpPr>
        <p:spPr>
          <a:xfrm>
            <a:off x="457200" y="2063500"/>
            <a:ext cx="2616600" cy="4254000"/>
          </a:xfrm>
          <a:prstGeom prst="rect">
            <a:avLst/>
          </a:prstGeom>
          <a:noFill/>
          <a:ln>
            <a:noFill/>
          </a:ln>
        </p:spPr>
        <p:txBody>
          <a:bodyPr anchorCtr="0" anchor="t" bIns="45700" lIns="91425" spcFirstLastPara="1" rIns="91425" wrap="square" tIns="45700">
            <a:normAutofit/>
          </a:bodyPr>
          <a:lstStyle/>
          <a:p>
            <a:pPr indent="0" lvl="0" marL="342900" rtl="0" algn="l">
              <a:spcBef>
                <a:spcPts val="0"/>
              </a:spcBef>
              <a:spcAft>
                <a:spcPts val="0"/>
              </a:spcAft>
              <a:buNone/>
            </a:pPr>
            <a:r>
              <a:t/>
            </a:r>
            <a:endParaRPr b="1">
              <a:solidFill>
                <a:schemeClr val="lt1"/>
              </a:solidFill>
            </a:endParaRPr>
          </a:p>
        </p:txBody>
      </p:sp>
      <p:sp>
        <p:nvSpPr>
          <p:cNvPr id="106" name="Google Shape;106;p4"/>
          <p:cNvSpPr txBox="1"/>
          <p:nvPr/>
        </p:nvSpPr>
        <p:spPr>
          <a:xfrm>
            <a:off x="3012825" y="1484375"/>
            <a:ext cx="6131100" cy="53736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fontScale="40000"/>
          </a:bodyPr>
          <a:lstStyle/>
          <a:p>
            <a:pPr indent="-271780" lvl="0" marL="342900" marR="0" rtl="0" algn="l">
              <a:lnSpc>
                <a:spcPct val="100000"/>
              </a:lnSpc>
              <a:spcBef>
                <a:spcPts val="0"/>
              </a:spcBef>
              <a:spcAft>
                <a:spcPts val="0"/>
              </a:spcAft>
              <a:buClr>
                <a:schemeClr val="lt1"/>
              </a:buClr>
              <a:buSzPct val="100000"/>
              <a:buFont typeface="Arial"/>
              <a:buChar char="•"/>
            </a:pPr>
            <a:r>
              <a:rPr b="1" lang="en-IN" sz="5200">
                <a:solidFill>
                  <a:schemeClr val="lt1"/>
                </a:solidFill>
                <a:latin typeface="Calibri"/>
                <a:ea typeface="Calibri"/>
                <a:cs typeface="Calibri"/>
                <a:sym typeface="Calibri"/>
              </a:rPr>
              <a:t>Name: Mayur Narayan T K</a:t>
            </a:r>
            <a:endParaRPr b="1" sz="5200">
              <a:solidFill>
                <a:schemeClr val="lt1"/>
              </a:solidFill>
              <a:latin typeface="Calibri"/>
              <a:ea typeface="Calibri"/>
              <a:cs typeface="Calibri"/>
              <a:sym typeface="Calibri"/>
            </a:endParaRPr>
          </a:p>
          <a:p>
            <a:pPr indent="-271780" lvl="0" marL="342900" marR="0" rtl="0" algn="l">
              <a:lnSpc>
                <a:spcPct val="100000"/>
              </a:lnSpc>
              <a:spcBef>
                <a:spcPts val="0"/>
              </a:spcBef>
              <a:spcAft>
                <a:spcPts val="0"/>
              </a:spcAft>
              <a:buClr>
                <a:schemeClr val="lt1"/>
              </a:buClr>
              <a:buSzPct val="100000"/>
              <a:buFont typeface="Calibri"/>
              <a:buChar char="•"/>
            </a:pPr>
            <a:r>
              <a:rPr b="1" lang="en-IN" sz="5200">
                <a:solidFill>
                  <a:schemeClr val="lt1"/>
                </a:solidFill>
                <a:latin typeface="Calibri"/>
                <a:ea typeface="Calibri"/>
                <a:cs typeface="Calibri"/>
                <a:sym typeface="Calibri"/>
              </a:rPr>
              <a:t>Class: 12 ISC</a:t>
            </a:r>
            <a:endParaRPr b="1" sz="5200">
              <a:solidFill>
                <a:schemeClr val="lt1"/>
              </a:solidFill>
              <a:latin typeface="Calibri"/>
              <a:ea typeface="Calibri"/>
              <a:cs typeface="Calibri"/>
              <a:sym typeface="Calibri"/>
            </a:endParaRPr>
          </a:p>
          <a:p>
            <a:pPr indent="-271780" lvl="0" marL="342900" marR="0" rtl="0" algn="l">
              <a:lnSpc>
                <a:spcPct val="100000"/>
              </a:lnSpc>
              <a:spcBef>
                <a:spcPts val="0"/>
              </a:spcBef>
              <a:spcAft>
                <a:spcPts val="0"/>
              </a:spcAft>
              <a:buClr>
                <a:schemeClr val="lt1"/>
              </a:buClr>
              <a:buSzPct val="100000"/>
              <a:buFont typeface="Calibri"/>
              <a:buChar char="•"/>
            </a:pPr>
            <a:r>
              <a:rPr b="1" lang="en-IN" sz="5200">
                <a:solidFill>
                  <a:schemeClr val="lt1"/>
                </a:solidFill>
                <a:latin typeface="Calibri"/>
                <a:ea typeface="Calibri"/>
                <a:cs typeface="Calibri"/>
                <a:sym typeface="Calibri"/>
              </a:rPr>
              <a:t>School: Mallya Aditi </a:t>
            </a:r>
            <a:endParaRPr b="1" sz="5200">
              <a:solidFill>
                <a:schemeClr val="lt1"/>
              </a:solidFill>
              <a:latin typeface="Calibri"/>
              <a:ea typeface="Calibri"/>
              <a:cs typeface="Calibri"/>
              <a:sym typeface="Calibri"/>
            </a:endParaRPr>
          </a:p>
          <a:p>
            <a:pPr indent="-271780" lvl="0" marL="342900" marR="0" rtl="0" algn="l">
              <a:lnSpc>
                <a:spcPct val="100000"/>
              </a:lnSpc>
              <a:spcBef>
                <a:spcPts val="0"/>
              </a:spcBef>
              <a:spcAft>
                <a:spcPts val="0"/>
              </a:spcAft>
              <a:buClr>
                <a:schemeClr val="lt1"/>
              </a:buClr>
              <a:buSzPct val="100000"/>
              <a:buFont typeface="Calibri"/>
              <a:buChar char="•"/>
            </a:pPr>
            <a:r>
              <a:rPr b="1" lang="en-IN" sz="5200">
                <a:solidFill>
                  <a:schemeClr val="lt1"/>
                </a:solidFill>
                <a:latin typeface="Calibri"/>
                <a:ea typeface="Calibri"/>
                <a:cs typeface="Calibri"/>
                <a:sym typeface="Calibri"/>
              </a:rPr>
              <a:t>Age: 17</a:t>
            </a:r>
            <a:endParaRPr b="1" sz="5200">
              <a:solidFill>
                <a:schemeClr val="lt1"/>
              </a:solidFill>
              <a:latin typeface="Calibri"/>
              <a:ea typeface="Calibri"/>
              <a:cs typeface="Calibri"/>
              <a:sym typeface="Calibri"/>
            </a:endParaRPr>
          </a:p>
          <a:p>
            <a:pPr indent="-271780" lvl="0" marL="342900" marR="0" rtl="0" algn="l">
              <a:lnSpc>
                <a:spcPct val="100000"/>
              </a:lnSpc>
              <a:spcBef>
                <a:spcPts val="0"/>
              </a:spcBef>
              <a:spcAft>
                <a:spcPts val="0"/>
              </a:spcAft>
              <a:buClr>
                <a:schemeClr val="lt1"/>
              </a:buClr>
              <a:buSzPct val="100000"/>
              <a:buFont typeface="Calibri"/>
              <a:buChar char="•"/>
            </a:pPr>
            <a:r>
              <a:rPr b="1" lang="en-IN" sz="5200">
                <a:solidFill>
                  <a:schemeClr val="lt1"/>
                </a:solidFill>
                <a:latin typeface="Calibri"/>
                <a:ea typeface="Calibri"/>
                <a:cs typeface="Calibri"/>
                <a:sym typeface="Calibri"/>
              </a:rPr>
              <a:t>Residence: Banglore, Karnataka India.</a:t>
            </a:r>
            <a:endParaRPr b="1" sz="5200">
              <a:solidFill>
                <a:schemeClr val="lt1"/>
              </a:solidFill>
              <a:latin typeface="Calibri"/>
              <a:ea typeface="Calibri"/>
              <a:cs typeface="Calibri"/>
              <a:sym typeface="Calibri"/>
            </a:endParaRPr>
          </a:p>
          <a:p>
            <a:pPr indent="0" lvl="0" marL="0" rtl="0" algn="l">
              <a:lnSpc>
                <a:spcPct val="115000"/>
              </a:lnSpc>
              <a:spcBef>
                <a:spcPts val="1200"/>
              </a:spcBef>
              <a:spcAft>
                <a:spcPts val="1200"/>
              </a:spcAft>
              <a:buNone/>
            </a:pPr>
            <a:r>
              <a:rPr b="1" lang="en-IN" sz="4461">
                <a:solidFill>
                  <a:schemeClr val="lt1"/>
                </a:solidFill>
                <a:latin typeface="Calibri"/>
                <a:ea typeface="Calibri"/>
                <a:cs typeface="Calibri"/>
                <a:sym typeface="Calibri"/>
              </a:rPr>
              <a:t>I</a:t>
            </a:r>
            <a:r>
              <a:rPr b="1" lang="en-IN" sz="5211">
                <a:solidFill>
                  <a:schemeClr val="lt1"/>
                </a:solidFill>
                <a:latin typeface="Calibri"/>
                <a:ea typeface="Calibri"/>
                <a:cs typeface="Calibri"/>
                <a:sym typeface="Calibri"/>
              </a:rPr>
              <a:t>'m Mayur, and I've been captivated by the limitless possibilities of technology since 6th-grade computer classes. AI, Python, and Java are my passions—tools that allow me to create, innovate, and shape unique digital experiences. Computers have been my portal to knowledge and the impetus for creating something unique. The adventure continues, propelled by the thrill of coding and the ever-expanding landscape of technological exploration.</a:t>
            </a:r>
            <a:endParaRPr b="1" sz="4461">
              <a:solidFill>
                <a:schemeClr val="lt1"/>
              </a:solidFill>
              <a:latin typeface="Calibri"/>
              <a:ea typeface="Calibri"/>
              <a:cs typeface="Calibri"/>
              <a:sym typeface="Calibri"/>
            </a:endParaRPr>
          </a:p>
        </p:txBody>
      </p:sp>
      <p:pic>
        <p:nvPicPr>
          <p:cNvPr id="107" name="Google Shape;107;p4"/>
          <p:cNvPicPr preferRelativeResize="0"/>
          <p:nvPr/>
        </p:nvPicPr>
        <p:blipFill rotWithShape="1">
          <a:blip r:embed="rId3">
            <a:alphaModFix/>
          </a:blip>
          <a:srcRect b="0" l="-5490" r="5490" t="0"/>
          <a:stretch/>
        </p:blipFill>
        <p:spPr>
          <a:xfrm>
            <a:off x="-145424" y="1791600"/>
            <a:ext cx="3158250" cy="42109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p:nvPr/>
        </p:nvSpPr>
        <p:spPr>
          <a:xfrm>
            <a:off x="755576" y="404553"/>
            <a:ext cx="7632848" cy="936104"/>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IN" sz="3600" u="none" cap="none" strike="noStrike">
                <a:solidFill>
                  <a:schemeClr val="dk1"/>
                </a:solidFill>
                <a:latin typeface="Calibri"/>
                <a:ea typeface="Calibri"/>
                <a:cs typeface="Calibri"/>
                <a:sym typeface="Calibri"/>
              </a:rPr>
              <a:t>About My Internship with Clevered..</a:t>
            </a:r>
            <a:endParaRPr/>
          </a:p>
        </p:txBody>
      </p:sp>
      <p:sp>
        <p:nvSpPr>
          <p:cNvPr id="113" name="Google Shape;113;p5"/>
          <p:cNvSpPr txBox="1"/>
          <p:nvPr>
            <p:ph idx="1" type="body"/>
          </p:nvPr>
        </p:nvSpPr>
        <p:spPr>
          <a:xfrm rot="10304729">
            <a:off x="-2284755" y="1756364"/>
            <a:ext cx="390748" cy="796348"/>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spcBef>
                <a:spcPts val="0"/>
              </a:spcBef>
              <a:spcAft>
                <a:spcPts val="0"/>
              </a:spcAft>
              <a:buNone/>
            </a:pPr>
            <a:r>
              <a:t/>
            </a:r>
            <a:endParaRPr b="1">
              <a:solidFill>
                <a:schemeClr val="lt1"/>
              </a:solidFill>
            </a:endParaRPr>
          </a:p>
        </p:txBody>
      </p:sp>
      <p:sp>
        <p:nvSpPr>
          <p:cNvPr id="114" name="Google Shape;114;p5"/>
          <p:cNvSpPr txBox="1"/>
          <p:nvPr/>
        </p:nvSpPr>
        <p:spPr>
          <a:xfrm>
            <a:off x="246900" y="1541125"/>
            <a:ext cx="8656500" cy="5018100"/>
          </a:xfrm>
          <a:prstGeom prst="rect">
            <a:avLst/>
          </a:prstGeom>
          <a:noFill/>
          <a:ln>
            <a:noFill/>
          </a:ln>
        </p:spPr>
        <p:txBody>
          <a:bodyPr anchorCtr="0" anchor="t" bIns="45700" lIns="91425" spcFirstLastPara="1" rIns="91425" wrap="square" tIns="45700">
            <a:normAutofit fontScale="77500" lnSpcReduction="20000"/>
          </a:bodyPr>
          <a:lstStyle/>
          <a:p>
            <a:pPr indent="-378500" lvl="0" marL="342900" marR="0" rtl="0" algn="l">
              <a:lnSpc>
                <a:spcPct val="100000"/>
              </a:lnSpc>
              <a:spcBef>
                <a:spcPts val="0"/>
              </a:spcBef>
              <a:spcAft>
                <a:spcPts val="0"/>
              </a:spcAft>
              <a:buClr>
                <a:schemeClr val="lt1"/>
              </a:buClr>
              <a:buSzPct val="158969"/>
              <a:buFont typeface="Calibri"/>
              <a:buChar char="•"/>
            </a:pPr>
            <a:r>
              <a:rPr b="1" lang="en-IN" sz="3052">
                <a:solidFill>
                  <a:schemeClr val="lt1"/>
                </a:solidFill>
                <a:latin typeface="Calibri"/>
                <a:ea typeface="Calibri"/>
                <a:cs typeface="Calibri"/>
                <a:sym typeface="Calibri"/>
              </a:rPr>
              <a:t>During my internship at CleverEd, I gained invaluable insights into educational technology and innovation. Collaborating with a dynamic team, I contributed to developing user-friendly interfaces and enhancing the functionality of educational platforms. Through hands-on projects, I honed my programming skills and learned to adapt swiftly to evolving industry trends. The supportive environment fostered my creativity and problem-solving abilities. Regular feedback sessions and mentorship further enriched my professional growth. Overall, my internship at CleverEd was a transformative experience, providing me with practical skills and a deeper understanding of the intersection between technology and education.</a:t>
            </a:r>
            <a:endParaRPr b="1" sz="3052">
              <a:solidFill>
                <a:schemeClr val="lt1"/>
              </a:solidFill>
              <a:latin typeface="Calibri"/>
              <a:ea typeface="Calibri"/>
              <a:cs typeface="Calibri"/>
              <a:sym typeface="Calibri"/>
            </a:endParaRPr>
          </a:p>
          <a:p>
            <a:pPr indent="-289917" lvl="0" marL="342900" marR="0" rtl="0" algn="l">
              <a:lnSpc>
                <a:spcPct val="100000"/>
              </a:lnSpc>
              <a:spcBef>
                <a:spcPts val="0"/>
              </a:spcBef>
              <a:spcAft>
                <a:spcPts val="0"/>
              </a:spcAft>
              <a:buClr>
                <a:schemeClr val="lt1"/>
              </a:buClr>
              <a:buSzPct val="100000"/>
              <a:buFont typeface="Calibri"/>
              <a:buChar char="•"/>
            </a:pPr>
            <a:r>
              <a:rPr b="1" lang="en-IN" sz="3052">
                <a:solidFill>
                  <a:schemeClr val="lt1"/>
                </a:solidFill>
                <a:latin typeface="Calibri"/>
                <a:ea typeface="Calibri"/>
                <a:cs typeface="Calibri"/>
                <a:sym typeface="Calibri"/>
              </a:rPr>
              <a:t>Some Badges Earned</a:t>
            </a:r>
            <a:endParaRPr b="1" sz="3052">
              <a:solidFill>
                <a:schemeClr val="lt1"/>
              </a:solidFill>
              <a:latin typeface="Calibri"/>
              <a:ea typeface="Calibri"/>
              <a:cs typeface="Calibri"/>
              <a:sym typeface="Calibri"/>
            </a:endParaRPr>
          </a:p>
          <a:p>
            <a:pPr indent="-297180" lvl="0" marL="342900" marR="0" rtl="0" algn="l">
              <a:lnSpc>
                <a:spcPct val="100000"/>
              </a:lnSpc>
              <a:spcBef>
                <a:spcPts val="640"/>
              </a:spcBef>
              <a:spcAft>
                <a:spcPts val="0"/>
              </a:spcAft>
              <a:buClr>
                <a:schemeClr val="lt1"/>
              </a:buClr>
              <a:buSzPct val="100000"/>
              <a:buFont typeface="Arial"/>
              <a:buChar char="•"/>
            </a:pPr>
            <a:r>
              <a:rPr b="1" lang="en-IN" sz="3200">
                <a:solidFill>
                  <a:schemeClr val="lt1"/>
                </a:solidFill>
                <a:latin typeface="Calibri"/>
                <a:ea typeface="Calibri"/>
                <a:cs typeface="Calibri"/>
                <a:sym typeface="Calibri"/>
              </a:rPr>
              <a:t>Rockstar For </a:t>
            </a:r>
            <a:r>
              <a:rPr b="1" lang="en-IN" sz="3200">
                <a:solidFill>
                  <a:schemeClr val="lt1"/>
                </a:solidFill>
                <a:latin typeface="Calibri"/>
                <a:ea typeface="Calibri"/>
                <a:cs typeface="Calibri"/>
                <a:sym typeface="Calibri"/>
              </a:rPr>
              <a:t>Attentiveness</a:t>
            </a:r>
            <a:r>
              <a:rPr b="1" lang="en-IN" sz="3200">
                <a:solidFill>
                  <a:schemeClr val="lt1"/>
                </a:solidFill>
                <a:latin typeface="Calibri"/>
                <a:ea typeface="Calibri"/>
                <a:cs typeface="Calibri"/>
                <a:sym typeface="Calibri"/>
              </a:rPr>
              <a:t> </a:t>
            </a:r>
            <a:endParaRPr b="1" sz="3200">
              <a:solidFill>
                <a:schemeClr val="lt1"/>
              </a:solidFill>
              <a:latin typeface="Calibri"/>
              <a:ea typeface="Calibri"/>
              <a:cs typeface="Calibri"/>
              <a:sym typeface="Calibri"/>
            </a:endParaRPr>
          </a:p>
          <a:p>
            <a:pPr indent="-297180" lvl="0" marL="342900" marR="0" rtl="0" algn="l">
              <a:lnSpc>
                <a:spcPct val="100000"/>
              </a:lnSpc>
              <a:spcBef>
                <a:spcPts val="640"/>
              </a:spcBef>
              <a:spcAft>
                <a:spcPts val="0"/>
              </a:spcAft>
              <a:buClr>
                <a:schemeClr val="lt1"/>
              </a:buClr>
              <a:buSzPct val="100000"/>
              <a:buFont typeface="Calibri"/>
              <a:buChar char="•"/>
            </a:pPr>
            <a:r>
              <a:rPr b="1" lang="en-IN" sz="3200">
                <a:solidFill>
                  <a:schemeClr val="lt1"/>
                </a:solidFill>
                <a:latin typeface="Calibri"/>
                <a:ea typeface="Calibri"/>
                <a:cs typeface="Calibri"/>
                <a:sym typeface="Calibri"/>
              </a:rPr>
              <a:t>Rockstar for Project Completion </a:t>
            </a:r>
            <a:endParaRPr b="1" sz="32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6"/>
          <p:cNvSpPr/>
          <p:nvPr/>
        </p:nvSpPr>
        <p:spPr>
          <a:xfrm>
            <a:off x="1835696" y="404664"/>
            <a:ext cx="5256584" cy="936104"/>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IN" sz="4400" u="none" cap="none" strike="noStrike">
                <a:solidFill>
                  <a:schemeClr val="dk1"/>
                </a:solidFill>
                <a:latin typeface="Calibri"/>
                <a:ea typeface="Calibri"/>
                <a:cs typeface="Calibri"/>
                <a:sym typeface="Calibri"/>
              </a:rPr>
              <a:t>About App..</a:t>
            </a:r>
            <a:endParaRPr/>
          </a:p>
        </p:txBody>
      </p:sp>
      <p:sp>
        <p:nvSpPr>
          <p:cNvPr id="120" name="Google Shape;120;p6"/>
          <p:cNvSpPr txBox="1"/>
          <p:nvPr>
            <p:ph idx="1" type="body"/>
          </p:nvPr>
        </p:nvSpPr>
        <p:spPr>
          <a:xfrm>
            <a:off x="457200" y="1600200"/>
            <a:ext cx="3686172"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lt1"/>
              </a:buClr>
              <a:buSzPts val="3200"/>
              <a:buChar char="•"/>
            </a:pPr>
            <a:r>
              <a:t/>
            </a:r>
            <a:endParaRPr b="1">
              <a:solidFill>
                <a:schemeClr val="lt1"/>
              </a:solidFill>
            </a:endParaRPr>
          </a:p>
        </p:txBody>
      </p:sp>
      <p:sp>
        <p:nvSpPr>
          <p:cNvPr id="121" name="Google Shape;121;p6"/>
          <p:cNvSpPr txBox="1"/>
          <p:nvPr/>
        </p:nvSpPr>
        <p:spPr>
          <a:xfrm>
            <a:off x="4446250" y="1600150"/>
            <a:ext cx="4274100" cy="4526100"/>
          </a:xfrm>
          <a:prstGeom prst="rect">
            <a:avLst/>
          </a:prstGeom>
          <a:noFill/>
          <a:ln>
            <a:noFill/>
          </a:ln>
        </p:spPr>
        <p:txBody>
          <a:bodyPr anchorCtr="0" anchor="t" bIns="45700" lIns="91425" spcFirstLastPara="1" rIns="91425" wrap="square" tIns="45700">
            <a:normAutofit/>
          </a:bodyPr>
          <a:lstStyle/>
          <a:p>
            <a:pPr indent="-292100" lvl="0" marL="342900" marR="0" rtl="0" algn="l">
              <a:lnSpc>
                <a:spcPct val="100000"/>
              </a:lnSpc>
              <a:spcBef>
                <a:spcPts val="0"/>
              </a:spcBef>
              <a:spcAft>
                <a:spcPts val="0"/>
              </a:spcAft>
              <a:buClr>
                <a:schemeClr val="lt1"/>
              </a:buClr>
              <a:buSzPts val="2400"/>
              <a:buFont typeface="Arial"/>
              <a:buChar char="•"/>
            </a:pPr>
            <a:r>
              <a:rPr b="1" lang="en-IN" sz="2400">
                <a:solidFill>
                  <a:schemeClr val="lt1"/>
                </a:solidFill>
                <a:latin typeface="Calibri"/>
                <a:ea typeface="Calibri"/>
                <a:cs typeface="Calibri"/>
                <a:sym typeface="Calibri"/>
              </a:rPr>
              <a:t>Emosense is an Ap that uses AI to recognize the emotion of the user when they record the audio.</a:t>
            </a:r>
            <a:endParaRPr b="1" sz="2400">
              <a:solidFill>
                <a:schemeClr val="lt1"/>
              </a:solidFill>
              <a:latin typeface="Calibri"/>
              <a:ea typeface="Calibri"/>
              <a:cs typeface="Calibri"/>
              <a:sym typeface="Calibri"/>
            </a:endParaRPr>
          </a:p>
          <a:p>
            <a:pPr indent="-292100" lvl="0" marL="342900" marR="0" rtl="0" algn="l">
              <a:lnSpc>
                <a:spcPct val="100000"/>
              </a:lnSpc>
              <a:spcBef>
                <a:spcPts val="0"/>
              </a:spcBef>
              <a:spcAft>
                <a:spcPts val="0"/>
              </a:spcAft>
              <a:buClr>
                <a:schemeClr val="lt1"/>
              </a:buClr>
              <a:buSzPts val="2400"/>
              <a:buFont typeface="Calibri"/>
              <a:buChar char="•"/>
            </a:pPr>
            <a:r>
              <a:rPr b="1" lang="en-IN" sz="2400">
                <a:solidFill>
                  <a:schemeClr val="lt1"/>
                </a:solidFill>
                <a:latin typeface="Calibri"/>
                <a:ea typeface="Calibri"/>
                <a:cs typeface="Calibri"/>
                <a:sym typeface="Calibri"/>
              </a:rPr>
              <a:t>It was built using IDLE and Python.</a:t>
            </a:r>
            <a:endParaRPr b="1" sz="2400">
              <a:solidFill>
                <a:schemeClr val="lt1"/>
              </a:solidFill>
              <a:latin typeface="Calibri"/>
              <a:ea typeface="Calibri"/>
              <a:cs typeface="Calibri"/>
              <a:sym typeface="Calibri"/>
            </a:endParaRPr>
          </a:p>
          <a:p>
            <a:pPr indent="-292100" lvl="0" marL="342900" marR="0" rtl="0" algn="l">
              <a:lnSpc>
                <a:spcPct val="100000"/>
              </a:lnSpc>
              <a:spcBef>
                <a:spcPts val="0"/>
              </a:spcBef>
              <a:spcAft>
                <a:spcPts val="0"/>
              </a:spcAft>
              <a:buClr>
                <a:schemeClr val="lt1"/>
              </a:buClr>
              <a:buSzPts val="2400"/>
              <a:buFont typeface="Calibri"/>
              <a:buChar char="•"/>
            </a:pPr>
            <a:r>
              <a:rPr b="1" lang="en-IN" sz="2400">
                <a:solidFill>
                  <a:schemeClr val="lt1"/>
                </a:solidFill>
                <a:latin typeface="Calibri"/>
                <a:ea typeface="Calibri"/>
                <a:cs typeface="Calibri"/>
                <a:sym typeface="Calibri"/>
              </a:rPr>
              <a:t>Some libraries used</a:t>
            </a:r>
            <a:endParaRPr b="1" sz="2400">
              <a:solidFill>
                <a:schemeClr val="lt1"/>
              </a:solidFill>
              <a:latin typeface="Calibri"/>
              <a:ea typeface="Calibri"/>
              <a:cs typeface="Calibri"/>
              <a:sym typeface="Calibri"/>
            </a:endParaRPr>
          </a:p>
          <a:p>
            <a:pPr indent="0" lvl="0" marL="457200" marR="0" rtl="0" algn="l">
              <a:lnSpc>
                <a:spcPct val="100000"/>
              </a:lnSpc>
              <a:spcBef>
                <a:spcPts val="0"/>
              </a:spcBef>
              <a:spcAft>
                <a:spcPts val="0"/>
              </a:spcAft>
              <a:buNone/>
            </a:pPr>
            <a:r>
              <a:rPr b="1" lang="en-IN" sz="2400">
                <a:solidFill>
                  <a:schemeClr val="lt1"/>
                </a:solidFill>
                <a:latin typeface="Calibri"/>
                <a:ea typeface="Calibri"/>
                <a:cs typeface="Calibri"/>
                <a:sym typeface="Calibri"/>
              </a:rPr>
              <a:t>Speech_recognition</a:t>
            </a:r>
            <a:endParaRPr b="1" sz="2400">
              <a:solidFill>
                <a:schemeClr val="lt1"/>
              </a:solidFill>
              <a:latin typeface="Calibri"/>
              <a:ea typeface="Calibri"/>
              <a:cs typeface="Calibri"/>
              <a:sym typeface="Calibri"/>
            </a:endParaRPr>
          </a:p>
          <a:p>
            <a:pPr indent="0" lvl="0" marL="457200" marR="0" rtl="0" algn="l">
              <a:lnSpc>
                <a:spcPct val="100000"/>
              </a:lnSpc>
              <a:spcBef>
                <a:spcPts val="0"/>
              </a:spcBef>
              <a:spcAft>
                <a:spcPts val="0"/>
              </a:spcAft>
              <a:buNone/>
            </a:pPr>
            <a:r>
              <a:rPr b="1" lang="en-IN" sz="2400">
                <a:solidFill>
                  <a:schemeClr val="lt1"/>
                </a:solidFill>
                <a:latin typeface="Calibri"/>
                <a:ea typeface="Calibri"/>
                <a:cs typeface="Calibri"/>
                <a:sym typeface="Calibri"/>
              </a:rPr>
              <a:t>nltk</a:t>
            </a:r>
            <a:endParaRPr b="1" sz="2400">
              <a:solidFill>
                <a:schemeClr val="lt1"/>
              </a:solidFill>
              <a:latin typeface="Calibri"/>
              <a:ea typeface="Calibri"/>
              <a:cs typeface="Calibri"/>
              <a:sym typeface="Calibri"/>
            </a:endParaRPr>
          </a:p>
          <a:p>
            <a:pPr indent="0" lvl="0" marL="457200" marR="0" rtl="0" algn="l">
              <a:lnSpc>
                <a:spcPct val="100000"/>
              </a:lnSpc>
              <a:spcBef>
                <a:spcPts val="0"/>
              </a:spcBef>
              <a:spcAft>
                <a:spcPts val="0"/>
              </a:spcAft>
              <a:buNone/>
            </a:pPr>
            <a:r>
              <a:rPr b="1" lang="en-IN" sz="2400">
                <a:solidFill>
                  <a:schemeClr val="lt1"/>
                </a:solidFill>
                <a:latin typeface="Calibri"/>
                <a:ea typeface="Calibri"/>
                <a:cs typeface="Calibri"/>
                <a:sym typeface="Calibri"/>
              </a:rPr>
              <a:t>SentimentIntensityAnalyzer</a:t>
            </a:r>
            <a:endParaRPr b="1" sz="2400">
              <a:solidFill>
                <a:schemeClr val="lt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b="1" sz="2400">
              <a:solidFill>
                <a:schemeClr val="lt1"/>
              </a:solidFill>
              <a:latin typeface="Calibri"/>
              <a:ea typeface="Calibri"/>
              <a:cs typeface="Calibri"/>
              <a:sym typeface="Calibri"/>
            </a:endParaRPr>
          </a:p>
        </p:txBody>
      </p:sp>
      <p:pic>
        <p:nvPicPr>
          <p:cNvPr id="122" name="Google Shape;122;p6"/>
          <p:cNvPicPr preferRelativeResize="0"/>
          <p:nvPr/>
        </p:nvPicPr>
        <p:blipFill>
          <a:blip r:embed="rId3">
            <a:alphaModFix/>
          </a:blip>
          <a:stretch>
            <a:fillRect/>
          </a:stretch>
        </p:blipFill>
        <p:spPr>
          <a:xfrm>
            <a:off x="369550" y="1600188"/>
            <a:ext cx="4076700" cy="4752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7"/>
          <p:cNvSpPr/>
          <p:nvPr/>
        </p:nvSpPr>
        <p:spPr>
          <a:xfrm>
            <a:off x="1691707" y="548836"/>
            <a:ext cx="5760600" cy="936000"/>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IN" sz="4400" u="none" cap="none" strike="noStrike">
                <a:solidFill>
                  <a:schemeClr val="dk1"/>
                </a:solidFill>
                <a:latin typeface="Calibri"/>
                <a:ea typeface="Calibri"/>
                <a:cs typeface="Calibri"/>
                <a:sym typeface="Calibri"/>
              </a:rPr>
              <a:t>How do I use the App?</a:t>
            </a:r>
            <a:endParaRPr/>
          </a:p>
        </p:txBody>
      </p:sp>
      <p:sp>
        <p:nvSpPr>
          <p:cNvPr id="128" name="Google Shape;128;p7"/>
          <p:cNvSpPr txBox="1"/>
          <p:nvPr/>
        </p:nvSpPr>
        <p:spPr>
          <a:xfrm>
            <a:off x="601925" y="1560575"/>
            <a:ext cx="8184000" cy="429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IN" sz="2500">
                <a:solidFill>
                  <a:schemeClr val="lt1"/>
                </a:solidFill>
                <a:latin typeface="Calibri"/>
                <a:ea typeface="Calibri"/>
                <a:cs typeface="Calibri"/>
                <a:sym typeface="Calibri"/>
              </a:rPr>
              <a:t>The app includes a "Record Voice" button for easy audio capture. There is also a stop </a:t>
            </a:r>
            <a:r>
              <a:rPr b="1" lang="en-IN" sz="2500">
                <a:solidFill>
                  <a:schemeClr val="lt1"/>
                </a:solidFill>
                <a:latin typeface="Calibri"/>
                <a:ea typeface="Calibri"/>
                <a:cs typeface="Calibri"/>
                <a:sym typeface="Calibri"/>
              </a:rPr>
              <a:t>button</a:t>
            </a:r>
            <a:r>
              <a:rPr b="1" lang="en-IN" sz="2500">
                <a:solidFill>
                  <a:schemeClr val="lt1"/>
                </a:solidFill>
                <a:latin typeface="Calibri"/>
                <a:ea typeface="Calibri"/>
                <a:cs typeface="Calibri"/>
                <a:sym typeface="Calibri"/>
              </a:rPr>
              <a:t> that </a:t>
            </a:r>
            <a:r>
              <a:rPr b="1" lang="en-IN" sz="2500">
                <a:solidFill>
                  <a:schemeClr val="lt1"/>
                </a:solidFill>
                <a:latin typeface="Calibri"/>
                <a:ea typeface="Calibri"/>
                <a:cs typeface="Calibri"/>
                <a:sym typeface="Calibri"/>
              </a:rPr>
              <a:t>allows</a:t>
            </a:r>
            <a:r>
              <a:rPr b="1" lang="en-IN" sz="2500">
                <a:solidFill>
                  <a:schemeClr val="lt1"/>
                </a:solidFill>
                <a:latin typeface="Calibri"/>
                <a:ea typeface="Calibri"/>
                <a:cs typeface="Calibri"/>
                <a:sym typeface="Calibri"/>
              </a:rPr>
              <a:t> the user to stop the recording whenever they want. By doing this the users can record their voice effortlessly</a:t>
            </a:r>
            <a:r>
              <a:rPr b="1" lang="en-IN" sz="2500">
                <a:solidFill>
                  <a:schemeClr val="lt1"/>
                </a:solidFill>
                <a:latin typeface="Calibri"/>
                <a:ea typeface="Calibri"/>
                <a:cs typeface="Calibri"/>
                <a:sym typeface="Calibri"/>
              </a:rPr>
              <a:t>. </a:t>
            </a:r>
            <a:r>
              <a:rPr b="1" lang="en-IN" sz="2500">
                <a:solidFill>
                  <a:schemeClr val="lt1"/>
                </a:solidFill>
                <a:latin typeface="Calibri"/>
                <a:ea typeface="Calibri"/>
                <a:cs typeface="Calibri"/>
                <a:sym typeface="Calibri"/>
              </a:rPr>
              <a:t>Post-recording, the AI utilizes advanced algorithms to analyze emotional nuances in the audio, providing users with a precise emotional assessment. The response is displayed in the Response box under the stop button. This will allow the user to see the </a:t>
            </a:r>
            <a:r>
              <a:rPr b="1" lang="en-IN" sz="2500">
                <a:solidFill>
                  <a:schemeClr val="lt1"/>
                </a:solidFill>
                <a:latin typeface="Calibri"/>
                <a:ea typeface="Calibri"/>
                <a:cs typeface="Calibri"/>
                <a:sym typeface="Calibri"/>
              </a:rPr>
              <a:t>assessment</a:t>
            </a:r>
            <a:r>
              <a:rPr b="1" lang="en-IN" sz="2500">
                <a:solidFill>
                  <a:schemeClr val="lt1"/>
                </a:solidFill>
                <a:latin typeface="Calibri"/>
                <a:ea typeface="Calibri"/>
                <a:cs typeface="Calibri"/>
                <a:sym typeface="Calibri"/>
              </a:rPr>
              <a:t> directly. If the user to wish to check another sentence, they need not run the program one more time.  They just need to click the record button to </a:t>
            </a:r>
            <a:r>
              <a:rPr b="1" lang="en-IN" sz="2500">
                <a:solidFill>
                  <a:schemeClr val="lt1"/>
                </a:solidFill>
                <a:latin typeface="Calibri"/>
                <a:ea typeface="Calibri"/>
                <a:cs typeface="Calibri"/>
                <a:sym typeface="Calibri"/>
              </a:rPr>
              <a:t>start the program again.</a:t>
            </a:r>
            <a:endParaRPr sz="32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8"/>
          <p:cNvSpPr/>
          <p:nvPr/>
        </p:nvSpPr>
        <p:spPr>
          <a:xfrm>
            <a:off x="611560" y="140358"/>
            <a:ext cx="7920880" cy="1290871"/>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4400">
                <a:solidFill>
                  <a:schemeClr val="dk1"/>
                </a:solidFill>
                <a:latin typeface="Calibri"/>
                <a:ea typeface="Calibri"/>
                <a:cs typeface="Calibri"/>
                <a:sym typeface="Calibri"/>
              </a:rPr>
              <a:t>EMOSENSE</a:t>
            </a:r>
            <a:endParaRPr/>
          </a:p>
          <a:p>
            <a:pPr indent="0" lvl="0" marL="0" marR="0" rtl="0" algn="ctr">
              <a:spcBef>
                <a:spcPts val="0"/>
              </a:spcBef>
              <a:spcAft>
                <a:spcPts val="0"/>
              </a:spcAft>
              <a:buNone/>
            </a:pPr>
            <a:r>
              <a:t/>
            </a:r>
            <a:endParaRPr/>
          </a:p>
        </p:txBody>
      </p:sp>
      <p:sp>
        <p:nvSpPr>
          <p:cNvPr id="134" name="Google Shape;134;p8"/>
          <p:cNvSpPr txBox="1"/>
          <p:nvPr>
            <p:ph idx="1" type="body"/>
          </p:nvPr>
        </p:nvSpPr>
        <p:spPr>
          <a:xfrm>
            <a:off x="457200" y="1600200"/>
            <a:ext cx="3471858"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lt1"/>
              </a:buClr>
              <a:buSzPts val="2400"/>
              <a:buChar char="•"/>
            </a:pPr>
            <a:r>
              <a:rPr b="1" lang="en-IN" sz="2400">
                <a:solidFill>
                  <a:schemeClr val="lt1"/>
                </a:solidFill>
              </a:rPr>
              <a:t>Screenshot/ Pic of each option/screen of the App</a:t>
            </a:r>
            <a:endParaRPr b="1" sz="2400">
              <a:solidFill>
                <a:schemeClr val="lt1"/>
              </a:solidFill>
            </a:endParaRPr>
          </a:p>
        </p:txBody>
      </p:sp>
      <p:sp>
        <p:nvSpPr>
          <p:cNvPr id="135" name="Google Shape;135;p8"/>
          <p:cNvSpPr txBox="1"/>
          <p:nvPr/>
        </p:nvSpPr>
        <p:spPr>
          <a:xfrm>
            <a:off x="4887295" y="1600206"/>
            <a:ext cx="3757500" cy="4526100"/>
          </a:xfrm>
          <a:prstGeom prst="rect">
            <a:avLst/>
          </a:prstGeom>
          <a:noFill/>
          <a:ln>
            <a:noFill/>
          </a:ln>
        </p:spPr>
        <p:txBody>
          <a:bodyPr anchorCtr="0" anchor="t" bIns="45700" lIns="91425" spcFirstLastPara="1" rIns="91425" wrap="square" tIns="45700">
            <a:normAutofit lnSpcReduction="10000"/>
          </a:bodyPr>
          <a:lstStyle/>
          <a:p>
            <a:pPr indent="0" lvl="0" marL="457200" marR="0" rtl="0" algn="l">
              <a:lnSpc>
                <a:spcPct val="100000"/>
              </a:lnSpc>
              <a:spcBef>
                <a:spcPts val="480"/>
              </a:spcBef>
              <a:spcAft>
                <a:spcPts val="0"/>
              </a:spcAft>
              <a:buNone/>
            </a:pPr>
            <a:r>
              <a:rPr b="1" lang="en-IN" sz="2100">
                <a:solidFill>
                  <a:schemeClr val="lt1"/>
                </a:solidFill>
              </a:rPr>
              <a:t>REQUIREMENTS</a:t>
            </a:r>
            <a:endParaRPr b="1" sz="2100">
              <a:solidFill>
                <a:schemeClr val="lt1"/>
              </a:solidFill>
            </a:endParaRPr>
          </a:p>
          <a:p>
            <a:pPr indent="-387350" lvl="0" marL="342900" marR="0" rtl="0" algn="l">
              <a:lnSpc>
                <a:spcPct val="100000"/>
              </a:lnSpc>
              <a:spcBef>
                <a:spcPts val="480"/>
              </a:spcBef>
              <a:spcAft>
                <a:spcPts val="0"/>
              </a:spcAft>
              <a:buClr>
                <a:schemeClr val="lt1"/>
              </a:buClr>
              <a:buSzPts val="3100"/>
              <a:buFont typeface="Arial"/>
              <a:buChar char="•"/>
            </a:pPr>
            <a:r>
              <a:rPr b="1" lang="en-IN" sz="2100">
                <a:solidFill>
                  <a:schemeClr val="lt1"/>
                </a:solidFill>
              </a:rPr>
              <a:t>The </a:t>
            </a:r>
            <a:r>
              <a:rPr b="1" lang="en-IN" sz="2100">
                <a:solidFill>
                  <a:schemeClr val="lt1"/>
                </a:solidFill>
              </a:rPr>
              <a:t>microphone should be clear and working properly.</a:t>
            </a:r>
            <a:endParaRPr b="1" sz="2100">
              <a:solidFill>
                <a:schemeClr val="lt1"/>
              </a:solidFill>
            </a:endParaRPr>
          </a:p>
          <a:p>
            <a:pPr indent="-323850" lvl="0" marL="342900" marR="0" rtl="0" algn="l">
              <a:lnSpc>
                <a:spcPct val="100000"/>
              </a:lnSpc>
              <a:spcBef>
                <a:spcPts val="480"/>
              </a:spcBef>
              <a:spcAft>
                <a:spcPts val="0"/>
              </a:spcAft>
              <a:buClr>
                <a:schemeClr val="lt1"/>
              </a:buClr>
              <a:buSzPts val="2100"/>
              <a:buChar char="•"/>
            </a:pPr>
            <a:r>
              <a:rPr b="1" lang="en-IN" sz="2100">
                <a:solidFill>
                  <a:schemeClr val="lt1"/>
                </a:solidFill>
              </a:rPr>
              <a:t>The wifi must be fairly good to run it with ease </a:t>
            </a:r>
            <a:endParaRPr b="1" sz="2100">
              <a:solidFill>
                <a:schemeClr val="lt1"/>
              </a:solidFill>
            </a:endParaRPr>
          </a:p>
          <a:p>
            <a:pPr indent="-323850" lvl="0" marL="342900" marR="0" rtl="0" algn="l">
              <a:lnSpc>
                <a:spcPct val="100000"/>
              </a:lnSpc>
              <a:spcBef>
                <a:spcPts val="480"/>
              </a:spcBef>
              <a:spcAft>
                <a:spcPts val="0"/>
              </a:spcAft>
              <a:buClr>
                <a:schemeClr val="lt1"/>
              </a:buClr>
              <a:buSzPts val="2100"/>
              <a:buChar char="•"/>
            </a:pPr>
            <a:r>
              <a:rPr b="1" lang="en-IN" sz="2100">
                <a:solidFill>
                  <a:schemeClr val="lt1"/>
                </a:solidFill>
              </a:rPr>
              <a:t>After pressing the record audio button speak slowly clearly and a bit loudly, this will make it easier for the AI to to capture so it can give you an accurate answer.</a:t>
            </a:r>
            <a:endParaRPr b="1" sz="2100">
              <a:solidFill>
                <a:schemeClr val="lt1"/>
              </a:solidFill>
            </a:endParaRPr>
          </a:p>
        </p:txBody>
      </p:sp>
      <p:pic>
        <p:nvPicPr>
          <p:cNvPr id="136" name="Google Shape;136;p8"/>
          <p:cNvPicPr preferRelativeResize="0"/>
          <p:nvPr/>
        </p:nvPicPr>
        <p:blipFill>
          <a:blip r:embed="rId3">
            <a:alphaModFix/>
          </a:blip>
          <a:stretch>
            <a:fillRect/>
          </a:stretch>
        </p:blipFill>
        <p:spPr>
          <a:xfrm>
            <a:off x="154775" y="1546251"/>
            <a:ext cx="4417225" cy="514998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9"/>
          <p:cNvSpPr/>
          <p:nvPr/>
        </p:nvSpPr>
        <p:spPr>
          <a:xfrm>
            <a:off x="1871700" y="200702"/>
            <a:ext cx="5400600" cy="1290871"/>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IN" sz="4400" u="none" cap="none" strike="noStrike">
                <a:solidFill>
                  <a:schemeClr val="dk1"/>
                </a:solidFill>
                <a:latin typeface="Calibri"/>
                <a:ea typeface="Calibri"/>
                <a:cs typeface="Calibri"/>
                <a:sym typeface="Calibri"/>
              </a:rPr>
              <a:t>Contact Person</a:t>
            </a:r>
            <a:endParaRPr/>
          </a:p>
        </p:txBody>
      </p:sp>
      <p:sp>
        <p:nvSpPr>
          <p:cNvPr id="142" name="Google Shape;142;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lt1"/>
              </a:buClr>
              <a:buSzPts val="3200"/>
              <a:buChar char="•"/>
            </a:pPr>
            <a:r>
              <a:rPr b="1" lang="en-IN">
                <a:solidFill>
                  <a:schemeClr val="lt1"/>
                </a:solidFill>
              </a:rPr>
              <a:t>Please reach out to Mayur Narayan T K at mayurnarayan23@gmail.com for any questions/ concerns/ suggestions on the App</a:t>
            </a:r>
            <a:endParaRPr/>
          </a:p>
          <a:p>
            <a:pPr indent="-342900" lvl="0" marL="342900" rtl="0" algn="l">
              <a:spcBef>
                <a:spcPts val="640"/>
              </a:spcBef>
              <a:spcAft>
                <a:spcPts val="0"/>
              </a:spcAft>
              <a:buClr>
                <a:schemeClr val="dk1"/>
              </a:buClr>
              <a:buSzPts val="3200"/>
              <a:buNone/>
            </a:pPr>
            <a:r>
              <a:t/>
            </a:r>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2021-09-17T13:31:27Z</dcterms:created>
  <dc:creator>Smita</dc:creator>
</cp:coreProperties>
</file>