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59" r:id="rId5"/>
    <p:sldId id="260" r:id="rId6"/>
    <p:sldId id="261" r:id="rId7"/>
    <p:sldId id="267" r:id="rId8"/>
    <p:sldId id="268"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69E1577-9C9D-4F16-ADE6-E3D7F17151E6}" type="datetimeFigureOut">
              <a:rPr lang="en-IN" smtClean="0"/>
              <a:t>23-04-2024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48BA07D0-3658-45C9-AC68-AFB436C2DD7B}"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5475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9E1577-9C9D-4F16-ADE6-E3D7F17151E6}"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BA07D0-3658-45C9-AC68-AFB436C2DD7B}" type="slidenum">
              <a:rPr lang="en-IN" smtClean="0"/>
              <a:t>‹#›</a:t>
            </a:fld>
            <a:endParaRPr lang="en-IN"/>
          </a:p>
        </p:txBody>
      </p:sp>
    </p:spTree>
    <p:extLst>
      <p:ext uri="{BB962C8B-B14F-4D97-AF65-F5344CB8AC3E}">
        <p14:creationId xmlns:p14="http://schemas.microsoft.com/office/powerpoint/2010/main" val="332807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E1577-9C9D-4F16-ADE6-E3D7F17151E6}"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A07D0-3658-45C9-AC68-AFB436C2DD7B}"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5840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E1577-9C9D-4F16-ADE6-E3D7F17151E6}"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A07D0-3658-45C9-AC68-AFB436C2DD7B}"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4825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E1577-9C9D-4F16-ADE6-E3D7F17151E6}"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A07D0-3658-45C9-AC68-AFB436C2DD7B}" type="slidenum">
              <a:rPr lang="en-IN" smtClean="0"/>
              <a:t>‹#›</a:t>
            </a:fld>
            <a:endParaRPr lang="en-IN"/>
          </a:p>
        </p:txBody>
      </p:sp>
    </p:spTree>
    <p:extLst>
      <p:ext uri="{BB962C8B-B14F-4D97-AF65-F5344CB8AC3E}">
        <p14:creationId xmlns:p14="http://schemas.microsoft.com/office/powerpoint/2010/main" val="2018235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E1577-9C9D-4F16-ADE6-E3D7F17151E6}"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A07D0-3658-45C9-AC68-AFB436C2DD7B}"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180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E1577-9C9D-4F16-ADE6-E3D7F17151E6}"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A07D0-3658-45C9-AC68-AFB436C2DD7B}"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075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E1577-9C9D-4F16-ADE6-E3D7F17151E6}"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A07D0-3658-45C9-AC68-AFB436C2DD7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3327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E1577-9C9D-4F16-ADE6-E3D7F17151E6}"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A07D0-3658-45C9-AC68-AFB436C2DD7B}"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1218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E1577-9C9D-4F16-ADE6-E3D7F17151E6}"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A07D0-3658-45C9-AC68-AFB436C2DD7B}" type="slidenum">
              <a:rPr lang="en-IN" smtClean="0"/>
              <a:t>‹#›</a:t>
            </a:fld>
            <a:endParaRPr lang="en-IN"/>
          </a:p>
        </p:txBody>
      </p:sp>
    </p:spTree>
    <p:extLst>
      <p:ext uri="{BB962C8B-B14F-4D97-AF65-F5344CB8AC3E}">
        <p14:creationId xmlns:p14="http://schemas.microsoft.com/office/powerpoint/2010/main" val="2212943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E1577-9C9D-4F16-ADE6-E3D7F17151E6}"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A07D0-3658-45C9-AC68-AFB436C2DD7B}"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894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9E1577-9C9D-4F16-ADE6-E3D7F17151E6}"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BA07D0-3658-45C9-AC68-AFB436C2DD7B}" type="slidenum">
              <a:rPr lang="en-IN" smtClean="0"/>
              <a:t>‹#›</a:t>
            </a:fld>
            <a:endParaRPr lang="en-IN"/>
          </a:p>
        </p:txBody>
      </p:sp>
    </p:spTree>
    <p:extLst>
      <p:ext uri="{BB962C8B-B14F-4D97-AF65-F5344CB8AC3E}">
        <p14:creationId xmlns:p14="http://schemas.microsoft.com/office/powerpoint/2010/main" val="3436027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9E1577-9C9D-4F16-ADE6-E3D7F17151E6}" type="datetimeFigureOut">
              <a:rPr lang="en-IN" smtClean="0"/>
              <a:t>23-04-2024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BA07D0-3658-45C9-AC68-AFB436C2DD7B}"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123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9E1577-9C9D-4F16-ADE6-E3D7F17151E6}" type="datetimeFigureOut">
              <a:rPr lang="en-IN" smtClean="0"/>
              <a:t>23-04-2024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BA07D0-3658-45C9-AC68-AFB436C2DD7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7834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E1577-9C9D-4F16-ADE6-E3D7F17151E6}" type="datetimeFigureOut">
              <a:rPr lang="en-IN" smtClean="0"/>
              <a:t>23-04-2024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BA07D0-3658-45C9-AC68-AFB436C2DD7B}" type="slidenum">
              <a:rPr lang="en-IN" smtClean="0"/>
              <a:t>‹#›</a:t>
            </a:fld>
            <a:endParaRPr lang="en-IN"/>
          </a:p>
        </p:txBody>
      </p:sp>
    </p:spTree>
    <p:extLst>
      <p:ext uri="{BB962C8B-B14F-4D97-AF65-F5344CB8AC3E}">
        <p14:creationId xmlns:p14="http://schemas.microsoft.com/office/powerpoint/2010/main" val="695984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9E1577-9C9D-4F16-ADE6-E3D7F17151E6}"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BA07D0-3658-45C9-AC68-AFB436C2DD7B}"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2154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9E1577-9C9D-4F16-ADE6-E3D7F17151E6}"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BA07D0-3658-45C9-AC68-AFB436C2DD7B}" type="slidenum">
              <a:rPr lang="en-IN" smtClean="0"/>
              <a:t>‹#›</a:t>
            </a:fld>
            <a:endParaRPr lang="en-IN"/>
          </a:p>
        </p:txBody>
      </p:sp>
    </p:spTree>
    <p:extLst>
      <p:ext uri="{BB962C8B-B14F-4D97-AF65-F5344CB8AC3E}">
        <p14:creationId xmlns:p14="http://schemas.microsoft.com/office/powerpoint/2010/main" val="3049832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9E1577-9C9D-4F16-ADE6-E3D7F17151E6}" type="datetimeFigureOut">
              <a:rPr lang="en-IN" smtClean="0"/>
              <a:t>23-04-2024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BA07D0-3658-45C9-AC68-AFB436C2DD7B}" type="slidenum">
              <a:rPr lang="en-IN" smtClean="0"/>
              <a:t>‹#›</a:t>
            </a:fld>
            <a:endParaRPr lang="en-IN"/>
          </a:p>
        </p:txBody>
      </p:sp>
    </p:spTree>
    <p:extLst>
      <p:ext uri="{BB962C8B-B14F-4D97-AF65-F5344CB8AC3E}">
        <p14:creationId xmlns:p14="http://schemas.microsoft.com/office/powerpoint/2010/main" val="33608048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6E03A-99B3-0A95-96A5-36184CD58653}"/>
              </a:ext>
            </a:extLst>
          </p:cNvPr>
          <p:cNvSpPr>
            <a:spLocks noGrp="1"/>
          </p:cNvSpPr>
          <p:nvPr>
            <p:ph type="ctrTitle"/>
          </p:nvPr>
        </p:nvSpPr>
        <p:spPr>
          <a:xfrm>
            <a:off x="2688164" y="1346476"/>
            <a:ext cx="6815669" cy="1515533"/>
          </a:xfrm>
        </p:spPr>
        <p:txBody>
          <a:bodyPr/>
          <a:lstStyle/>
          <a:p>
            <a:r>
              <a:rPr lang="en-IN" dirty="0" err="1">
                <a:latin typeface="Britannic Bold" panose="020B0903060703020204" pitchFamily="34" charset="0"/>
              </a:rPr>
              <a:t>Uuma</a:t>
            </a:r>
            <a:r>
              <a:rPr lang="en-IN" dirty="0">
                <a:latin typeface="Britannic Bold" panose="020B0903060703020204" pitchFamily="34" charset="0"/>
              </a:rPr>
              <a:t>:</a:t>
            </a:r>
            <a:br>
              <a:rPr lang="en-IN" dirty="0"/>
            </a:br>
            <a:r>
              <a:rPr lang="en-IN" sz="3600" dirty="0">
                <a:latin typeface="Arial Rounded MT Bold" panose="020F0704030504030204" pitchFamily="34" charset="0"/>
              </a:rPr>
              <a:t>The ISL Predictor</a:t>
            </a:r>
          </a:p>
        </p:txBody>
      </p:sp>
      <p:sp>
        <p:nvSpPr>
          <p:cNvPr id="3" name="Subtitle 2">
            <a:extLst>
              <a:ext uri="{FF2B5EF4-FFF2-40B4-BE49-F238E27FC236}">
                <a16:creationId xmlns:a16="http://schemas.microsoft.com/office/drawing/2014/main" id="{19FB036D-F2A0-5FA8-88D2-AD996783D57E}"/>
              </a:ext>
            </a:extLst>
          </p:cNvPr>
          <p:cNvSpPr>
            <a:spLocks noGrp="1"/>
          </p:cNvSpPr>
          <p:nvPr>
            <p:ph type="subTitle" idx="1"/>
          </p:nvPr>
        </p:nvSpPr>
        <p:spPr>
          <a:xfrm>
            <a:off x="2688164" y="2415591"/>
            <a:ext cx="6815669" cy="1077502"/>
          </a:xfrm>
        </p:spPr>
        <p:txBody>
          <a:bodyPr>
            <a:normAutofit fontScale="92500" lnSpcReduction="10000"/>
          </a:bodyPr>
          <a:lstStyle/>
          <a:p>
            <a:endParaRPr lang="en-IN" dirty="0"/>
          </a:p>
          <a:p>
            <a:r>
              <a:rPr lang="en-IN" sz="3600" dirty="0">
                <a:latin typeface="Britannic Bold" panose="020B0903060703020204" pitchFamily="34" charset="0"/>
              </a:rPr>
              <a:t>Final Project</a:t>
            </a:r>
          </a:p>
          <a:p>
            <a:endParaRPr lang="en-IN" sz="3600" dirty="0">
              <a:latin typeface="Britannic Bold" panose="020B0903060703020204" pitchFamily="34" charset="0"/>
            </a:endParaRPr>
          </a:p>
        </p:txBody>
      </p:sp>
      <p:sp>
        <p:nvSpPr>
          <p:cNvPr id="4" name="TextBox 3">
            <a:extLst>
              <a:ext uri="{FF2B5EF4-FFF2-40B4-BE49-F238E27FC236}">
                <a16:creationId xmlns:a16="http://schemas.microsoft.com/office/drawing/2014/main" id="{6DC9552D-46D3-C3E9-E6CB-BF70194DE686}"/>
              </a:ext>
            </a:extLst>
          </p:cNvPr>
          <p:cNvSpPr txBox="1"/>
          <p:nvPr/>
        </p:nvSpPr>
        <p:spPr>
          <a:xfrm>
            <a:off x="4095574" y="4951825"/>
            <a:ext cx="5516380" cy="369332"/>
          </a:xfrm>
          <a:prstGeom prst="rect">
            <a:avLst/>
          </a:prstGeom>
          <a:noFill/>
        </p:spPr>
        <p:txBody>
          <a:bodyPr wrap="square" rtlCol="0">
            <a:spAutoFit/>
          </a:bodyPr>
          <a:lstStyle/>
          <a:p>
            <a:pPr algn="r"/>
            <a:r>
              <a:rPr lang="en-IN" dirty="0">
                <a:latin typeface="Arial Rounded MT Bold" panose="020F0704030504030204" pitchFamily="34" charset="0"/>
              </a:rPr>
              <a:t>~by </a:t>
            </a:r>
            <a:r>
              <a:rPr lang="en-IN" dirty="0" err="1">
                <a:latin typeface="Arial Rounded MT Bold" panose="020F0704030504030204" pitchFamily="34" charset="0"/>
              </a:rPr>
              <a:t>Pariddhi</a:t>
            </a:r>
            <a:r>
              <a:rPr lang="en-IN" dirty="0">
                <a:latin typeface="Arial Rounded MT Bold" panose="020F0704030504030204" pitchFamily="34" charset="0"/>
              </a:rPr>
              <a:t> Jus Roy</a:t>
            </a:r>
          </a:p>
        </p:txBody>
      </p:sp>
      <p:pic>
        <p:nvPicPr>
          <p:cNvPr id="6" name="Picture 5">
            <a:extLst>
              <a:ext uri="{FF2B5EF4-FFF2-40B4-BE49-F238E27FC236}">
                <a16:creationId xmlns:a16="http://schemas.microsoft.com/office/drawing/2014/main" id="{00878480-97A9-66C4-3F33-CFA61D440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8231" y="3620958"/>
            <a:ext cx="1515533" cy="1515533"/>
          </a:xfrm>
          <a:prstGeom prst="rect">
            <a:avLst/>
          </a:prstGeom>
        </p:spPr>
      </p:pic>
    </p:spTree>
    <p:extLst>
      <p:ext uri="{BB962C8B-B14F-4D97-AF65-F5344CB8AC3E}">
        <p14:creationId xmlns:p14="http://schemas.microsoft.com/office/powerpoint/2010/main" val="41333652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E5173-6167-E1C0-524F-E7D7852AA8B0}"/>
              </a:ext>
            </a:extLst>
          </p:cNvPr>
          <p:cNvSpPr>
            <a:spLocks noGrp="1"/>
          </p:cNvSpPr>
          <p:nvPr>
            <p:ph type="title"/>
          </p:nvPr>
        </p:nvSpPr>
        <p:spPr/>
        <p:txBody>
          <a:bodyPr>
            <a:normAutofit/>
          </a:bodyPr>
          <a:lstStyle/>
          <a:p>
            <a:r>
              <a:rPr lang="en-IN" sz="6000" dirty="0">
                <a:latin typeface="Cooper Black" panose="0208090404030B020404" pitchFamily="18" charset="0"/>
              </a:rPr>
              <a:t>Table of Contents</a:t>
            </a:r>
          </a:p>
        </p:txBody>
      </p:sp>
      <p:sp>
        <p:nvSpPr>
          <p:cNvPr id="3" name="Content Placeholder 2">
            <a:extLst>
              <a:ext uri="{FF2B5EF4-FFF2-40B4-BE49-F238E27FC236}">
                <a16:creationId xmlns:a16="http://schemas.microsoft.com/office/drawing/2014/main" id="{E60B2377-B9AB-08CE-3A90-C95ADEAE0FA8}"/>
              </a:ext>
            </a:extLst>
          </p:cNvPr>
          <p:cNvSpPr>
            <a:spLocks noGrp="1"/>
          </p:cNvSpPr>
          <p:nvPr>
            <p:ph idx="1"/>
          </p:nvPr>
        </p:nvSpPr>
        <p:spPr/>
        <p:txBody>
          <a:bodyPr/>
          <a:lstStyle/>
          <a:p>
            <a:r>
              <a:rPr lang="en-IN" sz="2000" dirty="0">
                <a:latin typeface="Californian FB" panose="0207040306080B030204" pitchFamily="18" charset="0"/>
              </a:rPr>
              <a:t>Acknowledgements~~~~~~~~~~~~~Pg 3                                                                                                                </a:t>
            </a:r>
          </a:p>
          <a:p>
            <a:r>
              <a:rPr lang="en-IN" sz="2000" dirty="0">
                <a:latin typeface="Californian FB" panose="0207040306080B030204" pitchFamily="18" charset="0"/>
              </a:rPr>
              <a:t>About me….~~~~~~~~~~~~~~~~~~~~~~~~Pg4</a:t>
            </a:r>
          </a:p>
          <a:p>
            <a:r>
              <a:rPr lang="en-IN" sz="2000" dirty="0">
                <a:latin typeface="Californian FB" panose="0207040306080B030204" pitchFamily="18" charset="0"/>
              </a:rPr>
              <a:t>My Journey with </a:t>
            </a:r>
            <a:r>
              <a:rPr lang="en-IN" sz="2000" dirty="0" err="1">
                <a:latin typeface="Californian FB" panose="0207040306080B030204" pitchFamily="18" charset="0"/>
              </a:rPr>
              <a:t>Clevered</a:t>
            </a:r>
            <a:r>
              <a:rPr lang="en-IN" sz="2000" dirty="0">
                <a:latin typeface="Californian FB" panose="0207040306080B030204" pitchFamily="18" charset="0"/>
              </a:rPr>
              <a:t>….~Pg5</a:t>
            </a:r>
          </a:p>
          <a:p>
            <a:r>
              <a:rPr lang="en-IN" sz="2000" dirty="0">
                <a:latin typeface="Californian FB" panose="0207040306080B030204" pitchFamily="18" charset="0"/>
              </a:rPr>
              <a:t>About App….~~~~~~~~~~~~~~~~~~~~~~Pg6</a:t>
            </a:r>
          </a:p>
          <a:p>
            <a:r>
              <a:rPr lang="en-IN" sz="2000" dirty="0">
                <a:latin typeface="Californian FB" panose="0207040306080B030204" pitchFamily="18" charset="0"/>
              </a:rPr>
              <a:t>How do  I use the app?~~~~~~~~~Pg7</a:t>
            </a:r>
          </a:p>
          <a:p>
            <a:r>
              <a:rPr lang="en-IN" sz="2000" dirty="0">
                <a:latin typeface="Californian FB" panose="0207040306080B030204" pitchFamily="18" charset="0"/>
              </a:rPr>
              <a:t>Demo Video…~~~~~~~~~~~~~~~~~~~~~~Pg8</a:t>
            </a:r>
          </a:p>
          <a:p>
            <a:endParaRPr lang="en-IN" sz="2000" dirty="0">
              <a:latin typeface="Californian FB" panose="0207040306080B030204" pitchFamily="18" charset="0"/>
            </a:endParaRPr>
          </a:p>
          <a:p>
            <a:endParaRPr lang="en-IN" sz="2000" dirty="0">
              <a:latin typeface="Californian FB" panose="0207040306080B030204" pitchFamily="18" charset="0"/>
            </a:endParaRPr>
          </a:p>
          <a:p>
            <a:endParaRPr lang="en-IN" dirty="0">
              <a:latin typeface="Californian FB" panose="0207040306080B030204" pitchFamily="18" charset="0"/>
            </a:endParaRPr>
          </a:p>
        </p:txBody>
      </p:sp>
    </p:spTree>
    <p:extLst>
      <p:ext uri="{BB962C8B-B14F-4D97-AF65-F5344CB8AC3E}">
        <p14:creationId xmlns:p14="http://schemas.microsoft.com/office/powerpoint/2010/main" val="3903151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9017-AB2C-4386-44A7-8413157AA78D}"/>
              </a:ext>
            </a:extLst>
          </p:cNvPr>
          <p:cNvSpPr>
            <a:spLocks noGrp="1"/>
          </p:cNvSpPr>
          <p:nvPr>
            <p:ph type="title"/>
          </p:nvPr>
        </p:nvSpPr>
        <p:spPr/>
        <p:txBody>
          <a:bodyPr>
            <a:normAutofit/>
          </a:bodyPr>
          <a:lstStyle/>
          <a:p>
            <a:r>
              <a:rPr lang="en-IN" sz="6000" dirty="0">
                <a:latin typeface="Cooper Black" panose="0208090404030B020404" pitchFamily="18" charset="0"/>
              </a:rPr>
              <a:t>Acknowledgments</a:t>
            </a:r>
          </a:p>
        </p:txBody>
      </p:sp>
      <p:sp>
        <p:nvSpPr>
          <p:cNvPr id="3" name="Content Placeholder 2">
            <a:extLst>
              <a:ext uri="{FF2B5EF4-FFF2-40B4-BE49-F238E27FC236}">
                <a16:creationId xmlns:a16="http://schemas.microsoft.com/office/drawing/2014/main" id="{D8D6E4E1-F9BD-6951-E36E-4E74F2B2D13D}"/>
              </a:ext>
            </a:extLst>
          </p:cNvPr>
          <p:cNvSpPr>
            <a:spLocks noGrp="1"/>
          </p:cNvSpPr>
          <p:nvPr>
            <p:ph idx="1"/>
          </p:nvPr>
        </p:nvSpPr>
        <p:spPr/>
        <p:txBody>
          <a:bodyPr/>
          <a:lstStyle/>
          <a:p>
            <a:pPr algn="ctr"/>
            <a:r>
              <a:rPr lang="en-IN" dirty="0">
                <a:latin typeface="Californian FB" panose="0207040306080B030204" pitchFamily="18" charset="0"/>
              </a:rPr>
              <a:t>I would like to express my gratitude to Ms. Mani Mehrotra, my mentor for guiding me through the final project. I would also like to thank </a:t>
            </a:r>
            <a:r>
              <a:rPr lang="en-IN" dirty="0" err="1">
                <a:latin typeface="Californian FB" panose="0207040306080B030204" pitchFamily="18" charset="0"/>
              </a:rPr>
              <a:t>Dr.</a:t>
            </a:r>
            <a:r>
              <a:rPr lang="en-IN" dirty="0">
                <a:latin typeface="Californian FB" panose="0207040306080B030204" pitchFamily="18" charset="0"/>
              </a:rPr>
              <a:t> Ken Khan along with the entire </a:t>
            </a:r>
            <a:r>
              <a:rPr lang="en-IN" dirty="0" err="1">
                <a:latin typeface="Californian FB" panose="0207040306080B030204" pitchFamily="18" charset="0"/>
              </a:rPr>
              <a:t>Clevered</a:t>
            </a:r>
            <a:r>
              <a:rPr lang="en-IN" dirty="0">
                <a:latin typeface="Californian FB" panose="0207040306080B030204" pitchFamily="18" charset="0"/>
              </a:rPr>
              <a:t> team for giving me this wonderful opportunity which has led to the culmination of my final project titled </a:t>
            </a:r>
            <a:r>
              <a:rPr lang="en-IN" dirty="0" err="1">
                <a:latin typeface="Californian FB" panose="0207040306080B030204" pitchFamily="18" charset="0"/>
              </a:rPr>
              <a:t>Uuma:The</a:t>
            </a:r>
            <a:r>
              <a:rPr lang="en-IN" dirty="0">
                <a:latin typeface="Californian FB" panose="0207040306080B030204" pitchFamily="18" charset="0"/>
              </a:rPr>
              <a:t> ISL Predictor. </a:t>
            </a:r>
          </a:p>
        </p:txBody>
      </p:sp>
    </p:spTree>
    <p:extLst>
      <p:ext uri="{BB962C8B-B14F-4D97-AF65-F5344CB8AC3E}">
        <p14:creationId xmlns:p14="http://schemas.microsoft.com/office/powerpoint/2010/main" val="12361019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CE643-103E-995B-9604-FA72E404A469}"/>
              </a:ext>
            </a:extLst>
          </p:cNvPr>
          <p:cNvSpPr>
            <a:spLocks noGrp="1"/>
          </p:cNvSpPr>
          <p:nvPr>
            <p:ph type="title"/>
          </p:nvPr>
        </p:nvSpPr>
        <p:spPr>
          <a:xfrm>
            <a:off x="1295399" y="1434653"/>
            <a:ext cx="6241816" cy="1371600"/>
          </a:xfrm>
        </p:spPr>
        <p:txBody>
          <a:bodyPr>
            <a:normAutofit/>
          </a:bodyPr>
          <a:lstStyle/>
          <a:p>
            <a:r>
              <a:rPr lang="en-IN" sz="6000" dirty="0">
                <a:latin typeface="Cooper Black" panose="0208090404030B020404" pitchFamily="18" charset="0"/>
              </a:rPr>
              <a:t>About Me……</a:t>
            </a:r>
          </a:p>
        </p:txBody>
      </p:sp>
      <p:pic>
        <p:nvPicPr>
          <p:cNvPr id="6" name="Picture Placeholder 5">
            <a:extLst>
              <a:ext uri="{FF2B5EF4-FFF2-40B4-BE49-F238E27FC236}">
                <a16:creationId xmlns:a16="http://schemas.microsoft.com/office/drawing/2014/main" id="{5D155F22-1FAD-32B2-BF1E-DDBC283EF26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2034" r="12034"/>
          <a:stretch>
            <a:fillRect/>
          </a:stretch>
        </p:blipFill>
        <p:spPr>
          <a:prstGeom prst="roundRect">
            <a:avLst>
              <a:gd name="adj" fmla="val 8289"/>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DB421191-3AC6-F53E-A401-EA62FEDECE9E}"/>
              </a:ext>
            </a:extLst>
          </p:cNvPr>
          <p:cNvSpPr>
            <a:spLocks noGrp="1"/>
          </p:cNvSpPr>
          <p:nvPr>
            <p:ph type="body" sz="half" idx="2"/>
          </p:nvPr>
        </p:nvSpPr>
        <p:spPr/>
        <p:txBody>
          <a:bodyPr>
            <a:noAutofit/>
          </a:bodyPr>
          <a:lstStyle/>
          <a:p>
            <a:r>
              <a:rPr lang="en-IN" sz="2200" dirty="0">
                <a:latin typeface="Californian FB" panose="0207040306080B030204" pitchFamily="18" charset="0"/>
              </a:rPr>
              <a:t>My name is </a:t>
            </a:r>
            <a:r>
              <a:rPr lang="en-IN" sz="2200" dirty="0" err="1">
                <a:latin typeface="Californian FB" panose="0207040306080B030204" pitchFamily="18" charset="0"/>
              </a:rPr>
              <a:t>Pariddhi</a:t>
            </a:r>
            <a:r>
              <a:rPr lang="en-IN" sz="2200" dirty="0">
                <a:latin typeface="Californian FB" panose="0207040306080B030204" pitchFamily="18" charset="0"/>
              </a:rPr>
              <a:t> Jus Roy from Delhi, India. I had joined this course when I was in class 11 and now I am in class 12. I am a science student and I plan to pursue computers in the future. I also have an interest in </a:t>
            </a:r>
            <a:r>
              <a:rPr lang="en-IN" sz="2200" dirty="0" err="1">
                <a:latin typeface="Californian FB" panose="0207040306080B030204" pitchFamily="18" charset="0"/>
              </a:rPr>
              <a:t>bussiness</a:t>
            </a:r>
            <a:r>
              <a:rPr lang="en-IN" sz="2200" dirty="0">
                <a:latin typeface="Californian FB" panose="0207040306080B030204" pitchFamily="18" charset="0"/>
              </a:rPr>
              <a:t> and modern technologies like AI, AR and VR.</a:t>
            </a:r>
          </a:p>
        </p:txBody>
      </p:sp>
      <p:cxnSp>
        <p:nvCxnSpPr>
          <p:cNvPr id="5" name="Straight Connector 4">
            <a:extLst>
              <a:ext uri="{FF2B5EF4-FFF2-40B4-BE49-F238E27FC236}">
                <a16:creationId xmlns:a16="http://schemas.microsoft.com/office/drawing/2014/main" id="{EF21A169-1BB6-9C2A-AEF9-A2133811DA6A}"/>
              </a:ext>
            </a:extLst>
          </p:cNvPr>
          <p:cNvCxnSpPr>
            <a:cxnSpLocks/>
          </p:cNvCxnSpPr>
          <p:nvPr/>
        </p:nvCxnSpPr>
        <p:spPr>
          <a:xfrm>
            <a:off x="1089498" y="2977501"/>
            <a:ext cx="6447717"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7776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2FF0-83A8-ECF1-0936-B420AF2C8A54}"/>
              </a:ext>
            </a:extLst>
          </p:cNvPr>
          <p:cNvSpPr>
            <a:spLocks noGrp="1"/>
          </p:cNvSpPr>
          <p:nvPr>
            <p:ph type="title"/>
          </p:nvPr>
        </p:nvSpPr>
        <p:spPr/>
        <p:txBody>
          <a:bodyPr>
            <a:normAutofit/>
          </a:bodyPr>
          <a:lstStyle/>
          <a:p>
            <a:r>
              <a:rPr lang="en-IN" sz="5000" dirty="0">
                <a:latin typeface="Cooper Black" panose="0208090404030B020404" pitchFamily="18" charset="0"/>
              </a:rPr>
              <a:t>My Journey with </a:t>
            </a:r>
            <a:r>
              <a:rPr lang="en-IN" sz="5000" dirty="0" err="1">
                <a:latin typeface="Cooper Black" panose="0208090404030B020404" pitchFamily="18" charset="0"/>
              </a:rPr>
              <a:t>Clevered</a:t>
            </a:r>
            <a:r>
              <a:rPr lang="en-IN" sz="5000" dirty="0">
                <a:latin typeface="Cooper Black" panose="0208090404030B020404" pitchFamily="18" charset="0"/>
              </a:rPr>
              <a:t>…</a:t>
            </a:r>
          </a:p>
        </p:txBody>
      </p:sp>
      <p:sp>
        <p:nvSpPr>
          <p:cNvPr id="3" name="Content Placeholder 2">
            <a:extLst>
              <a:ext uri="{FF2B5EF4-FFF2-40B4-BE49-F238E27FC236}">
                <a16:creationId xmlns:a16="http://schemas.microsoft.com/office/drawing/2014/main" id="{E21963C0-B73B-AC03-9E98-24C92E460296}"/>
              </a:ext>
            </a:extLst>
          </p:cNvPr>
          <p:cNvSpPr>
            <a:spLocks noGrp="1"/>
          </p:cNvSpPr>
          <p:nvPr>
            <p:ph idx="1"/>
          </p:nvPr>
        </p:nvSpPr>
        <p:spPr/>
        <p:txBody>
          <a:bodyPr/>
          <a:lstStyle/>
          <a:p>
            <a:pPr algn="ctr"/>
            <a:r>
              <a:rPr lang="en-IN" dirty="0">
                <a:latin typeface="Californian FB" panose="0207040306080B030204" pitchFamily="18" charset="0"/>
              </a:rPr>
              <a:t>My journey with </a:t>
            </a:r>
            <a:r>
              <a:rPr lang="en-IN" dirty="0" err="1">
                <a:latin typeface="Californian FB" panose="0207040306080B030204" pitchFamily="18" charset="0"/>
              </a:rPr>
              <a:t>Clevered</a:t>
            </a:r>
            <a:r>
              <a:rPr lang="en-IN" dirty="0">
                <a:latin typeface="Californian FB" panose="0207040306080B030204" pitchFamily="18" charset="0"/>
              </a:rPr>
              <a:t> has been pretty smooth. I had already been studying Computer Science in school which helped me in having some prior knowledge however both my mentors helped me immensely in developing a great understanding  of all the new and different topics. The entire </a:t>
            </a:r>
            <a:r>
              <a:rPr lang="en-IN" dirty="0" err="1">
                <a:latin typeface="Californian FB" panose="0207040306080B030204" pitchFamily="18" charset="0"/>
              </a:rPr>
              <a:t>Clevered</a:t>
            </a:r>
            <a:r>
              <a:rPr lang="en-IN" dirty="0">
                <a:latin typeface="Californian FB" panose="0207040306080B030204" pitchFamily="18" charset="0"/>
              </a:rPr>
              <a:t> team was very cooperative when it came to rescheduling classes as well as assisting me with any technical issue that I faced. Overall, attending the classes, the learning and the process of making the final project was quite a fun experience.</a:t>
            </a:r>
          </a:p>
        </p:txBody>
      </p:sp>
    </p:spTree>
    <p:extLst>
      <p:ext uri="{BB962C8B-B14F-4D97-AF65-F5344CB8AC3E}">
        <p14:creationId xmlns:p14="http://schemas.microsoft.com/office/powerpoint/2010/main" val="2949222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276C7-5DFD-9338-F7B1-C21C60BB2F32}"/>
              </a:ext>
            </a:extLst>
          </p:cNvPr>
          <p:cNvSpPr>
            <a:spLocks noGrp="1"/>
          </p:cNvSpPr>
          <p:nvPr>
            <p:ph type="title"/>
          </p:nvPr>
        </p:nvSpPr>
        <p:spPr/>
        <p:txBody>
          <a:bodyPr>
            <a:normAutofit/>
          </a:bodyPr>
          <a:lstStyle/>
          <a:p>
            <a:r>
              <a:rPr lang="en-IN" sz="6600" dirty="0">
                <a:latin typeface="Cooper Black" panose="0208090404030B020404" pitchFamily="18" charset="0"/>
              </a:rPr>
              <a:t>About App……</a:t>
            </a:r>
          </a:p>
        </p:txBody>
      </p:sp>
      <p:sp>
        <p:nvSpPr>
          <p:cNvPr id="3" name="Content Placeholder 2">
            <a:extLst>
              <a:ext uri="{FF2B5EF4-FFF2-40B4-BE49-F238E27FC236}">
                <a16:creationId xmlns:a16="http://schemas.microsoft.com/office/drawing/2014/main" id="{1346257A-740E-C747-C2ED-1CCE315901AE}"/>
              </a:ext>
            </a:extLst>
          </p:cNvPr>
          <p:cNvSpPr>
            <a:spLocks noGrp="1"/>
          </p:cNvSpPr>
          <p:nvPr>
            <p:ph idx="1"/>
          </p:nvPr>
        </p:nvSpPr>
        <p:spPr>
          <a:xfrm>
            <a:off x="6492912" y="2486492"/>
            <a:ext cx="4602801" cy="1791332"/>
          </a:xfrm>
        </p:spPr>
        <p:txBody>
          <a:bodyPr>
            <a:noAutofit/>
          </a:bodyPr>
          <a:lstStyle/>
          <a:p>
            <a:r>
              <a:rPr lang="en-IN" dirty="0" err="1">
                <a:latin typeface="Californian FB" panose="0207040306080B030204" pitchFamily="18" charset="0"/>
              </a:rPr>
              <a:t>Uuma</a:t>
            </a:r>
            <a:r>
              <a:rPr lang="en-IN" dirty="0">
                <a:latin typeface="Californian FB" panose="0207040306080B030204" pitchFamily="18" charset="0"/>
              </a:rPr>
              <a:t> is an AI meant to help with recognition of Indian Sign Language.  ‘Uma’ is a Sanskrit word which means ‘helper’ or ‘helpful’ and this AI will do</a:t>
            </a:r>
          </a:p>
        </p:txBody>
      </p:sp>
      <p:pic>
        <p:nvPicPr>
          <p:cNvPr id="5" name="Picture 4">
            <a:extLst>
              <a:ext uri="{FF2B5EF4-FFF2-40B4-BE49-F238E27FC236}">
                <a16:creationId xmlns:a16="http://schemas.microsoft.com/office/drawing/2014/main" id="{2CFFAF2C-122D-4A3F-9030-4D06E87B14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287" y="2580175"/>
            <a:ext cx="5430973" cy="1697649"/>
          </a:xfrm>
          <a:prstGeom prst="rect">
            <a:avLst/>
          </a:prstGeom>
        </p:spPr>
      </p:pic>
      <p:sp>
        <p:nvSpPr>
          <p:cNvPr id="7" name="TextBox 6">
            <a:extLst>
              <a:ext uri="{FF2B5EF4-FFF2-40B4-BE49-F238E27FC236}">
                <a16:creationId xmlns:a16="http://schemas.microsoft.com/office/drawing/2014/main" id="{49448706-8287-4DBE-85DA-27BF5F1D31B3}"/>
              </a:ext>
            </a:extLst>
          </p:cNvPr>
          <p:cNvSpPr txBox="1"/>
          <p:nvPr/>
        </p:nvSpPr>
        <p:spPr>
          <a:xfrm>
            <a:off x="1116758" y="4339978"/>
            <a:ext cx="9978955" cy="1200329"/>
          </a:xfrm>
          <a:prstGeom prst="rect">
            <a:avLst/>
          </a:prstGeom>
          <a:noFill/>
        </p:spPr>
        <p:txBody>
          <a:bodyPr wrap="square" rtlCol="0">
            <a:spAutoFit/>
          </a:bodyPr>
          <a:lstStyle/>
          <a:p>
            <a:r>
              <a:rPr lang="en-IN" sz="2400" dirty="0">
                <a:latin typeface="Californian FB" panose="0207040306080B030204" pitchFamily="18" charset="0"/>
              </a:rPr>
              <a:t>exactly that! It is meant to make it easier for people who don’t know sign language to communicate better with visually impaired people and also be able to learn basic sign language if someone wishes to do so.</a:t>
            </a:r>
            <a:endParaRPr lang="en-IN" sz="2400" dirty="0"/>
          </a:p>
        </p:txBody>
      </p:sp>
    </p:spTree>
    <p:extLst>
      <p:ext uri="{BB962C8B-B14F-4D97-AF65-F5344CB8AC3E}">
        <p14:creationId xmlns:p14="http://schemas.microsoft.com/office/powerpoint/2010/main" val="2576910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1ADD3-57EF-ECF3-D54F-2F24D73CE00A}"/>
              </a:ext>
            </a:extLst>
          </p:cNvPr>
          <p:cNvSpPr>
            <a:spLocks noGrp="1"/>
          </p:cNvSpPr>
          <p:nvPr>
            <p:ph type="title"/>
          </p:nvPr>
        </p:nvSpPr>
        <p:spPr>
          <a:xfrm>
            <a:off x="1295402" y="1108592"/>
            <a:ext cx="9601196" cy="1031494"/>
          </a:xfrm>
        </p:spPr>
        <p:txBody>
          <a:bodyPr>
            <a:normAutofit/>
          </a:bodyPr>
          <a:lstStyle/>
          <a:p>
            <a:r>
              <a:rPr lang="en-IN" sz="4400" dirty="0">
                <a:latin typeface="Cooper Black" panose="0208090404030B020404" pitchFamily="18" charset="0"/>
              </a:rPr>
              <a:t>How do I use the app?</a:t>
            </a:r>
            <a:endParaRPr lang="en-IN" dirty="0"/>
          </a:p>
        </p:txBody>
      </p:sp>
      <p:pic>
        <p:nvPicPr>
          <p:cNvPr id="4" name="Picture 3">
            <a:extLst>
              <a:ext uri="{FF2B5EF4-FFF2-40B4-BE49-F238E27FC236}">
                <a16:creationId xmlns:a16="http://schemas.microsoft.com/office/drawing/2014/main" id="{8C988895-7D02-F9DF-AC96-1B5482B424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8615" y="3620981"/>
            <a:ext cx="3819525" cy="714375"/>
          </a:xfrm>
          <a:prstGeom prst="rect">
            <a:avLst/>
          </a:prstGeom>
        </p:spPr>
      </p:pic>
      <p:pic>
        <p:nvPicPr>
          <p:cNvPr id="6" name="Picture 5">
            <a:extLst>
              <a:ext uri="{FF2B5EF4-FFF2-40B4-BE49-F238E27FC236}">
                <a16:creationId xmlns:a16="http://schemas.microsoft.com/office/drawing/2014/main" id="{BED6BE5C-41A2-CD19-0AFB-275E04D9B5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659451"/>
            <a:ext cx="4597332" cy="704545"/>
          </a:xfrm>
          <a:prstGeom prst="rect">
            <a:avLst/>
          </a:prstGeom>
        </p:spPr>
      </p:pic>
      <p:sp>
        <p:nvSpPr>
          <p:cNvPr id="7" name="TextBox 6">
            <a:extLst>
              <a:ext uri="{FF2B5EF4-FFF2-40B4-BE49-F238E27FC236}">
                <a16:creationId xmlns:a16="http://schemas.microsoft.com/office/drawing/2014/main" id="{A064AFCC-25AE-6ADB-8DC8-442397D9A7B7}"/>
              </a:ext>
            </a:extLst>
          </p:cNvPr>
          <p:cNvSpPr txBox="1"/>
          <p:nvPr/>
        </p:nvSpPr>
        <p:spPr>
          <a:xfrm>
            <a:off x="1673157" y="2550058"/>
            <a:ext cx="4270443" cy="92333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alifornian FB" panose="0207040306080B030204" pitchFamily="18" charset="0"/>
              </a:rPr>
              <a:t>First, upload the sign language image that you wish to interpret using the ‘Upload Sign Image’.</a:t>
            </a:r>
          </a:p>
        </p:txBody>
      </p:sp>
      <p:sp>
        <p:nvSpPr>
          <p:cNvPr id="8" name="TextBox 7">
            <a:extLst>
              <a:ext uri="{FF2B5EF4-FFF2-40B4-BE49-F238E27FC236}">
                <a16:creationId xmlns:a16="http://schemas.microsoft.com/office/drawing/2014/main" id="{5D2C7D69-4364-9342-008F-BC233FCFCC62}"/>
              </a:ext>
            </a:extLst>
          </p:cNvPr>
          <p:cNvSpPr txBox="1"/>
          <p:nvPr/>
        </p:nvSpPr>
        <p:spPr>
          <a:xfrm>
            <a:off x="5943600" y="3793502"/>
            <a:ext cx="4721157" cy="36933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alifornian FB" panose="0207040306080B030204" pitchFamily="18" charset="0"/>
              </a:rPr>
              <a:t>Then to predict it click on the ‘Check’ button. </a:t>
            </a:r>
          </a:p>
        </p:txBody>
      </p:sp>
      <p:sp>
        <p:nvSpPr>
          <p:cNvPr id="9" name="TextBox 8">
            <a:extLst>
              <a:ext uri="{FF2B5EF4-FFF2-40B4-BE49-F238E27FC236}">
                <a16:creationId xmlns:a16="http://schemas.microsoft.com/office/drawing/2014/main" id="{ACAA31BC-D6A0-1476-683B-C7B98772745D}"/>
              </a:ext>
            </a:extLst>
          </p:cNvPr>
          <p:cNvSpPr txBox="1"/>
          <p:nvPr/>
        </p:nvSpPr>
        <p:spPr>
          <a:xfrm>
            <a:off x="1858287" y="5017412"/>
            <a:ext cx="8475426" cy="369332"/>
          </a:xfrm>
          <a:prstGeom prst="rect">
            <a:avLst/>
          </a:prstGeom>
          <a:noFill/>
        </p:spPr>
        <p:txBody>
          <a:bodyPr wrap="square" rtlCol="0">
            <a:spAutoFit/>
          </a:bodyPr>
          <a:lstStyle/>
          <a:p>
            <a:pPr marL="285750" indent="-285750" algn="ctr">
              <a:buFont typeface="Arial" panose="020B0604020202020204" pitchFamily="34" charset="0"/>
              <a:buChar char="•"/>
            </a:pPr>
            <a:r>
              <a:rPr lang="en-IN" dirty="0">
                <a:latin typeface="Californian FB" panose="0207040306080B030204" pitchFamily="18" charset="0"/>
              </a:rPr>
              <a:t>It will then predict the image and give the required output.</a:t>
            </a:r>
          </a:p>
        </p:txBody>
      </p:sp>
    </p:spTree>
    <p:extLst>
      <p:ext uri="{BB962C8B-B14F-4D97-AF65-F5344CB8AC3E}">
        <p14:creationId xmlns:p14="http://schemas.microsoft.com/office/powerpoint/2010/main" val="3292626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F0068-65A0-5AB8-214E-1698AFB289D4}"/>
              </a:ext>
            </a:extLst>
          </p:cNvPr>
          <p:cNvSpPr>
            <a:spLocks noGrp="1"/>
          </p:cNvSpPr>
          <p:nvPr>
            <p:ph type="title"/>
          </p:nvPr>
        </p:nvSpPr>
        <p:spPr/>
        <p:txBody>
          <a:bodyPr>
            <a:normAutofit/>
          </a:bodyPr>
          <a:lstStyle/>
          <a:p>
            <a:r>
              <a:rPr lang="en-IN" sz="6000" dirty="0">
                <a:latin typeface="Cooper Black" panose="0208090404030B020404" pitchFamily="18" charset="0"/>
              </a:rPr>
              <a:t>Demo Video…..</a:t>
            </a:r>
          </a:p>
        </p:txBody>
      </p:sp>
    </p:spTree>
    <p:extLst>
      <p:ext uri="{BB962C8B-B14F-4D97-AF65-F5344CB8AC3E}">
        <p14:creationId xmlns:p14="http://schemas.microsoft.com/office/powerpoint/2010/main" val="703036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E9480-A459-B746-F570-0774E01F967F}"/>
              </a:ext>
            </a:extLst>
          </p:cNvPr>
          <p:cNvSpPr>
            <a:spLocks noGrp="1"/>
          </p:cNvSpPr>
          <p:nvPr>
            <p:ph type="ctrTitle"/>
          </p:nvPr>
        </p:nvSpPr>
        <p:spPr/>
        <p:txBody>
          <a:bodyPr/>
          <a:lstStyle/>
          <a:p>
            <a:r>
              <a:rPr lang="en-IN" sz="7200" dirty="0">
                <a:latin typeface="Britannic Bold" panose="020B0903060703020204" pitchFamily="34" charset="0"/>
              </a:rPr>
              <a:t>Thank You!</a:t>
            </a:r>
          </a:p>
        </p:txBody>
      </p:sp>
    </p:spTree>
    <p:extLst>
      <p:ext uri="{BB962C8B-B14F-4D97-AF65-F5344CB8AC3E}">
        <p14:creationId xmlns:p14="http://schemas.microsoft.com/office/powerpoint/2010/main" val="8358736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1126</TotalTime>
  <Words>407</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Rounded MT Bold</vt:lpstr>
      <vt:lpstr>Britannic Bold</vt:lpstr>
      <vt:lpstr>Californian FB</vt:lpstr>
      <vt:lpstr>Cooper Black</vt:lpstr>
      <vt:lpstr>Garamond</vt:lpstr>
      <vt:lpstr>Organic</vt:lpstr>
      <vt:lpstr>Uuma: The ISL Predictor</vt:lpstr>
      <vt:lpstr>Table of Contents</vt:lpstr>
      <vt:lpstr>Acknowledgments</vt:lpstr>
      <vt:lpstr>About Me……</vt:lpstr>
      <vt:lpstr>My Journey with Clevered…</vt:lpstr>
      <vt:lpstr>About App……</vt:lpstr>
      <vt:lpstr>How do I use the app?</vt:lpstr>
      <vt:lpstr>Demo Video…..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Chloe: Making communication easy for you</dc:title>
  <dc:creator>pariddhijusroy@gmail.com</dc:creator>
  <cp:lastModifiedBy>pariddhijusroy@gmail.com</cp:lastModifiedBy>
  <cp:revision>8</cp:revision>
  <dcterms:created xsi:type="dcterms:W3CDTF">2024-03-24T10:26:06Z</dcterms:created>
  <dcterms:modified xsi:type="dcterms:W3CDTF">2024-04-23T18:38:07Z</dcterms:modified>
</cp:coreProperties>
</file>