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7" roundtripDataSignature="AMtx7mhadO/SswsiQViw9r3MX1cR1kmj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9962ab9c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2a9962ab9cd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1792288" y="612775"/>
            <a:ext cx="5486400" cy="4114800"/>
          </a:xfrm>
          <a:prstGeom prst="rect">
            <a:avLst/>
          </a:prstGeom>
          <a:noFill/>
          <a:ln>
            <a:noFill/>
          </a:ln>
        </p:spPr>
      </p:sp>
      <p:sp>
        <p:nvSpPr>
          <p:cNvPr id="64" name="Google Shape;64;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mailto:shivenuppal21@gmail.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drive.google.com/file/d/1A-HV_HoF-Y-XGh4RT1nLNKSYpXvkcUPI/view"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571475" y="428596"/>
            <a:ext cx="8072400" cy="2675400"/>
          </a:xfrm>
          <a:prstGeom prst="rect">
            <a:avLst/>
          </a:prstGeom>
          <a:solidFill>
            <a:srgbClr val="F1EDA5"/>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4000" u="none" cap="none" strike="noStrike">
                <a:solidFill>
                  <a:schemeClr val="dk1"/>
                </a:solidFill>
                <a:latin typeface="Calibri"/>
                <a:ea typeface="Calibri"/>
                <a:cs typeface="Calibri"/>
                <a:sym typeface="Calibri"/>
              </a:rPr>
              <a:t>Advance Internship@Clevered</a:t>
            </a:r>
            <a:br>
              <a:rPr b="1" i="0" lang="en-IN" sz="4400" u="none" cap="none" strike="noStrike">
                <a:solidFill>
                  <a:schemeClr val="dk1"/>
                </a:solidFill>
                <a:latin typeface="Calibri"/>
                <a:ea typeface="Calibri"/>
                <a:cs typeface="Calibri"/>
                <a:sym typeface="Calibri"/>
              </a:rPr>
            </a:br>
            <a:r>
              <a:rPr b="1" i="0" lang="en-IN" sz="4400" u="none" cap="none" strike="noStrike">
                <a:solidFill>
                  <a:schemeClr val="dk1"/>
                </a:solidFill>
                <a:latin typeface="Calibri"/>
                <a:ea typeface="Calibri"/>
                <a:cs typeface="Calibri"/>
                <a:sym typeface="Calibri"/>
              </a:rPr>
              <a:t>AI App/ </a:t>
            </a:r>
            <a:r>
              <a:rPr b="1" lang="en-IN" sz="4400">
                <a:solidFill>
                  <a:schemeClr val="dk1"/>
                </a:solidFill>
                <a:latin typeface="Calibri"/>
                <a:ea typeface="Calibri"/>
                <a:cs typeface="Calibri"/>
                <a:sym typeface="Calibri"/>
              </a:rPr>
              <a:t>Desktop assistant:Build your own Alexa</a:t>
            </a:r>
            <a:endParaRPr b="1" sz="4400">
              <a:solidFill>
                <a:schemeClr val="dk1"/>
              </a:solidFill>
              <a:latin typeface="Calibri"/>
              <a:ea typeface="Calibri"/>
              <a:cs typeface="Calibri"/>
              <a:sym typeface="Calibri"/>
            </a:endParaRPr>
          </a:p>
        </p:txBody>
      </p:sp>
      <p:sp>
        <p:nvSpPr>
          <p:cNvPr id="85" name="Google Shape;85;p1"/>
          <p:cNvSpPr txBox="1"/>
          <p:nvPr>
            <p:ph idx="1" type="subTitle"/>
          </p:nvPr>
        </p:nvSpPr>
        <p:spPr>
          <a:xfrm>
            <a:off x="4572000" y="6072206"/>
            <a:ext cx="4572032" cy="785818"/>
          </a:xfrm>
          <a:prstGeom prst="rect">
            <a:avLst/>
          </a:prstGeom>
          <a:gradFill>
            <a:gsLst>
              <a:gs pos="0">
                <a:srgbClr val="5E9EFF"/>
              </a:gs>
              <a:gs pos="39999">
                <a:srgbClr val="85C2FF"/>
              </a:gs>
              <a:gs pos="70000">
                <a:srgbClr val="C4D6EB"/>
              </a:gs>
              <a:gs pos="100000">
                <a:srgbClr val="FFEBFA"/>
              </a:gs>
            </a:gsLst>
            <a:lin ang="16200000" scaled="0"/>
          </a:gradFill>
          <a:ln cap="flat" cmpd="sng" w="9525">
            <a:solidFill>
              <a:srgbClr val="0070C0"/>
            </a:solidFill>
            <a:prstDash val="solid"/>
            <a:round/>
            <a:headEnd len="sm" w="sm" type="none"/>
            <a:tailEnd len="sm" w="sm" type="none"/>
          </a:ln>
        </p:spPr>
        <p:txBody>
          <a:bodyPr anchorCtr="0" anchor="t" bIns="45700" lIns="91425" spcFirstLastPara="1" rIns="91425" wrap="square" tIns="45700">
            <a:normAutofit/>
          </a:bodyPr>
          <a:lstStyle/>
          <a:p>
            <a:pPr indent="0" lvl="0" marL="0" rtl="0" algn="r">
              <a:spcBef>
                <a:spcPts val="0"/>
              </a:spcBef>
              <a:spcAft>
                <a:spcPts val="0"/>
              </a:spcAft>
              <a:buClr>
                <a:schemeClr val="dk1"/>
              </a:buClr>
              <a:buSzPts val="3200"/>
              <a:buNone/>
            </a:pPr>
            <a:r>
              <a:rPr lang="en-IN">
                <a:solidFill>
                  <a:schemeClr val="dk1"/>
                </a:solidFill>
              </a:rPr>
              <a:t>Author:</a:t>
            </a:r>
            <a:r>
              <a:rPr b="1" lang="en-IN">
                <a:solidFill>
                  <a:schemeClr val="dk1"/>
                </a:solidFill>
              </a:rPr>
              <a:t> </a:t>
            </a:r>
            <a:r>
              <a:rPr b="1" lang="en-IN">
                <a:solidFill>
                  <a:schemeClr val="dk1"/>
                </a:solidFill>
              </a:rPr>
              <a:t>Shiven Uppal</a:t>
            </a:r>
            <a:endParaRPr b="1">
              <a:solidFill>
                <a:schemeClr val="dk1"/>
              </a:solidFill>
            </a:endParaRPr>
          </a:p>
        </p:txBody>
      </p:sp>
      <p:sp>
        <p:nvSpPr>
          <p:cNvPr id="86" name="Google Shape;86;p1"/>
          <p:cNvSpPr txBox="1"/>
          <p:nvPr/>
        </p:nvSpPr>
        <p:spPr>
          <a:xfrm>
            <a:off x="1457348" y="3576630"/>
            <a:ext cx="6400800" cy="785700"/>
          </a:xfrm>
          <a:prstGeom prst="rect">
            <a:avLst/>
          </a:prstGeom>
          <a:gradFill>
            <a:gsLst>
              <a:gs pos="0">
                <a:srgbClr val="5E9EFF"/>
              </a:gs>
              <a:gs pos="39999">
                <a:srgbClr val="85C2FF"/>
              </a:gs>
              <a:gs pos="70000">
                <a:srgbClr val="C4D6EB"/>
              </a:gs>
              <a:gs pos="100000">
                <a:srgbClr val="FFEBFA"/>
              </a:gs>
            </a:gsLst>
            <a:lin ang="5400000" scaled="0"/>
          </a:gradFill>
          <a:ln cap="flat" cmpd="sng" w="9525">
            <a:solidFill>
              <a:srgbClr val="0070C0"/>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3600"/>
              <a:buFont typeface="Arial"/>
              <a:buNone/>
            </a:pPr>
            <a:r>
              <a:rPr b="1" i="0" lang="en-IN" sz="3600" u="none" cap="none" strike="noStrike">
                <a:solidFill>
                  <a:schemeClr val="dk1"/>
                </a:solidFill>
                <a:latin typeface="Calibri"/>
                <a:ea typeface="Calibri"/>
                <a:cs typeface="Calibri"/>
                <a:sym typeface="Calibri"/>
              </a:rPr>
              <a:t>App User Manual</a:t>
            </a:r>
            <a:endParaRPr b="1" i="0" sz="36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p:nvPr/>
        </p:nvSpPr>
        <p:spPr>
          <a:xfrm>
            <a:off x="1871700" y="200702"/>
            <a:ext cx="5400600" cy="1290871"/>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4400" u="none" cap="none" strike="noStrike">
                <a:solidFill>
                  <a:schemeClr val="dk1"/>
                </a:solidFill>
                <a:latin typeface="Calibri"/>
                <a:ea typeface="Calibri"/>
                <a:cs typeface="Calibri"/>
                <a:sym typeface="Calibri"/>
              </a:rPr>
              <a:t>Contact Person</a:t>
            </a:r>
            <a:endParaRPr/>
          </a:p>
        </p:txBody>
      </p:sp>
      <p:sp>
        <p:nvSpPr>
          <p:cNvPr id="142" name="Google Shape;142;p9"/>
          <p:cNvSpPr txBox="1"/>
          <p:nvPr>
            <p:ph idx="1" type="body"/>
          </p:nvPr>
        </p:nvSpPr>
        <p:spPr>
          <a:xfrm>
            <a:off x="457200" y="2793524"/>
            <a:ext cx="8229600" cy="22125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None/>
            </a:pPr>
            <a:r>
              <a:rPr b="1" lang="en-IN">
                <a:solidFill>
                  <a:schemeClr val="lt1"/>
                </a:solidFill>
              </a:rPr>
              <a:t>Please reach out to Shiven Uppal at </a:t>
            </a:r>
            <a:r>
              <a:rPr b="1" lang="en-IN" u="sng">
                <a:solidFill>
                  <a:schemeClr val="hlink"/>
                </a:solidFill>
                <a:hlinkClick r:id="rId3"/>
              </a:rPr>
              <a:t>shivenuppal21@gmail.com </a:t>
            </a:r>
            <a:r>
              <a:rPr b="1" lang="en-IN">
                <a:solidFill>
                  <a:schemeClr val="lt1"/>
                </a:solidFill>
              </a:rPr>
              <a:t>for any questions/ concerns/ suggestions on the App</a:t>
            </a:r>
            <a:endParaRPr/>
          </a:p>
          <a:p>
            <a:pPr indent="-342900" lvl="0" marL="342900" rtl="0" algn="l">
              <a:spcBef>
                <a:spcPts val="640"/>
              </a:spcBef>
              <a:spcAft>
                <a:spcPts val="0"/>
              </a:spcAft>
              <a:buClr>
                <a:schemeClr val="dk1"/>
              </a:buClr>
              <a:buSzPts val="3200"/>
              <a:buNone/>
            </a:pPr>
            <a:r>
              <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2742076" y="2786058"/>
            <a:ext cx="4258816" cy="1143000"/>
          </a:xfrm>
          <a:prstGeom prst="rect">
            <a:avLst/>
          </a:prstGeom>
          <a:solidFill>
            <a:srgbClr val="F1EDA5"/>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Thank you!</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p:nvPr/>
        </p:nvSpPr>
        <p:spPr>
          <a:xfrm>
            <a:off x="1958622" y="404664"/>
            <a:ext cx="5256584"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4800" u="none" cap="none" strike="noStrike">
                <a:solidFill>
                  <a:schemeClr val="dk1"/>
                </a:solidFill>
                <a:latin typeface="Calibri"/>
                <a:ea typeface="Calibri"/>
                <a:cs typeface="Calibri"/>
                <a:sym typeface="Calibri"/>
              </a:rPr>
              <a:t>Table of Contents</a:t>
            </a:r>
            <a:endParaRPr/>
          </a:p>
        </p:txBody>
      </p:sp>
      <p:sp>
        <p:nvSpPr>
          <p:cNvPr id="92" name="Google Shape;92;p2"/>
          <p:cNvSpPr txBox="1"/>
          <p:nvPr>
            <p:ph idx="1" type="body"/>
          </p:nvPr>
        </p:nvSpPr>
        <p:spPr>
          <a:xfrm>
            <a:off x="457200" y="1538278"/>
            <a:ext cx="8229600" cy="4526100"/>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Clr>
                <a:schemeClr val="lt1"/>
              </a:buClr>
              <a:buSzPts val="1800"/>
              <a:buChar char="●"/>
            </a:pPr>
            <a:r>
              <a:rPr b="1" lang="en-IN">
                <a:solidFill>
                  <a:schemeClr val="lt1"/>
                </a:solidFill>
              </a:rPr>
              <a:t>Acknowledgement</a:t>
            </a:r>
            <a:endParaRPr b="1">
              <a:solidFill>
                <a:schemeClr val="lt1"/>
              </a:solidFill>
            </a:endParaRPr>
          </a:p>
          <a:p>
            <a:pPr indent="-342900" lvl="0" marL="457200" rtl="0" algn="l">
              <a:spcBef>
                <a:spcPts val="0"/>
              </a:spcBef>
              <a:spcAft>
                <a:spcPts val="0"/>
              </a:spcAft>
              <a:buClr>
                <a:schemeClr val="lt1"/>
              </a:buClr>
              <a:buSzPts val="1800"/>
              <a:buChar char="●"/>
            </a:pPr>
            <a:r>
              <a:rPr b="1" lang="en-IN">
                <a:solidFill>
                  <a:schemeClr val="lt1"/>
                </a:solidFill>
              </a:rPr>
              <a:t>About Me</a:t>
            </a:r>
            <a:endParaRPr b="1">
              <a:solidFill>
                <a:schemeClr val="lt1"/>
              </a:solidFill>
            </a:endParaRPr>
          </a:p>
          <a:p>
            <a:pPr indent="-342900" lvl="0" marL="457200" rtl="0" algn="l">
              <a:spcBef>
                <a:spcPts val="0"/>
              </a:spcBef>
              <a:spcAft>
                <a:spcPts val="0"/>
              </a:spcAft>
              <a:buClr>
                <a:schemeClr val="lt1"/>
              </a:buClr>
              <a:buSzPts val="1800"/>
              <a:buChar char="●"/>
            </a:pPr>
            <a:r>
              <a:rPr b="1" lang="en-IN">
                <a:solidFill>
                  <a:schemeClr val="lt1"/>
                </a:solidFill>
              </a:rPr>
              <a:t>About My Internship with Clevered</a:t>
            </a:r>
            <a:endParaRPr b="1">
              <a:solidFill>
                <a:schemeClr val="lt1"/>
              </a:solidFill>
            </a:endParaRPr>
          </a:p>
          <a:p>
            <a:pPr indent="-342900" lvl="0" marL="457200" rtl="0" algn="l">
              <a:spcBef>
                <a:spcPts val="0"/>
              </a:spcBef>
              <a:spcAft>
                <a:spcPts val="0"/>
              </a:spcAft>
              <a:buClr>
                <a:schemeClr val="lt1"/>
              </a:buClr>
              <a:buSzPts val="1800"/>
              <a:buChar char="●"/>
            </a:pPr>
            <a:r>
              <a:rPr b="1" lang="en-IN">
                <a:solidFill>
                  <a:schemeClr val="lt1"/>
                </a:solidFill>
              </a:rPr>
              <a:t>About App</a:t>
            </a:r>
            <a:endParaRPr b="1">
              <a:solidFill>
                <a:schemeClr val="lt1"/>
              </a:solidFill>
            </a:endParaRPr>
          </a:p>
          <a:p>
            <a:pPr indent="-342900" lvl="0" marL="457200" rtl="0" algn="l">
              <a:spcBef>
                <a:spcPts val="0"/>
              </a:spcBef>
              <a:spcAft>
                <a:spcPts val="0"/>
              </a:spcAft>
              <a:buClr>
                <a:schemeClr val="lt1"/>
              </a:buClr>
              <a:buSzPts val="1800"/>
              <a:buChar char="●"/>
            </a:pPr>
            <a:r>
              <a:rPr b="1" lang="en-IN">
                <a:solidFill>
                  <a:schemeClr val="lt1"/>
                </a:solidFill>
              </a:rPr>
              <a:t>How do I use the App?</a:t>
            </a:r>
            <a:endParaRPr b="1">
              <a:solidFill>
                <a:schemeClr val="lt1"/>
              </a:solidFill>
            </a:endParaRPr>
          </a:p>
          <a:p>
            <a:pPr indent="-342900" lvl="0" marL="457200" rtl="0" algn="l">
              <a:spcBef>
                <a:spcPts val="0"/>
              </a:spcBef>
              <a:spcAft>
                <a:spcPts val="0"/>
              </a:spcAft>
              <a:buClr>
                <a:schemeClr val="lt1"/>
              </a:buClr>
              <a:buSzPts val="1800"/>
              <a:buChar char="●"/>
            </a:pPr>
            <a:r>
              <a:rPr b="1" lang="en-IN">
                <a:solidFill>
                  <a:schemeClr val="lt1"/>
                </a:solidFill>
              </a:rPr>
              <a:t>Option Name</a:t>
            </a:r>
            <a:endParaRPr b="1">
              <a:solidFill>
                <a:schemeClr val="lt1"/>
              </a:solidFill>
            </a:endParaRPr>
          </a:p>
          <a:p>
            <a:pPr indent="-342900" lvl="0" marL="457200" rtl="0" algn="l">
              <a:spcBef>
                <a:spcPts val="0"/>
              </a:spcBef>
              <a:spcAft>
                <a:spcPts val="0"/>
              </a:spcAft>
              <a:buClr>
                <a:schemeClr val="lt1"/>
              </a:buClr>
              <a:buSzPts val="1800"/>
              <a:buChar char="●"/>
            </a:pPr>
            <a:r>
              <a:rPr b="1" lang="en-IN">
                <a:solidFill>
                  <a:schemeClr val="lt1"/>
                </a:solidFill>
              </a:rPr>
              <a:t>Contact Person</a:t>
            </a:r>
            <a:endParaRPr b="1">
              <a:solidFill>
                <a:schemeClr val="lt1"/>
              </a:solidFill>
            </a:endParaRPr>
          </a:p>
          <a:p>
            <a:pPr indent="-342900" lvl="0" marL="457200" rtl="0" algn="l">
              <a:spcBef>
                <a:spcPts val="0"/>
              </a:spcBef>
              <a:spcAft>
                <a:spcPts val="0"/>
              </a:spcAft>
              <a:buClr>
                <a:schemeClr val="lt1"/>
              </a:buClr>
              <a:buSzPts val="1800"/>
              <a:buChar char="●"/>
            </a:pPr>
            <a:r>
              <a:rPr b="1" lang="en-IN">
                <a:solidFill>
                  <a:schemeClr val="lt1"/>
                </a:solidFill>
              </a:rPr>
              <a:t>Thank You </a:t>
            </a:r>
            <a:endParaRPr b="1">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p:nvPr/>
        </p:nvSpPr>
        <p:spPr>
          <a:xfrm>
            <a:off x="1835696" y="404664"/>
            <a:ext cx="5256584"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4400" u="none" cap="none" strike="noStrike">
                <a:solidFill>
                  <a:schemeClr val="dk1"/>
                </a:solidFill>
                <a:latin typeface="Calibri"/>
                <a:ea typeface="Calibri"/>
                <a:cs typeface="Calibri"/>
                <a:sym typeface="Calibri"/>
              </a:rPr>
              <a:t>Acknowledgements</a:t>
            </a:r>
            <a:endParaRPr/>
          </a:p>
        </p:txBody>
      </p:sp>
      <p:sp>
        <p:nvSpPr>
          <p:cNvPr id="98" name="Google Shape;98;p3"/>
          <p:cNvSpPr txBox="1"/>
          <p:nvPr>
            <p:ph idx="1" type="body"/>
          </p:nvPr>
        </p:nvSpPr>
        <p:spPr>
          <a:xfrm>
            <a:off x="214950" y="1583425"/>
            <a:ext cx="8714100" cy="504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lang="en-IN" sz="2600">
                <a:solidFill>
                  <a:schemeClr val="lt1"/>
                </a:solidFill>
              </a:rPr>
              <a:t>At the outset, I would like to share my experience of the 2 week Clevered course. I started as a novice with no prior knowledge of the Python language. But I had a very smooth and fruitful journey. My mentor, Pratibha ma’am, Shivani ma’am and my support group mentors, Athira ma’am and Shilpi ma’am lent me unconditional 24x7 support. Pratibha ma’am was extremely supportive throughout my entire journey. She spent every minute of our meeting diligently explaining concepts with utmost patience. I would also like to thank my counsellor for suggesting me to go for the course. I had a challenging yet productive and a fun experience.</a:t>
            </a:r>
            <a:endParaRPr b="1">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p:nvPr/>
        </p:nvSpPr>
        <p:spPr>
          <a:xfrm>
            <a:off x="1835696" y="404664"/>
            <a:ext cx="5256584"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4400" u="none" cap="none" strike="noStrike">
                <a:solidFill>
                  <a:schemeClr val="dk1"/>
                </a:solidFill>
                <a:latin typeface="Calibri"/>
                <a:ea typeface="Calibri"/>
                <a:cs typeface="Calibri"/>
                <a:sym typeface="Calibri"/>
              </a:rPr>
              <a:t>About Me..</a:t>
            </a:r>
            <a:endParaRPr/>
          </a:p>
        </p:txBody>
      </p:sp>
      <p:sp>
        <p:nvSpPr>
          <p:cNvPr id="104" name="Google Shape;104;p4"/>
          <p:cNvSpPr txBox="1"/>
          <p:nvPr/>
        </p:nvSpPr>
        <p:spPr>
          <a:xfrm>
            <a:off x="3530275" y="1760550"/>
            <a:ext cx="5376900" cy="45261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None/>
            </a:pPr>
            <a:r>
              <a:rPr lang="en-IN" sz="3200">
                <a:solidFill>
                  <a:srgbClr val="FFFFFF"/>
                </a:solidFill>
                <a:latin typeface="Calibri"/>
                <a:ea typeface="Calibri"/>
                <a:cs typeface="Calibri"/>
                <a:sym typeface="Calibri"/>
              </a:rPr>
              <a:t>Name: </a:t>
            </a:r>
            <a:r>
              <a:rPr b="1" lang="en-IN" sz="3200">
                <a:solidFill>
                  <a:srgbClr val="FFFFFF"/>
                </a:solidFill>
                <a:latin typeface="Calibri"/>
                <a:ea typeface="Calibri"/>
                <a:cs typeface="Calibri"/>
                <a:sym typeface="Calibri"/>
              </a:rPr>
              <a:t>Shiven Uppal </a:t>
            </a:r>
            <a:endParaRPr b="1" sz="3200">
              <a:solidFill>
                <a:srgbClr val="FFFFFF"/>
              </a:solidFill>
              <a:latin typeface="Calibri"/>
              <a:ea typeface="Calibri"/>
              <a:cs typeface="Calibri"/>
              <a:sym typeface="Calibri"/>
            </a:endParaRPr>
          </a:p>
          <a:p>
            <a:pPr indent="0" lvl="0" marL="0" marR="0" rtl="0" algn="l">
              <a:lnSpc>
                <a:spcPct val="100000"/>
              </a:lnSpc>
              <a:spcBef>
                <a:spcPts val="0"/>
              </a:spcBef>
              <a:spcAft>
                <a:spcPts val="0"/>
              </a:spcAft>
              <a:buNone/>
            </a:pPr>
            <a:r>
              <a:rPr lang="en-IN" sz="3200">
                <a:solidFill>
                  <a:srgbClr val="FFFFFF"/>
                </a:solidFill>
                <a:latin typeface="Calibri"/>
                <a:ea typeface="Calibri"/>
                <a:cs typeface="Calibri"/>
                <a:sym typeface="Calibri"/>
              </a:rPr>
              <a:t>Grade: 9 </a:t>
            </a:r>
            <a:endParaRPr sz="3200">
              <a:solidFill>
                <a:srgbClr val="FFFFFF"/>
              </a:solidFill>
              <a:latin typeface="Calibri"/>
              <a:ea typeface="Calibri"/>
              <a:cs typeface="Calibri"/>
              <a:sym typeface="Calibri"/>
            </a:endParaRPr>
          </a:p>
          <a:p>
            <a:pPr indent="0" lvl="0" marL="0" marR="0" rtl="0" algn="l">
              <a:lnSpc>
                <a:spcPct val="100000"/>
              </a:lnSpc>
              <a:spcBef>
                <a:spcPts val="0"/>
              </a:spcBef>
              <a:spcAft>
                <a:spcPts val="0"/>
              </a:spcAft>
              <a:buNone/>
            </a:pPr>
            <a:r>
              <a:rPr lang="en-IN" sz="3200">
                <a:solidFill>
                  <a:srgbClr val="FFFFFF"/>
                </a:solidFill>
                <a:latin typeface="Calibri"/>
                <a:ea typeface="Calibri"/>
                <a:cs typeface="Calibri"/>
                <a:sym typeface="Calibri"/>
              </a:rPr>
              <a:t>School:Sanskriti School </a:t>
            </a:r>
            <a:endParaRPr sz="3200">
              <a:solidFill>
                <a:srgbClr val="FFFFFF"/>
              </a:solidFill>
              <a:latin typeface="Calibri"/>
              <a:ea typeface="Calibri"/>
              <a:cs typeface="Calibri"/>
              <a:sym typeface="Calibri"/>
            </a:endParaRPr>
          </a:p>
          <a:p>
            <a:pPr indent="0" lvl="0" marL="0" marR="0" rtl="0" algn="l">
              <a:lnSpc>
                <a:spcPct val="100000"/>
              </a:lnSpc>
              <a:spcBef>
                <a:spcPts val="0"/>
              </a:spcBef>
              <a:spcAft>
                <a:spcPts val="0"/>
              </a:spcAft>
              <a:buNone/>
            </a:pPr>
            <a:r>
              <a:rPr lang="en-IN" sz="3200">
                <a:solidFill>
                  <a:srgbClr val="FFFFFF"/>
                </a:solidFill>
                <a:latin typeface="Calibri"/>
                <a:ea typeface="Calibri"/>
                <a:cs typeface="Calibri"/>
                <a:sym typeface="Calibri"/>
              </a:rPr>
              <a:t>Enjoys: Cooking, Swimming, Participating in MUNs, learning German and spending time with friends and my dog, Leo </a:t>
            </a:r>
            <a:endParaRPr sz="3200">
              <a:solidFill>
                <a:srgbClr val="FFFFFF"/>
              </a:solidFill>
              <a:latin typeface="Calibri"/>
              <a:ea typeface="Calibri"/>
              <a:cs typeface="Calibri"/>
              <a:sym typeface="Calibri"/>
            </a:endParaRPr>
          </a:p>
        </p:txBody>
      </p:sp>
      <p:pic>
        <p:nvPicPr>
          <p:cNvPr id="105" name="Google Shape;105;p4"/>
          <p:cNvPicPr preferRelativeResize="0"/>
          <p:nvPr/>
        </p:nvPicPr>
        <p:blipFill>
          <a:blip r:embed="rId3">
            <a:alphaModFix/>
          </a:blip>
          <a:stretch>
            <a:fillRect/>
          </a:stretch>
        </p:blipFill>
        <p:spPr>
          <a:xfrm>
            <a:off x="319050" y="1764950"/>
            <a:ext cx="3109950" cy="3996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p:nvPr/>
        </p:nvSpPr>
        <p:spPr>
          <a:xfrm>
            <a:off x="755576" y="175953"/>
            <a:ext cx="7632900" cy="936000"/>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3600" u="none" cap="none" strike="noStrike">
                <a:solidFill>
                  <a:schemeClr val="dk1"/>
                </a:solidFill>
                <a:latin typeface="Calibri"/>
                <a:ea typeface="Calibri"/>
                <a:cs typeface="Calibri"/>
                <a:sym typeface="Calibri"/>
              </a:rPr>
              <a:t>About My Internship with Clevered..</a:t>
            </a:r>
            <a:endParaRPr/>
          </a:p>
        </p:txBody>
      </p:sp>
      <p:sp>
        <p:nvSpPr>
          <p:cNvPr id="111" name="Google Shape;111;p5"/>
          <p:cNvSpPr txBox="1"/>
          <p:nvPr/>
        </p:nvSpPr>
        <p:spPr>
          <a:xfrm>
            <a:off x="99950" y="5243125"/>
            <a:ext cx="8562900" cy="1468200"/>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100000"/>
              </a:lnSpc>
              <a:spcBef>
                <a:spcPts val="0"/>
              </a:spcBef>
              <a:spcAft>
                <a:spcPts val="0"/>
              </a:spcAft>
              <a:buNone/>
            </a:pPr>
            <a:r>
              <a:rPr lang="en-IN" sz="2500">
                <a:solidFill>
                  <a:schemeClr val="lt1"/>
                </a:solidFill>
                <a:latin typeface="Calibri"/>
                <a:ea typeface="Calibri"/>
                <a:cs typeface="Calibri"/>
                <a:sym typeface="Calibri"/>
              </a:rPr>
              <a:t>Working with Clevered was an enriching experience. My mentor really made me push boundaries, assigned small tasks during every class that made me learn </a:t>
            </a:r>
            <a:r>
              <a:rPr lang="en-IN" sz="2500">
                <a:solidFill>
                  <a:schemeClr val="lt1"/>
                </a:solidFill>
                <a:latin typeface="Calibri"/>
                <a:ea typeface="Calibri"/>
                <a:cs typeface="Calibri"/>
                <a:sym typeface="Calibri"/>
              </a:rPr>
              <a:t>beyond the scope of the project. The classes were a lot of fun. I enjoyed every minute of my sessions with Clevered</a:t>
            </a:r>
            <a:endParaRPr b="1" i="0" sz="3200" u="none" cap="none" strike="noStrike">
              <a:solidFill>
                <a:schemeClr val="lt1"/>
              </a:solidFill>
              <a:latin typeface="Calibri"/>
              <a:ea typeface="Calibri"/>
              <a:cs typeface="Calibri"/>
              <a:sym typeface="Calibri"/>
            </a:endParaRPr>
          </a:p>
        </p:txBody>
      </p:sp>
      <p:pic>
        <p:nvPicPr>
          <p:cNvPr id="112" name="Google Shape;112;p5"/>
          <p:cNvPicPr preferRelativeResize="0"/>
          <p:nvPr/>
        </p:nvPicPr>
        <p:blipFill rotWithShape="1">
          <a:blip r:embed="rId3">
            <a:alphaModFix/>
          </a:blip>
          <a:srcRect b="7011" l="0" r="0" t="0"/>
          <a:stretch/>
        </p:blipFill>
        <p:spPr>
          <a:xfrm>
            <a:off x="1186100" y="1298700"/>
            <a:ext cx="6771805" cy="3902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p:nvPr/>
        </p:nvSpPr>
        <p:spPr>
          <a:xfrm>
            <a:off x="1835696" y="404664"/>
            <a:ext cx="5256584"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4400" u="none" cap="none" strike="noStrike">
                <a:solidFill>
                  <a:schemeClr val="dk1"/>
                </a:solidFill>
                <a:latin typeface="Calibri"/>
                <a:ea typeface="Calibri"/>
                <a:cs typeface="Calibri"/>
                <a:sym typeface="Calibri"/>
              </a:rPr>
              <a:t>About App..</a:t>
            </a:r>
            <a:endParaRPr/>
          </a:p>
        </p:txBody>
      </p:sp>
      <p:sp>
        <p:nvSpPr>
          <p:cNvPr id="118" name="Google Shape;118;p6"/>
          <p:cNvSpPr txBox="1"/>
          <p:nvPr/>
        </p:nvSpPr>
        <p:spPr>
          <a:xfrm>
            <a:off x="461400" y="1419200"/>
            <a:ext cx="8253900" cy="5192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IN" sz="2600">
                <a:solidFill>
                  <a:schemeClr val="lt1"/>
                </a:solidFill>
                <a:latin typeface="Calibri"/>
                <a:ea typeface="Calibri"/>
                <a:cs typeface="Calibri"/>
                <a:sym typeface="Calibri"/>
              </a:rPr>
              <a:t>App’s Introduction</a:t>
            </a:r>
            <a:endParaRPr b="1" sz="2600">
              <a:solidFill>
                <a:schemeClr val="lt1"/>
              </a:solidFill>
              <a:latin typeface="Calibri"/>
              <a:ea typeface="Calibri"/>
              <a:cs typeface="Calibri"/>
              <a:sym typeface="Calibri"/>
            </a:endParaRPr>
          </a:p>
          <a:p>
            <a:pPr indent="0" lvl="0" marL="0" marR="0" rtl="0" algn="l">
              <a:lnSpc>
                <a:spcPct val="100000"/>
              </a:lnSpc>
              <a:spcBef>
                <a:spcPts val="0"/>
              </a:spcBef>
              <a:spcAft>
                <a:spcPts val="0"/>
              </a:spcAft>
              <a:buNone/>
            </a:pPr>
            <a:r>
              <a:rPr lang="en-IN" sz="2600">
                <a:solidFill>
                  <a:schemeClr val="lt1"/>
                </a:solidFill>
                <a:latin typeface="Calibri"/>
                <a:ea typeface="Calibri"/>
                <a:cs typeface="Calibri"/>
                <a:sym typeface="Calibri"/>
              </a:rPr>
              <a:t>Th</a:t>
            </a:r>
            <a:r>
              <a:rPr lang="en-IN" sz="2600">
                <a:solidFill>
                  <a:schemeClr val="lt1"/>
                </a:solidFill>
                <a:latin typeface="Calibri"/>
                <a:ea typeface="Calibri"/>
                <a:cs typeface="Calibri"/>
                <a:sym typeface="Calibri"/>
              </a:rPr>
              <a:t>e app has </a:t>
            </a:r>
            <a:r>
              <a:rPr lang="en-IN" sz="2600">
                <a:solidFill>
                  <a:schemeClr val="lt1"/>
                </a:solidFill>
                <a:latin typeface="Calibri"/>
                <a:ea typeface="Calibri"/>
                <a:cs typeface="Calibri"/>
                <a:sym typeface="Calibri"/>
              </a:rPr>
              <a:t>the following features:</a:t>
            </a:r>
            <a:br>
              <a:rPr lang="en-IN" sz="2600">
                <a:solidFill>
                  <a:schemeClr val="lt1"/>
                </a:solidFill>
                <a:latin typeface="Calibri"/>
                <a:ea typeface="Calibri"/>
                <a:cs typeface="Calibri"/>
                <a:sym typeface="Calibri"/>
              </a:rPr>
            </a:br>
            <a:r>
              <a:rPr lang="en-IN" sz="2600">
                <a:solidFill>
                  <a:schemeClr val="lt1"/>
                </a:solidFill>
                <a:latin typeface="Calibri"/>
                <a:ea typeface="Calibri"/>
                <a:cs typeface="Calibri"/>
                <a:sym typeface="Calibri"/>
              </a:rPr>
              <a:t>1 Tells the name of the App</a:t>
            </a:r>
            <a:br>
              <a:rPr lang="en-IN" sz="2600">
                <a:solidFill>
                  <a:schemeClr val="lt1"/>
                </a:solidFill>
                <a:latin typeface="Calibri"/>
                <a:ea typeface="Calibri"/>
                <a:cs typeface="Calibri"/>
                <a:sym typeface="Calibri"/>
              </a:rPr>
            </a:br>
            <a:r>
              <a:rPr lang="en-IN" sz="2600">
                <a:solidFill>
                  <a:schemeClr val="lt1"/>
                </a:solidFill>
                <a:latin typeface="Calibri"/>
                <a:ea typeface="Calibri"/>
                <a:cs typeface="Calibri"/>
                <a:sym typeface="Calibri"/>
              </a:rPr>
              <a:t>2 Greets the Users</a:t>
            </a:r>
            <a:endParaRPr sz="2600">
              <a:solidFill>
                <a:schemeClr val="lt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IN" sz="2600">
                <a:solidFill>
                  <a:schemeClr val="lt1"/>
                </a:solidFill>
                <a:latin typeface="Calibri"/>
                <a:ea typeface="Calibri"/>
                <a:cs typeface="Calibri"/>
                <a:sym typeface="Calibri"/>
              </a:rPr>
              <a:t>3 Tells the time, </a:t>
            </a:r>
            <a:endParaRPr sz="2600">
              <a:solidFill>
                <a:schemeClr val="lt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IN" sz="2600">
                <a:solidFill>
                  <a:schemeClr val="lt1"/>
                </a:solidFill>
                <a:latin typeface="Calibri"/>
                <a:ea typeface="Calibri"/>
                <a:cs typeface="Calibri"/>
                <a:sym typeface="Calibri"/>
              </a:rPr>
              <a:t>4 Searches wikipedia, </a:t>
            </a:r>
            <a:endParaRPr sz="2600">
              <a:solidFill>
                <a:schemeClr val="lt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IN" sz="2600">
                <a:solidFill>
                  <a:schemeClr val="lt1"/>
                </a:solidFill>
                <a:latin typeface="Calibri"/>
                <a:ea typeface="Calibri"/>
                <a:cs typeface="Calibri"/>
                <a:sym typeface="Calibri"/>
              </a:rPr>
              <a:t>5 Opens google chrome, </a:t>
            </a:r>
            <a:endParaRPr sz="2600">
              <a:solidFill>
                <a:schemeClr val="lt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IN" sz="2600">
                <a:solidFill>
                  <a:schemeClr val="lt1"/>
                </a:solidFill>
                <a:latin typeface="Calibri"/>
                <a:ea typeface="Calibri"/>
                <a:cs typeface="Calibri"/>
                <a:sym typeface="Calibri"/>
              </a:rPr>
              <a:t>6 Has an inbuilt calculator, </a:t>
            </a:r>
            <a:endParaRPr sz="2600">
              <a:solidFill>
                <a:schemeClr val="lt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IN" sz="2600">
                <a:solidFill>
                  <a:schemeClr val="lt1"/>
                </a:solidFill>
                <a:latin typeface="Calibri"/>
                <a:ea typeface="Calibri"/>
                <a:cs typeface="Calibri"/>
                <a:sym typeface="Calibri"/>
              </a:rPr>
              <a:t>7 Tells the top news, </a:t>
            </a:r>
            <a:endParaRPr sz="2600">
              <a:solidFill>
                <a:schemeClr val="lt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IN" sz="2600">
                <a:solidFill>
                  <a:schemeClr val="lt1"/>
                </a:solidFill>
                <a:latin typeface="Calibri"/>
                <a:ea typeface="Calibri"/>
                <a:cs typeface="Calibri"/>
                <a:sym typeface="Calibri"/>
              </a:rPr>
              <a:t>8 Play a song,</a:t>
            </a:r>
            <a:endParaRPr sz="2600">
              <a:solidFill>
                <a:schemeClr val="lt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rPr lang="en-IN" sz="2600">
                <a:solidFill>
                  <a:schemeClr val="lt1"/>
                </a:solidFill>
                <a:latin typeface="Calibri"/>
                <a:ea typeface="Calibri"/>
                <a:cs typeface="Calibri"/>
                <a:sym typeface="Calibri"/>
              </a:rPr>
              <a:t>9 Tells a joke </a:t>
            </a:r>
            <a:endParaRPr sz="2600">
              <a:solidFill>
                <a:schemeClr val="lt1"/>
              </a:solidFill>
              <a:latin typeface="Calibri"/>
              <a:ea typeface="Calibri"/>
              <a:cs typeface="Calibri"/>
              <a:sym typeface="Calibri"/>
            </a:endParaRPr>
          </a:p>
          <a:p>
            <a:pPr indent="0" lvl="0" marL="0" rtl="0" algn="l">
              <a:lnSpc>
                <a:spcPct val="100000"/>
              </a:lnSpc>
              <a:spcBef>
                <a:spcPts val="0"/>
              </a:spcBef>
              <a:spcAft>
                <a:spcPts val="0"/>
              </a:spcAft>
              <a:buNone/>
            </a:pPr>
            <a:r>
              <a:rPr lang="en-IN" sz="2600">
                <a:solidFill>
                  <a:schemeClr val="lt1"/>
                </a:solidFill>
                <a:latin typeface="Calibri"/>
                <a:ea typeface="Calibri"/>
                <a:cs typeface="Calibri"/>
                <a:sym typeface="Calibri"/>
              </a:rPr>
              <a:t>10 Tells the name of the creator</a:t>
            </a:r>
            <a:endParaRPr sz="2600">
              <a:solidFill>
                <a:schemeClr val="lt1"/>
              </a:solidFill>
              <a:latin typeface="Calibri"/>
              <a:ea typeface="Calibri"/>
              <a:cs typeface="Calibri"/>
              <a:sym typeface="Calibri"/>
            </a:endParaRPr>
          </a:p>
          <a:p>
            <a:pPr indent="0" lvl="0" marL="0" rtl="0" algn="l">
              <a:lnSpc>
                <a:spcPct val="100000"/>
              </a:lnSpc>
              <a:spcBef>
                <a:spcPts val="0"/>
              </a:spcBef>
              <a:spcAft>
                <a:spcPts val="0"/>
              </a:spcAft>
              <a:buNone/>
            </a:pPr>
            <a:r>
              <a:rPr lang="en-IN" sz="2600">
                <a:solidFill>
                  <a:schemeClr val="lt1"/>
                </a:solidFill>
                <a:latin typeface="Calibri"/>
                <a:ea typeface="Calibri"/>
                <a:cs typeface="Calibri"/>
                <a:sym typeface="Calibri"/>
              </a:rPr>
              <a:t>11 Closes the window on speaking STOP</a:t>
            </a:r>
            <a:endParaRPr sz="26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p:nvPr/>
        </p:nvSpPr>
        <p:spPr>
          <a:xfrm>
            <a:off x="1691707" y="343336"/>
            <a:ext cx="5760600" cy="936000"/>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4400" u="none" cap="none" strike="noStrike">
                <a:solidFill>
                  <a:schemeClr val="dk1"/>
                </a:solidFill>
                <a:latin typeface="Calibri"/>
                <a:ea typeface="Calibri"/>
                <a:cs typeface="Calibri"/>
                <a:sym typeface="Calibri"/>
              </a:rPr>
              <a:t>How do I use the App?</a:t>
            </a:r>
            <a:endParaRPr/>
          </a:p>
        </p:txBody>
      </p:sp>
      <p:sp>
        <p:nvSpPr>
          <p:cNvPr id="124" name="Google Shape;124;p7"/>
          <p:cNvSpPr txBox="1"/>
          <p:nvPr/>
        </p:nvSpPr>
        <p:spPr>
          <a:xfrm>
            <a:off x="461400" y="1419200"/>
            <a:ext cx="8253900" cy="2376900"/>
          </a:xfrm>
          <a:prstGeom prst="rect">
            <a:avLst/>
          </a:prstGeom>
          <a:noFill/>
          <a:ln>
            <a:noFill/>
          </a:ln>
        </p:spPr>
        <p:txBody>
          <a:bodyPr anchorCtr="0" anchor="t" bIns="45700" lIns="91425" spcFirstLastPara="1" rIns="91425" wrap="square" tIns="45700">
            <a:noAutofit/>
          </a:bodyPr>
          <a:lstStyle/>
          <a:p>
            <a:pPr indent="-393700" lvl="0" marL="457200" rtl="0" algn="l">
              <a:lnSpc>
                <a:spcPct val="100000"/>
              </a:lnSpc>
              <a:spcBef>
                <a:spcPts val="0"/>
              </a:spcBef>
              <a:spcAft>
                <a:spcPts val="0"/>
              </a:spcAft>
              <a:buClr>
                <a:schemeClr val="lt1"/>
              </a:buClr>
              <a:buSzPts val="2600"/>
              <a:buFont typeface="Calibri"/>
              <a:buChar char="●"/>
            </a:pPr>
            <a:r>
              <a:rPr lang="en-IN" sz="2600">
                <a:solidFill>
                  <a:schemeClr val="lt1"/>
                </a:solidFill>
                <a:latin typeface="Calibri"/>
                <a:ea typeface="Calibri"/>
                <a:cs typeface="Calibri"/>
                <a:sym typeface="Calibri"/>
              </a:rPr>
              <a:t>To Start operating Alexa the user has to click on the ‘START’ button and give a command.</a:t>
            </a:r>
            <a:endParaRPr sz="2600">
              <a:solidFill>
                <a:schemeClr val="lt1"/>
              </a:solidFill>
              <a:latin typeface="Calibri"/>
              <a:ea typeface="Calibri"/>
              <a:cs typeface="Calibri"/>
              <a:sym typeface="Calibri"/>
            </a:endParaRPr>
          </a:p>
          <a:p>
            <a:pPr indent="-393700" lvl="0" marL="457200" rtl="0" algn="l">
              <a:lnSpc>
                <a:spcPct val="100000"/>
              </a:lnSpc>
              <a:spcBef>
                <a:spcPts val="0"/>
              </a:spcBef>
              <a:spcAft>
                <a:spcPts val="0"/>
              </a:spcAft>
              <a:buClr>
                <a:schemeClr val="lt1"/>
              </a:buClr>
              <a:buSzPts val="2600"/>
              <a:buFont typeface="Calibri"/>
              <a:buChar char="●"/>
            </a:pPr>
            <a:r>
              <a:rPr lang="en-IN" sz="2600">
                <a:solidFill>
                  <a:schemeClr val="lt1"/>
                </a:solidFill>
                <a:latin typeface="Calibri"/>
                <a:ea typeface="Calibri"/>
                <a:cs typeface="Calibri"/>
                <a:sym typeface="Calibri"/>
              </a:rPr>
              <a:t>To stop the program and close the window the user has to say ‘STOP’.</a:t>
            </a:r>
            <a:endParaRPr sz="26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p:nvPr/>
        </p:nvSpPr>
        <p:spPr>
          <a:xfrm>
            <a:off x="590525" y="48175"/>
            <a:ext cx="7920900" cy="539100"/>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4400">
                <a:solidFill>
                  <a:schemeClr val="dk1"/>
                </a:solidFill>
                <a:latin typeface="Calibri"/>
                <a:ea typeface="Calibri"/>
                <a:cs typeface="Calibri"/>
                <a:sym typeface="Calibri"/>
              </a:rPr>
              <a:t>Alexa - </a:t>
            </a:r>
            <a:r>
              <a:rPr b="1" lang="en-IN" sz="4400">
                <a:solidFill>
                  <a:schemeClr val="dk1"/>
                </a:solidFill>
                <a:latin typeface="Calibri"/>
                <a:ea typeface="Calibri"/>
                <a:cs typeface="Calibri"/>
                <a:sym typeface="Calibri"/>
              </a:rPr>
              <a:t>Desktop assistant</a:t>
            </a:r>
            <a:r>
              <a:rPr b="1" lang="en-IN" sz="4400">
                <a:solidFill>
                  <a:schemeClr val="dk1"/>
                </a:solidFill>
                <a:latin typeface="Calibri"/>
                <a:ea typeface="Calibri"/>
                <a:cs typeface="Calibri"/>
                <a:sym typeface="Calibri"/>
              </a:rPr>
              <a:t> </a:t>
            </a:r>
            <a:endParaRPr/>
          </a:p>
        </p:txBody>
      </p:sp>
      <p:pic>
        <p:nvPicPr>
          <p:cNvPr id="130" name="Google Shape;130;p8" title="Desktop Assistant_Alexa.mp4">
            <a:hlinkClick r:id="rId3"/>
          </p:cNvPr>
          <p:cNvPicPr preferRelativeResize="0"/>
          <p:nvPr/>
        </p:nvPicPr>
        <p:blipFill>
          <a:blip r:embed="rId4">
            <a:alphaModFix/>
          </a:blip>
          <a:stretch>
            <a:fillRect/>
          </a:stretch>
        </p:blipFill>
        <p:spPr>
          <a:xfrm>
            <a:off x="467413" y="663475"/>
            <a:ext cx="8167124" cy="6125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a9962ab9cd_0_63"/>
          <p:cNvSpPr/>
          <p:nvPr/>
        </p:nvSpPr>
        <p:spPr>
          <a:xfrm>
            <a:off x="590525" y="200576"/>
            <a:ext cx="7920900" cy="666300"/>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4400">
                <a:solidFill>
                  <a:schemeClr val="dk1"/>
                </a:solidFill>
                <a:latin typeface="Calibri"/>
                <a:ea typeface="Calibri"/>
                <a:cs typeface="Calibri"/>
                <a:sym typeface="Calibri"/>
              </a:rPr>
              <a:t>Alexa - Desktop assistant </a:t>
            </a:r>
            <a:endParaRPr/>
          </a:p>
        </p:txBody>
      </p:sp>
      <p:sp>
        <p:nvSpPr>
          <p:cNvPr id="136" name="Google Shape;136;g2a9962ab9cd_0_63"/>
          <p:cNvSpPr txBox="1"/>
          <p:nvPr/>
        </p:nvSpPr>
        <p:spPr>
          <a:xfrm>
            <a:off x="136325" y="936650"/>
            <a:ext cx="8829300" cy="5711700"/>
          </a:xfrm>
          <a:prstGeom prst="rect">
            <a:avLst/>
          </a:prstGeom>
          <a:noFill/>
          <a:ln>
            <a:noFill/>
          </a:ln>
        </p:spPr>
        <p:txBody>
          <a:bodyPr anchorCtr="0" anchor="t" bIns="45700" lIns="91425" spcFirstLastPara="1" rIns="91425" wrap="square" tIns="45700">
            <a:normAutofit/>
          </a:bodyPr>
          <a:lstStyle/>
          <a:p>
            <a:pPr indent="-355600" lvl="0" marL="457200" marR="0" rtl="0" algn="l">
              <a:lnSpc>
                <a:spcPct val="100000"/>
              </a:lnSpc>
              <a:spcBef>
                <a:spcPts val="480"/>
              </a:spcBef>
              <a:spcAft>
                <a:spcPts val="0"/>
              </a:spcAft>
              <a:buClr>
                <a:schemeClr val="lt1"/>
              </a:buClr>
              <a:buSzPts val="2000"/>
              <a:buFont typeface="Calibri"/>
              <a:buChar char="●"/>
            </a:pPr>
            <a:r>
              <a:rPr lang="en-IN" sz="2000">
                <a:solidFill>
                  <a:schemeClr val="lt1"/>
                </a:solidFill>
                <a:latin typeface="Calibri"/>
                <a:ea typeface="Calibri"/>
                <a:cs typeface="Calibri"/>
                <a:sym typeface="Calibri"/>
              </a:rPr>
              <a:t>Greeting/Introduction- Ask the App ‘what is your name?’ The question can’t be ‘what is’ or ‘your name’. User has to ask the complete question. App also replies ‘How are you’,‘fine’, ‘good’</a:t>
            </a:r>
            <a:endParaRPr sz="2000">
              <a:solidFill>
                <a:schemeClr val="lt1"/>
              </a:solidFill>
              <a:latin typeface="Calibri"/>
              <a:ea typeface="Calibri"/>
              <a:cs typeface="Calibri"/>
              <a:sym typeface="Calibri"/>
            </a:endParaRPr>
          </a:p>
          <a:p>
            <a:pPr indent="-355600" lvl="0" marL="457200" rtl="0" algn="l">
              <a:lnSpc>
                <a:spcPct val="100000"/>
              </a:lnSpc>
              <a:spcBef>
                <a:spcPts val="0"/>
              </a:spcBef>
              <a:spcAft>
                <a:spcPts val="0"/>
              </a:spcAft>
              <a:buClr>
                <a:schemeClr val="lt1"/>
              </a:buClr>
              <a:buSzPts val="2000"/>
              <a:buFont typeface="Calibri"/>
              <a:buChar char="●"/>
            </a:pPr>
            <a:r>
              <a:rPr lang="en-IN" sz="2000">
                <a:solidFill>
                  <a:schemeClr val="lt1"/>
                </a:solidFill>
                <a:latin typeface="Calibri"/>
                <a:ea typeface="Calibri"/>
                <a:cs typeface="Calibri"/>
                <a:sym typeface="Calibri"/>
              </a:rPr>
              <a:t>Tells Time- User has to use the word ‘time’ in the question.</a:t>
            </a:r>
            <a:endParaRPr sz="2000">
              <a:solidFill>
                <a:schemeClr val="lt1"/>
              </a:solidFill>
              <a:latin typeface="Calibri"/>
              <a:ea typeface="Calibri"/>
              <a:cs typeface="Calibri"/>
              <a:sym typeface="Calibri"/>
            </a:endParaRPr>
          </a:p>
          <a:p>
            <a:pPr indent="-355600" lvl="0" marL="457200" rtl="0" algn="l">
              <a:lnSpc>
                <a:spcPct val="100000"/>
              </a:lnSpc>
              <a:spcBef>
                <a:spcPts val="0"/>
              </a:spcBef>
              <a:spcAft>
                <a:spcPts val="0"/>
              </a:spcAft>
              <a:buClr>
                <a:schemeClr val="lt1"/>
              </a:buClr>
              <a:buSzPts val="2000"/>
              <a:buFont typeface="Calibri"/>
              <a:buChar char="●"/>
            </a:pPr>
            <a:r>
              <a:rPr lang="en-IN" sz="2000">
                <a:solidFill>
                  <a:schemeClr val="lt1"/>
                </a:solidFill>
                <a:latin typeface="Calibri"/>
                <a:ea typeface="Calibri"/>
                <a:cs typeface="Calibri"/>
                <a:sym typeface="Calibri"/>
              </a:rPr>
              <a:t>Searches Wikipedia- User has to say ‘wikipedia’ in command and the keywords for page that needs to be opened eg Qutub Minar, Aurangzeb etc </a:t>
            </a:r>
            <a:endParaRPr sz="2000">
              <a:solidFill>
                <a:schemeClr val="lt1"/>
              </a:solidFill>
              <a:latin typeface="Calibri"/>
              <a:ea typeface="Calibri"/>
              <a:cs typeface="Calibri"/>
              <a:sym typeface="Calibri"/>
            </a:endParaRPr>
          </a:p>
          <a:p>
            <a:pPr indent="-355600" lvl="0" marL="457200" rtl="0" algn="l">
              <a:lnSpc>
                <a:spcPct val="100000"/>
              </a:lnSpc>
              <a:spcBef>
                <a:spcPts val="0"/>
              </a:spcBef>
              <a:spcAft>
                <a:spcPts val="0"/>
              </a:spcAft>
              <a:buClr>
                <a:schemeClr val="lt1"/>
              </a:buClr>
              <a:buSzPts val="2000"/>
              <a:buFont typeface="Calibri"/>
              <a:buChar char="●"/>
            </a:pPr>
            <a:r>
              <a:rPr lang="en-IN" sz="2000">
                <a:solidFill>
                  <a:schemeClr val="lt1"/>
                </a:solidFill>
                <a:latin typeface="Calibri"/>
                <a:ea typeface="Calibri"/>
                <a:cs typeface="Calibri"/>
                <a:sym typeface="Calibri"/>
              </a:rPr>
              <a:t>Opens Google- User has to use the word ‘open google’ in the question.</a:t>
            </a:r>
            <a:endParaRPr sz="2000">
              <a:solidFill>
                <a:schemeClr val="lt1"/>
              </a:solidFill>
              <a:latin typeface="Calibri"/>
              <a:ea typeface="Calibri"/>
              <a:cs typeface="Calibri"/>
              <a:sym typeface="Calibri"/>
            </a:endParaRPr>
          </a:p>
          <a:p>
            <a:pPr indent="-355600" lvl="0" marL="457200" rtl="0" algn="l">
              <a:lnSpc>
                <a:spcPct val="100000"/>
              </a:lnSpc>
              <a:spcBef>
                <a:spcPts val="0"/>
              </a:spcBef>
              <a:spcAft>
                <a:spcPts val="0"/>
              </a:spcAft>
              <a:buClr>
                <a:schemeClr val="lt1"/>
              </a:buClr>
              <a:buSzPts val="2000"/>
              <a:buFont typeface="Calibri"/>
              <a:buChar char="●"/>
            </a:pPr>
            <a:r>
              <a:rPr lang="en-IN" sz="2000">
                <a:solidFill>
                  <a:schemeClr val="lt1"/>
                </a:solidFill>
                <a:latin typeface="Calibri"/>
                <a:ea typeface="Calibri"/>
                <a:cs typeface="Calibri"/>
                <a:sym typeface="Calibri"/>
              </a:rPr>
              <a:t>Calculator- User has to use the word ‘calculate’ in the question. The app may give and error when you use ‘times’ as time to calculate the time.</a:t>
            </a:r>
            <a:endParaRPr sz="2000">
              <a:solidFill>
                <a:schemeClr val="lt1"/>
              </a:solidFill>
              <a:latin typeface="Calibri"/>
              <a:ea typeface="Calibri"/>
              <a:cs typeface="Calibri"/>
              <a:sym typeface="Calibri"/>
            </a:endParaRPr>
          </a:p>
          <a:p>
            <a:pPr indent="-355600" lvl="0" marL="457200" rtl="0" algn="l">
              <a:lnSpc>
                <a:spcPct val="100000"/>
              </a:lnSpc>
              <a:spcBef>
                <a:spcPts val="0"/>
              </a:spcBef>
              <a:spcAft>
                <a:spcPts val="0"/>
              </a:spcAft>
              <a:buClr>
                <a:schemeClr val="lt1"/>
              </a:buClr>
              <a:buSzPts val="2000"/>
              <a:buFont typeface="Calibri"/>
              <a:buChar char="●"/>
            </a:pPr>
            <a:r>
              <a:rPr lang="en-IN" sz="2000">
                <a:solidFill>
                  <a:schemeClr val="lt1"/>
                </a:solidFill>
                <a:latin typeface="Calibri"/>
                <a:ea typeface="Calibri"/>
                <a:cs typeface="Calibri"/>
                <a:sym typeface="Calibri"/>
              </a:rPr>
              <a:t>Speaks Top NEWS- User has to use the word ‘news’ in the question.</a:t>
            </a:r>
            <a:endParaRPr sz="2000">
              <a:solidFill>
                <a:schemeClr val="lt1"/>
              </a:solidFill>
              <a:latin typeface="Calibri"/>
              <a:ea typeface="Calibri"/>
              <a:cs typeface="Calibri"/>
              <a:sym typeface="Calibri"/>
            </a:endParaRPr>
          </a:p>
          <a:p>
            <a:pPr indent="-355600" lvl="0" marL="457200" rtl="0" algn="l">
              <a:lnSpc>
                <a:spcPct val="100000"/>
              </a:lnSpc>
              <a:spcBef>
                <a:spcPts val="0"/>
              </a:spcBef>
              <a:spcAft>
                <a:spcPts val="0"/>
              </a:spcAft>
              <a:buClr>
                <a:schemeClr val="lt1"/>
              </a:buClr>
              <a:buSzPts val="2000"/>
              <a:buFont typeface="Calibri"/>
              <a:buChar char="●"/>
            </a:pPr>
            <a:r>
              <a:rPr lang="en-IN" sz="2000">
                <a:solidFill>
                  <a:schemeClr val="lt1"/>
                </a:solidFill>
                <a:latin typeface="Calibri"/>
                <a:ea typeface="Calibri"/>
                <a:cs typeface="Calibri"/>
                <a:sym typeface="Calibri"/>
              </a:rPr>
              <a:t>Plays a Song on Youtube- User has to use the word ‘play’ or ‘song’ in the question.</a:t>
            </a:r>
            <a:endParaRPr sz="2000">
              <a:solidFill>
                <a:schemeClr val="lt1"/>
              </a:solidFill>
              <a:latin typeface="Calibri"/>
              <a:ea typeface="Calibri"/>
              <a:cs typeface="Calibri"/>
              <a:sym typeface="Calibri"/>
            </a:endParaRPr>
          </a:p>
          <a:p>
            <a:pPr indent="-355600" lvl="0" marL="457200" rtl="0" algn="l">
              <a:lnSpc>
                <a:spcPct val="100000"/>
              </a:lnSpc>
              <a:spcBef>
                <a:spcPts val="0"/>
              </a:spcBef>
              <a:spcAft>
                <a:spcPts val="0"/>
              </a:spcAft>
              <a:buClr>
                <a:schemeClr val="lt1"/>
              </a:buClr>
              <a:buSzPts val="2000"/>
              <a:buFont typeface="Calibri"/>
              <a:buChar char="●"/>
            </a:pPr>
            <a:r>
              <a:rPr lang="en-IN" sz="2000">
                <a:solidFill>
                  <a:schemeClr val="lt1"/>
                </a:solidFill>
                <a:latin typeface="Calibri"/>
                <a:ea typeface="Calibri"/>
                <a:cs typeface="Calibri"/>
                <a:sym typeface="Calibri"/>
              </a:rPr>
              <a:t>Tells a Joke- User has to use the word ‘joke’ in the question.</a:t>
            </a:r>
            <a:endParaRPr sz="2000">
              <a:solidFill>
                <a:schemeClr val="lt1"/>
              </a:solidFill>
              <a:latin typeface="Calibri"/>
              <a:ea typeface="Calibri"/>
              <a:cs typeface="Calibri"/>
              <a:sym typeface="Calibri"/>
            </a:endParaRPr>
          </a:p>
          <a:p>
            <a:pPr indent="-355600" lvl="0" marL="457200" rtl="0" algn="l">
              <a:lnSpc>
                <a:spcPct val="100000"/>
              </a:lnSpc>
              <a:spcBef>
                <a:spcPts val="0"/>
              </a:spcBef>
              <a:spcAft>
                <a:spcPts val="0"/>
              </a:spcAft>
              <a:buClr>
                <a:schemeClr val="lt1"/>
              </a:buClr>
              <a:buSzPts val="2000"/>
              <a:buFont typeface="Calibri"/>
              <a:buChar char="●"/>
            </a:pPr>
            <a:r>
              <a:rPr lang="en-IN" sz="2000">
                <a:solidFill>
                  <a:schemeClr val="lt1"/>
                </a:solidFill>
                <a:latin typeface="Calibri"/>
                <a:ea typeface="Calibri"/>
                <a:cs typeface="Calibri"/>
                <a:sym typeface="Calibri"/>
              </a:rPr>
              <a:t>Tells about the Creator- User has to use the words ‘who made you’ or ‘who created you’ in the question.</a:t>
            </a:r>
            <a:endParaRPr sz="2000">
              <a:solidFill>
                <a:schemeClr val="lt1"/>
              </a:solidFill>
              <a:latin typeface="Calibri"/>
              <a:ea typeface="Calibri"/>
              <a:cs typeface="Calibri"/>
              <a:sym typeface="Calibri"/>
            </a:endParaRPr>
          </a:p>
          <a:p>
            <a:pPr indent="-355600" lvl="0" marL="457200" rtl="0" algn="l">
              <a:lnSpc>
                <a:spcPct val="100000"/>
              </a:lnSpc>
              <a:spcBef>
                <a:spcPts val="0"/>
              </a:spcBef>
              <a:spcAft>
                <a:spcPts val="0"/>
              </a:spcAft>
              <a:buClr>
                <a:schemeClr val="lt1"/>
              </a:buClr>
              <a:buSzPts val="2000"/>
              <a:buFont typeface="Calibri"/>
              <a:buChar char="●"/>
            </a:pPr>
            <a:r>
              <a:rPr lang="en-IN" sz="2000">
                <a:solidFill>
                  <a:schemeClr val="lt1"/>
                </a:solidFill>
                <a:latin typeface="Calibri"/>
                <a:ea typeface="Calibri"/>
                <a:cs typeface="Calibri"/>
                <a:sym typeface="Calibri"/>
              </a:rPr>
              <a:t>Beyond the Scope- Incase the question doesn’t have the keywords mentioned in the above slides , Alexa will respond ‘I could not hear you properly.’</a:t>
            </a:r>
            <a:endParaRPr sz="2000">
              <a:solidFill>
                <a:schemeClr val="lt1"/>
              </a:solidFill>
              <a:latin typeface="Calibri"/>
              <a:ea typeface="Calibri"/>
              <a:cs typeface="Calibri"/>
              <a:sym typeface="Calibri"/>
            </a:endParaRPr>
          </a:p>
          <a:p>
            <a:pPr indent="-355600" lvl="0" marL="457200" rtl="0" algn="l">
              <a:lnSpc>
                <a:spcPct val="100000"/>
              </a:lnSpc>
              <a:spcBef>
                <a:spcPts val="0"/>
              </a:spcBef>
              <a:spcAft>
                <a:spcPts val="0"/>
              </a:spcAft>
              <a:buClr>
                <a:schemeClr val="lt1"/>
              </a:buClr>
              <a:buSzPts val="2000"/>
              <a:buFont typeface="Calibri"/>
              <a:buChar char="●"/>
            </a:pPr>
            <a:r>
              <a:rPr lang="en-IN" sz="2000">
                <a:solidFill>
                  <a:schemeClr val="lt1"/>
                </a:solidFill>
                <a:latin typeface="Calibri"/>
                <a:ea typeface="Calibri"/>
                <a:cs typeface="Calibri"/>
                <a:sym typeface="Calibri"/>
              </a:rPr>
              <a:t>Stop- Closes the Alexa Window. </a:t>
            </a:r>
            <a:endParaRPr sz="20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2021-09-17T13:31:27Z</dcterms:created>
  <dc:creator>Smita</dc:creator>
</cp:coreProperties>
</file>