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sldIdLst>
    <p:sldId id="1638" r:id="rId2"/>
    <p:sldId id="1639" r:id="rId3"/>
    <p:sldId id="1640" r:id="rId4"/>
    <p:sldId id="1644" r:id="rId5"/>
    <p:sldId id="1645" r:id="rId6"/>
    <p:sldId id="1642" r:id="rId7"/>
    <p:sldId id="1631" r:id="rId8"/>
    <p:sldId id="1647" r:id="rId9"/>
    <p:sldId id="258" r:id="rId10"/>
    <p:sldId id="1527" r:id="rId11"/>
    <p:sldId id="1559" r:id="rId12"/>
    <p:sldId id="1574" r:id="rId13"/>
    <p:sldId id="1557" r:id="rId14"/>
    <p:sldId id="264" r:id="rId15"/>
    <p:sldId id="1576" r:id="rId16"/>
    <p:sldId id="1648" r:id="rId17"/>
    <p:sldId id="1575" r:id="rId18"/>
    <p:sldId id="259" r:id="rId19"/>
    <p:sldId id="273" r:id="rId20"/>
    <p:sldId id="1649" r:id="rId21"/>
    <p:sldId id="1646" r:id="rId22"/>
    <p:sldId id="1643" r:id="rId23"/>
    <p:sldId id="1651" r:id="rId24"/>
    <p:sldId id="1652" r:id="rId25"/>
    <p:sldId id="1653" r:id="rId26"/>
    <p:sldId id="1654" r:id="rId27"/>
    <p:sldId id="1656" r:id="rId28"/>
    <p:sldId id="1655" r:id="rId29"/>
    <p:sldId id="16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ris Zlotin" initials="BZ" lastIdx="1" clrIdx="0">
    <p:extLst>
      <p:ext uri="{19B8F6BF-5375-455C-9EA6-DF929625EA0E}">
        <p15:presenceInfo xmlns:p15="http://schemas.microsoft.com/office/powerpoint/2012/main" userId="S::blzlotin@ideationtriz.com::7aebd31e-b862-4811-a26f-b3528a79cd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BBBAC1"/>
    <a:srgbClr val="D4D3D6"/>
    <a:srgbClr val="3873A8"/>
    <a:srgbClr val="4472C4"/>
    <a:srgbClr val="FFFFFF"/>
    <a:srgbClr val="33CCFF"/>
    <a:srgbClr val="99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270" autoAdjust="0"/>
  </p:normalViewPr>
  <p:slideViewPr>
    <p:cSldViewPr snapToGrid="0">
      <p:cViewPr varScale="1">
        <p:scale>
          <a:sx n="108" d="100"/>
          <a:sy n="108" d="100"/>
        </p:scale>
        <p:origin x="738" y="72"/>
      </p:cViewPr>
      <p:guideLst/>
    </p:cSldViewPr>
  </p:slideViewPr>
  <p:notesTextViewPr>
    <p:cViewPr>
      <p:scale>
        <a:sx n="1" d="1"/>
        <a:sy n="1" d="1"/>
      </p:scale>
      <p:origin x="0" y="0"/>
    </p:cViewPr>
  </p:notesTextViewPr>
  <p:sorterViewPr>
    <p:cViewPr>
      <p:scale>
        <a:sx n="200" d="100"/>
        <a:sy n="200" d="100"/>
      </p:scale>
      <p:origin x="0" y="-5238"/>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66CFD-B841-45A2-BB72-EB04C51A778C}"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F346F-8C6F-44E9-9A0A-1324EB79E585}" type="slidenum">
              <a:rPr lang="en-US" smtClean="0"/>
              <a:t>‹#›</a:t>
            </a:fld>
            <a:endParaRPr lang="en-US"/>
          </a:p>
        </p:txBody>
      </p:sp>
    </p:spTree>
    <p:extLst>
      <p:ext uri="{BB962C8B-B14F-4D97-AF65-F5344CB8AC3E}">
        <p14:creationId xmlns:p14="http://schemas.microsoft.com/office/powerpoint/2010/main" val="1559452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09F346F-8C6F-44E9-9A0A-1324EB79E585}" type="slidenum">
              <a:rPr lang="en-US" smtClean="0"/>
              <a:t>12</a:t>
            </a:fld>
            <a:endParaRPr lang="en-US"/>
          </a:p>
        </p:txBody>
      </p:sp>
    </p:spTree>
    <p:extLst>
      <p:ext uri="{BB962C8B-B14F-4D97-AF65-F5344CB8AC3E}">
        <p14:creationId xmlns:p14="http://schemas.microsoft.com/office/powerpoint/2010/main" val="217026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09F346F-8C6F-44E9-9A0A-1324EB79E585}" type="slidenum">
              <a:rPr lang="en-US" smtClean="0"/>
              <a:t>13</a:t>
            </a:fld>
            <a:endParaRPr lang="en-US"/>
          </a:p>
        </p:txBody>
      </p:sp>
    </p:spTree>
    <p:extLst>
      <p:ext uri="{BB962C8B-B14F-4D97-AF65-F5344CB8AC3E}">
        <p14:creationId xmlns:p14="http://schemas.microsoft.com/office/powerpoint/2010/main" val="90161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9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2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F5022-4ED6-424C-B3B5-DF0A37DF2F9A}"/>
              </a:ext>
            </a:extLst>
          </p:cNvPr>
          <p:cNvSpPr>
            <a:spLocks noGrp="1"/>
          </p:cNvSpPr>
          <p:nvPr>
            <p:ph type="dt" sz="half" idx="10"/>
          </p:nvPr>
        </p:nvSpPr>
        <p:spPr>
          <a:xfrm>
            <a:off x="838200" y="6356350"/>
            <a:ext cx="2743200" cy="365125"/>
          </a:xfrm>
          <a:prstGeom prst="rect">
            <a:avLst/>
          </a:prstGeom>
        </p:spPr>
        <p:txBody>
          <a:bodyPr/>
          <a:lstStyle/>
          <a:p>
            <a:fld id="{8480FCDA-8E48-4B26-A32C-C6A1D07AD2F7}" type="datetimeFigureOut">
              <a:rPr lang="en-US" smtClean="0"/>
              <a:t>12/10/2021</a:t>
            </a:fld>
            <a:endParaRPr lang="en-US"/>
          </a:p>
        </p:txBody>
      </p:sp>
      <p:sp>
        <p:nvSpPr>
          <p:cNvPr id="3" name="Footer Placeholder 2">
            <a:extLst>
              <a:ext uri="{FF2B5EF4-FFF2-40B4-BE49-F238E27FC236}">
                <a16:creationId xmlns:a16="http://schemas.microsoft.com/office/drawing/2014/main" id="{CBDF4C96-DA2F-4103-A104-E34DC280FE2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32969DB-7134-4CE6-90A8-5A880651E56E}"/>
              </a:ext>
            </a:extLst>
          </p:cNvPr>
          <p:cNvSpPr>
            <a:spLocks noGrp="1"/>
          </p:cNvSpPr>
          <p:nvPr>
            <p:ph type="sldNum" sz="quarter" idx="12"/>
          </p:nvPr>
        </p:nvSpPr>
        <p:spPr>
          <a:xfrm>
            <a:off x="8610600" y="6356350"/>
            <a:ext cx="2743200" cy="365125"/>
          </a:xfrm>
          <a:prstGeom prst="rect">
            <a:avLst/>
          </a:prstGeom>
        </p:spPr>
        <p:txBody>
          <a:bodyPr/>
          <a:lstStyle/>
          <a:p>
            <a:fld id="{388C06C2-BC4F-4E5A-8CFB-396316EEC1C6}" type="slidenum">
              <a:rPr lang="en-US" smtClean="0"/>
              <a:t>‹#›</a:t>
            </a:fld>
            <a:endParaRPr lang="en-US"/>
          </a:p>
        </p:txBody>
      </p:sp>
    </p:spTree>
    <p:extLst>
      <p:ext uri="{BB962C8B-B14F-4D97-AF65-F5344CB8AC3E}">
        <p14:creationId xmlns:p14="http://schemas.microsoft.com/office/powerpoint/2010/main" val="401469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291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tmp"/><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4A8E500-1AE7-4D0D-9665-51CF40C85DE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081" y="5738354"/>
            <a:ext cx="734673" cy="1036275"/>
          </a:xfrm>
          <a:prstGeom prst="rect">
            <a:avLst/>
          </a:prstGeom>
        </p:spPr>
      </p:pic>
      <p:cxnSp>
        <p:nvCxnSpPr>
          <p:cNvPr id="19" name="Straight Connector 18">
            <a:extLst>
              <a:ext uri="{FF2B5EF4-FFF2-40B4-BE49-F238E27FC236}">
                <a16:creationId xmlns:a16="http://schemas.microsoft.com/office/drawing/2014/main" id="{2C106733-CD59-43AE-9706-126D1E3567A6}"/>
              </a:ext>
            </a:extLst>
          </p:cNvPr>
          <p:cNvCxnSpPr>
            <a:cxnSpLocks/>
          </p:cNvCxnSpPr>
          <p:nvPr userDrawn="1"/>
        </p:nvCxnSpPr>
        <p:spPr>
          <a:xfrm>
            <a:off x="896471" y="6580094"/>
            <a:ext cx="9278470"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AA08C19E-802A-41B5-ACD8-451899DF9E6B}"/>
              </a:ext>
            </a:extLst>
          </p:cNvPr>
          <p:cNvSpPr txBox="1"/>
          <p:nvPr userDrawn="1"/>
        </p:nvSpPr>
        <p:spPr>
          <a:xfrm>
            <a:off x="9968753" y="6550223"/>
            <a:ext cx="2339788" cy="307777"/>
          </a:xfrm>
          <a:prstGeom prst="rect">
            <a:avLst/>
          </a:prstGeom>
          <a:noFill/>
        </p:spPr>
        <p:txBody>
          <a:bodyPr wrap="square" rtlCol="0">
            <a:spAutoFit/>
          </a:bodyPr>
          <a:lstStyle/>
          <a:p>
            <a:r>
              <a:rPr lang="en-US" sz="1400" dirty="0"/>
              <a:t>© 2021 “Progress, Inc</a:t>
            </a:r>
            <a:r>
              <a:rPr lang="ru-RU" sz="1400" dirty="0"/>
              <a:t>.</a:t>
            </a:r>
            <a:r>
              <a:rPr lang="en-US" sz="1400" dirty="0"/>
              <a:t>”</a:t>
            </a:r>
          </a:p>
        </p:txBody>
      </p:sp>
    </p:spTree>
    <p:extLst>
      <p:ext uri="{BB962C8B-B14F-4D97-AF65-F5344CB8AC3E}">
        <p14:creationId xmlns:p14="http://schemas.microsoft.com/office/powerpoint/2010/main" val="1327745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9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tmp"/><Relationship Id="rId3" Type="http://schemas.openxmlformats.org/officeDocument/2006/relationships/image" Target="../media/image3.tmp"/><Relationship Id="rId7" Type="http://schemas.openxmlformats.org/officeDocument/2006/relationships/image" Target="../media/image7.tmp"/><Relationship Id="rId2" Type="http://schemas.openxmlformats.org/officeDocument/2006/relationships/image" Target="../media/image2.tmp"/><Relationship Id="rId1" Type="http://schemas.openxmlformats.org/officeDocument/2006/relationships/slideLayout" Target="../slideLayouts/slideLayout1.xml"/><Relationship Id="rId6" Type="http://schemas.openxmlformats.org/officeDocument/2006/relationships/image" Target="../media/image6.tmp"/><Relationship Id="rId11" Type="http://schemas.openxmlformats.org/officeDocument/2006/relationships/hyperlink" Target="file:///C:\Users\boris\Documents\BZ%20documents\P-net\__2021\__&#1055;&#1091;&#1073;&#1083;&#1080;&#1082;&#1072;&#1094;&#1080;&#1080;%202021\&#1042;&#1099;&#1089;&#1090;&#1091;&#1087;&#1083;&#1077;&#1085;&#1080;&#1077;,%20&#1087;&#1088;&#1077;&#1079;&#1077;&#1085;&#1090;&#1072;&#1094;&#1080;&#1080;\&#1051;&#1077;&#1082;&#1094;&#1080;&#1103;%20&#1076;&#1083;&#1103;%20&#1075;&#1088;&#1091;&#1087;&#1087;&#1099;%20&#1050;&#1086;&#1083;&#1086;&#1085;&#1080;&#1085;&#1072;%202\&#160;https:\www.youtube.com\watch%3fv=TjURJ0hOAao" TargetMode="External"/><Relationship Id="rId5" Type="http://schemas.openxmlformats.org/officeDocument/2006/relationships/image" Target="../media/image5.tmp"/><Relationship Id="rId10" Type="http://schemas.openxmlformats.org/officeDocument/2006/relationships/image" Target="../media/image10.tmp"/><Relationship Id="rId4" Type="http://schemas.openxmlformats.org/officeDocument/2006/relationships/image" Target="../media/image4.tmp"/><Relationship Id="rId9" Type="http://schemas.openxmlformats.org/officeDocument/2006/relationships/image" Target="../media/image9.tm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C:\Users\boris\Documents\BZ%20documents\P-net\__2021\__&#1055;&#1091;&#1073;&#1083;&#1080;&#1082;&#1072;&#1094;&#1080;&#1080;%202021\&#1042;&#1099;&#1089;&#1090;&#1091;&#1087;&#1083;&#1077;&#1085;&#1080;&#1077;,%20&#1087;&#1088;&#1077;&#1079;&#1077;&#1085;&#1090;&#1072;&#1094;&#1080;&#1080;\&#1051;&#1077;&#1082;&#1094;&#1080;&#1103;%20&#1076;&#1083;&#1103;%20&#1075;&#1088;&#1091;&#1087;&#1087;&#1099;%20&#1050;&#1086;&#1083;&#1086;&#1085;&#1080;&#1085;&#1072;%202\&#160;https:\www.youtube.com\watch%3fv=TjURJ0hOAa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710.08864" TargetMode="External"/><Relationship Id="rId2" Type="http://schemas.openxmlformats.org/officeDocument/2006/relationships/hyperlink" Target="https://arxiv.org/abs/1811.11553"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rogress.ai/" TargetMode="External"/><Relationship Id="rId2" Type="http://schemas.openxmlformats.org/officeDocument/2006/relationships/hyperlink" Target="https://omega-server.ai/pervyj-etap-zavershyon-rezultaty/" TargetMode="External"/><Relationship Id="rId1" Type="http://schemas.openxmlformats.org/officeDocument/2006/relationships/slideLayout" Target="../slideLayouts/slideLayout2.xml"/><Relationship Id="rId5" Type="http://schemas.openxmlformats.org/officeDocument/2006/relationships/hyperlink" Target="http://www.whereinnovationbegins.net/" TargetMode="External"/><Relationship Id="rId4" Type="http://schemas.openxmlformats.org/officeDocument/2006/relationships/hyperlink" Target="https://creatime.m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Sota" TargetMode="External"/><Relationship Id="rId2" Type="http://schemas.openxmlformats.org/officeDocument/2006/relationships/hyperlink" Target="https://www.defenseworld.net/news/29658/Russia_Company__NtechLab_Wins_U_S__Face_Recognition_Tech_Competi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4.tmp"/><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hyperlink" Target="https://www.youtube.com/watch?v=23ydq9j-H1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8.xml.rels><?xml version="1.0" encoding="UTF-8" standalone="yes"?>
<Relationships xmlns="http://schemas.openxmlformats.org/package/2006/relationships"><Relationship Id="rId3" Type="http://schemas.openxmlformats.org/officeDocument/2006/relationships/hyperlink" Target="https://ide.mit.edu/wp-content/uploads/2020/09/RBN.Thompson.pdf" TargetMode="External"/><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spectrum.ieee.org/history-of-ai"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8257C31-125E-41E4-B0F0-E062B9F2E48A}"/>
              </a:ext>
            </a:extLst>
          </p:cNvPr>
          <p:cNvSpPr/>
          <p:nvPr/>
        </p:nvSpPr>
        <p:spPr>
          <a:xfrm>
            <a:off x="4494998" y="4860758"/>
            <a:ext cx="3561347" cy="173254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2" name="Table 1">
            <a:extLst>
              <a:ext uri="{FF2B5EF4-FFF2-40B4-BE49-F238E27FC236}">
                <a16:creationId xmlns:a16="http://schemas.microsoft.com/office/drawing/2014/main" id="{DA4211DD-C0A9-4EBB-96EF-FE9369E4A046}"/>
              </a:ext>
            </a:extLst>
          </p:cNvPr>
          <p:cNvGraphicFramePr>
            <a:graphicFrameLocks noGrp="1"/>
          </p:cNvGraphicFramePr>
          <p:nvPr>
            <p:extLst>
              <p:ext uri="{D42A27DB-BD31-4B8C-83A1-F6EECF244321}">
                <p14:modId xmlns:p14="http://schemas.microsoft.com/office/powerpoint/2010/main" val="722389152"/>
              </p:ext>
            </p:extLst>
          </p:nvPr>
        </p:nvGraphicFramePr>
        <p:xfrm>
          <a:off x="2223548" y="74874"/>
          <a:ext cx="7741544" cy="456971"/>
        </p:xfrm>
        <a:graphic>
          <a:graphicData uri="http://schemas.openxmlformats.org/drawingml/2006/table">
            <a:tbl>
              <a:tblPr/>
              <a:tblGrid>
                <a:gridCol w="7741544">
                  <a:extLst>
                    <a:ext uri="{9D8B030D-6E8A-4147-A177-3AD203B41FA5}">
                      <a16:colId xmlns:a16="http://schemas.microsoft.com/office/drawing/2014/main" val="325121770"/>
                    </a:ext>
                  </a:extLst>
                </a:gridCol>
              </a:tblGrid>
              <a:tr h="456971">
                <a:tc>
                  <a:txBody>
                    <a:bodyPr/>
                    <a:lstStyle/>
                    <a:p>
                      <a:pPr algn="ctr"/>
                      <a:endParaRPr lang="en-US" sz="2000" dirty="0">
                        <a:solidFill>
                          <a:srgbClr val="FF0000"/>
                        </a:solidFill>
                      </a:endParaRPr>
                    </a:p>
                  </a:txBody>
                  <a:tcPr anchor="ctr">
                    <a:lnL>
                      <a:noFill/>
                    </a:lnL>
                    <a:lnR>
                      <a:noFill/>
                    </a:lnR>
                    <a:lnT>
                      <a:noFill/>
                    </a:lnT>
                    <a:lnB>
                      <a:noFill/>
                    </a:lnB>
                    <a:solidFill>
                      <a:srgbClr val="66FFFF"/>
                    </a:solidFill>
                  </a:tcPr>
                </a:tc>
                <a:extLst>
                  <a:ext uri="{0D108BD9-81ED-4DB2-BD59-A6C34878D82A}">
                    <a16:rowId xmlns:a16="http://schemas.microsoft.com/office/drawing/2014/main" val="1214208147"/>
                  </a:ext>
                </a:extLst>
              </a:tr>
            </a:tbl>
          </a:graphicData>
        </a:graphic>
      </p:graphicFrame>
      <p:sp>
        <p:nvSpPr>
          <p:cNvPr id="5" name="Rectangle 1">
            <a:extLst>
              <a:ext uri="{FF2B5EF4-FFF2-40B4-BE49-F238E27FC236}">
                <a16:creationId xmlns:a16="http://schemas.microsoft.com/office/drawing/2014/main" id="{52D934F1-10CD-44EA-A305-B3D40E6A49B2}"/>
              </a:ext>
            </a:extLst>
          </p:cNvPr>
          <p:cNvSpPr>
            <a:spLocks noChangeArrowheads="1"/>
          </p:cNvSpPr>
          <p:nvPr/>
        </p:nvSpPr>
        <p:spPr bwMode="auto">
          <a:xfrm>
            <a:off x="542650" y="578052"/>
            <a:ext cx="108845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a:ln>
                  <a:noFill/>
                </a:ln>
                <a:solidFill>
                  <a:srgbClr val="C00000"/>
                </a:solidFill>
                <a:effectLst/>
                <a:latin typeface="Calibri" panose="020F0502020204030204" pitchFamily="34" charset="0"/>
                <a:cs typeface="Calibri" panose="020F0502020204030204" pitchFamily="34" charset="0"/>
              </a:rPr>
              <a:t>PANN или "Прогрессивная Искусственная Нейронная Сеть" - принципиально новый вид нейронной сети, отличающийся от классических нейронных сетей тем что строится на искусственных нейронах нового типа, имеющих множество весов на каждом синапсе, что лучше соответствует природным нейронам.</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0FB0F5A-ACF1-4867-A157-587381B67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331" y="5034740"/>
            <a:ext cx="1238423" cy="1047896"/>
          </a:xfrm>
          <a:prstGeom prst="rect">
            <a:avLst/>
          </a:prstGeom>
        </p:spPr>
      </p:pic>
      <p:pic>
        <p:nvPicPr>
          <p:cNvPr id="9" name="Picture 8">
            <a:extLst>
              <a:ext uri="{FF2B5EF4-FFF2-40B4-BE49-F238E27FC236}">
                <a16:creationId xmlns:a16="http://schemas.microsoft.com/office/drawing/2014/main" id="{D150E967-EB3D-4287-9170-8157DA3B1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891" y="5034740"/>
            <a:ext cx="1083323" cy="1040334"/>
          </a:xfrm>
          <a:prstGeom prst="rect">
            <a:avLst/>
          </a:prstGeom>
        </p:spPr>
      </p:pic>
      <p:pic>
        <p:nvPicPr>
          <p:cNvPr id="11" name="Picture 10">
            <a:extLst>
              <a:ext uri="{FF2B5EF4-FFF2-40B4-BE49-F238E27FC236}">
                <a16:creationId xmlns:a16="http://schemas.microsoft.com/office/drawing/2014/main" id="{29786740-79ED-4D72-BED2-347A4F4F8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859" y="5025117"/>
            <a:ext cx="1038934" cy="1046988"/>
          </a:xfrm>
          <a:prstGeom prst="rect">
            <a:avLst/>
          </a:prstGeom>
        </p:spPr>
      </p:pic>
      <p:pic>
        <p:nvPicPr>
          <p:cNvPr id="12" name="Picture 11">
            <a:extLst>
              <a:ext uri="{FF2B5EF4-FFF2-40B4-BE49-F238E27FC236}">
                <a16:creationId xmlns:a16="http://schemas.microsoft.com/office/drawing/2014/main" id="{F55D4700-C6C2-4BFA-9618-D0665CB469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072" y="5034740"/>
            <a:ext cx="1069701" cy="1035195"/>
          </a:xfrm>
          <a:prstGeom prst="rect">
            <a:avLst/>
          </a:prstGeom>
        </p:spPr>
      </p:pic>
      <p:pic>
        <p:nvPicPr>
          <p:cNvPr id="13" name="Picture 12">
            <a:extLst>
              <a:ext uri="{FF2B5EF4-FFF2-40B4-BE49-F238E27FC236}">
                <a16:creationId xmlns:a16="http://schemas.microsoft.com/office/drawing/2014/main" id="{9FF5ED8D-5A25-4D8D-8EEE-FE1554D291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5501" y="5034741"/>
            <a:ext cx="1131194" cy="1045498"/>
          </a:xfrm>
          <a:prstGeom prst="rect">
            <a:avLst/>
          </a:prstGeom>
        </p:spPr>
      </p:pic>
      <p:pic>
        <p:nvPicPr>
          <p:cNvPr id="14" name="Picture 13">
            <a:extLst>
              <a:ext uri="{FF2B5EF4-FFF2-40B4-BE49-F238E27FC236}">
                <a16:creationId xmlns:a16="http://schemas.microsoft.com/office/drawing/2014/main" id="{7BAE395C-C781-4B92-8B2D-E517C33E09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4345" y="5034739"/>
            <a:ext cx="1075025" cy="1040347"/>
          </a:xfrm>
          <a:prstGeom prst="rect">
            <a:avLst/>
          </a:prstGeom>
        </p:spPr>
      </p:pic>
      <p:pic>
        <p:nvPicPr>
          <p:cNvPr id="15" name="Picture 14">
            <a:extLst>
              <a:ext uri="{FF2B5EF4-FFF2-40B4-BE49-F238E27FC236}">
                <a16:creationId xmlns:a16="http://schemas.microsoft.com/office/drawing/2014/main" id="{F00ACDA8-F4E4-4866-BA8B-C667FD6467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9488" y="5034740"/>
            <a:ext cx="1196050" cy="1045498"/>
          </a:xfrm>
          <a:prstGeom prst="rect">
            <a:avLst/>
          </a:prstGeom>
        </p:spPr>
      </p:pic>
      <p:pic>
        <p:nvPicPr>
          <p:cNvPr id="16" name="Picture 15">
            <a:extLst>
              <a:ext uri="{FF2B5EF4-FFF2-40B4-BE49-F238E27FC236}">
                <a16:creationId xmlns:a16="http://schemas.microsoft.com/office/drawing/2014/main" id="{19F0031E-0BD9-4026-80B1-ADAAFD03EA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25904" y="5034740"/>
            <a:ext cx="1233369" cy="1042922"/>
          </a:xfrm>
          <a:prstGeom prst="rect">
            <a:avLst/>
          </a:prstGeom>
        </p:spPr>
      </p:pic>
      <p:sp>
        <p:nvSpPr>
          <p:cNvPr id="18" name="TextBox 17">
            <a:extLst>
              <a:ext uri="{FF2B5EF4-FFF2-40B4-BE49-F238E27FC236}">
                <a16:creationId xmlns:a16="http://schemas.microsoft.com/office/drawing/2014/main" id="{0A26D4C1-AC63-4D43-BA28-10DA25D9448E}"/>
              </a:ext>
            </a:extLst>
          </p:cNvPr>
          <p:cNvSpPr txBox="1"/>
          <p:nvPr/>
        </p:nvSpPr>
        <p:spPr>
          <a:xfrm>
            <a:off x="944147" y="6031732"/>
            <a:ext cx="1240325" cy="584775"/>
          </a:xfrm>
          <a:prstGeom prst="rect">
            <a:avLst/>
          </a:prstGeom>
          <a:noFill/>
        </p:spPr>
        <p:txBody>
          <a:bodyPr wrap="square" rtlCol="0">
            <a:spAutoFit/>
          </a:bodyPr>
          <a:lstStyle/>
          <a:p>
            <a:pPr algn="ctr"/>
            <a:r>
              <a:rPr lang="ru-RU" sz="1600" dirty="0"/>
              <a:t>Владимир Просяник</a:t>
            </a:r>
          </a:p>
        </p:txBody>
      </p:sp>
      <p:sp>
        <p:nvSpPr>
          <p:cNvPr id="20" name="TextBox 19">
            <a:extLst>
              <a:ext uri="{FF2B5EF4-FFF2-40B4-BE49-F238E27FC236}">
                <a16:creationId xmlns:a16="http://schemas.microsoft.com/office/drawing/2014/main" id="{5DC57751-0E81-4065-A737-525FF6E9879E}"/>
              </a:ext>
            </a:extLst>
          </p:cNvPr>
          <p:cNvSpPr txBox="1"/>
          <p:nvPr/>
        </p:nvSpPr>
        <p:spPr>
          <a:xfrm>
            <a:off x="2099637" y="6031732"/>
            <a:ext cx="1240325" cy="584775"/>
          </a:xfrm>
          <a:prstGeom prst="rect">
            <a:avLst/>
          </a:prstGeom>
          <a:noFill/>
        </p:spPr>
        <p:txBody>
          <a:bodyPr wrap="square" rtlCol="0">
            <a:spAutoFit/>
          </a:bodyPr>
          <a:lstStyle/>
          <a:p>
            <a:pPr algn="ctr"/>
            <a:r>
              <a:rPr lang="ru-RU" sz="1600" dirty="0"/>
              <a:t>Борис Злотин</a:t>
            </a:r>
          </a:p>
        </p:txBody>
      </p:sp>
      <p:sp>
        <p:nvSpPr>
          <p:cNvPr id="21" name="TextBox 20">
            <a:extLst>
              <a:ext uri="{FF2B5EF4-FFF2-40B4-BE49-F238E27FC236}">
                <a16:creationId xmlns:a16="http://schemas.microsoft.com/office/drawing/2014/main" id="{BAC0F4A2-54BF-4C77-BCB8-BEFFB782BF05}"/>
              </a:ext>
            </a:extLst>
          </p:cNvPr>
          <p:cNvSpPr txBox="1"/>
          <p:nvPr/>
        </p:nvSpPr>
        <p:spPr>
          <a:xfrm>
            <a:off x="3255127" y="6031732"/>
            <a:ext cx="1240325" cy="584775"/>
          </a:xfrm>
          <a:prstGeom prst="rect">
            <a:avLst/>
          </a:prstGeom>
          <a:noFill/>
        </p:spPr>
        <p:txBody>
          <a:bodyPr wrap="square" rtlCol="0">
            <a:spAutoFit/>
          </a:bodyPr>
          <a:lstStyle/>
          <a:p>
            <a:pPr algn="ctr"/>
            <a:r>
              <a:rPr lang="ru-RU" sz="1600" dirty="0"/>
              <a:t>Анатолий Гин</a:t>
            </a:r>
          </a:p>
        </p:txBody>
      </p:sp>
      <p:sp>
        <p:nvSpPr>
          <p:cNvPr id="22" name="TextBox 21">
            <a:extLst>
              <a:ext uri="{FF2B5EF4-FFF2-40B4-BE49-F238E27FC236}">
                <a16:creationId xmlns:a16="http://schemas.microsoft.com/office/drawing/2014/main" id="{C093A82D-5ED0-4FD0-8B51-D393FF8666CB}"/>
              </a:ext>
            </a:extLst>
          </p:cNvPr>
          <p:cNvSpPr txBox="1"/>
          <p:nvPr/>
        </p:nvSpPr>
        <p:spPr>
          <a:xfrm>
            <a:off x="4410617" y="6031732"/>
            <a:ext cx="1240325" cy="584775"/>
          </a:xfrm>
          <a:prstGeom prst="rect">
            <a:avLst/>
          </a:prstGeom>
          <a:noFill/>
        </p:spPr>
        <p:txBody>
          <a:bodyPr wrap="square" rtlCol="0">
            <a:spAutoFit/>
          </a:bodyPr>
          <a:lstStyle/>
          <a:p>
            <a:pPr algn="ctr"/>
            <a:r>
              <a:rPr lang="ru-RU" sz="1600" dirty="0"/>
              <a:t>Иван Негрешный</a:t>
            </a:r>
          </a:p>
        </p:txBody>
      </p:sp>
      <p:sp>
        <p:nvSpPr>
          <p:cNvPr id="23" name="TextBox 22">
            <a:extLst>
              <a:ext uri="{FF2B5EF4-FFF2-40B4-BE49-F238E27FC236}">
                <a16:creationId xmlns:a16="http://schemas.microsoft.com/office/drawing/2014/main" id="{0BFAF640-746A-48D0-BD85-FE3419D26E5C}"/>
              </a:ext>
            </a:extLst>
          </p:cNvPr>
          <p:cNvSpPr txBox="1"/>
          <p:nvPr/>
        </p:nvSpPr>
        <p:spPr>
          <a:xfrm>
            <a:off x="5566107" y="6031732"/>
            <a:ext cx="1240325" cy="584775"/>
          </a:xfrm>
          <a:prstGeom prst="rect">
            <a:avLst/>
          </a:prstGeom>
          <a:noFill/>
        </p:spPr>
        <p:txBody>
          <a:bodyPr wrap="square" rtlCol="0">
            <a:spAutoFit/>
          </a:bodyPr>
          <a:lstStyle/>
          <a:p>
            <a:pPr algn="ctr"/>
            <a:r>
              <a:rPr lang="ru-RU" sz="1600" dirty="0"/>
              <a:t>Владимир Маценко</a:t>
            </a:r>
          </a:p>
        </p:txBody>
      </p:sp>
      <p:sp>
        <p:nvSpPr>
          <p:cNvPr id="24" name="TextBox 23">
            <a:extLst>
              <a:ext uri="{FF2B5EF4-FFF2-40B4-BE49-F238E27FC236}">
                <a16:creationId xmlns:a16="http://schemas.microsoft.com/office/drawing/2014/main" id="{19D3FE3F-276B-410B-AD42-E428038EAAE0}"/>
              </a:ext>
            </a:extLst>
          </p:cNvPr>
          <p:cNvSpPr txBox="1"/>
          <p:nvPr/>
        </p:nvSpPr>
        <p:spPr>
          <a:xfrm>
            <a:off x="7953630" y="6022109"/>
            <a:ext cx="1240325" cy="584775"/>
          </a:xfrm>
          <a:prstGeom prst="rect">
            <a:avLst/>
          </a:prstGeom>
          <a:noFill/>
        </p:spPr>
        <p:txBody>
          <a:bodyPr wrap="square" rtlCol="0">
            <a:spAutoFit/>
          </a:bodyPr>
          <a:lstStyle/>
          <a:p>
            <a:pPr algn="ctr"/>
            <a:r>
              <a:rPr lang="ru-RU" sz="1600" dirty="0"/>
              <a:t>Антон Беляков</a:t>
            </a:r>
          </a:p>
        </p:txBody>
      </p:sp>
      <p:sp>
        <p:nvSpPr>
          <p:cNvPr id="25" name="TextBox 24">
            <a:extLst>
              <a:ext uri="{FF2B5EF4-FFF2-40B4-BE49-F238E27FC236}">
                <a16:creationId xmlns:a16="http://schemas.microsoft.com/office/drawing/2014/main" id="{2FEE5114-F7D6-441F-819E-667587B1C41B}"/>
              </a:ext>
            </a:extLst>
          </p:cNvPr>
          <p:cNvSpPr txBox="1"/>
          <p:nvPr/>
        </p:nvSpPr>
        <p:spPr>
          <a:xfrm>
            <a:off x="6827934" y="6031732"/>
            <a:ext cx="1240325" cy="584775"/>
          </a:xfrm>
          <a:prstGeom prst="rect">
            <a:avLst/>
          </a:prstGeom>
          <a:noFill/>
        </p:spPr>
        <p:txBody>
          <a:bodyPr wrap="square" rtlCol="0">
            <a:spAutoFit/>
          </a:bodyPr>
          <a:lstStyle/>
          <a:p>
            <a:pPr algn="ctr"/>
            <a:r>
              <a:rPr lang="ru-RU" sz="1600" dirty="0"/>
              <a:t>Дмитрий Карпенко</a:t>
            </a:r>
          </a:p>
        </p:txBody>
      </p:sp>
      <p:sp>
        <p:nvSpPr>
          <p:cNvPr id="26" name="TextBox 25">
            <a:extLst>
              <a:ext uri="{FF2B5EF4-FFF2-40B4-BE49-F238E27FC236}">
                <a16:creationId xmlns:a16="http://schemas.microsoft.com/office/drawing/2014/main" id="{6AD12276-8948-4DE9-98D9-B2078122829A}"/>
              </a:ext>
            </a:extLst>
          </p:cNvPr>
          <p:cNvSpPr txBox="1"/>
          <p:nvPr/>
        </p:nvSpPr>
        <p:spPr>
          <a:xfrm>
            <a:off x="9032577" y="6031732"/>
            <a:ext cx="1240325" cy="584775"/>
          </a:xfrm>
          <a:prstGeom prst="rect">
            <a:avLst/>
          </a:prstGeom>
          <a:noFill/>
        </p:spPr>
        <p:txBody>
          <a:bodyPr wrap="square" rtlCol="0">
            <a:spAutoFit/>
          </a:bodyPr>
          <a:lstStyle/>
          <a:p>
            <a:pPr algn="ctr"/>
            <a:r>
              <a:rPr lang="ru-RU" sz="1600" dirty="0"/>
              <a:t>Сергей Фаер</a:t>
            </a:r>
          </a:p>
        </p:txBody>
      </p:sp>
      <p:sp>
        <p:nvSpPr>
          <p:cNvPr id="27" name="TextBox 26">
            <a:extLst>
              <a:ext uri="{FF2B5EF4-FFF2-40B4-BE49-F238E27FC236}">
                <a16:creationId xmlns:a16="http://schemas.microsoft.com/office/drawing/2014/main" id="{86A3FB83-4E11-4744-8118-41430C407E77}"/>
              </a:ext>
            </a:extLst>
          </p:cNvPr>
          <p:cNvSpPr txBox="1"/>
          <p:nvPr/>
        </p:nvSpPr>
        <p:spPr>
          <a:xfrm>
            <a:off x="10188067" y="6031732"/>
            <a:ext cx="1240325" cy="584775"/>
          </a:xfrm>
          <a:prstGeom prst="rect">
            <a:avLst/>
          </a:prstGeom>
          <a:noFill/>
        </p:spPr>
        <p:txBody>
          <a:bodyPr wrap="square" rtlCol="0">
            <a:spAutoFit/>
          </a:bodyPr>
          <a:lstStyle/>
          <a:p>
            <a:pPr algn="ctr"/>
            <a:r>
              <a:rPr lang="ru-RU" sz="1600" dirty="0"/>
              <a:t>Джим </a:t>
            </a:r>
          </a:p>
          <a:p>
            <a:pPr algn="ctr"/>
            <a:r>
              <a:rPr lang="ru-RU" sz="1600" dirty="0"/>
              <a:t>Кук</a:t>
            </a:r>
          </a:p>
        </p:txBody>
      </p:sp>
      <p:pic>
        <p:nvPicPr>
          <p:cNvPr id="32" name="Picture 31">
            <a:extLst>
              <a:ext uri="{FF2B5EF4-FFF2-40B4-BE49-F238E27FC236}">
                <a16:creationId xmlns:a16="http://schemas.microsoft.com/office/drawing/2014/main" id="{C97DFA5B-125B-455B-BEEE-BA085790EE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8885" y="5037923"/>
            <a:ext cx="1169875" cy="1058049"/>
          </a:xfrm>
          <a:prstGeom prst="rect">
            <a:avLst/>
          </a:prstGeom>
        </p:spPr>
      </p:pic>
      <p:sp>
        <p:nvSpPr>
          <p:cNvPr id="34" name="TextBox 33">
            <a:extLst>
              <a:ext uri="{FF2B5EF4-FFF2-40B4-BE49-F238E27FC236}">
                <a16:creationId xmlns:a16="http://schemas.microsoft.com/office/drawing/2014/main" id="{51A33478-D817-408F-8E76-A79DEDE69E96}"/>
              </a:ext>
            </a:extLst>
          </p:cNvPr>
          <p:cNvSpPr txBox="1"/>
          <p:nvPr/>
        </p:nvSpPr>
        <p:spPr>
          <a:xfrm>
            <a:off x="261257" y="1461018"/>
            <a:ext cx="11644604" cy="2031325"/>
          </a:xfrm>
          <a:prstGeom prst="rect">
            <a:avLst/>
          </a:prstGeom>
          <a:noFill/>
        </p:spPr>
        <p:txBody>
          <a:bodyPr wrap="square" rtlCol="0">
            <a:spAutoFit/>
          </a:bodyPr>
          <a:lstStyle/>
          <a:p>
            <a:pPr marL="0" marR="0">
              <a:spcBef>
                <a:spcPts val="0"/>
              </a:spcBef>
              <a:spcAft>
                <a:spcPts val="0"/>
              </a:spcAft>
            </a:pPr>
            <a:r>
              <a:rPr lang="ru-RU" sz="1800" b="1" i="1" dirty="0">
                <a:effectLst/>
                <a:latin typeface="Arial" panose="020B0604020202020204" pitchFamily="34" charset="0"/>
                <a:ea typeface="Calibri" panose="020F0502020204030204" pitchFamily="34" charset="0"/>
              </a:rPr>
              <a:t>Господа</a:t>
            </a:r>
            <a:r>
              <a:rPr lang="de-DE" sz="1800" b="1" i="1" dirty="0">
                <a:effectLst/>
                <a:latin typeface="Arial" panose="020B0604020202020204" pitchFamily="34" charset="0"/>
                <a:ea typeface="Calibri" panose="020F0502020204030204" pitchFamily="34" charset="0"/>
              </a:rPr>
              <a:t> </a:t>
            </a:r>
            <a:r>
              <a:rPr lang="ru-RU" sz="1800" b="1" i="1" dirty="0">
                <a:effectLst/>
                <a:latin typeface="Arial" panose="020B0604020202020204" pitchFamily="34" charset="0"/>
                <a:ea typeface="Calibri" panose="020F0502020204030204" pitchFamily="34" charset="0"/>
              </a:rPr>
              <a:t>коллеги</a:t>
            </a:r>
            <a:r>
              <a:rPr lang="de-DE" sz="1800" b="1" i="1" dirty="0">
                <a:effectLst/>
                <a:latin typeface="Arial" panose="020B0604020202020204" pitchFamily="34" charset="0"/>
                <a:ea typeface="Calibri" panose="020F0502020204030204" pitchFamily="34" charset="0"/>
              </a:rPr>
              <a:t>!</a:t>
            </a:r>
            <a:endParaRPr lang="ru-RU" sz="1800" dirty="0">
              <a:effectLst/>
              <a:latin typeface="Arial" panose="020B0604020202020204" pitchFamily="34" charset="0"/>
              <a:ea typeface="Calibri" panose="020F0502020204030204" pitchFamily="34" charset="0"/>
            </a:endParaRPr>
          </a:p>
          <a:p>
            <a:pPr marL="0" marR="0">
              <a:spcBef>
                <a:spcPts val="0"/>
              </a:spcBef>
              <a:spcAft>
                <a:spcPts val="0"/>
              </a:spcAft>
            </a:pPr>
            <a:r>
              <a:rPr lang="ru-RU" sz="1800" dirty="0">
                <a:effectLst/>
                <a:latin typeface="Arial" panose="020B0604020202020204" pitchFamily="34" charset="0"/>
                <a:ea typeface="Calibri" panose="020F0502020204030204" pitchFamily="34" charset="0"/>
              </a:rPr>
              <a:t>26 августа я, по любезному приглашению Антона Германовича </a:t>
            </a:r>
            <a:r>
              <a:rPr lang="ru-RU" sz="1800" dirty="0" err="1">
                <a:effectLst/>
                <a:latin typeface="Arial" panose="020B0604020202020204" pitchFamily="34" charset="0"/>
                <a:ea typeface="Calibri" panose="020F0502020204030204" pitchFamily="34" charset="0"/>
              </a:rPr>
              <a:t>Колонина</a:t>
            </a:r>
            <a:r>
              <a:rPr lang="ru-RU" sz="1800" dirty="0">
                <a:effectLst/>
                <a:latin typeface="Arial" panose="020B0604020202020204" pitchFamily="34" charset="0"/>
                <a:ea typeface="Calibri" panose="020F0502020204030204" pitchFamily="34" charset="0"/>
              </a:rPr>
              <a:t>, провел для группы </a:t>
            </a:r>
            <a:r>
              <a:rPr lang="en-US" sz="1800" dirty="0">
                <a:effectLst/>
                <a:latin typeface="Arial" panose="020B0604020202020204" pitchFamily="34" charset="0"/>
                <a:ea typeface="Calibri" panose="020F0502020204030204" pitchFamily="34" charset="0"/>
              </a:rPr>
              <a:t>AGI in Russian</a:t>
            </a:r>
            <a:r>
              <a:rPr lang="de-DE" sz="1800" dirty="0">
                <a:solidFill>
                  <a:srgbClr val="202122"/>
                </a:solidFill>
                <a:effectLst/>
                <a:latin typeface="Arial" panose="020B0604020202020204" pitchFamily="34" charset="0"/>
                <a:ea typeface="Calibri" panose="020F0502020204030204" pitchFamily="34" charset="0"/>
              </a:rPr>
              <a:t> </a:t>
            </a:r>
            <a:r>
              <a:rPr lang="ru-RU" sz="1800" dirty="0">
                <a:effectLst/>
                <a:latin typeface="Arial" panose="020B0604020202020204" pitchFamily="34" charset="0"/>
                <a:ea typeface="Calibri" panose="020F0502020204030204" pitchFamily="34" charset="0"/>
              </a:rPr>
              <a:t>семинар «Направленная эволюция</a:t>
            </a:r>
            <a:r>
              <a:rPr lang="de-DE" sz="1800" dirty="0">
                <a:effectLst/>
                <a:latin typeface="Arial" panose="020B0604020202020204" pitchFamily="34" charset="0"/>
                <a:ea typeface="Calibri" panose="020F0502020204030204" pitchFamily="34" charset="0"/>
              </a:rPr>
              <a:t>» </a:t>
            </a:r>
            <a:r>
              <a:rPr lang="de-DE" sz="1800" u="sng" dirty="0">
                <a:solidFill>
                  <a:srgbClr val="0563C1"/>
                </a:solidFill>
                <a:effectLst/>
                <a:latin typeface="Arial" panose="020B0604020202020204" pitchFamily="34" charset="0"/>
                <a:ea typeface="Calibri" panose="020F0502020204030204" pitchFamily="34" charset="0"/>
                <a:hlinkClick r:id="rId11"/>
              </a:rPr>
              <a:t> https://www.youtube.com/watch?v=TjURJ0hOAao</a:t>
            </a:r>
            <a:r>
              <a:rPr lang="ru-RU" u="sng" dirty="0">
                <a:solidFill>
                  <a:srgbClr val="0563C1"/>
                </a:solidFill>
                <a:latin typeface="Arial" panose="020B0604020202020204" pitchFamily="34" charset="0"/>
                <a:ea typeface="Calibri" panose="020F0502020204030204" pitchFamily="34" charset="0"/>
              </a:rPr>
              <a:t> </a:t>
            </a:r>
            <a:r>
              <a:rPr lang="ru-RU" dirty="0">
                <a:latin typeface="Arial" panose="020B0604020202020204" pitchFamily="34" charset="0"/>
                <a:ea typeface="Calibri" panose="020F0502020204030204" pitchFamily="34" charset="0"/>
              </a:rPr>
              <a:t>на котором рассказал о новой нейронной сети типа </a:t>
            </a:r>
            <a:r>
              <a:rPr lang="en-US" dirty="0">
                <a:latin typeface="Arial" panose="020B0604020202020204" pitchFamily="34" charset="0"/>
                <a:ea typeface="Calibri" panose="020F0502020204030204" pitchFamily="34" charset="0"/>
              </a:rPr>
              <a:t>PANN. </a:t>
            </a:r>
            <a:r>
              <a:rPr lang="ru-RU" dirty="0">
                <a:latin typeface="Arial" panose="020B0604020202020204" pitchFamily="34" charset="0"/>
                <a:ea typeface="Calibri" panose="020F0502020204030204" pitchFamily="34" charset="0"/>
              </a:rPr>
              <a:t>Я обещал показать ее в реальной работе и дать желающим для тестирования и применения. Это время настало.  </a:t>
            </a:r>
            <a:endParaRPr lang="ru-RU" u="sng" dirty="0">
              <a:solidFill>
                <a:srgbClr val="0563C1"/>
              </a:solidFill>
              <a:latin typeface="Arial" panose="020B0604020202020204" pitchFamily="34" charset="0"/>
              <a:ea typeface="Calibri" panose="020F0502020204030204" pitchFamily="34" charset="0"/>
            </a:endParaRPr>
          </a:p>
          <a:p>
            <a:pPr marL="0" marR="0">
              <a:spcBef>
                <a:spcPts val="0"/>
              </a:spcBef>
              <a:spcAft>
                <a:spcPts val="0"/>
              </a:spcAft>
            </a:pPr>
            <a:endParaRPr lang="ru-RU" u="sng" dirty="0">
              <a:solidFill>
                <a:srgbClr val="0563C1"/>
              </a:solidFill>
              <a:latin typeface="Arial" panose="020B0604020202020204" pitchFamily="34" charset="0"/>
              <a:ea typeface="Calibri" panose="020F0502020204030204" pitchFamily="34" charset="0"/>
            </a:endParaRPr>
          </a:p>
          <a:p>
            <a:pPr marL="0" marR="0">
              <a:spcBef>
                <a:spcPts val="0"/>
              </a:spcBef>
              <a:spcAft>
                <a:spcPts val="0"/>
              </a:spcAft>
            </a:pPr>
            <a:endParaRPr lang="ru-RU" dirty="0"/>
          </a:p>
        </p:txBody>
      </p:sp>
      <p:sp>
        <p:nvSpPr>
          <p:cNvPr id="36" name="TextBox 35">
            <a:extLst>
              <a:ext uri="{FF2B5EF4-FFF2-40B4-BE49-F238E27FC236}">
                <a16:creationId xmlns:a16="http://schemas.microsoft.com/office/drawing/2014/main" id="{3295D7B0-0635-4B5E-B9E3-9589FF35CF88}"/>
              </a:ext>
            </a:extLst>
          </p:cNvPr>
          <p:cNvSpPr txBox="1"/>
          <p:nvPr/>
        </p:nvSpPr>
        <p:spPr>
          <a:xfrm>
            <a:off x="2646659" y="48597"/>
            <a:ext cx="6895322" cy="523220"/>
          </a:xfrm>
          <a:prstGeom prst="rect">
            <a:avLst/>
          </a:prstGeom>
          <a:noFill/>
        </p:spPr>
        <p:txBody>
          <a:bodyPr wrap="square">
            <a:spAutoFit/>
          </a:bodyPr>
          <a:lstStyle/>
          <a:p>
            <a:pPr algn="ctr"/>
            <a:r>
              <a:rPr lang="en-US" sz="2800" b="1" dirty="0">
                <a:solidFill>
                  <a:srgbClr val="FF0000"/>
                </a:solidFill>
              </a:rPr>
              <a:t>Progressive Artificial Neural Network (PANN)</a:t>
            </a:r>
            <a:endParaRPr lang="en-US" sz="2800" dirty="0">
              <a:solidFill>
                <a:srgbClr val="FF0000"/>
              </a:solidFill>
            </a:endParaRPr>
          </a:p>
        </p:txBody>
      </p:sp>
      <p:sp>
        <p:nvSpPr>
          <p:cNvPr id="6" name="TextBox 5">
            <a:extLst>
              <a:ext uri="{FF2B5EF4-FFF2-40B4-BE49-F238E27FC236}">
                <a16:creationId xmlns:a16="http://schemas.microsoft.com/office/drawing/2014/main" id="{BB642D28-136A-4028-AD26-A20A8C9BA4F0}"/>
              </a:ext>
            </a:extLst>
          </p:cNvPr>
          <p:cNvSpPr txBox="1"/>
          <p:nvPr/>
        </p:nvSpPr>
        <p:spPr>
          <a:xfrm>
            <a:off x="825806" y="3024782"/>
            <a:ext cx="10884112" cy="1854354"/>
          </a:xfrm>
          <a:prstGeom prst="rect">
            <a:avLst/>
          </a:prstGeom>
          <a:noFill/>
        </p:spPr>
        <p:txBody>
          <a:bodyPr wrap="square" rtlCol="0">
            <a:spAutoFit/>
          </a:bodyPr>
          <a:lstStyle/>
          <a:p>
            <a:pPr algn="ctr"/>
            <a:r>
              <a:rPr lang="ru-RU" sz="3200" b="1" dirty="0">
                <a:solidFill>
                  <a:srgbClr val="0000FF"/>
                </a:solidFill>
              </a:rPr>
              <a:t>Демонстрация некоторых возможностей сетей </a:t>
            </a:r>
            <a:r>
              <a:rPr lang="en-US" sz="3200" b="1" dirty="0">
                <a:solidFill>
                  <a:srgbClr val="0000FF"/>
                </a:solidFill>
              </a:rPr>
              <a:t>PANN</a:t>
            </a:r>
            <a:endParaRPr lang="ru-RU" sz="3200" b="1" dirty="0">
              <a:solidFill>
                <a:srgbClr val="0000FF"/>
              </a:solidFill>
            </a:endParaRPr>
          </a:p>
          <a:p>
            <a:pPr algn="ctr"/>
            <a:r>
              <a:rPr lang="ru-RU" sz="2800" b="1" dirty="0"/>
              <a:t>Первый релиз продукта - </a:t>
            </a:r>
            <a:r>
              <a:rPr lang="ru-RU" sz="2800" b="1" i="0" dirty="0">
                <a:solidFill>
                  <a:srgbClr val="000000"/>
                </a:solidFill>
                <a:effectLst/>
                <a:latin typeface="Times New Roman" panose="02020603050405020304" pitchFamily="18" charset="0"/>
              </a:rPr>
              <a:t>программы </a:t>
            </a:r>
            <a:r>
              <a:rPr lang="en-US" sz="2800" b="1" i="0" dirty="0">
                <a:solidFill>
                  <a:srgbClr val="000000"/>
                </a:solidFill>
                <a:effectLst/>
                <a:latin typeface="Times New Roman" panose="02020603050405020304" pitchFamily="18" charset="0"/>
              </a:rPr>
              <a:t>PNET_Matrix</a:t>
            </a:r>
            <a:endParaRPr lang="ru-RU" sz="2800" b="1" i="0" dirty="0">
              <a:solidFill>
                <a:srgbClr val="000000"/>
              </a:solidFill>
              <a:effectLst/>
              <a:latin typeface="Times New Roman" panose="02020603050405020304" pitchFamily="18" charset="0"/>
            </a:endParaRPr>
          </a:p>
          <a:p>
            <a:pPr algn="ctr"/>
            <a:r>
              <a:rPr lang="ru-RU" sz="2400" b="1" dirty="0">
                <a:solidFill>
                  <a:srgbClr val="000000"/>
                </a:solidFill>
                <a:latin typeface="Times New Roman" panose="02020603050405020304" pitchFamily="18" charset="0"/>
              </a:rPr>
              <a:t>Приложения сети </a:t>
            </a:r>
            <a:r>
              <a:rPr lang="en-US" sz="2400" b="1" dirty="0">
                <a:solidFill>
                  <a:srgbClr val="000000"/>
                </a:solidFill>
                <a:latin typeface="Times New Roman" panose="02020603050405020304" pitchFamily="18" charset="0"/>
              </a:rPr>
              <a:t>PANN</a:t>
            </a:r>
            <a:endParaRPr lang="ru-RU" sz="2400" b="1" dirty="0">
              <a:solidFill>
                <a:srgbClr val="000000"/>
              </a:solidFill>
              <a:latin typeface="Times New Roman" panose="02020603050405020304" pitchFamily="18" charset="0"/>
            </a:endParaRPr>
          </a:p>
          <a:p>
            <a:pPr algn="ctr"/>
            <a:endParaRPr lang="ru-RU" sz="1000" b="1" dirty="0">
              <a:solidFill>
                <a:srgbClr val="000000"/>
              </a:solidFill>
              <a:latin typeface="Times New Roman" panose="02020603050405020304" pitchFamily="18" charset="0"/>
            </a:endParaRPr>
          </a:p>
          <a:p>
            <a:pPr algn="ctr"/>
            <a:r>
              <a:rPr lang="ru-RU" sz="2000" b="1" dirty="0">
                <a:solidFill>
                  <a:srgbClr val="000000"/>
                </a:solidFill>
                <a:latin typeface="Times New Roman" panose="02020603050405020304" pitchFamily="18" charset="0"/>
              </a:rPr>
              <a:t>В разработке принимали участие: </a:t>
            </a:r>
            <a:r>
              <a:rPr lang="ru-RU" sz="2000" b="1" dirty="0"/>
              <a:t> </a:t>
            </a:r>
          </a:p>
        </p:txBody>
      </p:sp>
    </p:spTree>
    <p:extLst>
      <p:ext uri="{BB962C8B-B14F-4D97-AF65-F5344CB8AC3E}">
        <p14:creationId xmlns:p14="http://schemas.microsoft.com/office/powerpoint/2010/main" val="77847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7B13A9-D99D-4D1A-8D93-01C30AA641C2}"/>
              </a:ext>
            </a:extLst>
          </p:cNvPr>
          <p:cNvSpPr txBox="1"/>
          <p:nvPr/>
        </p:nvSpPr>
        <p:spPr>
          <a:xfrm>
            <a:off x="914400" y="745329"/>
            <a:ext cx="10565394" cy="2862322"/>
          </a:xfrm>
          <a:prstGeom prst="rect">
            <a:avLst/>
          </a:prstGeom>
          <a:noFill/>
        </p:spPr>
        <p:txBody>
          <a:bodyPr wrap="square">
            <a:spAutoFit/>
          </a:bodyPr>
          <a:lstStyle/>
          <a:p>
            <a:pPr marL="0" marR="0">
              <a:spcBef>
                <a:spcPts val="0"/>
              </a:spcBef>
              <a:spcAft>
                <a:spcPts val="0"/>
              </a:spcAft>
            </a:pPr>
            <a:r>
              <a:rPr lang="ru-RU" sz="2000" i="1" dirty="0">
                <a:solidFill>
                  <a:srgbClr val="111111"/>
                </a:solidFill>
                <a:effectLst/>
                <a:latin typeface="Arial" panose="020B0604020202020204" pitchFamily="34" charset="0"/>
                <a:ea typeface="MS Mincho" panose="02020609040205080304" pitchFamily="49" charset="-128"/>
              </a:rPr>
              <a:t>Обычная нейронная сеть, типовой персептрон и его «дети» работают на чистой статистике и чем больше нейронов и задач, тем медленнее</a:t>
            </a:r>
            <a:r>
              <a:rPr lang="en-US" sz="2000" i="1" dirty="0">
                <a:solidFill>
                  <a:srgbClr val="111111"/>
                </a:solidFill>
                <a:effectLst/>
                <a:latin typeface="Arial" panose="020B0604020202020204" pitchFamily="34" charset="0"/>
                <a:ea typeface="MS Mincho" panose="02020609040205080304" pitchFamily="49" charset="-128"/>
              </a:rPr>
              <a:t> </a:t>
            </a:r>
            <a:r>
              <a:rPr lang="ru-RU" sz="2000" i="1" dirty="0">
                <a:solidFill>
                  <a:srgbClr val="111111"/>
                </a:solidFill>
                <a:effectLst/>
                <a:latin typeface="Arial" panose="020B0604020202020204" pitchFamily="34" charset="0"/>
                <a:ea typeface="MS Mincho" panose="02020609040205080304" pitchFamily="49" charset="-128"/>
              </a:rPr>
              <a:t>вычисления из-за «проклятия размерности». </a:t>
            </a:r>
          </a:p>
          <a:p>
            <a:pPr marL="0" marR="0">
              <a:spcBef>
                <a:spcPts val="0"/>
              </a:spcBef>
              <a:spcAft>
                <a:spcPts val="0"/>
              </a:spcAft>
            </a:pPr>
            <a:endParaRPr lang="ru-RU" sz="2000" i="1" dirty="0">
              <a:solidFill>
                <a:srgbClr val="111111"/>
              </a:solidFill>
              <a:latin typeface="Arial" panose="020B0604020202020204" pitchFamily="34" charset="0"/>
              <a:ea typeface="MS Mincho" panose="02020609040205080304" pitchFamily="49" charset="-128"/>
            </a:endParaRPr>
          </a:p>
          <a:p>
            <a:pPr marL="0" marR="0">
              <a:spcBef>
                <a:spcPts val="0"/>
              </a:spcBef>
              <a:spcAft>
                <a:spcPts val="0"/>
              </a:spcAft>
            </a:pPr>
            <a:r>
              <a:rPr lang="ru-RU" sz="2000" i="1" dirty="0">
                <a:solidFill>
                  <a:srgbClr val="111111"/>
                </a:solidFill>
                <a:effectLst/>
                <a:latin typeface="Arial" panose="020B0604020202020204" pitchFamily="34" charset="0"/>
                <a:ea typeface="MS Mincho" panose="02020609040205080304" pitchFamily="49" charset="-128"/>
              </a:rPr>
              <a:t>Глубокие сети вносят в это какую-то часть организации, и это обеспечивает более эффективную работу. Но они тоже «ловят» паттерны на чистой статистике и опять, на новом уровне попадают в ловушку «проклятия размерности». А сети </a:t>
            </a:r>
            <a:r>
              <a:rPr lang="en-US" sz="2000" i="1" dirty="0">
                <a:solidFill>
                  <a:srgbClr val="111111"/>
                </a:solidFill>
                <a:effectLst/>
                <a:latin typeface="Arial" panose="020B0604020202020204" pitchFamily="34" charset="0"/>
                <a:ea typeface="MS Mincho" panose="02020609040205080304" pitchFamily="49" charset="-128"/>
              </a:rPr>
              <a:t>PANN </a:t>
            </a:r>
            <a:r>
              <a:rPr lang="ru-RU" sz="2000" i="1" dirty="0">
                <a:solidFill>
                  <a:srgbClr val="111111"/>
                </a:solidFill>
                <a:effectLst/>
                <a:latin typeface="Arial" panose="020B0604020202020204" pitchFamily="34" charset="0"/>
                <a:ea typeface="MS Mincho" panose="02020609040205080304" pitchFamily="49" charset="-128"/>
              </a:rPr>
              <a:t>выявля</a:t>
            </a:r>
            <a:r>
              <a:rPr lang="ru-RU" sz="2000" i="1" dirty="0">
                <a:solidFill>
                  <a:srgbClr val="111111"/>
                </a:solidFill>
                <a:latin typeface="Arial" panose="020B0604020202020204" pitchFamily="34" charset="0"/>
                <a:ea typeface="MS Mincho" panose="02020609040205080304" pitchFamily="49" charset="-128"/>
              </a:rPr>
              <a:t>ют паттерны </a:t>
            </a:r>
            <a:r>
              <a:rPr lang="ru-RU" sz="2000" i="1" dirty="0">
                <a:solidFill>
                  <a:srgbClr val="111111"/>
                </a:solidFill>
                <a:effectLst/>
                <a:latin typeface="Arial" panose="020B0604020202020204" pitchFamily="34" charset="0"/>
                <a:ea typeface="MS Mincho" panose="02020609040205080304" pitchFamily="49" charset="-128"/>
              </a:rPr>
              <a:t>простейшими путями. И потому не попад</a:t>
            </a:r>
            <a:r>
              <a:rPr lang="ru-RU" sz="2000" i="1" dirty="0">
                <a:solidFill>
                  <a:srgbClr val="111111"/>
                </a:solidFill>
                <a:latin typeface="Arial" panose="020B0604020202020204" pitchFamily="34" charset="0"/>
                <a:ea typeface="MS Mincho" panose="02020609040205080304" pitchFamily="49" charset="-128"/>
              </a:rPr>
              <a:t>а</a:t>
            </a:r>
            <a:r>
              <a:rPr lang="ru-RU" sz="2000" i="1" dirty="0">
                <a:solidFill>
                  <a:srgbClr val="111111"/>
                </a:solidFill>
                <a:effectLst/>
                <a:latin typeface="Arial" panose="020B0604020202020204" pitchFamily="34" charset="0"/>
                <a:ea typeface="MS Mincho" panose="02020609040205080304" pitchFamily="49" charset="-128"/>
              </a:rPr>
              <a:t>ют в «ловушки статистики». </a:t>
            </a:r>
            <a:endParaRPr lang="ru-RU" sz="2000" dirty="0">
              <a:effectLst/>
              <a:latin typeface="Arial" panose="020B060402020202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066542A3-1C54-48AE-BB5C-D7F200A30B0D}"/>
              </a:ext>
            </a:extLst>
          </p:cNvPr>
          <p:cNvSpPr txBox="1"/>
          <p:nvPr/>
        </p:nvSpPr>
        <p:spPr>
          <a:xfrm>
            <a:off x="2209048" y="0"/>
            <a:ext cx="8410668" cy="461665"/>
          </a:xfrm>
          <a:prstGeom prst="rect">
            <a:avLst/>
          </a:prstGeom>
          <a:noFill/>
        </p:spPr>
        <p:txBody>
          <a:bodyPr wrap="square">
            <a:spAutoFit/>
          </a:bodyPr>
          <a:lstStyle/>
          <a:p>
            <a:pPr algn="ctr"/>
            <a:r>
              <a:rPr lang="en-US" sz="2400" b="1" i="0" dirty="0">
                <a:solidFill>
                  <a:srgbClr val="C00000"/>
                </a:solidFill>
                <a:effectLst/>
                <a:latin typeface="Arial" panose="020B0604020202020204" pitchFamily="34" charset="0"/>
              </a:rPr>
              <a:t>PANN versus Perceptron </a:t>
            </a:r>
            <a:endParaRPr lang="ru-RU" sz="2400" b="1" i="0" dirty="0">
              <a:solidFill>
                <a:srgbClr val="C00000"/>
              </a:solidFill>
              <a:effectLst/>
              <a:latin typeface="Arial" panose="020B0604020202020204" pitchFamily="34" charset="0"/>
            </a:endParaRPr>
          </a:p>
        </p:txBody>
      </p:sp>
      <p:sp>
        <p:nvSpPr>
          <p:cNvPr id="5" name="TextBox 4">
            <a:extLst>
              <a:ext uri="{FF2B5EF4-FFF2-40B4-BE49-F238E27FC236}">
                <a16:creationId xmlns:a16="http://schemas.microsoft.com/office/drawing/2014/main" id="{8CB8029D-8642-4EB6-8D57-6D90193F526A}"/>
              </a:ext>
            </a:extLst>
          </p:cNvPr>
          <p:cNvSpPr txBox="1"/>
          <p:nvPr/>
        </p:nvSpPr>
        <p:spPr>
          <a:xfrm>
            <a:off x="758997" y="3925191"/>
            <a:ext cx="10393378" cy="1385700"/>
          </a:xfrm>
          <a:prstGeom prst="rect">
            <a:avLst/>
          </a:prstGeom>
          <a:noFill/>
        </p:spPr>
        <p:txBody>
          <a:bodyPr wrap="square" rtlCol="0">
            <a:spAutoFit/>
          </a:bodyPr>
          <a:lstStyle/>
          <a:p>
            <a:pPr marL="0" marR="0" algn="ctr">
              <a:lnSpc>
                <a:spcPct val="107000"/>
              </a:lnSpc>
              <a:spcBef>
                <a:spcPts val="0"/>
              </a:spcBef>
              <a:spcAft>
                <a:spcPts val="0"/>
              </a:spcAft>
            </a:pPr>
            <a:r>
              <a:rPr lang="ru-RU" sz="2000" b="1" dirty="0">
                <a:solidFill>
                  <a:srgbClr val="C00000"/>
                </a:solidFill>
                <a:latin typeface="Arial" panose="020B0604020202020204" pitchFamily="34" charset="0"/>
                <a:ea typeface="Times New Roman" panose="02020603050405020304" pitchFamily="18" charset="0"/>
              </a:rPr>
              <a:t>«</a:t>
            </a:r>
            <a:r>
              <a:rPr lang="ru-RU" sz="2000" b="1" dirty="0">
                <a:solidFill>
                  <a:srgbClr val="C00000"/>
                </a:solidFill>
                <a:effectLst/>
                <a:latin typeface="Arial" panose="020B0604020202020204" pitchFamily="34" charset="0"/>
                <a:ea typeface="Times New Roman" panose="02020603050405020304" pitchFamily="18" charset="0"/>
              </a:rPr>
              <a:t>Врожденные уродства» персептрона </a:t>
            </a:r>
          </a:p>
          <a:p>
            <a:pPr marL="0" marR="0" algn="ctr">
              <a:lnSpc>
                <a:spcPct val="107000"/>
              </a:lnSpc>
              <a:spcBef>
                <a:spcPts val="0"/>
              </a:spcBef>
              <a:spcAft>
                <a:spcPts val="0"/>
              </a:spcAft>
            </a:pPr>
            <a:r>
              <a:rPr lang="ru-RU" sz="2000" b="1" dirty="0">
                <a:solidFill>
                  <a:srgbClr val="000000"/>
                </a:solidFill>
                <a:effectLst/>
                <a:latin typeface="Arial" panose="020B0604020202020204" pitchFamily="34" charset="0"/>
                <a:ea typeface="Times New Roman" panose="02020603050405020304" pitchFamily="18" charset="0"/>
              </a:rPr>
              <a:t>сделали непрозрачными процессы обучения и невозможным создание общей </a:t>
            </a:r>
          </a:p>
          <a:p>
            <a:pPr marL="0" marR="0" algn="ctr">
              <a:lnSpc>
                <a:spcPct val="107000"/>
              </a:lnSpc>
              <a:spcBef>
                <a:spcPts val="0"/>
              </a:spcBef>
              <a:spcAft>
                <a:spcPts val="0"/>
              </a:spcAft>
            </a:pPr>
            <a:r>
              <a:rPr lang="ru-RU" sz="2000" b="1" dirty="0">
                <a:solidFill>
                  <a:srgbClr val="000000"/>
                </a:solidFill>
                <a:effectLst/>
                <a:latin typeface="Arial" panose="020B0604020202020204" pitchFamily="34" charset="0"/>
                <a:ea typeface="Times New Roman" panose="02020603050405020304" pitchFamily="18" charset="0"/>
              </a:rPr>
              <a:t>теории нейронных сетей. В результате все развитие в этой области свелось к </a:t>
            </a:r>
          </a:p>
          <a:p>
            <a:pPr marL="0" marR="0" algn="ctr">
              <a:lnSpc>
                <a:spcPct val="107000"/>
              </a:lnSpc>
              <a:spcBef>
                <a:spcPts val="0"/>
              </a:spcBef>
              <a:spcAft>
                <a:spcPts val="0"/>
              </a:spcAft>
            </a:pPr>
            <a:r>
              <a:rPr lang="ru-RU" sz="2000" b="1" dirty="0">
                <a:solidFill>
                  <a:srgbClr val="C00000"/>
                </a:solidFill>
                <a:effectLst/>
                <a:latin typeface="Arial" panose="020B0604020202020204" pitchFamily="34" charset="0"/>
                <a:ea typeface="Times New Roman" panose="02020603050405020304" pitchFamily="18" charset="0"/>
              </a:rPr>
              <a:t>примитивному перебору вариантов по методу проб и ошибок. </a:t>
            </a:r>
          </a:p>
        </p:txBody>
      </p:sp>
    </p:spTree>
    <p:extLst>
      <p:ext uri="{BB962C8B-B14F-4D97-AF65-F5344CB8AC3E}">
        <p14:creationId xmlns:p14="http://schemas.microsoft.com/office/powerpoint/2010/main" val="337117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384DB-F74E-485F-A386-B58F2F4D7876}"/>
              </a:ext>
            </a:extLst>
          </p:cNvPr>
          <p:cNvSpPr txBox="1"/>
          <p:nvPr/>
        </p:nvSpPr>
        <p:spPr>
          <a:xfrm>
            <a:off x="1394234" y="0"/>
            <a:ext cx="9288856" cy="523220"/>
          </a:xfrm>
          <a:prstGeom prst="rect">
            <a:avLst/>
          </a:prstGeom>
          <a:noFill/>
        </p:spPr>
        <p:txBody>
          <a:bodyPr wrap="square" rtlCol="0">
            <a:spAutoFit/>
          </a:bodyPr>
          <a:lstStyle/>
          <a:p>
            <a:pPr lvl="2" algn="ctr"/>
            <a:r>
              <a:rPr lang="ru-RU" sz="2800" b="1" dirty="0">
                <a:solidFill>
                  <a:srgbClr val="C00000"/>
                </a:solidFill>
                <a:effectLst/>
                <a:latin typeface="Arial" panose="020B0604020202020204" pitchFamily="34" charset="0"/>
                <a:ea typeface="Calibri" panose="020F0502020204030204" pitchFamily="34" charset="0"/>
                <a:cs typeface="Arial" panose="020B0604020202020204" pitchFamily="34" charset="0"/>
              </a:rPr>
              <a:t>Злонравия достойные плоды</a:t>
            </a:r>
          </a:p>
        </p:txBody>
      </p:sp>
      <p:sp>
        <p:nvSpPr>
          <p:cNvPr id="3" name="TextBox 2">
            <a:extLst>
              <a:ext uri="{FF2B5EF4-FFF2-40B4-BE49-F238E27FC236}">
                <a16:creationId xmlns:a16="http://schemas.microsoft.com/office/drawing/2014/main" id="{D04E0F5A-637A-4DB4-9FB9-A75336834479}"/>
              </a:ext>
            </a:extLst>
          </p:cNvPr>
          <p:cNvSpPr txBox="1"/>
          <p:nvPr/>
        </p:nvSpPr>
        <p:spPr>
          <a:xfrm>
            <a:off x="398352" y="488887"/>
            <a:ext cx="11552222" cy="5560112"/>
          </a:xfrm>
          <a:prstGeom prst="rect">
            <a:avLst/>
          </a:prstGeom>
          <a:noFill/>
        </p:spPr>
        <p:txBody>
          <a:bodyPr wrap="square" rtlCol="0">
            <a:spAutoFit/>
          </a:bodyPr>
          <a:lstStyle/>
          <a:p>
            <a:pPr marL="0" marR="0">
              <a:lnSpc>
                <a:spcPct val="107000"/>
              </a:lnSpc>
              <a:spcBef>
                <a:spcPts val="0"/>
              </a:spcBef>
              <a:spcAft>
                <a:spcPts val="0"/>
              </a:spcAft>
            </a:pPr>
            <a:endParaRPr lang="ru-RU" sz="900" b="1" dirty="0">
              <a:solidFill>
                <a:srgbClr val="000000"/>
              </a:solidFill>
              <a:effectLst/>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ru-RU" b="1" dirty="0">
                <a:solidFill>
                  <a:srgbClr val="000000"/>
                </a:solidFill>
                <a:effectLst/>
                <a:latin typeface="Arial" panose="020B0604020202020204" pitchFamily="34" charset="0"/>
                <a:ea typeface="Times New Roman" panose="02020603050405020304" pitchFamily="18" charset="0"/>
              </a:rPr>
              <a:t>«Врожденные уродства» персептрона </a:t>
            </a:r>
            <a:r>
              <a:rPr lang="ru-RU" dirty="0">
                <a:solidFill>
                  <a:srgbClr val="000000"/>
                </a:solidFill>
                <a:effectLst/>
                <a:latin typeface="Arial" panose="020B0604020202020204" pitchFamily="34" charset="0"/>
                <a:ea typeface="Times New Roman" panose="02020603050405020304" pitchFamily="18" charset="0"/>
              </a:rPr>
              <a:t>приводят к множеству общих недостатков у всех классических нейронных сетей:</a:t>
            </a:r>
          </a:p>
          <a:p>
            <a:pPr marL="800100" lvl="1" indent="-342900">
              <a:lnSpc>
                <a:spcPct val="107000"/>
              </a:lnSpc>
              <a:buFont typeface="Symbol" panose="05050102010706020507" pitchFamily="18" charset="2"/>
              <a:buChar char=""/>
            </a:pPr>
            <a:r>
              <a:rPr lang="ru-RU" dirty="0">
                <a:solidFill>
                  <a:srgbClr val="000000"/>
                </a:solidFill>
                <a:effectLst/>
                <a:latin typeface="Arial" panose="020B0604020202020204" pitchFamily="34" charset="0"/>
                <a:ea typeface="Calibri" panose="020F0502020204030204" pitchFamily="34" charset="0"/>
              </a:rPr>
              <a:t>Обучение искусственной нейронной сети ведется путем выполнения огромного количества стандартных математических операций, что требует применения компьютеров высокого класса, занимает много времени и </a:t>
            </a:r>
            <a:r>
              <a:rPr lang="ru-RU" dirty="0">
                <a:solidFill>
                  <a:srgbClr val="000000"/>
                </a:solidFill>
                <a:effectLst/>
                <a:latin typeface="Arial" panose="020B0604020202020204" pitchFamily="34" charset="0"/>
                <a:ea typeface="Times New Roman" panose="02020603050405020304" pitchFamily="18" charset="0"/>
              </a:rPr>
              <a:t>приводит к дорогостоящим затратам</a:t>
            </a:r>
            <a:r>
              <a:rPr lang="ru-RU" dirty="0">
                <a:solidFill>
                  <a:srgbClr val="000000"/>
                </a:solidFill>
                <a:effectLst/>
                <a:latin typeface="Arial" panose="020B0604020202020204" pitchFamily="34" charset="0"/>
                <a:ea typeface="Calibri" panose="020F0502020204030204" pitchFamily="34" charset="0"/>
              </a:rPr>
              <a:t> </a:t>
            </a:r>
            <a:r>
              <a:rPr lang="ru-RU" dirty="0">
                <a:solidFill>
                  <a:srgbClr val="000000"/>
                </a:solidFill>
                <a:effectLst/>
                <a:latin typeface="Arial" panose="020B0604020202020204" pitchFamily="34" charset="0"/>
                <a:ea typeface="Times New Roman" panose="02020603050405020304" pitchFamily="18" charset="0"/>
              </a:rPr>
              <a:t>электро</a:t>
            </a:r>
            <a:r>
              <a:rPr lang="ru-RU" dirty="0">
                <a:solidFill>
                  <a:srgbClr val="000000"/>
                </a:solidFill>
                <a:effectLst/>
                <a:latin typeface="Arial" panose="020B0604020202020204" pitchFamily="34" charset="0"/>
                <a:ea typeface="Calibri" panose="020F0502020204030204" pitchFamily="34" charset="0"/>
              </a:rPr>
              <a:t>энергии. </a:t>
            </a:r>
            <a:endParaRPr lang="ru-RU" dirty="0">
              <a:solidFill>
                <a:srgbClr val="000000"/>
              </a:solidFill>
              <a:effectLst/>
              <a:latin typeface="Arial" panose="020B0604020202020204" pitchFamily="34" charset="0"/>
              <a:ea typeface="Times New Roman" panose="02020603050405020304" pitchFamily="18" charset="0"/>
            </a:endParaRPr>
          </a:p>
          <a:p>
            <a:pPr marL="800100" lvl="1" indent="-342900">
              <a:lnSpc>
                <a:spcPct val="107000"/>
              </a:lnSpc>
              <a:buFont typeface="Symbol" panose="05050102010706020507" pitchFamily="18" charset="2"/>
              <a:buChar char=""/>
            </a:pPr>
            <a:r>
              <a:rPr lang="ru-RU" dirty="0">
                <a:solidFill>
                  <a:srgbClr val="000000"/>
                </a:solidFill>
                <a:effectLst/>
                <a:latin typeface="Arial" panose="020B0604020202020204" pitchFamily="34" charset="0"/>
                <a:ea typeface="Calibri" panose="020F0502020204030204" pitchFamily="34" charset="0"/>
              </a:rPr>
              <a:t>Искусственные нейронные сети большинства известных типов после завершения цикла обучения не допускают доучивания или частичного переучивания. </a:t>
            </a:r>
            <a:endParaRPr lang="ru-RU" dirty="0">
              <a:solidFill>
                <a:srgbClr val="000000"/>
              </a:solidFill>
              <a:effectLst/>
              <a:latin typeface="Arial" panose="020B0604020202020204" pitchFamily="34" charset="0"/>
              <a:ea typeface="Times New Roman" panose="02020603050405020304" pitchFamily="18" charset="0"/>
            </a:endParaRPr>
          </a:p>
          <a:p>
            <a:pPr marL="800100" lvl="1" indent="-342900">
              <a:lnSpc>
                <a:spcPct val="107000"/>
              </a:lnSpc>
              <a:buFont typeface="Symbol" panose="05050102010706020507" pitchFamily="18" charset="2"/>
              <a:buChar char=""/>
            </a:pPr>
            <a:r>
              <a:rPr lang="ru-RU" dirty="0">
                <a:solidFill>
                  <a:srgbClr val="000000"/>
                </a:solidFill>
                <a:effectLst/>
                <a:latin typeface="Arial" panose="020B0604020202020204" pitchFamily="34" charset="0"/>
                <a:ea typeface="Calibri" panose="020F0502020204030204" pitchFamily="34" charset="0"/>
              </a:rPr>
              <a:t>При обучении возникает ряд серьезных проблем, такие как:</a:t>
            </a:r>
            <a:endParaRPr lang="ru-RU" dirty="0">
              <a:solidFill>
                <a:srgbClr val="000000"/>
              </a:solidFill>
              <a:effectLst/>
              <a:latin typeface="Arial" panose="020B0604020202020204" pitchFamily="34" charset="0"/>
              <a:ea typeface="Times New Roman" panose="02020603050405020304" pitchFamily="18" charset="0"/>
            </a:endParaRPr>
          </a:p>
          <a:p>
            <a:pPr marL="1200150" lvl="2" indent="-285750">
              <a:lnSpc>
                <a:spcPct val="107000"/>
              </a:lnSpc>
              <a:buFont typeface="Courier New" panose="02070309020205020404" pitchFamily="49" charset="0"/>
              <a:buChar char="o"/>
            </a:pPr>
            <a:r>
              <a:rPr lang="ru-RU" dirty="0">
                <a:solidFill>
                  <a:srgbClr val="000000"/>
                </a:solidFill>
                <a:effectLst/>
                <a:latin typeface="Arial" panose="020B0604020202020204" pitchFamily="34" charset="0"/>
                <a:ea typeface="Calibri" panose="020F0502020204030204" pitchFamily="34" charset="0"/>
              </a:rPr>
              <a:t>Параличи и зависания сети</a:t>
            </a:r>
            <a:endParaRPr lang="ru-RU" dirty="0">
              <a:solidFill>
                <a:srgbClr val="000000"/>
              </a:solidFill>
              <a:effectLst/>
              <a:latin typeface="Arial" panose="020B0604020202020204" pitchFamily="34" charset="0"/>
              <a:ea typeface="Times New Roman" panose="02020603050405020304" pitchFamily="18" charset="0"/>
            </a:endParaRPr>
          </a:p>
          <a:p>
            <a:pPr marL="1200150" lvl="2" indent="-285750">
              <a:lnSpc>
                <a:spcPct val="107000"/>
              </a:lnSpc>
              <a:buFont typeface="Courier New" panose="02070309020205020404" pitchFamily="49" charset="0"/>
              <a:buChar char="o"/>
            </a:pPr>
            <a:r>
              <a:rPr lang="ru-RU" dirty="0">
                <a:solidFill>
                  <a:srgbClr val="000000"/>
                </a:solidFill>
                <a:effectLst/>
                <a:latin typeface="Arial" panose="020B0604020202020204" pitchFamily="34" charset="0"/>
                <a:ea typeface="Times New Roman" panose="02020603050405020304" pitchFamily="18" charset="0"/>
              </a:rPr>
              <a:t>Непредсказуемость и недостаточная</a:t>
            </a:r>
            <a:r>
              <a:rPr lang="ru-RU" dirty="0">
                <a:solidFill>
                  <a:srgbClr val="000000"/>
                </a:solidFill>
                <a:effectLst/>
                <a:latin typeface="Arial" panose="020B0604020202020204" pitchFamily="34" charset="0"/>
                <a:ea typeface="Calibri" panose="020F0502020204030204" pitchFamily="34" charset="0"/>
              </a:rPr>
              <a:t> точност</a:t>
            </a:r>
            <a:r>
              <a:rPr lang="ru-RU" dirty="0">
                <a:solidFill>
                  <a:srgbClr val="000000"/>
                </a:solidFill>
                <a:effectLst/>
                <a:latin typeface="Arial" panose="020B0604020202020204" pitchFamily="34" charset="0"/>
                <a:ea typeface="Times New Roman" panose="02020603050405020304" pitchFamily="18" charset="0"/>
              </a:rPr>
              <a:t>ь</a:t>
            </a:r>
            <a:r>
              <a:rPr lang="ru-RU" dirty="0">
                <a:solidFill>
                  <a:srgbClr val="000000"/>
                </a:solidFill>
                <a:effectLst/>
                <a:latin typeface="Arial" panose="020B0604020202020204" pitchFamily="34" charset="0"/>
                <a:ea typeface="Calibri" panose="020F0502020204030204" pitchFamily="34" charset="0"/>
              </a:rPr>
              <a:t> обучения</a:t>
            </a:r>
            <a:r>
              <a:rPr lang="ru-RU" dirty="0">
                <a:solidFill>
                  <a:srgbClr val="000000"/>
                </a:solidFill>
                <a:effectLst/>
                <a:latin typeface="Arial" panose="020B0604020202020204" pitchFamily="34" charset="0"/>
                <a:ea typeface="Times New Roman" panose="02020603050405020304" pitchFamily="18" charset="0"/>
              </a:rPr>
              <a:t> и распознавания, подверженность ошибкам и состязательным атакам (</a:t>
            </a:r>
            <a:r>
              <a:rPr lang="en-US" dirty="0">
                <a:solidFill>
                  <a:srgbClr val="000000"/>
                </a:solidFill>
                <a:effectLst/>
                <a:latin typeface="Arial" panose="020B0604020202020204" pitchFamily="34" charset="0"/>
                <a:ea typeface="Times New Roman" panose="02020603050405020304" pitchFamily="18" charset="0"/>
              </a:rPr>
              <a:t>adversarial attack</a:t>
            </a:r>
            <a:r>
              <a:rPr lang="ru-RU" dirty="0">
                <a:solidFill>
                  <a:srgbClr val="000000"/>
                </a:solidFill>
                <a:effectLst/>
                <a:latin typeface="Arial" panose="020B0604020202020204" pitchFamily="34" charset="0"/>
                <a:ea typeface="Times New Roman" panose="02020603050405020304" pitchFamily="18" charset="0"/>
              </a:rPr>
              <a:t>).</a:t>
            </a:r>
          </a:p>
          <a:p>
            <a:pPr marL="1200150" lvl="2" indent="-285750">
              <a:lnSpc>
                <a:spcPct val="107000"/>
              </a:lnSpc>
              <a:buFont typeface="Courier New" panose="02070309020205020404" pitchFamily="49" charset="0"/>
              <a:buChar char="o"/>
            </a:pPr>
            <a:r>
              <a:rPr lang="ru-RU" dirty="0">
                <a:solidFill>
                  <a:srgbClr val="000000"/>
                </a:solidFill>
                <a:effectLst/>
                <a:latin typeface="Arial" panose="020B0604020202020204" pitchFamily="34" charset="0"/>
                <a:ea typeface="Calibri" panose="020F0502020204030204" pitchFamily="34" charset="0"/>
              </a:rPr>
              <a:t>Переобучение</a:t>
            </a:r>
            <a:r>
              <a:rPr lang="ru-RU" dirty="0">
                <a:solidFill>
                  <a:srgbClr val="000000"/>
                </a:solidFill>
                <a:effectLst/>
                <a:latin typeface="Arial" panose="020B0604020202020204" pitchFamily="34" charset="0"/>
                <a:ea typeface="Times New Roman" panose="02020603050405020304" pitchFamily="18" charset="0"/>
              </a:rPr>
              <a:t> и катастрофическое забывание прежнего обучения (</a:t>
            </a:r>
            <a:r>
              <a:rPr lang="en-US" dirty="0">
                <a:solidFill>
                  <a:srgbClr val="000000"/>
                </a:solidFill>
                <a:effectLst/>
                <a:latin typeface="Arial" panose="020B0604020202020204" pitchFamily="34" charset="0"/>
                <a:ea typeface="Times New Roman" panose="02020603050405020304" pitchFamily="18" charset="0"/>
              </a:rPr>
              <a:t>catastrophic forgetting</a:t>
            </a:r>
            <a:r>
              <a:rPr lang="ru-RU" dirty="0">
                <a:solidFill>
                  <a:srgbClr val="000000"/>
                </a:solidFill>
                <a:effectLst/>
                <a:latin typeface="Arial" panose="020B0604020202020204" pitchFamily="34" charset="0"/>
                <a:ea typeface="Times New Roman" panose="02020603050405020304" pitchFamily="18" charset="0"/>
              </a:rPr>
              <a:t>).</a:t>
            </a:r>
          </a:p>
          <a:p>
            <a:pPr marL="1200150" lvl="2" indent="-285750">
              <a:lnSpc>
                <a:spcPct val="107000"/>
              </a:lnSpc>
              <a:buFont typeface="Courier New" panose="02070309020205020404" pitchFamily="49" charset="0"/>
              <a:buChar char="o"/>
            </a:pPr>
            <a:r>
              <a:rPr lang="ru-RU" dirty="0">
                <a:solidFill>
                  <a:srgbClr val="000000"/>
                </a:solidFill>
                <a:effectLst/>
                <a:latin typeface="Arial" panose="020B0604020202020204" pitchFamily="34" charset="0"/>
                <a:ea typeface="Times New Roman" panose="02020603050405020304" pitchFamily="18" charset="0"/>
              </a:rPr>
              <a:t>Критичность к противоречивости обучающих материалов</a:t>
            </a:r>
          </a:p>
          <a:p>
            <a:pPr marL="1200150" lvl="2" indent="-285750">
              <a:lnSpc>
                <a:spcPct val="107000"/>
              </a:lnSpc>
              <a:buFont typeface="Courier New" panose="02070309020205020404" pitchFamily="49" charset="0"/>
              <a:buChar char="o"/>
            </a:pPr>
            <a:r>
              <a:rPr lang="ru-RU" dirty="0">
                <a:solidFill>
                  <a:srgbClr val="000000"/>
                </a:solidFill>
                <a:effectLst/>
                <a:latin typeface="Arial" panose="020B0604020202020204" pitchFamily="34" charset="0"/>
                <a:ea typeface="Times New Roman" panose="02020603050405020304" pitchFamily="18" charset="0"/>
              </a:rPr>
              <a:t>Критичность</a:t>
            </a:r>
            <a:r>
              <a:rPr lang="ru-RU" dirty="0">
                <a:solidFill>
                  <a:srgbClr val="000000"/>
                </a:solidFill>
                <a:effectLst/>
                <a:latin typeface="Arial" panose="020B0604020202020204" pitchFamily="34" charset="0"/>
                <a:ea typeface="Calibri" panose="020F0502020204030204" pitchFamily="34" charset="0"/>
              </a:rPr>
              <a:t> </a:t>
            </a:r>
            <a:r>
              <a:rPr lang="ru-RU" dirty="0">
                <a:solidFill>
                  <a:srgbClr val="000000"/>
                </a:solidFill>
                <a:effectLst/>
                <a:latin typeface="Arial" panose="020B0604020202020204" pitchFamily="34" charset="0"/>
                <a:ea typeface="Times New Roman" panose="02020603050405020304" pitchFamily="18" charset="0"/>
              </a:rPr>
              <a:t>к </a:t>
            </a:r>
            <a:r>
              <a:rPr lang="ru-RU" dirty="0">
                <a:solidFill>
                  <a:srgbClr val="000000"/>
                </a:solidFill>
                <a:effectLst/>
                <a:latin typeface="Arial" panose="020B0604020202020204" pitchFamily="34" charset="0"/>
                <a:ea typeface="Calibri" panose="020F0502020204030204" pitchFamily="34" charset="0"/>
              </a:rPr>
              <a:t>линейной сепарабельности</a:t>
            </a:r>
            <a:r>
              <a:rPr lang="ru-RU" dirty="0">
                <a:solidFill>
                  <a:srgbClr val="000000"/>
                </a:solidFill>
                <a:effectLst/>
                <a:latin typeface="Arial" panose="020B0604020202020204" pitchFamily="34" charset="0"/>
                <a:ea typeface="Times New Roman" panose="02020603050405020304" pitchFamily="18" charset="0"/>
              </a:rPr>
              <a:t> в обучающих материалах</a:t>
            </a:r>
          </a:p>
          <a:p>
            <a:pPr marL="1200150" lvl="2" indent="-285750">
              <a:lnSpc>
                <a:spcPct val="107000"/>
              </a:lnSpc>
              <a:buFont typeface="Courier New" panose="02070309020205020404" pitchFamily="49" charset="0"/>
              <a:buChar char="o"/>
            </a:pPr>
            <a:r>
              <a:rPr lang="ru-RU" dirty="0">
                <a:solidFill>
                  <a:srgbClr val="000000"/>
                </a:solidFill>
                <a:effectLst/>
                <a:latin typeface="Arial" panose="020B0604020202020204" pitchFamily="34" charset="0"/>
                <a:ea typeface="Calibri" panose="020F0502020204030204" pitchFamily="34" charset="0"/>
              </a:rPr>
              <a:t>Критичность к порядку обучения</a:t>
            </a:r>
            <a:endParaRPr lang="ru-RU" dirty="0">
              <a:solidFill>
                <a:srgbClr val="000000"/>
              </a:solidFill>
              <a:effectLst/>
              <a:latin typeface="Arial" panose="020B0604020202020204" pitchFamily="34" charset="0"/>
              <a:ea typeface="Times New Roman" panose="02020603050405020304" pitchFamily="18" charset="0"/>
            </a:endParaRPr>
          </a:p>
          <a:p>
            <a:pPr marL="800100" lvl="1" indent="-342900">
              <a:lnSpc>
                <a:spcPct val="107000"/>
              </a:lnSpc>
              <a:buFont typeface="Symbol" panose="05050102010706020507" pitchFamily="18" charset="2"/>
              <a:buChar char=""/>
            </a:pPr>
            <a:r>
              <a:rPr lang="ru-RU" dirty="0">
                <a:solidFill>
                  <a:srgbClr val="000000"/>
                </a:solidFill>
                <a:effectLst/>
                <a:latin typeface="Arial" panose="020B0604020202020204" pitchFamily="34" charset="0"/>
                <a:ea typeface="Times New Roman" panose="02020603050405020304" pitchFamily="18" charset="0"/>
              </a:rPr>
              <a:t>Отсутствие</a:t>
            </a:r>
            <a:r>
              <a:rPr lang="ru-RU" dirty="0">
                <a:solidFill>
                  <a:srgbClr val="000000"/>
                </a:solidFill>
                <a:effectLst/>
                <a:latin typeface="Arial" panose="020B0604020202020204" pitchFamily="34" charset="0"/>
                <a:ea typeface="Calibri" panose="020F0502020204030204" pitchFamily="34" charset="0"/>
              </a:rPr>
              <a:t> достаточно эффективных, стандартизированных  стратегий выбора типа, структуры и параметров сети, а также методов ее обучения и тестирования </a:t>
            </a:r>
            <a:endParaRPr lang="ru-RU" dirty="0">
              <a:solidFill>
                <a:srgbClr val="000000"/>
              </a:solidFill>
              <a:effectLst/>
              <a:latin typeface="Arial" panose="020B0604020202020204" pitchFamily="34" charset="0"/>
              <a:ea typeface="Times New Roman" panose="02020603050405020304" pitchFamily="18" charset="0"/>
            </a:endParaRPr>
          </a:p>
          <a:p>
            <a:pPr marL="800100" lvl="1" indent="-342900">
              <a:lnSpc>
                <a:spcPct val="107000"/>
              </a:lnSpc>
              <a:buFont typeface="Symbol" panose="05050102010706020507" pitchFamily="18" charset="2"/>
              <a:buChar char=""/>
            </a:pPr>
            <a:r>
              <a:rPr lang="ru-RU" dirty="0">
                <a:solidFill>
                  <a:srgbClr val="000000"/>
                </a:solidFill>
                <a:effectLst/>
                <a:latin typeface="Arial" panose="020B0604020202020204" pitchFamily="34" charset="0"/>
                <a:ea typeface="Times New Roman" panose="02020603050405020304" pitchFamily="18" charset="0"/>
              </a:rPr>
              <a:t>Б</a:t>
            </a:r>
            <a:r>
              <a:rPr lang="ru-RU" dirty="0">
                <a:solidFill>
                  <a:srgbClr val="000000"/>
                </a:solidFill>
                <a:effectLst/>
                <a:latin typeface="Arial" panose="020B0604020202020204" pitchFamily="34" charset="0"/>
                <a:ea typeface="Calibri" panose="020F0502020204030204" pitchFamily="34" charset="0"/>
              </a:rPr>
              <a:t>ольшие трудности в вопросах масштабирования и наращивания нейронных сетей</a:t>
            </a:r>
            <a:endParaRPr lang="ru-RU" sz="2800" dirty="0"/>
          </a:p>
        </p:txBody>
      </p:sp>
    </p:spTree>
    <p:extLst>
      <p:ext uri="{BB962C8B-B14F-4D97-AF65-F5344CB8AC3E}">
        <p14:creationId xmlns:p14="http://schemas.microsoft.com/office/powerpoint/2010/main" val="172269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384DB-F74E-485F-A386-B58F2F4D7876}"/>
              </a:ext>
            </a:extLst>
          </p:cNvPr>
          <p:cNvSpPr txBox="1"/>
          <p:nvPr/>
        </p:nvSpPr>
        <p:spPr>
          <a:xfrm>
            <a:off x="460712" y="0"/>
            <a:ext cx="11155900" cy="523220"/>
          </a:xfrm>
          <a:prstGeom prst="rect">
            <a:avLst/>
          </a:prstGeom>
          <a:noFill/>
        </p:spPr>
        <p:txBody>
          <a:bodyPr wrap="square" rtlCol="0">
            <a:spAutoFit/>
          </a:bodyPr>
          <a:lstStyle/>
          <a:p>
            <a:pPr lvl="2" algn="ctr"/>
            <a:r>
              <a:rPr lang="ru-RU" sz="2800" b="1" dirty="0">
                <a:solidFill>
                  <a:srgbClr val="C00000"/>
                </a:solidFill>
                <a:effectLst/>
                <a:latin typeface="Arial" panose="020B0604020202020204" pitchFamily="34" charset="0"/>
                <a:ea typeface="Calibri" panose="020F0502020204030204" pitchFamily="34" charset="0"/>
                <a:cs typeface="Arial" panose="020B0604020202020204" pitchFamily="34" charset="0"/>
              </a:rPr>
              <a:t>Там, где начинается нейронная сеть кончается наука</a:t>
            </a:r>
          </a:p>
        </p:txBody>
      </p:sp>
      <p:sp>
        <p:nvSpPr>
          <p:cNvPr id="5" name="TextBox 4">
            <a:extLst>
              <a:ext uri="{FF2B5EF4-FFF2-40B4-BE49-F238E27FC236}">
                <a16:creationId xmlns:a16="http://schemas.microsoft.com/office/drawing/2014/main" id="{D3723692-2AF3-4CEF-980D-98AE16E16F42}"/>
              </a:ext>
            </a:extLst>
          </p:cNvPr>
          <p:cNvSpPr txBox="1"/>
          <p:nvPr/>
        </p:nvSpPr>
        <p:spPr>
          <a:xfrm>
            <a:off x="353086" y="673036"/>
            <a:ext cx="11760451" cy="3724096"/>
          </a:xfrm>
          <a:prstGeom prst="rect">
            <a:avLst/>
          </a:prstGeom>
          <a:noFill/>
        </p:spPr>
        <p:txBody>
          <a:bodyPr wrap="square" rtlCol="0">
            <a:spAutoFit/>
          </a:bodyPr>
          <a:lstStyle/>
          <a:p>
            <a:pPr fontAlgn="base">
              <a:spcBef>
                <a:spcPts val="600"/>
              </a:spcBef>
              <a:spcAft>
                <a:spcPts val="600"/>
              </a:spcAft>
            </a:pPr>
            <a:r>
              <a:rPr lang="ru-RU" b="1" dirty="0">
                <a:solidFill>
                  <a:srgbClr val="000000"/>
                </a:solidFill>
                <a:latin typeface="Arial" panose="020B0604020202020204" pitchFamily="34" charset="0"/>
                <a:ea typeface="Calibri" panose="020F0502020204030204" pitchFamily="34" charset="0"/>
              </a:rPr>
              <a:t>Джефри Хинтон</a:t>
            </a:r>
            <a:r>
              <a:rPr lang="en-US" b="1" dirty="0">
                <a:solidFill>
                  <a:srgbClr val="000000"/>
                </a:solidFill>
                <a:latin typeface="Arial" panose="020B0604020202020204" pitchFamily="34" charset="0"/>
                <a:ea typeface="Calibri" panose="020F0502020204030204" pitchFamily="34" charset="0"/>
              </a:rPr>
              <a:t> </a:t>
            </a:r>
            <a:r>
              <a:rPr lang="en-US" dirty="0">
                <a:solidFill>
                  <a:srgbClr val="000000"/>
                </a:solidFill>
                <a:latin typeface="Arial" panose="020B0604020202020204" pitchFamily="34" charset="0"/>
                <a:ea typeface="Calibri" panose="020F0502020204030204" pitchFamily="34" charset="0"/>
              </a:rPr>
              <a:t>– </a:t>
            </a:r>
            <a:r>
              <a:rPr lang="ru-RU" dirty="0">
                <a:solidFill>
                  <a:srgbClr val="000000"/>
                </a:solidFill>
                <a:latin typeface="Arial" panose="020B0604020202020204" pitchFamily="34" charset="0"/>
                <a:ea typeface="Calibri" panose="020F0502020204030204" pitchFamily="34" charset="0"/>
              </a:rPr>
              <a:t>гуру </a:t>
            </a:r>
            <a:r>
              <a:rPr lang="en-US" dirty="0">
                <a:solidFill>
                  <a:srgbClr val="000000"/>
                </a:solidFill>
                <a:latin typeface="Arial" panose="020B0604020202020204" pitchFamily="34" charset="0"/>
                <a:ea typeface="Calibri" panose="020F0502020204030204" pitchFamily="34" charset="0"/>
              </a:rPr>
              <a:t>ANN</a:t>
            </a:r>
            <a:r>
              <a:rPr lang="ru-RU" dirty="0">
                <a:solidFill>
                  <a:srgbClr val="000000"/>
                </a:solidFill>
                <a:latin typeface="Arial" panose="020B0604020202020204" pitchFamily="34" charset="0"/>
                <a:ea typeface="Calibri" panose="020F0502020204030204" pitchFamily="34" charset="0"/>
              </a:rPr>
              <a:t>, его публикация </a:t>
            </a:r>
            <a:r>
              <a:rPr lang="en-US" dirty="0">
                <a:solidFill>
                  <a:srgbClr val="000000"/>
                </a:solidFill>
                <a:latin typeface="Arial" panose="020B0604020202020204" pitchFamily="34" charset="0"/>
                <a:ea typeface="Calibri" panose="020F0502020204030204" pitchFamily="34" charset="0"/>
              </a:rPr>
              <a:t> 2021 </a:t>
            </a:r>
            <a:r>
              <a:rPr lang="ru-RU" dirty="0">
                <a:solidFill>
                  <a:srgbClr val="000000"/>
                </a:solidFill>
                <a:latin typeface="Arial" panose="020B0604020202020204" pitchFamily="34" charset="0"/>
                <a:ea typeface="Calibri" panose="020F0502020204030204" pitchFamily="34" charset="0"/>
              </a:rPr>
              <a:t>года</a:t>
            </a:r>
            <a:r>
              <a:rPr lang="ru-RU" b="1" dirty="0">
                <a:solidFill>
                  <a:srgbClr val="000000"/>
                </a:solidFill>
                <a:latin typeface="Arial" panose="020B0604020202020204" pitchFamily="34" charset="0"/>
                <a:ea typeface="Calibri" panose="020F0502020204030204" pitchFamily="34" charset="0"/>
              </a:rPr>
              <a:t>: </a:t>
            </a:r>
            <a:r>
              <a:rPr lang="ru-RU" sz="1800" i="1" dirty="0">
                <a:effectLst/>
                <a:latin typeface="Arial" panose="020B0604020202020204" pitchFamily="34" charset="0"/>
                <a:ea typeface="Calibri" panose="020F0502020204030204" pitchFamily="34" charset="0"/>
              </a:rPr>
              <a:t>«…</a:t>
            </a:r>
            <a:r>
              <a:rPr lang="ru-RU" sz="1800" i="1" dirty="0">
                <a:solidFill>
                  <a:srgbClr val="000000"/>
                </a:solidFill>
                <a:effectLst/>
                <a:latin typeface="Arial" panose="020B0604020202020204" pitchFamily="34" charset="0"/>
                <a:ea typeface="Calibri" panose="020F0502020204030204" pitchFamily="34" charset="0"/>
              </a:rPr>
              <a:t>новейший прогресс в области ИИ в меньшей степени был научным и в большей — инженерным. Хотя мы стали лучше понимать, какие изменения улучшат системы глубокого обучения, </a:t>
            </a:r>
            <a:r>
              <a:rPr lang="ru-RU" sz="1800" i="1" dirty="0">
                <a:solidFill>
                  <a:srgbClr val="000000"/>
                </a:solidFill>
                <a:effectLst/>
                <a:highlight>
                  <a:srgbClr val="FFFF00"/>
                </a:highlight>
                <a:latin typeface="Arial" panose="020B0604020202020204" pitchFamily="34" charset="0"/>
                <a:ea typeface="Calibri" panose="020F0502020204030204" pitchFamily="34" charset="0"/>
              </a:rPr>
              <a:t>мы пока смутно представляем, как эти системы работают</a:t>
            </a:r>
            <a:r>
              <a:rPr lang="ru-RU" sz="1800" i="1" dirty="0">
                <a:solidFill>
                  <a:srgbClr val="000000"/>
                </a:solidFill>
                <a:effectLst/>
                <a:latin typeface="Arial" panose="020B0604020202020204" pitchFamily="34" charset="0"/>
                <a:ea typeface="Calibri" panose="020F0502020204030204" pitchFamily="34" charset="0"/>
              </a:rPr>
              <a:t> и смогут ли они когда-нибудь собраться в нечто столь же мощное, как человеческий разум. </a:t>
            </a:r>
            <a:r>
              <a:rPr lang="ru-RU" sz="1800" dirty="0">
                <a:effectLst/>
                <a:latin typeface="Arial" panose="020B0604020202020204" pitchFamily="34" charset="0"/>
                <a:ea typeface="Calibri" panose="020F0502020204030204" pitchFamily="34" charset="0"/>
              </a:rPr>
              <a:t>И далее: </a:t>
            </a:r>
          </a:p>
          <a:p>
            <a:pPr marL="0" marR="0">
              <a:spcBef>
                <a:spcPts val="600"/>
              </a:spcBef>
              <a:spcAft>
                <a:spcPts val="600"/>
              </a:spcAft>
            </a:pPr>
            <a:r>
              <a:rPr lang="ru-RU" sz="1800" dirty="0">
                <a:solidFill>
                  <a:srgbClr val="000000"/>
                </a:solidFill>
                <a:effectLst/>
                <a:latin typeface="Arial" panose="020B0604020202020204" pitchFamily="34" charset="0"/>
                <a:ea typeface="Calibri" panose="020F0502020204030204" pitchFamily="34" charset="0"/>
              </a:rPr>
              <a:t>«</a:t>
            </a:r>
            <a:r>
              <a:rPr lang="en-US" sz="1800" i="1" dirty="0">
                <a:solidFill>
                  <a:srgbClr val="000000"/>
                </a:solidFill>
                <a:effectLst/>
                <a:latin typeface="Arial" panose="020B0604020202020204" pitchFamily="34" charset="0"/>
                <a:ea typeface="Calibri" panose="020F0502020204030204" pitchFamily="34" charset="0"/>
              </a:rPr>
              <a:t>Backpropagation </a:t>
            </a:r>
            <a:r>
              <a:rPr lang="ru-RU" sz="1800" i="1" dirty="0">
                <a:solidFill>
                  <a:srgbClr val="000000"/>
                </a:solidFill>
                <a:effectLst/>
                <a:latin typeface="Arial" panose="020B0604020202020204" pitchFamily="34" charset="0"/>
                <a:ea typeface="Calibri" panose="020F0502020204030204" pitchFamily="34" charset="0"/>
              </a:rPr>
              <a:t>вырос из моделей обучения животных </a:t>
            </a:r>
            <a:r>
              <a:rPr lang="ru-RU" i="1" dirty="0">
                <a:solidFill>
                  <a:srgbClr val="000000"/>
                </a:solidFill>
                <a:highlight>
                  <a:srgbClr val="FFFF00"/>
                </a:highlight>
                <a:latin typeface="Arial" panose="020B0604020202020204" pitchFamily="34" charset="0"/>
              </a:rPr>
              <a:t>методом проб и ошибок </a:t>
            </a:r>
            <a:r>
              <a:rPr lang="ru-RU" sz="1800" i="1" dirty="0">
                <a:solidFill>
                  <a:srgbClr val="000000"/>
                </a:solidFill>
                <a:effectLst/>
                <a:latin typeface="Arial" panose="020B0604020202020204" pitchFamily="34" charset="0"/>
                <a:ea typeface="Calibri" panose="020F0502020204030204" pitchFamily="34" charset="0"/>
              </a:rPr>
              <a:t>в старомодных экспериментах». </a:t>
            </a:r>
          </a:p>
          <a:p>
            <a:pPr algn="l">
              <a:spcBef>
                <a:spcPts val="600"/>
              </a:spcBef>
              <a:spcAft>
                <a:spcPts val="600"/>
              </a:spcAft>
            </a:pPr>
            <a:r>
              <a:rPr lang="en-US" b="1" i="0" dirty="0">
                <a:solidFill>
                  <a:srgbClr val="000000"/>
                </a:solidFill>
                <a:effectLst/>
                <a:latin typeface="Droid Sans"/>
              </a:rPr>
              <a:t>David </a:t>
            </a:r>
            <a:r>
              <a:rPr lang="en-US" b="1" i="0" dirty="0" err="1">
                <a:solidFill>
                  <a:srgbClr val="000000"/>
                </a:solidFill>
                <a:effectLst/>
                <a:latin typeface="Droid Sans"/>
              </a:rPr>
              <a:t>Kristjanson</a:t>
            </a:r>
            <a:r>
              <a:rPr lang="en-US" b="1" i="0" dirty="0">
                <a:solidFill>
                  <a:srgbClr val="000000"/>
                </a:solidFill>
                <a:effectLst/>
                <a:latin typeface="Droid Sans"/>
              </a:rPr>
              <a:t> </a:t>
            </a:r>
            <a:r>
              <a:rPr lang="en-US" b="1" i="0" dirty="0" err="1">
                <a:solidFill>
                  <a:srgbClr val="000000"/>
                </a:solidFill>
                <a:effectLst/>
                <a:latin typeface="Droid Sans"/>
              </a:rPr>
              <a:t>Duvenaud</a:t>
            </a:r>
            <a:r>
              <a:rPr lang="en-US" b="1" dirty="0">
                <a:solidFill>
                  <a:srgbClr val="000000"/>
                </a:solidFill>
                <a:latin typeface="Droid Sans"/>
              </a:rPr>
              <a:t>, </a:t>
            </a:r>
            <a:r>
              <a:rPr lang="en-US" dirty="0">
                <a:solidFill>
                  <a:srgbClr val="000000"/>
                </a:solidFill>
                <a:latin typeface="Droid Sans"/>
              </a:rPr>
              <a:t>a</a:t>
            </a:r>
            <a:r>
              <a:rPr lang="en-US" b="0" i="0" dirty="0">
                <a:solidFill>
                  <a:srgbClr val="000000"/>
                </a:solidFill>
                <a:effectLst/>
                <a:latin typeface="Droid Sans"/>
              </a:rPr>
              <a:t>ssistant professor at the University of Toronto: </a:t>
            </a:r>
            <a:r>
              <a:rPr lang="ru-RU" sz="1800" dirty="0">
                <a:solidFill>
                  <a:srgbClr val="000000"/>
                </a:solidFill>
                <a:effectLst/>
                <a:latin typeface="Arial" panose="020B0604020202020204" pitchFamily="34" charset="0"/>
                <a:ea typeface="Calibri" panose="020F0502020204030204" pitchFamily="34" charset="0"/>
              </a:rPr>
              <a:t>«…</a:t>
            </a:r>
            <a:r>
              <a:rPr lang="ru-RU" i="1" dirty="0">
                <a:solidFill>
                  <a:srgbClr val="000000"/>
                </a:solidFill>
                <a:highlight>
                  <a:srgbClr val="FFFF00"/>
                </a:highlight>
                <a:latin typeface="Arial" panose="020B0604020202020204" pitchFamily="34" charset="0"/>
              </a:rPr>
              <a:t>глубокое обучение похоже на инженерию до введения физики</a:t>
            </a:r>
            <a:r>
              <a:rPr lang="ru-RU" sz="1800" i="1" dirty="0">
                <a:solidFill>
                  <a:srgbClr val="000000"/>
                </a:solidFill>
                <a:effectLst/>
                <a:latin typeface="Arial" panose="020B0604020202020204" pitchFamily="34" charset="0"/>
                <a:ea typeface="Calibri" panose="020F0502020204030204" pitchFamily="34" charset="0"/>
              </a:rPr>
              <a:t>. «Кто-то пишет работу и говорит: «Я сделал этот мост, и он стоит!». Другой пишет: «Я сделал этот мост, и он рухнул, но я добавил опоры, и он стоит». И все сходят с ума по опорам. Кто-то добавляет арку — и все такие: арки это круто! С физикой же вы можете на самом деле понять, что будет работать и почему. </a:t>
            </a:r>
            <a:r>
              <a:rPr lang="ru-RU" sz="1800" i="1" dirty="0">
                <a:solidFill>
                  <a:srgbClr val="000000"/>
                </a:solidFill>
                <a:effectLst/>
                <a:highlight>
                  <a:srgbClr val="FFFF00"/>
                </a:highlight>
                <a:latin typeface="Arial" panose="020B0604020202020204" pitchFamily="34" charset="0"/>
                <a:ea typeface="Calibri" panose="020F0502020204030204" pitchFamily="34" charset="0"/>
              </a:rPr>
              <a:t>Мы только недавно начали переходить к хоть какому-нибудь пониманию искусственного интеллекта».</a:t>
            </a:r>
            <a:endParaRPr lang="ru-RU" sz="1800" dirty="0">
              <a:effectLst/>
              <a:latin typeface="Arial" panose="020B0604020202020204" pitchFamily="34" charset="0"/>
              <a:ea typeface="Calibri" panose="020F0502020204030204" pitchFamily="34" charset="0"/>
            </a:endParaRPr>
          </a:p>
        </p:txBody>
      </p:sp>
      <p:sp>
        <p:nvSpPr>
          <p:cNvPr id="3" name="Прямоугольник 2">
            <a:extLst>
              <a:ext uri="{FF2B5EF4-FFF2-40B4-BE49-F238E27FC236}">
                <a16:creationId xmlns:a16="http://schemas.microsoft.com/office/drawing/2014/main" id="{E78667E8-6FE5-4DF0-8843-9A09B84958DD}"/>
              </a:ext>
            </a:extLst>
          </p:cNvPr>
          <p:cNvSpPr/>
          <p:nvPr/>
        </p:nvSpPr>
        <p:spPr>
          <a:xfrm>
            <a:off x="658369" y="4433704"/>
            <a:ext cx="11402568" cy="1292662"/>
          </a:xfrm>
          <a:prstGeom prst="rect">
            <a:avLst/>
          </a:prstGeom>
        </p:spPr>
        <p:txBody>
          <a:bodyPr wrap="square">
            <a:spAutoFit/>
          </a:bodyPr>
          <a:lstStyle/>
          <a:p>
            <a:r>
              <a:rPr lang="ru-RU" sz="2000" b="1" dirty="0">
                <a:solidFill>
                  <a:srgbClr val="0000FF"/>
                </a:solidFill>
              </a:rPr>
              <a:t>Примечание от Бориса: </a:t>
            </a:r>
          </a:p>
          <a:p>
            <a:r>
              <a:rPr lang="ru-RU" sz="2000" dirty="0">
                <a:solidFill>
                  <a:srgbClr val="0000FF"/>
                </a:solidFill>
              </a:rPr>
              <a:t>Причина этого – ошибки Розенблатта в конструкции персептрона, вытекающие из закона Дэйла и правила Хебба обсуждалась в нашем предыдущем семинаре </a:t>
            </a:r>
            <a:r>
              <a:rPr lang="ru-RU" sz="1800" dirty="0">
                <a:solidFill>
                  <a:srgbClr val="0000FF"/>
                </a:solidFill>
                <a:effectLst/>
                <a:latin typeface="Arial" panose="020B0604020202020204" pitchFamily="34" charset="0"/>
                <a:ea typeface="Calibri" panose="020F0502020204030204" pitchFamily="34" charset="0"/>
              </a:rPr>
              <a:t>«Направленная эволюция</a:t>
            </a:r>
            <a:r>
              <a:rPr lang="de-DE" sz="1800" dirty="0">
                <a:solidFill>
                  <a:srgbClr val="0000FF"/>
                </a:solidFill>
                <a:effectLst/>
                <a:latin typeface="Arial" panose="020B0604020202020204" pitchFamily="34" charset="0"/>
                <a:ea typeface="Calibri" panose="020F0502020204030204" pitchFamily="34" charset="0"/>
              </a:rPr>
              <a:t>»</a:t>
            </a:r>
            <a:r>
              <a:rPr lang="ru-RU" sz="1800" dirty="0">
                <a:solidFill>
                  <a:srgbClr val="0000FF"/>
                </a:solidFill>
                <a:effectLst/>
                <a:latin typeface="Arial" panose="020B0604020202020204" pitchFamily="34" charset="0"/>
                <a:ea typeface="Calibri" panose="020F0502020204030204" pitchFamily="34" charset="0"/>
              </a:rPr>
              <a:t> </a:t>
            </a:r>
          </a:p>
          <a:p>
            <a:r>
              <a:rPr lang="de-DE" sz="1800" u="sng" dirty="0">
                <a:solidFill>
                  <a:srgbClr val="0563C1"/>
                </a:solidFill>
                <a:effectLst/>
                <a:latin typeface="Arial" panose="020B0604020202020204" pitchFamily="34" charset="0"/>
                <a:ea typeface="Calibri" panose="020F0502020204030204" pitchFamily="34" charset="0"/>
                <a:hlinkClick r:id="rId3"/>
              </a:rPr>
              <a:t> https://www.youtube.com/watch?v=TjURJ0hOAao</a:t>
            </a:r>
            <a:r>
              <a:rPr lang="ru-RU" u="sng" dirty="0">
                <a:solidFill>
                  <a:srgbClr val="0563C1"/>
                </a:solidFill>
                <a:latin typeface="Arial" panose="020B0604020202020204" pitchFamily="34" charset="0"/>
                <a:ea typeface="Calibri" panose="020F0502020204030204" pitchFamily="34" charset="0"/>
              </a:rPr>
              <a:t> </a:t>
            </a:r>
            <a:endParaRPr lang="ru-RU" dirty="0">
              <a:solidFill>
                <a:srgbClr val="0000FF"/>
              </a:solidFill>
            </a:endParaRPr>
          </a:p>
        </p:txBody>
      </p:sp>
    </p:spTree>
    <p:extLst>
      <p:ext uri="{BB962C8B-B14F-4D97-AF65-F5344CB8AC3E}">
        <p14:creationId xmlns:p14="http://schemas.microsoft.com/office/powerpoint/2010/main" val="61207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92E18-63AF-4078-9656-5EA3A38C5262}"/>
              </a:ext>
            </a:extLst>
          </p:cNvPr>
          <p:cNvSpPr txBox="1"/>
          <p:nvPr/>
        </p:nvSpPr>
        <p:spPr>
          <a:xfrm>
            <a:off x="3114393" y="0"/>
            <a:ext cx="5848538" cy="523220"/>
          </a:xfrm>
          <a:prstGeom prst="rect">
            <a:avLst/>
          </a:prstGeom>
          <a:noFill/>
        </p:spPr>
        <p:txBody>
          <a:bodyPr wrap="square" rtlCol="0">
            <a:spAutoFit/>
          </a:bodyPr>
          <a:lstStyle/>
          <a:p>
            <a:pPr lvl="2" algn="ctr"/>
            <a:r>
              <a:rPr lang="ru-RU" sz="2800" b="1" dirty="0">
                <a:solidFill>
                  <a:srgbClr val="C00000"/>
                </a:solidFill>
                <a:effectLst/>
                <a:latin typeface="Arial" panose="020B0604020202020204" pitchFamily="34" charset="0"/>
                <a:ea typeface="Calibri" panose="020F0502020204030204" pitchFamily="34" charset="0"/>
                <a:cs typeface="Arial" panose="020B0604020202020204" pitchFamily="34" charset="0"/>
              </a:rPr>
              <a:t>Шестьдесят лет в строю</a:t>
            </a:r>
          </a:p>
        </p:txBody>
      </p:sp>
      <p:sp>
        <p:nvSpPr>
          <p:cNvPr id="4" name="TextBox 3">
            <a:extLst>
              <a:ext uri="{FF2B5EF4-FFF2-40B4-BE49-F238E27FC236}">
                <a16:creationId xmlns:a16="http://schemas.microsoft.com/office/drawing/2014/main" id="{78CAB422-5A28-4D63-A987-EA63B5F9FA80}"/>
              </a:ext>
            </a:extLst>
          </p:cNvPr>
          <p:cNvSpPr txBox="1"/>
          <p:nvPr/>
        </p:nvSpPr>
        <p:spPr>
          <a:xfrm>
            <a:off x="280657" y="398353"/>
            <a:ext cx="11787612" cy="1552669"/>
          </a:xfrm>
          <a:prstGeom prst="rect">
            <a:avLst/>
          </a:prstGeom>
          <a:noFill/>
        </p:spPr>
        <p:txBody>
          <a:bodyPr wrap="square" rtlCol="0">
            <a:spAutoFit/>
          </a:bodyPr>
          <a:lstStyle/>
          <a:p>
            <a:pPr marL="0" marR="0">
              <a:lnSpc>
                <a:spcPct val="107000"/>
              </a:lnSpc>
              <a:spcBef>
                <a:spcPts val="0"/>
              </a:spcBef>
              <a:spcAft>
                <a:spcPts val="0"/>
              </a:spcAft>
            </a:pPr>
            <a:r>
              <a:rPr lang="ru-RU" sz="1800" u="sng" dirty="0">
                <a:solidFill>
                  <a:srgbClr val="000000"/>
                </a:solidFill>
                <a:effectLst/>
                <a:latin typeface="Arial" panose="020B0604020202020204" pitchFamily="34" charset="0"/>
                <a:ea typeface="Times New Roman" panose="02020603050405020304" pitchFamily="18" charset="0"/>
              </a:rPr>
              <a:t> Самое удивительное </a:t>
            </a:r>
            <a:r>
              <a:rPr lang="ru-RU" sz="1800" dirty="0">
                <a:solidFill>
                  <a:srgbClr val="000000"/>
                </a:solidFill>
                <a:effectLst/>
                <a:latin typeface="Arial" panose="020B0604020202020204" pitchFamily="34" charset="0"/>
                <a:ea typeface="Times New Roman" panose="02020603050405020304" pitchFamily="18" charset="0"/>
              </a:rPr>
              <a:t>– блестящий талант Розенблатта помог ему, несмотря на ошибки, создать относительно работоспособную нейронную сеть. И это стало «ловушкой» на пути развития Искусственного Интеллекта. Вероятно, если бы Розенблатт потерпел неудачу, он сам или кто-нибудь другой нашел бы вскоре лучший вариант конструкции нейронной сети.             А очевидный начальный успех персептрона подтолкнул все развитие в ложном направлении.</a:t>
            </a:r>
          </a:p>
        </p:txBody>
      </p:sp>
      <p:sp>
        <p:nvSpPr>
          <p:cNvPr id="6" name="TextBox 5">
            <a:extLst>
              <a:ext uri="{FF2B5EF4-FFF2-40B4-BE49-F238E27FC236}">
                <a16:creationId xmlns:a16="http://schemas.microsoft.com/office/drawing/2014/main" id="{E043313E-C825-43EE-8306-05724DD7DCEC}"/>
              </a:ext>
            </a:extLst>
          </p:cNvPr>
          <p:cNvSpPr txBox="1"/>
          <p:nvPr/>
        </p:nvSpPr>
        <p:spPr>
          <a:xfrm>
            <a:off x="289536" y="1947725"/>
            <a:ext cx="6002447" cy="1552669"/>
          </a:xfrm>
          <a:prstGeom prst="rect">
            <a:avLst/>
          </a:prstGeom>
          <a:noFill/>
        </p:spPr>
        <p:txBody>
          <a:bodyPr wrap="square" rtlCol="0">
            <a:spAutoFit/>
          </a:bodyPr>
          <a:lstStyle/>
          <a:p>
            <a:pPr marL="0" marR="0">
              <a:lnSpc>
                <a:spcPct val="107000"/>
              </a:lnSpc>
              <a:spcBef>
                <a:spcPts val="0"/>
              </a:spcBef>
              <a:spcAft>
                <a:spcPts val="0"/>
              </a:spcAft>
            </a:pPr>
            <a:r>
              <a:rPr lang="ru-RU" sz="1800" dirty="0">
                <a:solidFill>
                  <a:srgbClr val="000000"/>
                </a:solidFill>
                <a:effectLst/>
                <a:latin typeface="Arial" panose="020B0604020202020204" pitchFamily="34" charset="0"/>
                <a:ea typeface="Times New Roman" panose="02020603050405020304" pitchFamily="18" charset="0"/>
              </a:rPr>
              <a:t>И это положило начало 60 годам тяжелейшего и очень дорогостоящего развития, главным содержанием которого была </a:t>
            </a:r>
            <a:r>
              <a:rPr lang="ru-RU" sz="1800" u="sng" dirty="0">
                <a:solidFill>
                  <a:srgbClr val="000000"/>
                </a:solidFill>
                <a:effectLst/>
                <a:latin typeface="Arial" panose="020B0604020202020204" pitchFamily="34" charset="0"/>
                <a:ea typeface="Times New Roman" panose="02020603050405020304" pitchFamily="18" charset="0"/>
              </a:rPr>
              <a:t>борьба человеческого остроумия с «врожденными уродствами» парадигмы классических нейронных сетей на базе персептрона. </a:t>
            </a:r>
          </a:p>
        </p:txBody>
      </p:sp>
      <p:pic>
        <p:nvPicPr>
          <p:cNvPr id="10" name="Picture 9">
            <a:extLst>
              <a:ext uri="{FF2B5EF4-FFF2-40B4-BE49-F238E27FC236}">
                <a16:creationId xmlns:a16="http://schemas.microsoft.com/office/drawing/2014/main" id="{C3607F27-DE91-4F12-931E-4C15C766E46C}"/>
              </a:ext>
            </a:extLst>
          </p:cNvPr>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563762" y="1629766"/>
            <a:ext cx="4185782" cy="1932772"/>
          </a:xfrm>
          <a:prstGeom prst="rect">
            <a:avLst/>
          </a:prstGeom>
          <a:noFill/>
          <a:ln>
            <a:noFill/>
          </a:ln>
        </p:spPr>
      </p:pic>
      <p:grpSp>
        <p:nvGrpSpPr>
          <p:cNvPr id="8" name="Group 7">
            <a:extLst>
              <a:ext uri="{FF2B5EF4-FFF2-40B4-BE49-F238E27FC236}">
                <a16:creationId xmlns:a16="http://schemas.microsoft.com/office/drawing/2014/main" id="{9F8C9E5B-260D-4F49-A5A2-482890B04759}"/>
              </a:ext>
            </a:extLst>
          </p:cNvPr>
          <p:cNvGrpSpPr/>
          <p:nvPr/>
        </p:nvGrpSpPr>
        <p:grpSpPr>
          <a:xfrm>
            <a:off x="0" y="0"/>
            <a:ext cx="537772" cy="506994"/>
            <a:chOff x="8035856" y="5042780"/>
            <a:chExt cx="537772" cy="506994"/>
          </a:xfrm>
        </p:grpSpPr>
        <p:sp>
          <p:nvSpPr>
            <p:cNvPr id="11" name="Pentagon 10">
              <a:extLst>
                <a:ext uri="{FF2B5EF4-FFF2-40B4-BE49-F238E27FC236}">
                  <a16:creationId xmlns:a16="http://schemas.microsoft.com/office/drawing/2014/main" id="{858EAF90-F52C-4ED8-9323-85C29A92E35F}"/>
                </a:ext>
              </a:extLst>
            </p:cNvPr>
            <p:cNvSpPr/>
            <p:nvPr/>
          </p:nvSpPr>
          <p:spPr>
            <a:xfrm>
              <a:off x="8035856" y="5042780"/>
              <a:ext cx="532344" cy="506994"/>
            </a:xfrm>
            <a:prstGeom prst="pentagon">
              <a:avLst/>
            </a:prstGeom>
            <a:solidFill>
              <a:srgbClr val="99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2BDB728E-D2B8-4C26-8760-DCD90B5373BC}"/>
                </a:ext>
              </a:extLst>
            </p:cNvPr>
            <p:cNvSpPr txBox="1"/>
            <p:nvPr/>
          </p:nvSpPr>
          <p:spPr>
            <a:xfrm>
              <a:off x="8084741" y="5069942"/>
              <a:ext cx="488887" cy="461665"/>
            </a:xfrm>
            <a:prstGeom prst="rect">
              <a:avLst/>
            </a:prstGeom>
            <a:noFill/>
            <a:ln>
              <a:noFill/>
            </a:ln>
          </p:spPr>
          <p:txBody>
            <a:bodyPr wrap="square" rtlCol="0">
              <a:spAutoFit/>
            </a:bodyPr>
            <a:lstStyle/>
            <a:p>
              <a:r>
                <a:rPr lang="ru-RU" sz="2400" b="1" dirty="0">
                  <a:solidFill>
                    <a:srgbClr val="FF0000"/>
                  </a:solidFill>
                </a:rPr>
                <a:t>Д</a:t>
              </a:r>
            </a:p>
          </p:txBody>
        </p:sp>
      </p:grpSp>
      <p:sp>
        <p:nvSpPr>
          <p:cNvPr id="13" name="TextBox 12">
            <a:extLst>
              <a:ext uri="{FF2B5EF4-FFF2-40B4-BE49-F238E27FC236}">
                <a16:creationId xmlns:a16="http://schemas.microsoft.com/office/drawing/2014/main" id="{AC9D8144-3D4F-4C9D-AEEF-77D0E6C5C020}"/>
              </a:ext>
            </a:extLst>
          </p:cNvPr>
          <p:cNvSpPr txBox="1"/>
          <p:nvPr/>
        </p:nvSpPr>
        <p:spPr>
          <a:xfrm>
            <a:off x="588475" y="3636279"/>
            <a:ext cx="11497903" cy="3170099"/>
          </a:xfrm>
          <a:prstGeom prst="rect">
            <a:avLst/>
          </a:prstGeom>
          <a:noFill/>
        </p:spPr>
        <p:txBody>
          <a:bodyPr wrap="square" rtlCol="0">
            <a:spAutoFit/>
          </a:bodyPr>
          <a:lstStyle/>
          <a:p>
            <a:r>
              <a:rPr lang="ru-RU" sz="1800" b="1" dirty="0">
                <a:solidFill>
                  <a:srgbClr val="000000"/>
                </a:solidFill>
                <a:effectLst/>
                <a:latin typeface="Arial" panose="020B0604020202020204" pitchFamily="34" charset="0"/>
                <a:ea typeface="MS Mincho" panose="02020609040205080304" pitchFamily="49" charset="-128"/>
              </a:rPr>
              <a:t>Ученые </a:t>
            </a:r>
            <a:r>
              <a:rPr lang="ru-RU" b="1" dirty="0">
                <a:solidFill>
                  <a:srgbClr val="000000"/>
                </a:solidFill>
                <a:latin typeface="Arial" panose="020B0604020202020204" pitchFamily="34" charset="0"/>
                <a:ea typeface="MS Mincho" panose="02020609040205080304" pitchFamily="49" charset="-128"/>
              </a:rPr>
              <a:t>Игры:</a:t>
            </a:r>
            <a:r>
              <a:rPr lang="en-US" b="1" dirty="0">
                <a:solidFill>
                  <a:srgbClr val="000000"/>
                </a:solidFill>
                <a:latin typeface="Arial" panose="020B0604020202020204" pitchFamily="34" charset="0"/>
                <a:ea typeface="MS Mincho" panose="02020609040205080304" pitchFamily="49" charset="-128"/>
              </a:rPr>
              <a:t> </a:t>
            </a:r>
            <a:r>
              <a:rPr lang="ru-RU" dirty="0">
                <a:solidFill>
                  <a:srgbClr val="000000"/>
                </a:solidFill>
                <a:latin typeface="Arial" panose="020B0604020202020204" pitchFamily="34" charset="0"/>
                <a:ea typeface="MS Mincho" panose="02020609040205080304" pitchFamily="49" charset="-128"/>
              </a:rPr>
              <a:t>От невозможности сделать что-то реальное люди ныряют в философию. </a:t>
            </a:r>
          </a:p>
          <a:p>
            <a:pPr marL="285750" indent="-285750">
              <a:spcAft>
                <a:spcPts val="600"/>
              </a:spcAft>
              <a:buFont typeface="Arial" panose="020B0604020202020204" pitchFamily="34" charset="0"/>
              <a:buChar char="•"/>
            </a:pPr>
            <a:r>
              <a:rPr lang="ru-RU" b="1" i="1" dirty="0">
                <a:solidFill>
                  <a:srgbClr val="000000"/>
                </a:solidFill>
                <a:latin typeface="Arial" panose="020B0604020202020204" pitchFamily="34" charset="0"/>
                <a:ea typeface="MS Mincho" panose="02020609040205080304" pitchFamily="49" charset="-128"/>
              </a:rPr>
              <a:t>AGI («сильный ИИ») </a:t>
            </a:r>
            <a:r>
              <a:rPr lang="en-US" dirty="0">
                <a:solidFill>
                  <a:srgbClr val="000000"/>
                </a:solidFill>
                <a:latin typeface="Arial" panose="020B0604020202020204" pitchFamily="34" charset="0"/>
                <a:ea typeface="MS Mincho" panose="02020609040205080304" pitchFamily="49" charset="-128"/>
              </a:rPr>
              <a:t>– </a:t>
            </a:r>
            <a:r>
              <a:rPr lang="ru-RU" dirty="0">
                <a:solidFill>
                  <a:srgbClr val="000000"/>
                </a:solidFill>
                <a:latin typeface="Arial" panose="020B0604020202020204" pitchFamily="34" charset="0"/>
                <a:ea typeface="MS Mincho" panose="02020609040205080304" pitchFamily="49" charset="-128"/>
              </a:rPr>
              <a:t>Дальнее светлое будущее, машины философы… «И будет собственных Платонов и быстрых разумов Невтонов сеть электронная рожать». </a:t>
            </a:r>
            <a:r>
              <a:rPr lang="ru-RU" dirty="0">
                <a:solidFill>
                  <a:srgbClr val="FF0000"/>
                </a:solidFill>
                <a:latin typeface="Arial" panose="020B0604020202020204" pitchFamily="34" charset="0"/>
                <a:ea typeface="MS Mincho" panose="02020609040205080304" pitchFamily="49" charset="-128"/>
              </a:rPr>
              <a:t>И мы в то время будем жить???</a:t>
            </a:r>
          </a:p>
          <a:p>
            <a:pPr marL="285750" indent="-285750">
              <a:spcAft>
                <a:spcPts val="600"/>
              </a:spcAft>
              <a:buFont typeface="Arial" panose="020B0604020202020204" pitchFamily="34" charset="0"/>
              <a:buChar char="•"/>
            </a:pPr>
            <a:r>
              <a:rPr lang="ru-RU" sz="1800" b="1" dirty="0">
                <a:solidFill>
                  <a:srgbClr val="000000"/>
                </a:solidFill>
                <a:effectLst/>
                <a:latin typeface="Arial" panose="020B0604020202020204" pitchFamily="34" charset="0"/>
                <a:ea typeface="MS Mincho" panose="02020609040205080304" pitchFamily="49" charset="-128"/>
              </a:rPr>
              <a:t>“</a:t>
            </a:r>
            <a:r>
              <a:rPr lang="en-US" sz="1800" b="1" dirty="0">
                <a:solidFill>
                  <a:srgbClr val="000000"/>
                </a:solidFill>
                <a:effectLst/>
                <a:latin typeface="Arial" panose="020B0604020202020204" pitchFamily="34" charset="0"/>
                <a:ea typeface="MS Mincho" panose="02020609040205080304" pitchFamily="49" charset="-128"/>
              </a:rPr>
              <a:t>Artificial intelligence” ethics </a:t>
            </a:r>
            <a:r>
              <a:rPr lang="en-US" sz="1800" dirty="0">
                <a:solidFill>
                  <a:srgbClr val="000000"/>
                </a:solidFill>
                <a:effectLst/>
                <a:latin typeface="Arial" panose="020B0604020202020204" pitchFamily="34" charset="0"/>
                <a:ea typeface="MS Mincho" panose="02020609040205080304" pitchFamily="49" charset="-128"/>
              </a:rPr>
              <a:t>– </a:t>
            </a:r>
            <a:r>
              <a:rPr lang="ru-RU" sz="1800" dirty="0">
                <a:solidFill>
                  <a:srgbClr val="000000"/>
                </a:solidFill>
                <a:effectLst/>
                <a:latin typeface="Arial" panose="020B0604020202020204" pitchFamily="34" charset="0"/>
                <a:ea typeface="MS Mincho" panose="02020609040205080304" pitchFamily="49" charset="-128"/>
              </a:rPr>
              <a:t>Забиты все конференции и Интернет. ИИ и расизм, сексизм… и т.п.</a:t>
            </a:r>
            <a:r>
              <a:rPr lang="ru-RU" dirty="0">
                <a:latin typeface="Arial" panose="020B0604020202020204" pitchFamily="34" charset="0"/>
                <a:ea typeface="MS Mincho" panose="02020609040205080304" pitchFamily="49" charset="-128"/>
              </a:rPr>
              <a:t> </a:t>
            </a:r>
          </a:p>
          <a:p>
            <a:pPr marL="285750" marR="0" indent="-285750">
              <a:spcAft>
                <a:spcPts val="600"/>
              </a:spcAft>
              <a:buFont typeface="Arial" panose="020B0604020202020204" pitchFamily="34" charset="0"/>
              <a:buChar char="•"/>
            </a:pPr>
            <a:r>
              <a:rPr lang="ru-RU" b="1" i="1" dirty="0">
                <a:solidFill>
                  <a:srgbClr val="000000"/>
                </a:solidFill>
                <a:latin typeface="Arial" panose="020B0604020202020204" pitchFamily="34" charset="0"/>
                <a:ea typeface="MS Mincho" panose="02020609040205080304" pitchFamily="49" charset="-128"/>
              </a:rPr>
              <a:t>Проблема Сингулярности </a:t>
            </a:r>
            <a:r>
              <a:rPr lang="ru-RU" i="1" dirty="0">
                <a:solidFill>
                  <a:srgbClr val="000000"/>
                </a:solidFill>
                <a:latin typeface="Arial" panose="020B0604020202020204" pitchFamily="34" charset="0"/>
                <a:ea typeface="MS Mincho" panose="02020609040205080304" pitchFamily="49" charset="-128"/>
              </a:rPr>
              <a:t>- «Что ж ты бросила тетрадь, перестала рисовать? – Я ее боюсь!»</a:t>
            </a:r>
          </a:p>
          <a:p>
            <a:pPr marL="285750" indent="-285750">
              <a:spcAft>
                <a:spcPts val="600"/>
              </a:spcAft>
              <a:buFont typeface="Arial" panose="020B0604020202020204" pitchFamily="34" charset="0"/>
              <a:buChar char="•"/>
            </a:pPr>
            <a:r>
              <a:rPr lang="ru-RU" b="1" i="1" dirty="0">
                <a:latin typeface="Arial" panose="020B0604020202020204" pitchFamily="34" charset="0"/>
                <a:ea typeface="MS Gothic" panose="020B0609070205080204" pitchFamily="49" charset="-128"/>
              </a:rPr>
              <a:t>Новый фундамент ИИ - </a:t>
            </a:r>
            <a:r>
              <a:rPr lang="ru-RU" dirty="0">
                <a:latin typeface="Arial" panose="020B0604020202020204" pitchFamily="34" charset="0"/>
                <a:ea typeface="Calibri" panose="020F0502020204030204" pitchFamily="34" charset="0"/>
              </a:rPr>
              <a:t>В августе 32 преподавателя и 117 ученых-исследователей Стэнфордского университета заявили, что в ИИ произошел «радикальный сдвиг парадигмы». Его суть - они придумали новый термин «модели фонда», и опубликовали обширный 212-страничный отчет «О возможностях и рисках моделей фонда».</a:t>
            </a:r>
            <a:endParaRPr lang="ru-RU" sz="1800" dirty="0">
              <a:effectLst/>
              <a:latin typeface="Arial" panose="020B0604020202020204" pitchFamily="34" charset="0"/>
              <a:ea typeface="Calibri" panose="020F0502020204030204" pitchFamily="34" charset="0"/>
            </a:endParaRPr>
          </a:p>
          <a:p>
            <a:endParaRPr lang="ru-RU" dirty="0"/>
          </a:p>
        </p:txBody>
      </p:sp>
    </p:spTree>
    <p:extLst>
      <p:ext uri="{BB962C8B-B14F-4D97-AF65-F5344CB8AC3E}">
        <p14:creationId xmlns:p14="http://schemas.microsoft.com/office/powerpoint/2010/main" val="96511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E7D992-397D-4A2D-8B7F-F2805E476189}"/>
              </a:ext>
            </a:extLst>
          </p:cNvPr>
          <p:cNvSpPr txBox="1"/>
          <p:nvPr/>
        </p:nvSpPr>
        <p:spPr>
          <a:xfrm>
            <a:off x="133539" y="104877"/>
            <a:ext cx="11572592" cy="830997"/>
          </a:xfrm>
          <a:prstGeom prst="rect">
            <a:avLst/>
          </a:prstGeom>
          <a:noFill/>
        </p:spPr>
        <p:txBody>
          <a:bodyPr wrap="square">
            <a:spAutoFit/>
          </a:bodyPr>
          <a:lstStyle/>
          <a:p>
            <a:pPr>
              <a:spcBef>
                <a:spcPts val="1200"/>
              </a:spcBef>
              <a:spcAft>
                <a:spcPts val="300"/>
              </a:spcAft>
            </a:pPr>
            <a:r>
              <a:rPr lang="ru-RU" sz="2400" b="1" dirty="0">
                <a:solidFill>
                  <a:srgbClr val="C00000"/>
                </a:solidFill>
              </a:rPr>
              <a:t>По спецотчету </a:t>
            </a:r>
            <a:r>
              <a:rPr lang="en-US" sz="2800" b="1" dirty="0">
                <a:solidFill>
                  <a:srgbClr val="C00000"/>
                </a:solidFill>
              </a:rPr>
              <a:t>IEEE Spectrum</a:t>
            </a:r>
            <a:r>
              <a:rPr lang="ru-RU" sz="2800" b="1" dirty="0">
                <a:solidFill>
                  <a:srgbClr val="C00000"/>
                </a:solidFill>
              </a:rPr>
              <a:t>. </a:t>
            </a:r>
            <a:r>
              <a:rPr lang="ru-RU" sz="2000" b="1" dirty="0">
                <a:latin typeface="Arial" panose="020B0604020202020204" pitchFamily="34" charset="0"/>
                <a:cs typeface="Arial" panose="020B0604020202020204" pitchFamily="34" charset="0"/>
              </a:rPr>
              <a:t>Нейронные сети могут быть катастрофически хрупкими, забывчивыми и удивительно плохими в математике</a:t>
            </a:r>
          </a:p>
        </p:txBody>
      </p:sp>
      <p:sp>
        <p:nvSpPr>
          <p:cNvPr id="5" name="TextBox 4">
            <a:extLst>
              <a:ext uri="{FF2B5EF4-FFF2-40B4-BE49-F238E27FC236}">
                <a16:creationId xmlns:a16="http://schemas.microsoft.com/office/drawing/2014/main" id="{A296C5F0-88FB-4B3D-8E58-D607FAD869F9}"/>
              </a:ext>
            </a:extLst>
          </p:cNvPr>
          <p:cNvSpPr txBox="1"/>
          <p:nvPr/>
        </p:nvSpPr>
        <p:spPr>
          <a:xfrm>
            <a:off x="374966" y="962643"/>
            <a:ext cx="11443580" cy="2308324"/>
          </a:xfrm>
          <a:prstGeom prst="rect">
            <a:avLst/>
          </a:prstGeom>
          <a:noFill/>
        </p:spPr>
        <p:txBody>
          <a:bodyPr wrap="square">
            <a:spAutoFit/>
          </a:bodyPr>
          <a:lstStyle/>
          <a:p>
            <a:pPr>
              <a:spcBef>
                <a:spcPts val="1000"/>
              </a:spcBef>
            </a:pPr>
            <a:r>
              <a:rPr lang="ru-RU" sz="1800" b="1" dirty="0">
                <a:solidFill>
                  <a:srgbClr val="C00000"/>
                </a:solidFill>
                <a:effectLst/>
                <a:latin typeface="Arial" panose="020B0604020202020204" pitchFamily="34" charset="0"/>
                <a:ea typeface="Calibri" panose="020F0502020204030204" pitchFamily="34" charset="0"/>
              </a:rPr>
              <a:t>Хрупкость. </a:t>
            </a:r>
            <a:r>
              <a:rPr lang="ru-RU" sz="1800" u="sng" dirty="0">
                <a:solidFill>
                  <a:srgbClr val="0000FF"/>
                </a:solidFill>
                <a:effectLst/>
                <a:latin typeface="Arial" panose="020B0604020202020204" pitchFamily="34" charset="0"/>
                <a:ea typeface="Calibri" panose="020F0502020204030204" pitchFamily="34" charset="0"/>
                <a:hlinkClick r:id="rId2"/>
              </a:rPr>
              <a:t>Исследование, проведенное в 2018</a:t>
            </a:r>
            <a:r>
              <a:rPr lang="ru-RU" sz="1800" dirty="0">
                <a:solidFill>
                  <a:srgbClr val="000000"/>
                </a:solidFill>
                <a:effectLst/>
                <a:latin typeface="Arial" panose="020B0604020202020204" pitchFamily="34" charset="0"/>
                <a:ea typeface="Calibri" panose="020F0502020204030204" pitchFamily="34" charset="0"/>
              </a:rPr>
              <a:t> </a:t>
            </a:r>
            <a:r>
              <a:rPr lang="ru-RU" sz="1800" dirty="0">
                <a:solidFill>
                  <a:srgbClr val="0D0D0D"/>
                </a:solidFill>
                <a:effectLst/>
                <a:latin typeface="Arial" panose="020B0604020202020204" pitchFamily="34" charset="0"/>
                <a:ea typeface="Calibri" panose="020F0502020204030204" pitchFamily="34" charset="0"/>
              </a:rPr>
              <a:t> году, показало, что современные ИИ, которые обычно правильно идентифицируют школьный автобус справа вверх, не смогли сделать это в среднем </a:t>
            </a:r>
            <a:r>
              <a:rPr lang="ru-RU" sz="1800" dirty="0">
                <a:solidFill>
                  <a:srgbClr val="C00000"/>
                </a:solidFill>
                <a:effectLst/>
                <a:latin typeface="Arial" panose="020B0604020202020204" pitchFamily="34" charset="0"/>
                <a:ea typeface="Calibri" panose="020F0502020204030204" pitchFamily="34" charset="0"/>
              </a:rPr>
              <a:t>в 97 процентах случаев, когда он был повернут. </a:t>
            </a:r>
            <a:r>
              <a:rPr lang="ru-RU" dirty="0">
                <a:solidFill>
                  <a:srgbClr val="0D0D0D"/>
                </a:solidFill>
                <a:latin typeface="Arial" panose="020B0604020202020204" pitchFamily="34" charset="0"/>
                <a:ea typeface="Calibri" panose="020F0502020204030204" pitchFamily="34" charset="0"/>
              </a:rPr>
              <a:t>ИИ не способны на задачу умственной ротации, «которую мог бы выполнить даже 3-летний ребёнок». ИИ часто «может распознать только шаблон, который он видел раньше». </a:t>
            </a:r>
            <a:r>
              <a:rPr lang="ru-RU" sz="1800" u="sng" dirty="0">
                <a:solidFill>
                  <a:srgbClr val="0000FF"/>
                </a:solidFill>
                <a:effectLst/>
                <a:latin typeface="Arial" panose="020B0604020202020204" pitchFamily="34" charset="0"/>
                <a:ea typeface="Calibri" panose="020F0502020204030204" pitchFamily="34" charset="0"/>
                <a:hlinkClick r:id="rId3"/>
              </a:rPr>
              <a:t>Изменение одного пикселя</a:t>
            </a:r>
            <a:r>
              <a:rPr lang="ru-RU" sz="1800" dirty="0">
                <a:effectLst/>
                <a:latin typeface="Arial" panose="020B0604020202020204" pitchFamily="34" charset="0"/>
                <a:ea typeface="Calibri" panose="020F0502020204030204" pitchFamily="34" charset="0"/>
              </a:rPr>
              <a:t> </a:t>
            </a:r>
            <a:r>
              <a:rPr lang="ru-RU" sz="1800" dirty="0">
                <a:solidFill>
                  <a:srgbClr val="0D0D0D"/>
                </a:solidFill>
                <a:effectLst/>
                <a:latin typeface="Arial" panose="020B0604020202020204" pitchFamily="34" charset="0"/>
                <a:ea typeface="Calibri" panose="020F0502020204030204" pitchFamily="34" charset="0"/>
              </a:rPr>
              <a:t> на изображении может заставить ИИ думать, что лошадь - это лягушка. Медицинские изображения могут быть изменены таким образом, чтобы незаметно для человеческого глаза, поэтому пока  </a:t>
            </a:r>
            <a:r>
              <a:rPr lang="ru-RU" sz="1800" dirty="0">
                <a:solidFill>
                  <a:srgbClr val="C00000"/>
                </a:solidFill>
                <a:effectLst/>
                <a:latin typeface="Arial" panose="020B0604020202020204" pitchFamily="34" charset="0"/>
                <a:ea typeface="Calibri" panose="020F0502020204030204" pitchFamily="34" charset="0"/>
              </a:rPr>
              <a:t>медицинское сканирование неправильно диагностирует рак в 100 процентах случаев </a:t>
            </a:r>
            <a:endParaRPr lang="ru-RU" sz="1800" b="1" i="1" dirty="0">
              <a:solidFill>
                <a:srgbClr val="C00000"/>
              </a:solidFill>
              <a:effectLst/>
              <a:latin typeface="Cambria" panose="02040503050406030204" pitchFamily="18" charset="0"/>
              <a:ea typeface="MS Gothic" panose="020B0609070205080204" pitchFamily="49" charset="-128"/>
              <a:cs typeface="Times New Roman" panose="02020603050405020304" pitchFamily="18" charset="0"/>
            </a:endParaRPr>
          </a:p>
        </p:txBody>
      </p:sp>
      <p:sp>
        <p:nvSpPr>
          <p:cNvPr id="10" name="TextBox 9">
            <a:extLst>
              <a:ext uri="{FF2B5EF4-FFF2-40B4-BE49-F238E27FC236}">
                <a16:creationId xmlns:a16="http://schemas.microsoft.com/office/drawing/2014/main" id="{D6ADBCE6-E022-41B6-9814-09DA06B9EE28}"/>
              </a:ext>
            </a:extLst>
          </p:cNvPr>
          <p:cNvSpPr txBox="1"/>
          <p:nvPr/>
        </p:nvSpPr>
        <p:spPr>
          <a:xfrm>
            <a:off x="374966" y="3389930"/>
            <a:ext cx="11226297" cy="646331"/>
          </a:xfrm>
          <a:prstGeom prst="rect">
            <a:avLst/>
          </a:prstGeom>
          <a:noFill/>
        </p:spPr>
        <p:txBody>
          <a:bodyPr wrap="square">
            <a:spAutoFit/>
          </a:bodyPr>
          <a:lstStyle/>
          <a:p>
            <a:pPr marL="0" marR="0">
              <a:spcBef>
                <a:spcPts val="0"/>
              </a:spcBef>
              <a:spcAft>
                <a:spcPts val="0"/>
              </a:spcAft>
            </a:pPr>
            <a:r>
              <a:rPr lang="ru-RU" sz="1800" b="1" dirty="0">
                <a:solidFill>
                  <a:srgbClr val="C00000"/>
                </a:solidFill>
                <a:effectLst/>
                <a:latin typeface="Arial" panose="020B0604020202020204" pitchFamily="34" charset="0"/>
                <a:ea typeface="Calibri" panose="020F0502020204030204" pitchFamily="34" charset="0"/>
              </a:rPr>
              <a:t>Катастрофическое забывание. </a:t>
            </a:r>
            <a:r>
              <a:rPr lang="ru-RU" dirty="0">
                <a:latin typeface="Arial" panose="020B0604020202020204" pitchFamily="34" charset="0"/>
                <a:ea typeface="Calibri" panose="020F0502020204030204" pitchFamily="34" charset="0"/>
              </a:rPr>
              <a:t>К</a:t>
            </a:r>
            <a:r>
              <a:rPr lang="ru-RU" sz="1800" dirty="0">
                <a:effectLst/>
                <a:latin typeface="Arial" panose="020B0604020202020204" pitchFamily="34" charset="0"/>
                <a:ea typeface="Calibri" panose="020F0502020204030204" pitchFamily="34" charset="0"/>
              </a:rPr>
              <a:t>огда ИИ изучает новую задачу, он, к сожалению, склонен забывать все </a:t>
            </a:r>
            <a:r>
              <a:rPr lang="ru-RU" dirty="0">
                <a:latin typeface="Arial" panose="020B0604020202020204" pitchFamily="34" charset="0"/>
                <a:ea typeface="Calibri" panose="020F0502020204030204" pitchFamily="34" charset="0"/>
              </a:rPr>
              <a:t>старые. По сути, перезаписывая прошлые знания новыми знаниями.</a:t>
            </a:r>
          </a:p>
        </p:txBody>
      </p:sp>
      <p:sp>
        <p:nvSpPr>
          <p:cNvPr id="11" name="TextBox 10">
            <a:extLst>
              <a:ext uri="{FF2B5EF4-FFF2-40B4-BE49-F238E27FC236}">
                <a16:creationId xmlns:a16="http://schemas.microsoft.com/office/drawing/2014/main" id="{E995A885-8A82-4083-BEE8-AEC355EE77D3}"/>
              </a:ext>
            </a:extLst>
          </p:cNvPr>
          <p:cNvSpPr txBox="1"/>
          <p:nvPr/>
        </p:nvSpPr>
        <p:spPr>
          <a:xfrm>
            <a:off x="1348966" y="4749288"/>
            <a:ext cx="10230416" cy="1754326"/>
          </a:xfrm>
          <a:prstGeom prst="rect">
            <a:avLst/>
          </a:prstGeom>
          <a:noFill/>
        </p:spPr>
        <p:txBody>
          <a:bodyPr wrap="square" rtlCol="0">
            <a:spAutoFit/>
          </a:bodyPr>
          <a:lstStyle/>
          <a:p>
            <a:r>
              <a:rPr lang="ru-RU" sz="1800" b="1" dirty="0">
                <a:solidFill>
                  <a:srgbClr val="0000FF"/>
                </a:solidFill>
              </a:rPr>
              <a:t>Примечание от Бориса: </a:t>
            </a:r>
          </a:p>
          <a:p>
            <a:r>
              <a:rPr lang="en-US" dirty="0">
                <a:solidFill>
                  <a:srgbClr val="0000FF"/>
                </a:solidFill>
              </a:rPr>
              <a:t>PANN</a:t>
            </a:r>
            <a:r>
              <a:rPr lang="ru-RU" dirty="0">
                <a:solidFill>
                  <a:srgbClr val="0000FF"/>
                </a:solidFill>
              </a:rPr>
              <a:t> по своей природе не «хрупкая» и не подвержена «катастрофическому забыванию». </a:t>
            </a:r>
          </a:p>
          <a:p>
            <a:r>
              <a:rPr lang="ru-RU" dirty="0">
                <a:solidFill>
                  <a:srgbClr val="0000FF"/>
                </a:solidFill>
              </a:rPr>
              <a:t>А вот в области математики перед </a:t>
            </a:r>
            <a:r>
              <a:rPr lang="en-US" dirty="0">
                <a:solidFill>
                  <a:srgbClr val="0000FF"/>
                </a:solidFill>
              </a:rPr>
              <a:t>PANN</a:t>
            </a:r>
            <a:r>
              <a:rPr lang="ru-RU" dirty="0">
                <a:solidFill>
                  <a:srgbClr val="0000FF"/>
                </a:solidFill>
              </a:rPr>
              <a:t> та же проблема «не дружественности» </a:t>
            </a:r>
            <a:r>
              <a:rPr lang="ru-RU" u="sng" dirty="0">
                <a:solidFill>
                  <a:srgbClr val="0000FF"/>
                </a:solidFill>
              </a:rPr>
              <a:t>параллельных нейронных сетей</a:t>
            </a:r>
            <a:r>
              <a:rPr lang="ru-RU" dirty="0">
                <a:solidFill>
                  <a:srgbClr val="0000FF"/>
                </a:solidFill>
              </a:rPr>
              <a:t>, как естественных так и искусственных, к </a:t>
            </a:r>
            <a:r>
              <a:rPr lang="ru-RU" u="sng" dirty="0">
                <a:solidFill>
                  <a:srgbClr val="0000FF"/>
                </a:solidFill>
              </a:rPr>
              <a:t>последовательной математике</a:t>
            </a:r>
            <a:r>
              <a:rPr lang="ru-RU" dirty="0">
                <a:solidFill>
                  <a:srgbClr val="0000FF"/>
                </a:solidFill>
              </a:rPr>
              <a:t>. Но мы знаем как ее решить «по человечески», совмещая «человекоподобную» параллельную </a:t>
            </a:r>
            <a:r>
              <a:rPr lang="en-US" dirty="0">
                <a:solidFill>
                  <a:srgbClr val="0000FF"/>
                </a:solidFill>
              </a:rPr>
              <a:t>PANN c </a:t>
            </a:r>
            <a:r>
              <a:rPr lang="ru-RU" dirty="0">
                <a:solidFill>
                  <a:srgbClr val="0000FF"/>
                </a:solidFill>
              </a:rPr>
              <a:t>последовательными машинами Тьюринга!</a:t>
            </a:r>
          </a:p>
        </p:txBody>
      </p:sp>
      <p:sp>
        <p:nvSpPr>
          <p:cNvPr id="12" name="TextBox 11">
            <a:extLst>
              <a:ext uri="{FF2B5EF4-FFF2-40B4-BE49-F238E27FC236}">
                <a16:creationId xmlns:a16="http://schemas.microsoft.com/office/drawing/2014/main" id="{0B7B6BC5-E602-4BCA-ACF6-5D3DBEE398AE}"/>
              </a:ext>
            </a:extLst>
          </p:cNvPr>
          <p:cNvSpPr txBox="1"/>
          <p:nvPr/>
        </p:nvSpPr>
        <p:spPr>
          <a:xfrm>
            <a:off x="374966" y="4164278"/>
            <a:ext cx="11554484" cy="646331"/>
          </a:xfrm>
          <a:prstGeom prst="rect">
            <a:avLst/>
          </a:prstGeom>
          <a:noFill/>
        </p:spPr>
        <p:txBody>
          <a:bodyPr wrap="square">
            <a:spAutoFit/>
          </a:bodyPr>
          <a:lstStyle/>
          <a:p>
            <a:pPr>
              <a:spcBef>
                <a:spcPts val="1000"/>
              </a:spcBef>
            </a:pPr>
            <a:r>
              <a:rPr lang="ru-RU" b="1" dirty="0">
                <a:solidFill>
                  <a:srgbClr val="C00000"/>
                </a:solidFill>
                <a:latin typeface="Arial" panose="020B0604020202020204" pitchFamily="34" charset="0"/>
              </a:rPr>
              <a:t>Математика</a:t>
            </a:r>
            <a:r>
              <a:rPr lang="ru-RU" b="1" dirty="0">
                <a:solidFill>
                  <a:srgbClr val="FF0000"/>
                </a:solidFill>
                <a:latin typeface="Arial" panose="020B0604020202020204" pitchFamily="34" charset="0"/>
              </a:rPr>
              <a:t> </a:t>
            </a:r>
            <a:r>
              <a:rPr lang="ru-RU" dirty="0"/>
              <a:t>Хотя обычные компьютеры хороши в обработке чисел, ИИ «на удивление слабы в математике», говорит Хендрикс из Беркли. Остается неясным, почему ИИ в настоящее время плохо разбирается в математике. </a:t>
            </a:r>
          </a:p>
        </p:txBody>
      </p:sp>
    </p:spTree>
    <p:extLst>
      <p:ext uri="{BB962C8B-B14F-4D97-AF65-F5344CB8AC3E}">
        <p14:creationId xmlns:p14="http://schemas.microsoft.com/office/powerpoint/2010/main" val="374994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82F42-3B09-4296-B7B0-2ED8AD923B0C}"/>
              </a:ext>
            </a:extLst>
          </p:cNvPr>
          <p:cNvSpPr txBox="1"/>
          <p:nvPr/>
        </p:nvSpPr>
        <p:spPr>
          <a:xfrm>
            <a:off x="1231271" y="0"/>
            <a:ext cx="9832064" cy="523220"/>
          </a:xfrm>
          <a:prstGeom prst="rect">
            <a:avLst/>
          </a:prstGeom>
          <a:noFill/>
        </p:spPr>
        <p:txBody>
          <a:bodyPr wrap="square" rtlCol="0">
            <a:spAutoFit/>
          </a:bodyPr>
          <a:lstStyle/>
          <a:p>
            <a:pPr lvl="2" algn="ctr"/>
            <a:r>
              <a:rPr lang="en-US" sz="2800" b="1" dirty="0">
                <a:solidFill>
                  <a:srgbClr val="C00000"/>
                </a:solidFill>
                <a:latin typeface="Arial" panose="020B0604020202020204" pitchFamily="34" charset="0"/>
                <a:cs typeface="Arial" panose="020B0604020202020204" pitchFamily="34" charset="0"/>
              </a:rPr>
              <a:t>PANN </a:t>
            </a:r>
            <a:r>
              <a:rPr lang="ru-RU" sz="2800" b="1" dirty="0">
                <a:solidFill>
                  <a:srgbClr val="C00000"/>
                </a:solidFill>
                <a:latin typeface="Arial" panose="020B0604020202020204" pitchFamily="34" charset="0"/>
                <a:cs typeface="Arial" panose="020B0604020202020204" pitchFamily="34" charset="0"/>
              </a:rPr>
              <a:t>наука</a:t>
            </a:r>
          </a:p>
        </p:txBody>
      </p:sp>
      <p:pic>
        <p:nvPicPr>
          <p:cNvPr id="3" name="Picture 2">
            <a:extLst>
              <a:ext uri="{FF2B5EF4-FFF2-40B4-BE49-F238E27FC236}">
                <a16:creationId xmlns:a16="http://schemas.microsoft.com/office/drawing/2014/main" id="{EE2A21E5-67D6-49DF-B633-37CE5F6DB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7333" y="72931"/>
            <a:ext cx="2185309" cy="3563198"/>
          </a:xfrm>
          <a:prstGeom prst="rect">
            <a:avLst/>
          </a:prstGeom>
        </p:spPr>
      </p:pic>
      <p:sp>
        <p:nvSpPr>
          <p:cNvPr id="4" name="TextBox 3">
            <a:extLst>
              <a:ext uri="{FF2B5EF4-FFF2-40B4-BE49-F238E27FC236}">
                <a16:creationId xmlns:a16="http://schemas.microsoft.com/office/drawing/2014/main" id="{99E36CF1-CA92-4D9E-8128-FED48476BCA9}"/>
              </a:ext>
            </a:extLst>
          </p:cNvPr>
          <p:cNvSpPr txBox="1"/>
          <p:nvPr/>
        </p:nvSpPr>
        <p:spPr>
          <a:xfrm>
            <a:off x="190123" y="506994"/>
            <a:ext cx="9605727" cy="3046988"/>
          </a:xfrm>
          <a:prstGeom prst="rect">
            <a:avLst/>
          </a:prstGeom>
          <a:noFill/>
        </p:spPr>
        <p:txBody>
          <a:bodyPr wrap="square" rtlCol="0">
            <a:spAutoFit/>
          </a:bodyPr>
          <a:lstStyle/>
          <a:p>
            <a:r>
              <a:rPr lang="ru-RU" dirty="0"/>
              <a:t>В начале работы с </a:t>
            </a:r>
            <a:r>
              <a:rPr lang="en-US" dirty="0"/>
              <a:t>PANN </a:t>
            </a:r>
            <a:r>
              <a:rPr lang="ru-RU" dirty="0"/>
              <a:t>мы в общем-то не очень интересовались теорией, мы знали, что </a:t>
            </a:r>
            <a:endParaRPr lang="en-US" dirty="0"/>
          </a:p>
          <a:p>
            <a:r>
              <a:rPr lang="ru-RU" dirty="0"/>
              <a:t>обычные нейронные</a:t>
            </a:r>
            <a:r>
              <a:rPr lang="en-US" dirty="0"/>
              <a:t> </a:t>
            </a:r>
            <a:r>
              <a:rPr lang="ru-RU" dirty="0"/>
              <a:t>сети развиваются почти без всяких теорий: никто не понимал, как эти </a:t>
            </a:r>
          </a:p>
          <a:p>
            <a:r>
              <a:rPr lang="ru-RU" dirty="0"/>
              <a:t>сети реально работают. То есть теорий было навалом, но они ничего не объясняли и не имели </a:t>
            </a:r>
          </a:p>
          <a:p>
            <a:r>
              <a:rPr lang="ru-RU" dirty="0"/>
              <a:t>ничего общего с практикой. Но в конечном итоге отсутствие теории стало нам мешать в работе</a:t>
            </a:r>
          </a:p>
          <a:p>
            <a:r>
              <a:rPr lang="ru-RU" dirty="0"/>
              <a:t> и пришлось ею заняться. </a:t>
            </a:r>
          </a:p>
          <a:p>
            <a:endParaRPr lang="ru-RU" sz="1200" dirty="0"/>
          </a:p>
          <a:p>
            <a:r>
              <a:rPr lang="ru-RU" dirty="0"/>
              <a:t>Нам очень повезло - мы вышли на замечательную книгу </a:t>
            </a:r>
            <a:r>
              <a:rPr lang="ru-RU" sz="1800" dirty="0">
                <a:effectLst/>
                <a:latin typeface="Arial" panose="020B0604020202020204" pitchFamily="34" charset="0"/>
                <a:ea typeface="Calibri" panose="020F0502020204030204" pitchFamily="34" charset="0"/>
              </a:rPr>
              <a:t>Вадима </a:t>
            </a:r>
            <a:r>
              <a:rPr lang="ru-RU" dirty="0">
                <a:latin typeface="Arial" panose="020B0604020202020204" pitchFamily="34" charset="0"/>
                <a:ea typeface="Calibri" panose="020F0502020204030204" pitchFamily="34" charset="0"/>
              </a:rPr>
              <a:t>Давыдовича Глезера  </a:t>
            </a:r>
            <a:r>
              <a:rPr lang="ru-RU" dirty="0">
                <a:highlight>
                  <a:srgbClr val="FFFFFF"/>
                </a:highlight>
                <a:latin typeface="Arial" panose="020B0604020202020204" pitchFamily="34" charset="0"/>
                <a:ea typeface="Calibri" panose="020F0502020204030204" pitchFamily="34" charset="0"/>
              </a:rPr>
              <a:t>«Зрение как мышление».</a:t>
            </a:r>
            <a:r>
              <a:rPr lang="ru-RU" dirty="0">
                <a:latin typeface="Arial" panose="020B0604020202020204" pitchFamily="34" charset="0"/>
                <a:ea typeface="Calibri" panose="020F0502020204030204" pitchFamily="34" charset="0"/>
              </a:rPr>
              <a:t>  </a:t>
            </a:r>
            <a:r>
              <a:rPr lang="ru-RU" dirty="0"/>
              <a:t>Первая строчка введения: </a:t>
            </a:r>
            <a:r>
              <a:rPr lang="ru-RU" dirty="0">
                <a:solidFill>
                  <a:srgbClr val="C00000"/>
                </a:solidFill>
                <a:latin typeface="Arial" panose="020B0604020202020204" pitchFamily="34" charset="0"/>
                <a:ea typeface="Calibri" panose="020F0502020204030204" pitchFamily="34" charset="0"/>
              </a:rPr>
              <a:t>«</a:t>
            </a:r>
            <a:r>
              <a:rPr lang="ru-RU" sz="1800" dirty="0">
                <a:solidFill>
                  <a:srgbClr val="C00000"/>
                </a:solidFill>
                <a:effectLst/>
                <a:highlight>
                  <a:srgbClr val="FFFFFF"/>
                </a:highlight>
                <a:latin typeface="Arial" panose="020B0604020202020204" pitchFamily="34" charset="0"/>
                <a:ea typeface="Calibri" panose="020F0502020204030204" pitchFamily="34" charset="0"/>
              </a:rPr>
              <a:t>Другим заголовком этой книги (возможно, более верно</a:t>
            </a:r>
            <a:r>
              <a:rPr lang="ru-RU" sz="1800" dirty="0">
                <a:solidFill>
                  <a:srgbClr val="C00000"/>
                </a:solidFill>
                <a:effectLst/>
                <a:latin typeface="Arial" panose="020B0604020202020204" pitchFamily="34" charset="0"/>
                <a:ea typeface="Calibri" panose="020F0502020204030204" pitchFamily="34" charset="0"/>
              </a:rPr>
              <a:t> </a:t>
            </a:r>
            <a:r>
              <a:rPr lang="ru-RU" sz="1800" dirty="0">
                <a:solidFill>
                  <a:srgbClr val="C00000"/>
                </a:solidFill>
                <a:effectLst/>
                <a:highlight>
                  <a:srgbClr val="FFFFFF"/>
                </a:highlight>
                <a:latin typeface="Arial" panose="020B0604020202020204" pitchFamily="34" charset="0"/>
                <a:ea typeface="Calibri" panose="020F0502020204030204" pitchFamily="34" charset="0"/>
              </a:rPr>
              <a:t>отражающим ее содержание) могло бы быть «Зрение как мышление».</a:t>
            </a:r>
            <a:r>
              <a:rPr lang="ru-RU" sz="1800" dirty="0">
                <a:solidFill>
                  <a:srgbClr val="C00000"/>
                </a:solidFill>
                <a:effectLst/>
                <a:latin typeface="Arial" panose="020B0604020202020204" pitchFamily="34" charset="0"/>
                <a:ea typeface="Calibri" panose="020F0502020204030204" pitchFamily="34" charset="0"/>
              </a:rPr>
              <a:t> </a:t>
            </a:r>
            <a:r>
              <a:rPr lang="ru-RU" dirty="0"/>
              <a:t>Другим важным открытием стала применимость теории оптимальной фильтрации Винера – Колмогорова.</a:t>
            </a:r>
          </a:p>
        </p:txBody>
      </p:sp>
      <p:sp>
        <p:nvSpPr>
          <p:cNvPr id="5" name="TextBox 4">
            <a:extLst>
              <a:ext uri="{FF2B5EF4-FFF2-40B4-BE49-F238E27FC236}">
                <a16:creationId xmlns:a16="http://schemas.microsoft.com/office/drawing/2014/main" id="{B8EDB6F8-6BCB-4D15-BEC4-8E49EEF118D9}"/>
              </a:ext>
            </a:extLst>
          </p:cNvPr>
          <p:cNvSpPr txBox="1"/>
          <p:nvPr/>
        </p:nvSpPr>
        <p:spPr>
          <a:xfrm>
            <a:off x="1312753" y="4798336"/>
            <a:ext cx="9949758" cy="1538883"/>
          </a:xfrm>
          <a:prstGeom prst="rect">
            <a:avLst/>
          </a:prstGeom>
          <a:noFill/>
        </p:spPr>
        <p:txBody>
          <a:bodyPr wrap="square" rtlCol="0">
            <a:spAutoFit/>
          </a:bodyPr>
          <a:lstStyle/>
          <a:p>
            <a:r>
              <a:rPr lang="ru-RU" sz="2000" dirty="0">
                <a:solidFill>
                  <a:srgbClr val="0033CC"/>
                </a:solidFill>
                <a:latin typeface="Arial" panose="020B0604020202020204" pitchFamily="34" charset="0"/>
                <a:cs typeface="Arial" panose="020B0604020202020204" pitchFamily="34" charset="0"/>
              </a:rPr>
              <a:t>Сегодня </a:t>
            </a:r>
            <a:r>
              <a:rPr lang="ru-RU" sz="2000" dirty="0">
                <a:solidFill>
                  <a:srgbClr val="0033CC"/>
                </a:solidFill>
                <a:latin typeface="Arial" panose="020B0604020202020204" pitchFamily="34" charset="0"/>
                <a:ea typeface="Calibri" panose="020F0502020204030204" pitchFamily="34" charset="0"/>
                <a:cs typeface="Arial" panose="020B0604020202020204" pitchFamily="34" charset="0"/>
              </a:rPr>
              <a:t>мы ведем активную разработку теории </a:t>
            </a:r>
            <a:r>
              <a:rPr lang="en-US" sz="2000" dirty="0">
                <a:solidFill>
                  <a:srgbClr val="0033CC"/>
                </a:solidFill>
                <a:latin typeface="Arial" panose="020B0604020202020204" pitchFamily="34" charset="0"/>
                <a:ea typeface="Calibri" panose="020F0502020204030204" pitchFamily="34" charset="0"/>
                <a:cs typeface="Arial" panose="020B0604020202020204" pitchFamily="34" charset="0"/>
              </a:rPr>
              <a:t>PANN.</a:t>
            </a:r>
            <a:r>
              <a:rPr lang="ru-RU" sz="2000" dirty="0">
                <a:solidFill>
                  <a:srgbClr val="0033CC"/>
                </a:solidFill>
                <a:latin typeface="Arial" panose="020B0604020202020204" pitchFamily="34" charset="0"/>
                <a:ea typeface="Calibri" panose="020F0502020204030204" pitchFamily="34" charset="0"/>
                <a:cs typeface="Arial" panose="020B0604020202020204" pitchFamily="34" charset="0"/>
              </a:rPr>
              <a:t> Уже  понятны и используются в реальном программировании некоторые ее разделы, готовится новый цикл патентования. </a:t>
            </a:r>
          </a:p>
          <a:p>
            <a:endParaRPr lang="ru-RU" sz="1400" dirty="0">
              <a:latin typeface="Arial" panose="020B0604020202020204" pitchFamily="34" charset="0"/>
              <a:ea typeface="Calibri" panose="020F0502020204030204" pitchFamily="34" charset="0"/>
            </a:endParaRPr>
          </a:p>
          <a:p>
            <a:r>
              <a:rPr lang="ru-RU" sz="2000" b="1" dirty="0">
                <a:solidFill>
                  <a:srgbClr val="0000FF"/>
                </a:solidFill>
                <a:latin typeface="Arial" panose="020B0604020202020204" pitchFamily="34" charset="0"/>
                <a:ea typeface="Calibri" panose="020F0502020204030204" pitchFamily="34" charset="0"/>
              </a:rPr>
              <a:t>Мы очень оптимистичны – нет ничего практичнее хорошей теории!</a:t>
            </a:r>
            <a:endParaRPr lang="ru-RU" sz="2000" b="1" dirty="0">
              <a:solidFill>
                <a:srgbClr val="0000FF"/>
              </a:solidFill>
            </a:endParaRPr>
          </a:p>
        </p:txBody>
      </p:sp>
      <p:sp>
        <p:nvSpPr>
          <p:cNvPr id="6" name="TextBox 5">
            <a:extLst>
              <a:ext uri="{FF2B5EF4-FFF2-40B4-BE49-F238E27FC236}">
                <a16:creationId xmlns:a16="http://schemas.microsoft.com/office/drawing/2014/main" id="{A6B174B2-44B7-4161-80CA-629AE4DE011D}"/>
              </a:ext>
            </a:extLst>
          </p:cNvPr>
          <p:cNvSpPr txBox="1"/>
          <p:nvPr/>
        </p:nvSpPr>
        <p:spPr>
          <a:xfrm>
            <a:off x="208230" y="3558011"/>
            <a:ext cx="11965664" cy="1200329"/>
          </a:xfrm>
          <a:prstGeom prst="rect">
            <a:avLst/>
          </a:prstGeom>
          <a:noFill/>
        </p:spPr>
        <p:txBody>
          <a:bodyPr wrap="square" rtlCol="0">
            <a:spAutoFit/>
          </a:bodyPr>
          <a:lstStyle/>
          <a:p>
            <a:r>
              <a:rPr lang="ru-RU" dirty="0"/>
              <a:t>Главный вклад внесла практика - мы обнаружили что работа </a:t>
            </a:r>
            <a:r>
              <a:rPr lang="en-US" dirty="0"/>
              <a:t>PANN </a:t>
            </a:r>
            <a:r>
              <a:rPr lang="ru-RU" dirty="0"/>
              <a:t>вполне прозрачна, понятна и предсказуема. Мы поняли как происходит обобщение образов, их распознавание, кластеризация и классификация,  какую роль играют в этом процессе преобразования Фурье. Стало ясно, как на основе </a:t>
            </a:r>
            <a:r>
              <a:rPr lang="en-US" dirty="0"/>
              <a:t>PANN </a:t>
            </a:r>
            <a:r>
              <a:rPr lang="ru-RU" dirty="0"/>
              <a:t>радикально улучшить сверточные, глубинные и прочие сети, как создавать новые продукты и приложения</a:t>
            </a:r>
          </a:p>
        </p:txBody>
      </p:sp>
    </p:spTree>
    <p:extLst>
      <p:ext uri="{BB962C8B-B14F-4D97-AF65-F5344CB8AC3E}">
        <p14:creationId xmlns:p14="http://schemas.microsoft.com/office/powerpoint/2010/main" val="363800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A2011-5898-452A-ACA0-9BD7A83E5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86644" cy="2335006"/>
          </a:xfrm>
          <a:prstGeom prst="rect">
            <a:avLst/>
          </a:prstGeom>
        </p:spPr>
      </p:pic>
      <p:sp>
        <p:nvSpPr>
          <p:cNvPr id="5" name="TextBox 4">
            <a:extLst>
              <a:ext uri="{FF2B5EF4-FFF2-40B4-BE49-F238E27FC236}">
                <a16:creationId xmlns:a16="http://schemas.microsoft.com/office/drawing/2014/main" id="{DF18F69A-3837-477C-9DC1-345C3DE1E1B9}"/>
              </a:ext>
            </a:extLst>
          </p:cNvPr>
          <p:cNvSpPr txBox="1"/>
          <p:nvPr/>
        </p:nvSpPr>
        <p:spPr>
          <a:xfrm>
            <a:off x="3406219" y="0"/>
            <a:ext cx="8785781" cy="2308324"/>
          </a:xfrm>
          <a:prstGeom prst="rect">
            <a:avLst/>
          </a:prstGeom>
          <a:noFill/>
        </p:spPr>
        <p:txBody>
          <a:bodyPr wrap="square">
            <a:spAutoFit/>
          </a:bodyPr>
          <a:lstStyle/>
          <a:p>
            <a:pPr algn="ctr"/>
            <a:r>
              <a:rPr lang="ru-RU" sz="2400" b="1" dirty="0">
                <a:solidFill>
                  <a:srgbClr val="222222"/>
                </a:solidFill>
                <a:latin typeface="Helvetica" panose="020B0604020202020204" pitchFamily="34" charset="0"/>
              </a:rPr>
              <a:t>Бюрократ там правит бал!</a:t>
            </a:r>
          </a:p>
          <a:p>
            <a:pPr algn="ctr"/>
            <a:r>
              <a:rPr lang="ru-RU" sz="2000" b="1" dirty="0">
                <a:solidFill>
                  <a:srgbClr val="222222"/>
                </a:solidFill>
                <a:latin typeface="Helvetica" panose="020B0604020202020204" pitchFamily="34" charset="0"/>
              </a:rPr>
              <a:t>Лихо пляшет на граблях!</a:t>
            </a:r>
            <a:endParaRPr lang="ru-RU" sz="2000" b="1" dirty="0"/>
          </a:p>
          <a:p>
            <a:r>
              <a:rPr lang="ru-RU" sz="1800" dirty="0">
                <a:solidFill>
                  <a:srgbClr val="222222"/>
                </a:solidFill>
                <a:effectLst/>
                <a:latin typeface="Helvetica" panose="020B0604020202020204" pitchFamily="34" charset="0"/>
                <a:ea typeface="Calibri" panose="020F0502020204030204" pitchFamily="34" charset="0"/>
              </a:rPr>
              <a:t>Фейсбук играется в замену имени и закрывает распознавание лиц.</a:t>
            </a:r>
          </a:p>
          <a:p>
            <a:r>
              <a:rPr lang="ru-RU" sz="1800" dirty="0">
                <a:solidFill>
                  <a:srgbClr val="222222"/>
                </a:solidFill>
                <a:effectLst/>
                <a:latin typeface="Helvetica" panose="020B0604020202020204" pitchFamily="34" charset="0"/>
                <a:ea typeface="Calibri" panose="020F0502020204030204" pitchFamily="34" charset="0"/>
              </a:rPr>
              <a:t>Удалит профили, распознавания созданные миллиарда человек. </a:t>
            </a:r>
          </a:p>
          <a:p>
            <a:r>
              <a:rPr lang="ru-RU" dirty="0">
                <a:solidFill>
                  <a:srgbClr val="222222"/>
                </a:solidFill>
                <a:latin typeface="Helvetica" panose="020B0604020202020204" pitchFamily="34" charset="0"/>
              </a:rPr>
              <a:t>Жестокий удар по массе пользователей, особенно плохо видящим.</a:t>
            </a:r>
          </a:p>
          <a:p>
            <a:endParaRPr lang="ru-RU" sz="1000" dirty="0">
              <a:solidFill>
                <a:srgbClr val="222222"/>
              </a:solidFill>
              <a:latin typeface="Helvetica" panose="020B0604020202020204" pitchFamily="34" charset="0"/>
            </a:endParaRPr>
          </a:p>
          <a:p>
            <a:r>
              <a:rPr lang="ru-RU" b="1" dirty="0">
                <a:solidFill>
                  <a:srgbClr val="222222"/>
                </a:solidFill>
                <a:latin typeface="Helvetica" panose="020B0604020202020204" pitchFamily="34" charset="0"/>
              </a:rPr>
              <a:t>Причина – опять бюрократия жестко облажалась в попытках контролировать свои продукты – самое типовое явление для бюрократов</a:t>
            </a:r>
            <a:r>
              <a:rPr lang="ru-RU" dirty="0">
                <a:solidFill>
                  <a:srgbClr val="222222"/>
                </a:solidFill>
                <a:latin typeface="Helvetica" panose="020B0604020202020204" pitchFamily="34" charset="0"/>
              </a:rPr>
              <a:t>.  </a:t>
            </a:r>
          </a:p>
        </p:txBody>
      </p:sp>
      <p:sp>
        <p:nvSpPr>
          <p:cNvPr id="7" name="TextBox 6">
            <a:extLst>
              <a:ext uri="{FF2B5EF4-FFF2-40B4-BE49-F238E27FC236}">
                <a16:creationId xmlns:a16="http://schemas.microsoft.com/office/drawing/2014/main" id="{04652DC5-74A6-4B38-B3E1-609B4FC6281C}"/>
              </a:ext>
            </a:extLst>
          </p:cNvPr>
          <p:cNvSpPr txBox="1"/>
          <p:nvPr/>
        </p:nvSpPr>
        <p:spPr>
          <a:xfrm>
            <a:off x="437896" y="2463574"/>
            <a:ext cx="11612266" cy="4108817"/>
          </a:xfrm>
          <a:prstGeom prst="rect">
            <a:avLst/>
          </a:prstGeom>
          <a:noFill/>
        </p:spPr>
        <p:txBody>
          <a:bodyPr wrap="square">
            <a:spAutoFit/>
          </a:bodyPr>
          <a:lstStyle/>
          <a:p>
            <a:pPr>
              <a:spcAft>
                <a:spcPts val="600"/>
              </a:spcAft>
            </a:pPr>
            <a:r>
              <a:rPr lang="ru-RU" dirty="0">
                <a:solidFill>
                  <a:srgbClr val="222222"/>
                </a:solidFill>
                <a:latin typeface="Helvetica" panose="020B0604020202020204" pitchFamily="34" charset="0"/>
              </a:rPr>
              <a:t>Компании-монстры вместо адаптации продуктов к людям, стараются адаптировать людей к продуктам. При этом ориентируются на самую массовую, то есть слабо продвинутую в компьютерах, не самую умную и образованную группу пользователей. А система, «заточенная под дурака» только дураку и удобна.</a:t>
            </a:r>
          </a:p>
          <a:p>
            <a:pPr>
              <a:spcAft>
                <a:spcPts val="600"/>
              </a:spcAft>
            </a:pPr>
            <a:r>
              <a:rPr lang="ru-RU" dirty="0">
                <a:solidFill>
                  <a:srgbClr val="222222"/>
                </a:solidFill>
                <a:latin typeface="Helvetica" panose="020B0604020202020204" pitchFamily="34" charset="0"/>
              </a:rPr>
              <a:t>Современный пользователь многократно меняет компьютеры и софты. И каждый раз имеет неприятную проблему "адаптации к себе", к своим привычкам и методам работы. Продвинутые пользователи тратят массу время на розыск и отключение разных «новшеств Майкрософта". </a:t>
            </a:r>
          </a:p>
          <a:p>
            <a:pPr>
              <a:spcAft>
                <a:spcPts val="600"/>
              </a:spcAft>
            </a:pPr>
            <a:r>
              <a:rPr lang="ru-RU" dirty="0">
                <a:solidFill>
                  <a:srgbClr val="222222"/>
                </a:solidFill>
                <a:latin typeface="Helvetica" panose="020B0604020202020204" pitchFamily="34" charset="0"/>
              </a:rPr>
              <a:t>Постоянные апгрейды, заставляющие тратить время на переучивание, нарушающие рабочие привычки, убивающие авторские макросы, навязывающие пользование скудоумными Edge и </a:t>
            </a:r>
            <a:r>
              <a:rPr lang="ru-RU" dirty="0" err="1">
                <a:solidFill>
                  <a:srgbClr val="222222"/>
                </a:solidFill>
                <a:latin typeface="Helvetica" panose="020B0604020202020204" pitchFamily="34" charset="0"/>
              </a:rPr>
              <a:t>Bing</a:t>
            </a:r>
            <a:r>
              <a:rPr lang="ru-RU" dirty="0">
                <a:solidFill>
                  <a:srgbClr val="222222"/>
                </a:solidFill>
                <a:latin typeface="Helvetica" panose="020B0604020202020204" pitchFamily="34" charset="0"/>
              </a:rPr>
              <a:t> и т.п.</a:t>
            </a:r>
          </a:p>
          <a:p>
            <a:pPr>
              <a:spcAft>
                <a:spcPts val="600"/>
              </a:spcAft>
            </a:pPr>
            <a:r>
              <a:rPr lang="ru-RU" dirty="0">
                <a:solidFill>
                  <a:srgbClr val="222222"/>
                </a:solidFill>
                <a:latin typeface="Helvetica" panose="020B0604020202020204" pitchFamily="34" charset="0"/>
              </a:rPr>
              <a:t>Цензура, манипуляции общественным мнением. «Затаскивание за уши» всех в «облака», порождающие  возможность утечек личной и деловой информации, нашу подконтрольность для провайдеров и хакеров.</a:t>
            </a:r>
          </a:p>
          <a:p>
            <a:pPr marL="288925" lvl="2">
              <a:spcAft>
                <a:spcPts val="600"/>
              </a:spcAft>
            </a:pPr>
            <a:r>
              <a:rPr lang="ru-RU" dirty="0">
                <a:solidFill>
                  <a:srgbClr val="222222"/>
                </a:solidFill>
                <a:latin typeface="Helvetica" panose="020B0604020202020204" pitchFamily="34" charset="0"/>
              </a:rPr>
              <a:t>Концентрация информации в руках провайдеров – гигантов выводит их из под контроля общества,  дает монопольные преимущества в бизнесе, разрушает рынок.</a:t>
            </a:r>
          </a:p>
          <a:p>
            <a:pPr marL="230188" lvl="1">
              <a:spcAft>
                <a:spcPts val="600"/>
              </a:spcAft>
            </a:pPr>
            <a:r>
              <a:rPr lang="ru-RU" sz="2000" dirty="0">
                <a:solidFill>
                  <a:srgbClr val="000000"/>
                </a:solidFill>
                <a:latin typeface="Times New Roman" panose="02020603050405020304" pitchFamily="18" charset="0"/>
              </a:rPr>
              <a:t> Майкрософт, Амазон, Гугл, Фейсбук И Т.П. радостно ведут нас В ЦАРСТВО СОЦИАЛИЗМА!</a:t>
            </a:r>
          </a:p>
        </p:txBody>
      </p:sp>
    </p:spTree>
    <p:extLst>
      <p:ext uri="{BB962C8B-B14F-4D97-AF65-F5344CB8AC3E}">
        <p14:creationId xmlns:p14="http://schemas.microsoft.com/office/powerpoint/2010/main" val="1132949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936FF-2ECB-4851-AAC8-B2C500A347C7}"/>
              </a:ext>
            </a:extLst>
          </p:cNvPr>
          <p:cNvSpPr txBox="1"/>
          <p:nvPr/>
        </p:nvSpPr>
        <p:spPr>
          <a:xfrm>
            <a:off x="1439501" y="63374"/>
            <a:ext cx="9116839" cy="523220"/>
          </a:xfrm>
          <a:prstGeom prst="rect">
            <a:avLst/>
          </a:prstGeom>
          <a:noFill/>
        </p:spPr>
        <p:txBody>
          <a:bodyPr wrap="square" rtlCol="0">
            <a:spAutoFit/>
          </a:bodyPr>
          <a:lstStyle/>
          <a:p>
            <a:pPr lvl="2" algn="ctr"/>
            <a:r>
              <a:rPr lang="ru-RU" sz="2800" b="1" dirty="0">
                <a:solidFill>
                  <a:srgbClr val="C00000"/>
                </a:solidFill>
                <a:latin typeface="Arial" panose="020B0604020202020204" pitchFamily="34" charset="0"/>
                <a:cs typeface="Arial" panose="020B0604020202020204" pitchFamily="34" charset="0"/>
              </a:rPr>
              <a:t>По шагам эволюции </a:t>
            </a:r>
          </a:p>
        </p:txBody>
      </p:sp>
      <p:sp>
        <p:nvSpPr>
          <p:cNvPr id="3" name="TextBox 2">
            <a:extLst>
              <a:ext uri="{FF2B5EF4-FFF2-40B4-BE49-F238E27FC236}">
                <a16:creationId xmlns:a16="http://schemas.microsoft.com/office/drawing/2014/main" id="{4943D3FF-E43E-48D5-B46D-2BE2FD592402}"/>
              </a:ext>
            </a:extLst>
          </p:cNvPr>
          <p:cNvSpPr txBox="1"/>
          <p:nvPr/>
        </p:nvSpPr>
        <p:spPr>
          <a:xfrm>
            <a:off x="380246" y="353086"/>
            <a:ext cx="11669917" cy="2246769"/>
          </a:xfrm>
          <a:prstGeom prst="rect">
            <a:avLst/>
          </a:prstGeom>
          <a:noFill/>
        </p:spPr>
        <p:txBody>
          <a:bodyPr wrap="square" rtlCol="0">
            <a:spAutoFit/>
          </a:bodyPr>
          <a:lstStyle/>
          <a:p>
            <a:r>
              <a:rPr lang="ru-RU" sz="2000" b="1" dirty="0"/>
              <a:t>Технические революции</a:t>
            </a:r>
          </a:p>
          <a:p>
            <a:pPr marL="342900" indent="-342900">
              <a:buFont typeface="Arial" panose="020B0604020202020204" pitchFamily="34" charset="0"/>
              <a:buChar char="•"/>
            </a:pPr>
            <a:r>
              <a:rPr lang="ru-RU" sz="2000" b="1" dirty="0"/>
              <a:t>19 век </a:t>
            </a:r>
            <a:r>
              <a:rPr lang="ru-RU" sz="2000" dirty="0"/>
              <a:t>– Энергизация производства и транспорта </a:t>
            </a:r>
            <a:r>
              <a:rPr lang="ru-RU" sz="2000" b="1" dirty="0"/>
              <a:t> </a:t>
            </a:r>
            <a:r>
              <a:rPr lang="ru-RU" sz="2000" dirty="0"/>
              <a:t>Насыщение их энергетическими устройствами</a:t>
            </a:r>
            <a:endParaRPr lang="ru-RU" sz="2000" b="1" dirty="0"/>
          </a:p>
          <a:p>
            <a:pPr marL="342900" indent="-342900">
              <a:buFont typeface="Arial" panose="020B0604020202020204" pitchFamily="34" charset="0"/>
              <a:buChar char="•"/>
            </a:pPr>
            <a:r>
              <a:rPr lang="ru-RU" sz="2000" b="1" dirty="0"/>
              <a:t>Начало 20 века </a:t>
            </a:r>
            <a:r>
              <a:rPr lang="ru-RU" sz="2000" dirty="0"/>
              <a:t>– Энергизация жизни. Насыщение нашего окружения энергетическими устройствами</a:t>
            </a:r>
          </a:p>
          <a:p>
            <a:pPr marL="342900" indent="-342900">
              <a:buFont typeface="Arial" panose="020B0604020202020204" pitchFamily="34" charset="0"/>
              <a:buChar char="•"/>
            </a:pPr>
            <a:r>
              <a:rPr lang="ru-RU" sz="2000" b="1" dirty="0"/>
              <a:t>Вторая половина 20 века </a:t>
            </a:r>
            <a:r>
              <a:rPr lang="ru-RU" sz="2000" dirty="0"/>
              <a:t>– Информационизация жизни. Насыщение нашего окружения информационными устройствами</a:t>
            </a:r>
          </a:p>
          <a:p>
            <a:pPr marL="342900" indent="-342900">
              <a:buFont typeface="Arial" panose="020B0604020202020204" pitchFamily="34" charset="0"/>
              <a:buChar char="•"/>
            </a:pPr>
            <a:r>
              <a:rPr lang="ru-RU" sz="2000" b="1" dirty="0"/>
              <a:t>Начало 21 века. </a:t>
            </a:r>
            <a:r>
              <a:rPr lang="ru-RU" sz="2000" dirty="0"/>
              <a:t>Интеллектуализация жизни. Насыщение нашего окружения            интеллектуальными системами</a:t>
            </a:r>
          </a:p>
        </p:txBody>
      </p:sp>
      <p:sp>
        <p:nvSpPr>
          <p:cNvPr id="5" name="TextBox 4">
            <a:extLst>
              <a:ext uri="{FF2B5EF4-FFF2-40B4-BE49-F238E27FC236}">
                <a16:creationId xmlns:a16="http://schemas.microsoft.com/office/drawing/2014/main" id="{54FEE86B-1BAE-408C-9E7F-9AD3D924B2E2}"/>
              </a:ext>
            </a:extLst>
          </p:cNvPr>
          <p:cNvSpPr txBox="1"/>
          <p:nvPr/>
        </p:nvSpPr>
        <p:spPr>
          <a:xfrm>
            <a:off x="307817" y="2509851"/>
            <a:ext cx="9279802" cy="2178353"/>
          </a:xfrm>
          <a:prstGeom prst="rect">
            <a:avLst/>
          </a:prstGeom>
          <a:noFill/>
        </p:spPr>
        <p:txBody>
          <a:bodyPr wrap="square">
            <a:spAutoFit/>
          </a:bodyPr>
          <a:lstStyle/>
          <a:p>
            <a:pPr marL="0" marR="0">
              <a:lnSpc>
                <a:spcPct val="107000"/>
              </a:lnSpc>
              <a:spcBef>
                <a:spcPts val="1200"/>
              </a:spcBef>
              <a:spcAft>
                <a:spcPts val="0"/>
              </a:spcAft>
              <a:tabLst>
                <a:tab pos="342900" algn="l"/>
                <a:tab pos="3143250" algn="l"/>
              </a:tabLst>
            </a:pPr>
            <a:r>
              <a:rPr lang="ru-RU" sz="2000" b="1" i="1" dirty="0">
                <a:solidFill>
                  <a:srgbClr val="000000"/>
                </a:solidFill>
                <a:effectLst/>
                <a:latin typeface="Arial" panose="020B0604020202020204" pitchFamily="34" charset="0"/>
                <a:ea typeface="MS Gothic" panose="020B0609070205080204" pitchFamily="49" charset="-128"/>
              </a:rPr>
              <a:t>Рынок интеллектуальных продуктов</a:t>
            </a:r>
          </a:p>
          <a:p>
            <a:pPr marL="0" marR="0">
              <a:lnSpc>
                <a:spcPct val="107000"/>
              </a:lnSpc>
              <a:spcBef>
                <a:spcPts val="0"/>
              </a:spcBef>
              <a:spcAft>
                <a:spcPts val="0"/>
              </a:spcAft>
            </a:pPr>
            <a:r>
              <a:rPr lang="ru-RU" sz="1800" dirty="0">
                <a:solidFill>
                  <a:srgbClr val="000000"/>
                </a:solidFill>
                <a:effectLst/>
                <a:latin typeface="Arial" panose="020B0604020202020204" pitchFamily="34" charset="0"/>
                <a:ea typeface="Times New Roman" panose="02020603050405020304" pitchFamily="18" charset="0"/>
              </a:rPr>
              <a:t>Маркетинговое Торнадо готово развернуться вокруг «интеллектуальных продуктов». Начиная с различных программных продуктов и переходя к самым разным машинам, устройствам, технологиям и сервисам с «умным управлением», от кофеварки, знающей привычки хозяина, до робота, от машины для сбора клубники до экзоскелета для учащегося ходить малыша, до умной посуды, одежды, игрушек, очков, туалетов, систем защиты, обучения, развлечения и т.п.</a:t>
            </a:r>
          </a:p>
        </p:txBody>
      </p:sp>
      <p:pic>
        <p:nvPicPr>
          <p:cNvPr id="6" name="Picture 5">
            <a:extLst>
              <a:ext uri="{FF2B5EF4-FFF2-40B4-BE49-F238E27FC236}">
                <a16:creationId xmlns:a16="http://schemas.microsoft.com/office/drawing/2014/main" id="{F2D106F1-F185-4D80-B356-C3664BF5A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281" y="1732156"/>
            <a:ext cx="2438634" cy="2642970"/>
          </a:xfrm>
          <a:prstGeom prst="rect">
            <a:avLst/>
          </a:prstGeom>
          <a:ln w="19050">
            <a:solidFill>
              <a:srgbClr val="FF0000"/>
            </a:solidFill>
          </a:ln>
        </p:spPr>
      </p:pic>
      <p:sp>
        <p:nvSpPr>
          <p:cNvPr id="8" name="TextBox 7">
            <a:extLst>
              <a:ext uri="{FF2B5EF4-FFF2-40B4-BE49-F238E27FC236}">
                <a16:creationId xmlns:a16="http://schemas.microsoft.com/office/drawing/2014/main" id="{00C05A55-33B5-4F30-8184-1AD04B1BF948}"/>
              </a:ext>
            </a:extLst>
          </p:cNvPr>
          <p:cNvSpPr txBox="1"/>
          <p:nvPr/>
        </p:nvSpPr>
        <p:spPr>
          <a:xfrm>
            <a:off x="923454" y="5415149"/>
            <a:ext cx="10710250" cy="1200329"/>
          </a:xfrm>
          <a:prstGeom prst="rect">
            <a:avLst/>
          </a:prstGeom>
          <a:noFill/>
        </p:spPr>
        <p:txBody>
          <a:bodyPr wrap="square">
            <a:spAutoFit/>
          </a:bodyPr>
          <a:lstStyle/>
          <a:p>
            <a:r>
              <a:rPr lang="ru-RU" sz="1800" b="1" dirty="0">
                <a:solidFill>
                  <a:srgbClr val="0000FF"/>
                </a:solidFill>
              </a:rPr>
              <a:t>Примечание от Бориса: </a:t>
            </a:r>
          </a:p>
          <a:p>
            <a:pPr marL="0" marR="0">
              <a:spcBef>
                <a:spcPts val="0"/>
              </a:spcBef>
              <a:spcAft>
                <a:spcPts val="0"/>
              </a:spcAft>
            </a:pPr>
            <a:r>
              <a:rPr lang="ru-RU" sz="1800" dirty="0">
                <a:solidFill>
                  <a:srgbClr val="0000FF"/>
                </a:solidFill>
                <a:effectLst/>
                <a:latin typeface="Arial" panose="020B0604020202020204" pitchFamily="34" charset="0"/>
                <a:ea typeface="Calibri" panose="020F0502020204030204" pitchFamily="34" charset="0"/>
              </a:rPr>
              <a:t>Нет необходимости делать всю технику полномасштабно интеллектуальной, как мы не делаем всё полностью механизированным. И интеллект будет там, где он будет нужен, и мы всегда сможем так же усилить свой разум, как сегодня машины увеличивают нашу силу.</a:t>
            </a:r>
          </a:p>
        </p:txBody>
      </p:sp>
      <p:sp>
        <p:nvSpPr>
          <p:cNvPr id="9" name="TextBox 8">
            <a:extLst>
              <a:ext uri="{FF2B5EF4-FFF2-40B4-BE49-F238E27FC236}">
                <a16:creationId xmlns:a16="http://schemas.microsoft.com/office/drawing/2014/main" id="{A9EA684D-3C64-48DE-8E5A-93E675BAF816}"/>
              </a:ext>
            </a:extLst>
          </p:cNvPr>
          <p:cNvSpPr txBox="1"/>
          <p:nvPr/>
        </p:nvSpPr>
        <p:spPr>
          <a:xfrm>
            <a:off x="334977" y="4710987"/>
            <a:ext cx="11706131" cy="663580"/>
          </a:xfrm>
          <a:prstGeom prst="rect">
            <a:avLst/>
          </a:prstGeom>
          <a:noFill/>
        </p:spPr>
        <p:txBody>
          <a:bodyPr wrap="square">
            <a:spAutoFit/>
          </a:bodyPr>
          <a:lstStyle/>
          <a:p>
            <a:pPr marL="0" marR="0">
              <a:lnSpc>
                <a:spcPct val="107000"/>
              </a:lnSpc>
              <a:spcBef>
                <a:spcPts val="0"/>
              </a:spcBef>
              <a:spcAft>
                <a:spcPts val="0"/>
              </a:spcAft>
            </a:pPr>
            <a:r>
              <a:rPr lang="ru-RU" b="1" dirty="0">
                <a:solidFill>
                  <a:srgbClr val="000000"/>
                </a:solidFill>
                <a:latin typeface="Arial" panose="020B0604020202020204" pitchFamily="34" charset="0"/>
                <a:ea typeface="Times New Roman" panose="02020603050405020304" pitchFamily="18" charset="0"/>
              </a:rPr>
              <a:t>И, может быть, главное – интеллект окружения будет «разгонять» наш интеллект. Гибрид нашего и машинного интеллекта сделает каждого из нас сильнее а нас всех вместе могущественными.</a:t>
            </a:r>
            <a:r>
              <a:rPr lang="ru-RU" sz="1800" b="1" dirty="0">
                <a:solidFill>
                  <a:srgbClr val="000000"/>
                </a:solidFill>
                <a:effectLst/>
                <a:latin typeface="Arial" panose="020B0604020202020204" pitchFamily="34" charset="0"/>
                <a:ea typeface="Times New Roman" panose="02020603050405020304" pitchFamily="18" charset="0"/>
              </a:rPr>
              <a:t> </a:t>
            </a:r>
          </a:p>
        </p:txBody>
      </p:sp>
    </p:spTree>
    <p:extLst>
      <p:ext uri="{BB962C8B-B14F-4D97-AF65-F5344CB8AC3E}">
        <p14:creationId xmlns:p14="http://schemas.microsoft.com/office/powerpoint/2010/main" val="140119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1EDDD-30AB-4A57-9211-4C714E91F537}"/>
              </a:ext>
            </a:extLst>
          </p:cNvPr>
          <p:cNvSpPr txBox="1"/>
          <p:nvPr/>
        </p:nvSpPr>
        <p:spPr>
          <a:xfrm>
            <a:off x="344425" y="666669"/>
            <a:ext cx="11721811" cy="5109027"/>
          </a:xfrm>
          <a:prstGeom prst="rect">
            <a:avLst/>
          </a:prstGeom>
          <a:noFill/>
        </p:spPr>
        <p:txBody>
          <a:bodyPr wrap="square" rtlCol="0">
            <a:spAutoFit/>
          </a:bodyPr>
          <a:lstStyle/>
          <a:p>
            <a:pPr marL="0" marR="0">
              <a:lnSpc>
                <a:spcPct val="107000"/>
              </a:lnSpc>
              <a:spcBef>
                <a:spcPts val="0"/>
              </a:spcBef>
              <a:spcAft>
                <a:spcPts val="0"/>
              </a:spcAft>
            </a:pPr>
            <a:r>
              <a:rPr lang="ru-RU" sz="1800" dirty="0">
                <a:solidFill>
                  <a:srgbClr val="000000"/>
                </a:solidFill>
                <a:effectLst/>
                <a:latin typeface="Arial" panose="020B0604020202020204" pitchFamily="34" charset="0"/>
                <a:ea typeface="Calibri" panose="020F0502020204030204" pitchFamily="34" charset="0"/>
              </a:rPr>
              <a:t> А</a:t>
            </a:r>
            <a:r>
              <a:rPr lang="ru-RU" sz="1800" dirty="0">
                <a:solidFill>
                  <a:srgbClr val="000000"/>
                </a:solidFill>
                <a:effectLst/>
                <a:latin typeface="Arial" panose="020B0604020202020204" pitchFamily="34" charset="0"/>
                <a:ea typeface="Times New Roman" panose="02020603050405020304" pitchFamily="18" charset="0"/>
              </a:rPr>
              <a:t>бсолютное большинство будущих «интеллектуальных продуктов» еще не изобретены. Мы и представить их сегодня не можем, как не могли люди в 1900 году представить себе микроволновку, смартфон, реактивный лайнер, антибиотики, синтетические ткани, интернет, виртуальную реальность и т. п. </a:t>
            </a:r>
          </a:p>
          <a:p>
            <a:pPr marL="0" marR="0">
              <a:lnSpc>
                <a:spcPct val="107000"/>
              </a:lnSpc>
              <a:spcBef>
                <a:spcPts val="0"/>
              </a:spcBef>
              <a:spcAft>
                <a:spcPts val="0"/>
              </a:spcAft>
            </a:pPr>
            <a:endParaRPr lang="ru-RU" dirty="0">
              <a:solidFill>
                <a:srgbClr val="000000"/>
              </a:solidFill>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ru-RU" sz="1800" dirty="0">
                <a:solidFill>
                  <a:srgbClr val="000000"/>
                </a:solidFill>
                <a:effectLst/>
                <a:latin typeface="Arial" panose="020B0604020202020204" pitchFamily="34" charset="0"/>
                <a:ea typeface="Times New Roman" panose="02020603050405020304" pitchFamily="18" charset="0"/>
              </a:rPr>
              <a:t>Поэтому для развития «интеллектуального мира» требуется изобретение огромного количества новых продуктов и сервисов. Огромную помощь в этом может оказать созданная в прошлом веке в России Теория Решения Изобретательских Задач (ТРИЗ). </a:t>
            </a:r>
          </a:p>
          <a:p>
            <a:pPr marL="0" marR="0">
              <a:lnSpc>
                <a:spcPct val="107000"/>
              </a:lnSpc>
              <a:spcBef>
                <a:spcPts val="0"/>
              </a:spcBef>
              <a:spcAft>
                <a:spcPts val="0"/>
              </a:spcAft>
            </a:pPr>
            <a:endParaRPr lang="ru-RU" sz="1800" dirty="0">
              <a:solidFill>
                <a:srgbClr val="000000"/>
              </a:solidFill>
              <a:effectLst/>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ru-RU" sz="1800" dirty="0">
                <a:solidFill>
                  <a:srgbClr val="000000"/>
                </a:solidFill>
                <a:effectLst/>
                <a:latin typeface="Arial" panose="020B0604020202020204" pitchFamily="34" charset="0"/>
                <a:ea typeface="Times New Roman" panose="02020603050405020304" pitchFamily="18" charset="0"/>
              </a:rPr>
              <a:t>Исторически так сложилось, что некоторые создатели, работники и инвесторы компаний «</a:t>
            </a:r>
            <a:r>
              <a:rPr lang="en-US" sz="1800" dirty="0">
                <a:solidFill>
                  <a:srgbClr val="000000"/>
                </a:solidFill>
                <a:effectLst/>
                <a:latin typeface="Arial" panose="020B0604020202020204" pitchFamily="34" charset="0"/>
                <a:ea typeface="Times New Roman" panose="02020603050405020304" pitchFamily="18" charset="0"/>
              </a:rPr>
              <a:t>Progress Inc</a:t>
            </a:r>
            <a:r>
              <a:rPr lang="ru-RU" sz="1800" dirty="0">
                <a:solidFill>
                  <a:srgbClr val="000000"/>
                </a:solidFill>
                <a:effectLst/>
                <a:latin typeface="Arial" panose="020B0604020202020204" pitchFamily="34" charset="0"/>
                <a:ea typeface="Times New Roman" panose="02020603050405020304" pitchFamily="18" charset="0"/>
              </a:rPr>
              <a:t>.» и «</a:t>
            </a:r>
            <a:r>
              <a:rPr lang="en-US" sz="1800" dirty="0">
                <a:solidFill>
                  <a:srgbClr val="000000"/>
                </a:solidFill>
                <a:effectLst/>
                <a:latin typeface="Arial" panose="020B0604020202020204" pitchFamily="34" charset="0"/>
                <a:ea typeface="Times New Roman" panose="02020603050405020304" pitchFamily="18" charset="0"/>
              </a:rPr>
              <a:t>Omega Server</a:t>
            </a:r>
            <a:r>
              <a:rPr lang="ru-RU" sz="1800" dirty="0">
                <a:solidFill>
                  <a:srgbClr val="000000"/>
                </a:solidFill>
                <a:effectLst/>
                <a:latin typeface="Arial" panose="020B0604020202020204" pitchFamily="34" charset="0"/>
                <a:ea typeface="Times New Roman" panose="02020603050405020304" pitchFamily="18" charset="0"/>
              </a:rPr>
              <a:t>», в том числе В. Просяник, Б. Злотин, А. Гин, А. Зусман, С. Вишнепольская, С. Фаер являются специалистами по ТРИЗ, и они тесно связаны с другими специалистами по ТРИЗ мирового уровня. А это значит, что есть возможность широко популяризовать ТРИЗ, ввести в программу университетов и т.п.</a:t>
            </a:r>
          </a:p>
          <a:p>
            <a:pPr marL="0" marR="0">
              <a:lnSpc>
                <a:spcPct val="107000"/>
              </a:lnSpc>
              <a:spcBef>
                <a:spcPts val="0"/>
              </a:spcBef>
              <a:spcAft>
                <a:spcPts val="0"/>
              </a:spcAft>
            </a:pPr>
            <a:endParaRPr lang="ru-RU" dirty="0">
              <a:solidFill>
                <a:srgbClr val="000000"/>
              </a:solidFill>
              <a:latin typeface="Arial" panose="020B0604020202020204" pitchFamily="34" charset="0"/>
              <a:ea typeface="Times New Roman" panose="02020603050405020304" pitchFamily="18" charset="0"/>
            </a:endParaRPr>
          </a:p>
          <a:p>
            <a:pPr marL="0" marR="0">
              <a:lnSpc>
                <a:spcPct val="107000"/>
              </a:lnSpc>
              <a:spcBef>
                <a:spcPts val="0"/>
              </a:spcBef>
              <a:spcAft>
                <a:spcPts val="0"/>
              </a:spcAft>
            </a:pPr>
            <a:r>
              <a:rPr lang="ru-RU" sz="1800" dirty="0">
                <a:solidFill>
                  <a:srgbClr val="0033CC"/>
                </a:solidFill>
                <a:effectLst/>
                <a:latin typeface="Arial" panose="020B0604020202020204" pitchFamily="34" charset="0"/>
                <a:ea typeface="Times New Roman" panose="02020603050405020304" pitchFamily="18" charset="0"/>
              </a:rPr>
              <a:t>Компания «Омега Сервер» обеспечит клиентам доступ к необходимым инструментам ТРИЗ, обучение и консультации опытных специалистов для разработки эффективных бизнесов на основе новых изобретенных «интеллектуальных продуктов».</a:t>
            </a:r>
          </a:p>
        </p:txBody>
      </p:sp>
      <p:sp>
        <p:nvSpPr>
          <p:cNvPr id="6" name="TextBox 5">
            <a:extLst>
              <a:ext uri="{FF2B5EF4-FFF2-40B4-BE49-F238E27FC236}">
                <a16:creationId xmlns:a16="http://schemas.microsoft.com/office/drawing/2014/main" id="{FF3CEA2A-1E8D-490E-9B9F-4BC7D66F6D2B}"/>
              </a:ext>
            </a:extLst>
          </p:cNvPr>
          <p:cNvSpPr txBox="1"/>
          <p:nvPr/>
        </p:nvSpPr>
        <p:spPr>
          <a:xfrm>
            <a:off x="1303699" y="0"/>
            <a:ext cx="9243588" cy="519886"/>
          </a:xfrm>
          <a:prstGeom prst="rect">
            <a:avLst/>
          </a:prstGeom>
          <a:noFill/>
        </p:spPr>
        <p:txBody>
          <a:bodyPr wrap="square">
            <a:spAutoFit/>
          </a:bodyPr>
          <a:lstStyle/>
          <a:p>
            <a:pPr marR="0" lvl="2" algn="ctr">
              <a:lnSpc>
                <a:spcPct val="107000"/>
              </a:lnSpc>
              <a:spcBef>
                <a:spcPts val="0"/>
              </a:spcBef>
              <a:spcAft>
                <a:spcPts val="0"/>
              </a:spcAft>
            </a:pPr>
            <a:r>
              <a:rPr lang="ru-RU" sz="2800" b="1" dirty="0">
                <a:solidFill>
                  <a:srgbClr val="C00000"/>
                </a:solidFill>
                <a:latin typeface="Arial" panose="020B0604020202020204" pitchFamily="34" charset="0"/>
                <a:cs typeface="Arial" panose="020B0604020202020204" pitchFamily="34" charset="0"/>
              </a:rPr>
              <a:t>Изобретения интеллектуальных продуктов</a:t>
            </a:r>
          </a:p>
        </p:txBody>
      </p:sp>
    </p:spTree>
    <p:extLst>
      <p:ext uri="{BB962C8B-B14F-4D97-AF65-F5344CB8AC3E}">
        <p14:creationId xmlns:p14="http://schemas.microsoft.com/office/powerpoint/2010/main" val="85719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69A6D-4D50-4E34-AA4A-60C04BCFED30}"/>
              </a:ext>
            </a:extLst>
          </p:cNvPr>
          <p:cNvSpPr txBox="1"/>
          <p:nvPr/>
        </p:nvSpPr>
        <p:spPr>
          <a:xfrm>
            <a:off x="2209048" y="0"/>
            <a:ext cx="8410668" cy="461665"/>
          </a:xfrm>
          <a:prstGeom prst="rect">
            <a:avLst/>
          </a:prstGeom>
          <a:noFill/>
        </p:spPr>
        <p:txBody>
          <a:bodyPr wrap="square">
            <a:spAutoFit/>
          </a:bodyPr>
          <a:lstStyle/>
          <a:p>
            <a:r>
              <a:rPr lang="ru-RU" sz="2400" b="1" i="0" dirty="0">
                <a:solidFill>
                  <a:srgbClr val="C00000"/>
                </a:solidFill>
                <a:effectLst/>
                <a:latin typeface="Arial" panose="020B0604020202020204" pitchFamily="34" charset="0"/>
              </a:rPr>
              <a:t>По морям, по волнам, нынче здесь – завтра там</a:t>
            </a:r>
          </a:p>
        </p:txBody>
      </p:sp>
      <p:sp>
        <p:nvSpPr>
          <p:cNvPr id="47" name="TextBox 46">
            <a:extLst>
              <a:ext uri="{FF2B5EF4-FFF2-40B4-BE49-F238E27FC236}">
                <a16:creationId xmlns:a16="http://schemas.microsoft.com/office/drawing/2014/main" id="{99BEAC25-AA33-4CF6-AD42-5B0971B961FA}"/>
              </a:ext>
            </a:extLst>
          </p:cNvPr>
          <p:cNvSpPr txBox="1"/>
          <p:nvPr/>
        </p:nvSpPr>
        <p:spPr>
          <a:xfrm>
            <a:off x="561696" y="1542711"/>
            <a:ext cx="9904109" cy="1200329"/>
          </a:xfrm>
          <a:prstGeom prst="rect">
            <a:avLst/>
          </a:prstGeom>
          <a:noFill/>
        </p:spPr>
        <p:txBody>
          <a:bodyPr wrap="square" rtlCol="0">
            <a:spAutoFit/>
          </a:bodyPr>
          <a:lstStyle/>
          <a:p>
            <a:r>
              <a:rPr lang="ru-RU" sz="2400" b="1" dirty="0"/>
              <a:t>Мы утверждаем: </a:t>
            </a:r>
          </a:p>
          <a:p>
            <a:r>
              <a:rPr lang="ru-RU" sz="2400" b="1" dirty="0">
                <a:solidFill>
                  <a:srgbClr val="FF0000"/>
                </a:solidFill>
              </a:rPr>
              <a:t>Да, классические нейронные сети вымрут, но это вовсе не катастрофа. </a:t>
            </a:r>
          </a:p>
          <a:p>
            <a:r>
              <a:rPr lang="ru-RU" sz="2400" b="1" dirty="0">
                <a:solidFill>
                  <a:srgbClr val="FF0000"/>
                </a:solidFill>
              </a:rPr>
              <a:t>Их место займут сети </a:t>
            </a:r>
            <a:r>
              <a:rPr lang="en-US" sz="2400" b="1" dirty="0">
                <a:solidFill>
                  <a:srgbClr val="FF0000"/>
                </a:solidFill>
              </a:rPr>
              <a:t>PANN</a:t>
            </a:r>
            <a:r>
              <a:rPr lang="ru-RU" sz="2400" b="1" dirty="0">
                <a:solidFill>
                  <a:srgbClr val="FF0000"/>
                </a:solidFill>
              </a:rPr>
              <a:t>,</a:t>
            </a:r>
            <a:r>
              <a:rPr lang="en-US" sz="2400" b="1" dirty="0">
                <a:solidFill>
                  <a:srgbClr val="FF0000"/>
                </a:solidFill>
              </a:rPr>
              <a:t> </a:t>
            </a:r>
            <a:r>
              <a:rPr lang="ru-RU" sz="2400" b="1" dirty="0">
                <a:solidFill>
                  <a:srgbClr val="FF0000"/>
                </a:solidFill>
              </a:rPr>
              <a:t>которые изменят наш мир.</a:t>
            </a:r>
          </a:p>
        </p:txBody>
      </p:sp>
      <p:sp>
        <p:nvSpPr>
          <p:cNvPr id="4" name="TextBox 3">
            <a:extLst>
              <a:ext uri="{FF2B5EF4-FFF2-40B4-BE49-F238E27FC236}">
                <a16:creationId xmlns:a16="http://schemas.microsoft.com/office/drawing/2014/main" id="{5AFED6B7-C640-4493-8EFD-1139A7288CA9}"/>
              </a:ext>
            </a:extLst>
          </p:cNvPr>
          <p:cNvSpPr txBox="1"/>
          <p:nvPr/>
        </p:nvSpPr>
        <p:spPr>
          <a:xfrm>
            <a:off x="259883" y="433137"/>
            <a:ext cx="11742821" cy="830997"/>
          </a:xfrm>
          <a:prstGeom prst="rect">
            <a:avLst/>
          </a:prstGeom>
          <a:noFill/>
        </p:spPr>
        <p:txBody>
          <a:bodyPr wrap="square" rtlCol="0">
            <a:spAutoFit/>
          </a:bodyPr>
          <a:lstStyle/>
          <a:p>
            <a:r>
              <a:rPr lang="ru-RU" sz="2400" b="1" dirty="0">
                <a:solidFill>
                  <a:srgbClr val="0000FF"/>
                </a:solidFill>
                <a:latin typeface="Monotype Corsiva" panose="03010101010201010101" pitchFamily="66" charset="0"/>
              </a:rPr>
              <a:t>Вот станок, у него нет давно ни прописки ни паспорта, в переплавку его, никому он не нужен такой</a:t>
            </a:r>
          </a:p>
          <a:p>
            <a:r>
              <a:rPr lang="ru-RU" sz="2400" b="1" dirty="0">
                <a:solidFill>
                  <a:srgbClr val="0000FF"/>
                </a:solidFill>
                <a:latin typeface="Monotype Corsiva" panose="03010101010201010101" pitchFamily="66" charset="0"/>
              </a:rPr>
              <a:t>И вослед дилижансам, что были новинками транспорта, отработав свое, паровозы уйдут на покой.</a:t>
            </a:r>
          </a:p>
        </p:txBody>
      </p:sp>
      <p:grpSp>
        <p:nvGrpSpPr>
          <p:cNvPr id="7" name="Group 6">
            <a:extLst>
              <a:ext uri="{FF2B5EF4-FFF2-40B4-BE49-F238E27FC236}">
                <a16:creationId xmlns:a16="http://schemas.microsoft.com/office/drawing/2014/main" id="{3A7E92AA-6684-4C4C-8638-8059979FCD50}"/>
              </a:ext>
            </a:extLst>
          </p:cNvPr>
          <p:cNvGrpSpPr/>
          <p:nvPr/>
        </p:nvGrpSpPr>
        <p:grpSpPr>
          <a:xfrm>
            <a:off x="1395664" y="1337912"/>
            <a:ext cx="9711890" cy="5241513"/>
            <a:chOff x="1811292" y="2223436"/>
            <a:chExt cx="7996851" cy="4355989"/>
          </a:xfrm>
        </p:grpSpPr>
        <p:sp>
          <p:nvSpPr>
            <p:cNvPr id="14" name="Oval 13">
              <a:extLst>
                <a:ext uri="{FF2B5EF4-FFF2-40B4-BE49-F238E27FC236}">
                  <a16:creationId xmlns:a16="http://schemas.microsoft.com/office/drawing/2014/main" id="{BE99C976-9A6F-4019-B8B4-BBF35B64D3F6}"/>
                </a:ext>
              </a:extLst>
            </p:cNvPr>
            <p:cNvSpPr/>
            <p:nvPr/>
          </p:nvSpPr>
          <p:spPr>
            <a:xfrm>
              <a:off x="8899631" y="3767736"/>
              <a:ext cx="908512" cy="9085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Freeform: Shape 50">
              <a:extLst>
                <a:ext uri="{FF2B5EF4-FFF2-40B4-BE49-F238E27FC236}">
                  <a16:creationId xmlns:a16="http://schemas.microsoft.com/office/drawing/2014/main" id="{6C08B5E4-8A14-400D-900C-A1B69B1F8881}"/>
                </a:ext>
              </a:extLst>
            </p:cNvPr>
            <p:cNvSpPr/>
            <p:nvPr/>
          </p:nvSpPr>
          <p:spPr>
            <a:xfrm>
              <a:off x="9105888" y="3844959"/>
              <a:ext cx="606582" cy="787656"/>
            </a:xfrm>
            <a:custGeom>
              <a:avLst/>
              <a:gdLst>
                <a:gd name="connsiteX0" fmla="*/ 606582 w 606582"/>
                <a:gd name="connsiteY0" fmla="*/ 0 h 1032095"/>
                <a:gd name="connsiteX1" fmla="*/ 606582 w 606582"/>
                <a:gd name="connsiteY1" fmla="*/ 0 h 1032095"/>
                <a:gd name="connsiteX2" fmla="*/ 534154 w 606582"/>
                <a:gd name="connsiteY2" fmla="*/ 99588 h 1032095"/>
                <a:gd name="connsiteX3" fmla="*/ 470780 w 606582"/>
                <a:gd name="connsiteY3" fmla="*/ 144855 h 1032095"/>
                <a:gd name="connsiteX4" fmla="*/ 443619 w 606582"/>
                <a:gd name="connsiteY4" fmla="*/ 172016 h 1032095"/>
                <a:gd name="connsiteX5" fmla="*/ 407406 w 606582"/>
                <a:gd name="connsiteY5" fmla="*/ 226336 h 1032095"/>
                <a:gd name="connsiteX6" fmla="*/ 398352 w 606582"/>
                <a:gd name="connsiteY6" fmla="*/ 253497 h 1032095"/>
                <a:gd name="connsiteX7" fmla="*/ 380245 w 606582"/>
                <a:gd name="connsiteY7" fmla="*/ 280657 h 1032095"/>
                <a:gd name="connsiteX8" fmla="*/ 344031 w 606582"/>
                <a:gd name="connsiteY8" fmla="*/ 344031 h 1032095"/>
                <a:gd name="connsiteX9" fmla="*/ 334978 w 606582"/>
                <a:gd name="connsiteY9" fmla="*/ 389299 h 1032095"/>
                <a:gd name="connsiteX10" fmla="*/ 325924 w 606582"/>
                <a:gd name="connsiteY10" fmla="*/ 452673 h 1032095"/>
                <a:gd name="connsiteX11" fmla="*/ 316871 w 606582"/>
                <a:gd name="connsiteY11" fmla="*/ 479833 h 1032095"/>
                <a:gd name="connsiteX12" fmla="*/ 307817 w 606582"/>
                <a:gd name="connsiteY12" fmla="*/ 516047 h 1032095"/>
                <a:gd name="connsiteX13" fmla="*/ 289710 w 606582"/>
                <a:gd name="connsiteY13" fmla="*/ 543208 h 1032095"/>
                <a:gd name="connsiteX14" fmla="*/ 217283 w 606582"/>
                <a:gd name="connsiteY14" fmla="*/ 669956 h 1032095"/>
                <a:gd name="connsiteX15" fmla="*/ 162962 w 606582"/>
                <a:gd name="connsiteY15" fmla="*/ 751437 h 1032095"/>
                <a:gd name="connsiteX16" fmla="*/ 144855 w 606582"/>
                <a:gd name="connsiteY16" fmla="*/ 787651 h 1032095"/>
                <a:gd name="connsiteX17" fmla="*/ 108641 w 606582"/>
                <a:gd name="connsiteY17" fmla="*/ 851025 h 1032095"/>
                <a:gd name="connsiteX18" fmla="*/ 81481 w 606582"/>
                <a:gd name="connsiteY18" fmla="*/ 869132 h 1032095"/>
                <a:gd name="connsiteX19" fmla="*/ 72427 w 606582"/>
                <a:gd name="connsiteY19" fmla="*/ 905346 h 1032095"/>
                <a:gd name="connsiteX20" fmla="*/ 45267 w 606582"/>
                <a:gd name="connsiteY20" fmla="*/ 941560 h 1032095"/>
                <a:gd name="connsiteX21" fmla="*/ 27160 w 606582"/>
                <a:gd name="connsiteY21" fmla="*/ 977774 h 1032095"/>
                <a:gd name="connsiteX22" fmla="*/ 18107 w 606582"/>
                <a:gd name="connsiteY22" fmla="*/ 1004934 h 1032095"/>
                <a:gd name="connsiteX23" fmla="*/ 0 w 606582"/>
                <a:gd name="connsiteY23" fmla="*/ 1032095 h 1032095"/>
                <a:gd name="connsiteX24" fmla="*/ 0 w 606582"/>
                <a:gd name="connsiteY24" fmla="*/ 1032095 h 103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6582" h="1032095">
                  <a:moveTo>
                    <a:pt x="606582" y="0"/>
                  </a:moveTo>
                  <a:lnTo>
                    <a:pt x="606582" y="0"/>
                  </a:lnTo>
                  <a:cubicBezTo>
                    <a:pt x="582439" y="33196"/>
                    <a:pt x="560867" y="68423"/>
                    <a:pt x="534154" y="99588"/>
                  </a:cubicBezTo>
                  <a:cubicBezTo>
                    <a:pt x="517849" y="118610"/>
                    <a:pt x="489861" y="128954"/>
                    <a:pt x="470780" y="144855"/>
                  </a:cubicBezTo>
                  <a:cubicBezTo>
                    <a:pt x="460944" y="153052"/>
                    <a:pt x="452673" y="162962"/>
                    <a:pt x="443619" y="172016"/>
                  </a:cubicBezTo>
                  <a:cubicBezTo>
                    <a:pt x="422094" y="236595"/>
                    <a:pt x="452616" y="158521"/>
                    <a:pt x="407406" y="226336"/>
                  </a:cubicBezTo>
                  <a:cubicBezTo>
                    <a:pt x="402112" y="234277"/>
                    <a:pt x="402620" y="244961"/>
                    <a:pt x="398352" y="253497"/>
                  </a:cubicBezTo>
                  <a:cubicBezTo>
                    <a:pt x="393486" y="263229"/>
                    <a:pt x="385643" y="271210"/>
                    <a:pt x="380245" y="280657"/>
                  </a:cubicBezTo>
                  <a:cubicBezTo>
                    <a:pt x="334299" y="361062"/>
                    <a:pt x="388146" y="277860"/>
                    <a:pt x="344031" y="344031"/>
                  </a:cubicBezTo>
                  <a:cubicBezTo>
                    <a:pt x="341013" y="359120"/>
                    <a:pt x="337508" y="374120"/>
                    <a:pt x="334978" y="389299"/>
                  </a:cubicBezTo>
                  <a:cubicBezTo>
                    <a:pt x="331470" y="410348"/>
                    <a:pt x="330109" y="431748"/>
                    <a:pt x="325924" y="452673"/>
                  </a:cubicBezTo>
                  <a:cubicBezTo>
                    <a:pt x="324052" y="462031"/>
                    <a:pt x="319493" y="470657"/>
                    <a:pt x="316871" y="479833"/>
                  </a:cubicBezTo>
                  <a:cubicBezTo>
                    <a:pt x="313453" y="491797"/>
                    <a:pt x="312719" y="504610"/>
                    <a:pt x="307817" y="516047"/>
                  </a:cubicBezTo>
                  <a:cubicBezTo>
                    <a:pt x="303531" y="526048"/>
                    <a:pt x="295108" y="533760"/>
                    <a:pt x="289710" y="543208"/>
                  </a:cubicBezTo>
                  <a:cubicBezTo>
                    <a:pt x="237682" y="634261"/>
                    <a:pt x="325966" y="506933"/>
                    <a:pt x="217283" y="669956"/>
                  </a:cubicBezTo>
                  <a:cubicBezTo>
                    <a:pt x="199176" y="697116"/>
                    <a:pt x="177560" y="722240"/>
                    <a:pt x="162962" y="751437"/>
                  </a:cubicBezTo>
                  <a:cubicBezTo>
                    <a:pt x="156926" y="763508"/>
                    <a:pt x="150171" y="775246"/>
                    <a:pt x="144855" y="787651"/>
                  </a:cubicBezTo>
                  <a:cubicBezTo>
                    <a:pt x="129316" y="823909"/>
                    <a:pt x="144239" y="815428"/>
                    <a:pt x="108641" y="851025"/>
                  </a:cubicBezTo>
                  <a:cubicBezTo>
                    <a:pt x="100947" y="858719"/>
                    <a:pt x="90534" y="863096"/>
                    <a:pt x="81481" y="869132"/>
                  </a:cubicBezTo>
                  <a:cubicBezTo>
                    <a:pt x="78463" y="881203"/>
                    <a:pt x="77992" y="894217"/>
                    <a:pt x="72427" y="905346"/>
                  </a:cubicBezTo>
                  <a:cubicBezTo>
                    <a:pt x="65679" y="918842"/>
                    <a:pt x="53264" y="928764"/>
                    <a:pt x="45267" y="941560"/>
                  </a:cubicBezTo>
                  <a:cubicBezTo>
                    <a:pt x="38114" y="953005"/>
                    <a:pt x="32476" y="965369"/>
                    <a:pt x="27160" y="977774"/>
                  </a:cubicBezTo>
                  <a:cubicBezTo>
                    <a:pt x="23401" y="986545"/>
                    <a:pt x="22375" y="996398"/>
                    <a:pt x="18107" y="1004934"/>
                  </a:cubicBezTo>
                  <a:cubicBezTo>
                    <a:pt x="13241" y="1014666"/>
                    <a:pt x="0" y="1032095"/>
                    <a:pt x="0" y="1032095"/>
                  </a:cubicBezTo>
                  <a:lnTo>
                    <a:pt x="0" y="1032095"/>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Freeform: Shape 52">
              <a:extLst>
                <a:ext uri="{FF2B5EF4-FFF2-40B4-BE49-F238E27FC236}">
                  <a16:creationId xmlns:a16="http://schemas.microsoft.com/office/drawing/2014/main" id="{4A980910-57A0-4BC2-8E8A-E13F1363B744}"/>
                </a:ext>
              </a:extLst>
            </p:cNvPr>
            <p:cNvSpPr/>
            <p:nvPr/>
          </p:nvSpPr>
          <p:spPr>
            <a:xfrm>
              <a:off x="9106459" y="3911192"/>
              <a:ext cx="697117" cy="561319"/>
            </a:xfrm>
            <a:custGeom>
              <a:avLst/>
              <a:gdLst>
                <a:gd name="connsiteX0" fmla="*/ 0 w 697117"/>
                <a:gd name="connsiteY0" fmla="*/ 0 h 651849"/>
                <a:gd name="connsiteX1" fmla="*/ 0 w 697117"/>
                <a:gd name="connsiteY1" fmla="*/ 0 h 651849"/>
                <a:gd name="connsiteX2" fmla="*/ 54321 w 697117"/>
                <a:gd name="connsiteY2" fmla="*/ 108641 h 651849"/>
                <a:gd name="connsiteX3" fmla="*/ 90535 w 697117"/>
                <a:gd name="connsiteY3" fmla="*/ 153908 h 651849"/>
                <a:gd name="connsiteX4" fmla="*/ 117695 w 697117"/>
                <a:gd name="connsiteY4" fmla="*/ 217283 h 651849"/>
                <a:gd name="connsiteX5" fmla="*/ 226337 w 697117"/>
                <a:gd name="connsiteY5" fmla="*/ 344031 h 651849"/>
                <a:gd name="connsiteX6" fmla="*/ 271604 w 697117"/>
                <a:gd name="connsiteY6" fmla="*/ 398352 h 651849"/>
                <a:gd name="connsiteX7" fmla="*/ 298764 w 697117"/>
                <a:gd name="connsiteY7" fmla="*/ 416459 h 651849"/>
                <a:gd name="connsiteX8" fmla="*/ 362139 w 697117"/>
                <a:gd name="connsiteY8" fmla="*/ 452673 h 651849"/>
                <a:gd name="connsiteX9" fmla="*/ 416460 w 697117"/>
                <a:gd name="connsiteY9" fmla="*/ 479833 h 651849"/>
                <a:gd name="connsiteX10" fmla="*/ 434566 w 697117"/>
                <a:gd name="connsiteY10" fmla="*/ 506994 h 651849"/>
                <a:gd name="connsiteX11" fmla="*/ 497941 w 697117"/>
                <a:gd name="connsiteY11" fmla="*/ 534154 h 651849"/>
                <a:gd name="connsiteX12" fmla="*/ 697117 w 697117"/>
                <a:gd name="connsiteY12" fmla="*/ 651849 h 651849"/>
                <a:gd name="connsiteX13" fmla="*/ 697117 w 697117"/>
                <a:gd name="connsiteY13" fmla="*/ 651849 h 651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7117" h="651849">
                  <a:moveTo>
                    <a:pt x="0" y="0"/>
                  </a:moveTo>
                  <a:lnTo>
                    <a:pt x="0" y="0"/>
                  </a:lnTo>
                  <a:cubicBezTo>
                    <a:pt x="18107" y="36214"/>
                    <a:pt x="33793" y="73743"/>
                    <a:pt x="54321" y="108641"/>
                  </a:cubicBezTo>
                  <a:cubicBezTo>
                    <a:pt x="64118" y="125296"/>
                    <a:pt x="80799" y="137217"/>
                    <a:pt x="90535" y="153908"/>
                  </a:cubicBezTo>
                  <a:cubicBezTo>
                    <a:pt x="102116" y="173760"/>
                    <a:pt x="105870" y="197575"/>
                    <a:pt x="117695" y="217283"/>
                  </a:cubicBezTo>
                  <a:cubicBezTo>
                    <a:pt x="161113" y="289647"/>
                    <a:pt x="172966" y="285807"/>
                    <a:pt x="226337" y="344031"/>
                  </a:cubicBezTo>
                  <a:cubicBezTo>
                    <a:pt x="242264" y="361406"/>
                    <a:pt x="254938" y="381685"/>
                    <a:pt x="271604" y="398352"/>
                  </a:cubicBezTo>
                  <a:cubicBezTo>
                    <a:pt x="279298" y="406046"/>
                    <a:pt x="289434" y="410861"/>
                    <a:pt x="298764" y="416459"/>
                  </a:cubicBezTo>
                  <a:cubicBezTo>
                    <a:pt x="319627" y="428977"/>
                    <a:pt x="341276" y="440155"/>
                    <a:pt x="362139" y="452673"/>
                  </a:cubicBezTo>
                  <a:cubicBezTo>
                    <a:pt x="406015" y="478999"/>
                    <a:pt x="371279" y="464774"/>
                    <a:pt x="416460" y="479833"/>
                  </a:cubicBezTo>
                  <a:cubicBezTo>
                    <a:pt x="422495" y="488887"/>
                    <a:pt x="426207" y="500028"/>
                    <a:pt x="434566" y="506994"/>
                  </a:cubicBezTo>
                  <a:cubicBezTo>
                    <a:pt x="471613" y="537867"/>
                    <a:pt x="463423" y="514824"/>
                    <a:pt x="497941" y="534154"/>
                  </a:cubicBezTo>
                  <a:cubicBezTo>
                    <a:pt x="565226" y="571833"/>
                    <a:pt x="697117" y="651849"/>
                    <a:pt x="697117" y="651849"/>
                  </a:cubicBezTo>
                  <a:lnTo>
                    <a:pt x="697117" y="651849"/>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5" name="Picture 14">
              <a:extLst>
                <a:ext uri="{FF2B5EF4-FFF2-40B4-BE49-F238E27FC236}">
                  <a16:creationId xmlns:a16="http://schemas.microsoft.com/office/drawing/2014/main" id="{535CA807-F713-47E0-9B9B-1862365EF0F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1292" y="3774456"/>
              <a:ext cx="7869144" cy="2804969"/>
            </a:xfrm>
            <a:prstGeom prst="rect">
              <a:avLst/>
            </a:prstGeom>
          </p:spPr>
        </p:pic>
        <p:sp>
          <p:nvSpPr>
            <p:cNvPr id="6" name="Freeform: Shape 5">
              <a:extLst>
                <a:ext uri="{FF2B5EF4-FFF2-40B4-BE49-F238E27FC236}">
                  <a16:creationId xmlns:a16="http://schemas.microsoft.com/office/drawing/2014/main" id="{359F05D6-CD32-4F27-8E76-9CC09544C0F1}"/>
                </a:ext>
              </a:extLst>
            </p:cNvPr>
            <p:cNvSpPr/>
            <p:nvPr/>
          </p:nvSpPr>
          <p:spPr>
            <a:xfrm>
              <a:off x="9066998" y="2223436"/>
              <a:ext cx="250257" cy="2127183"/>
            </a:xfrm>
            <a:custGeom>
              <a:avLst/>
              <a:gdLst>
                <a:gd name="connsiteX0" fmla="*/ 0 w 250257"/>
                <a:gd name="connsiteY0" fmla="*/ 2127183 h 2127183"/>
                <a:gd name="connsiteX1" fmla="*/ 250257 w 250257"/>
                <a:gd name="connsiteY1" fmla="*/ 0 h 2127183"/>
                <a:gd name="connsiteX0" fmla="*/ 0 w 250257"/>
                <a:gd name="connsiteY0" fmla="*/ 2127183 h 2127183"/>
                <a:gd name="connsiteX1" fmla="*/ 250257 w 250257"/>
                <a:gd name="connsiteY1" fmla="*/ 0 h 2127183"/>
                <a:gd name="connsiteX0" fmla="*/ 0 w 250257"/>
                <a:gd name="connsiteY0" fmla="*/ 2127183 h 2127183"/>
                <a:gd name="connsiteX1" fmla="*/ 250257 w 250257"/>
                <a:gd name="connsiteY1" fmla="*/ 0 h 2127183"/>
              </a:gdLst>
              <a:ahLst/>
              <a:cxnLst>
                <a:cxn ang="0">
                  <a:pos x="connsiteX0" y="connsiteY0"/>
                </a:cxn>
                <a:cxn ang="0">
                  <a:pos x="connsiteX1" y="connsiteY1"/>
                </a:cxn>
              </a:cxnLst>
              <a:rect l="l" t="t" r="r" b="b"/>
              <a:pathLst>
                <a:path w="250257" h="2127183">
                  <a:moveTo>
                    <a:pt x="0" y="2127183"/>
                  </a:moveTo>
                  <a:cubicBezTo>
                    <a:pt x="170046" y="1292994"/>
                    <a:pt x="195714" y="709061"/>
                    <a:pt x="250257" y="0"/>
                  </a:cubicBezTo>
                </a:path>
              </a:pathLst>
            </a:custGeom>
            <a:noFill/>
            <a:ln w="28575">
              <a:solidFill>
                <a:srgbClr val="FF0000"/>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26343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93D0BD-603F-4F67-AA95-39BFF76EB121}"/>
              </a:ext>
            </a:extLst>
          </p:cNvPr>
          <p:cNvSpPr txBox="1"/>
          <p:nvPr/>
        </p:nvSpPr>
        <p:spPr>
          <a:xfrm>
            <a:off x="1090132" y="0"/>
            <a:ext cx="10027047" cy="1200329"/>
          </a:xfrm>
          <a:prstGeom prst="rect">
            <a:avLst/>
          </a:prstGeom>
          <a:noFill/>
        </p:spPr>
        <p:txBody>
          <a:bodyPr wrap="square">
            <a:spAutoFit/>
          </a:bodyPr>
          <a:lstStyle/>
          <a:p>
            <a:pPr algn="ctr"/>
            <a:r>
              <a:rPr lang="ru-RU" sz="2400" b="1" dirty="0">
                <a:solidFill>
                  <a:srgbClr val="C00000"/>
                </a:solidFill>
              </a:rPr>
              <a:t>Показанные во время презентации материалы, включая дистрибутивы программных продуктов и результаты тестирования,  будут  доступны для ознакомления и скачивания после 20 декабря на сайтах:   </a:t>
            </a:r>
            <a:endParaRPr lang="en-US" sz="2400" dirty="0">
              <a:solidFill>
                <a:srgbClr val="C00000"/>
              </a:solidFill>
            </a:endParaRPr>
          </a:p>
        </p:txBody>
      </p:sp>
      <p:sp>
        <p:nvSpPr>
          <p:cNvPr id="5" name="TextBox 4">
            <a:extLst>
              <a:ext uri="{FF2B5EF4-FFF2-40B4-BE49-F238E27FC236}">
                <a16:creationId xmlns:a16="http://schemas.microsoft.com/office/drawing/2014/main" id="{66DD3C4B-675E-439A-BB49-DD16B6B26879}"/>
              </a:ext>
            </a:extLst>
          </p:cNvPr>
          <p:cNvSpPr txBox="1"/>
          <p:nvPr/>
        </p:nvSpPr>
        <p:spPr>
          <a:xfrm>
            <a:off x="1592265" y="1848432"/>
            <a:ext cx="9623833" cy="1569660"/>
          </a:xfrm>
          <a:prstGeom prst="rect">
            <a:avLst/>
          </a:prstGeom>
          <a:noFill/>
        </p:spPr>
        <p:txBody>
          <a:bodyPr wrap="square" rtlCol="0">
            <a:spAutoFit/>
          </a:bodyPr>
          <a:lstStyle/>
          <a:p>
            <a:r>
              <a:rPr lang="ru-RU" sz="2400" dirty="0"/>
              <a:t>«Омега Сервер» </a:t>
            </a:r>
            <a:r>
              <a:rPr lang="en-US" sz="2400" dirty="0">
                <a:hlinkClick r:id="rId2"/>
              </a:rPr>
              <a:t>https://omega-server.ai/pervyj-etap-zavershyon-rezultaty/</a:t>
            </a:r>
            <a:r>
              <a:rPr lang="ru-RU" sz="2400" dirty="0"/>
              <a:t> </a:t>
            </a:r>
          </a:p>
          <a:p>
            <a:r>
              <a:rPr lang="ru-RU" sz="2400" dirty="0"/>
              <a:t>«</a:t>
            </a:r>
            <a:r>
              <a:rPr lang="en-US" sz="2400" dirty="0"/>
              <a:t>Progress</a:t>
            </a:r>
            <a:r>
              <a:rPr lang="ru-RU" sz="2400" dirty="0"/>
              <a:t>» </a:t>
            </a:r>
            <a:r>
              <a:rPr lang="en-US" sz="2400" dirty="0">
                <a:hlinkClick r:id="rId3"/>
              </a:rPr>
              <a:t>https://progress.ai/</a:t>
            </a:r>
            <a:r>
              <a:rPr lang="ru-RU" sz="2400" dirty="0"/>
              <a:t> </a:t>
            </a:r>
          </a:p>
          <a:p>
            <a:r>
              <a:rPr lang="ru-RU" sz="2400" dirty="0"/>
              <a:t>«</a:t>
            </a:r>
            <a:r>
              <a:rPr lang="en-US" sz="2400" dirty="0"/>
              <a:t>Creatime</a:t>
            </a:r>
            <a:r>
              <a:rPr lang="ru-RU" sz="2400" dirty="0"/>
              <a:t>» </a:t>
            </a:r>
            <a:r>
              <a:rPr lang="en-US" sz="2400" dirty="0">
                <a:hlinkClick r:id="rId4"/>
              </a:rPr>
              <a:t>https://creatime.me/</a:t>
            </a:r>
            <a:r>
              <a:rPr lang="ru-RU" sz="2400" dirty="0"/>
              <a:t> </a:t>
            </a:r>
          </a:p>
          <a:p>
            <a:r>
              <a:rPr lang="ru-RU" sz="2400" dirty="0"/>
              <a:t>«</a:t>
            </a:r>
            <a:r>
              <a:rPr lang="en-US" sz="2400" dirty="0"/>
              <a:t>Ideation</a:t>
            </a:r>
            <a:r>
              <a:rPr lang="ru-RU" sz="2400" dirty="0"/>
              <a:t> </a:t>
            </a:r>
            <a:r>
              <a:rPr lang="en-US" sz="2400" dirty="0"/>
              <a:t>International</a:t>
            </a:r>
            <a:r>
              <a:rPr lang="ru-RU" sz="2400" dirty="0"/>
              <a:t>»</a:t>
            </a:r>
            <a:r>
              <a:rPr lang="en-US" sz="2400" dirty="0"/>
              <a:t> </a:t>
            </a:r>
            <a:r>
              <a:rPr lang="en-US" sz="2400" dirty="0">
                <a:hlinkClick r:id="rId5"/>
              </a:rPr>
              <a:t>http://www.whereinnovationbegins.net/</a:t>
            </a:r>
            <a:r>
              <a:rPr lang="en-US" sz="2400" dirty="0"/>
              <a:t> </a:t>
            </a:r>
            <a:endParaRPr lang="ru-RU" sz="2400" dirty="0"/>
          </a:p>
        </p:txBody>
      </p:sp>
    </p:spTree>
    <p:extLst>
      <p:ext uri="{BB962C8B-B14F-4D97-AF65-F5344CB8AC3E}">
        <p14:creationId xmlns:p14="http://schemas.microsoft.com/office/powerpoint/2010/main" val="88948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BFB4C-5B79-4AF4-ADCC-B9D7F69C19C2}"/>
              </a:ext>
            </a:extLst>
          </p:cNvPr>
          <p:cNvSpPr txBox="1"/>
          <p:nvPr/>
        </p:nvSpPr>
        <p:spPr>
          <a:xfrm>
            <a:off x="290722" y="347869"/>
            <a:ext cx="11772121" cy="5509200"/>
          </a:xfrm>
          <a:prstGeom prst="rect">
            <a:avLst/>
          </a:prstGeom>
          <a:noFill/>
        </p:spPr>
        <p:txBody>
          <a:bodyPr wrap="square">
            <a:spAutoFit/>
          </a:bodyPr>
          <a:lstStyle/>
          <a:p>
            <a:pPr marL="0" marR="0">
              <a:spcBef>
                <a:spcPts val="0"/>
              </a:spcBef>
              <a:spcAft>
                <a:spcPts val="0"/>
              </a:spcAft>
            </a:pPr>
            <a:r>
              <a:rPr lang="fi-FI"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Anton Kolonin</a:t>
            </a:r>
            <a:r>
              <a:rPr lang="ru-RU"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ru-RU" sz="2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Вопросы - на которых было бы интересно заострить внимание:</a:t>
            </a:r>
          </a:p>
          <a:p>
            <a:pPr marL="0" marR="0">
              <a:spcBef>
                <a:spcPts val="0"/>
              </a:spcBef>
              <a:spcAft>
                <a:spcPts val="0"/>
              </a:spcAft>
            </a:pPr>
            <a:endParaRPr lang="ru-RU" sz="1000" dirty="0">
              <a:solidFill>
                <a:srgbClr val="C00000"/>
              </a:solidFill>
              <a:latin typeface="Calibri" panose="020F0502020204030204" pitchFamily="34" charset="0"/>
              <a:ea typeface="Calibri" panose="020F0502020204030204" pitchFamily="34" charset="0"/>
              <a:cs typeface="Arial" panose="020B0604020202020204" pitchFamily="34" charset="0"/>
            </a:endParaRPr>
          </a:p>
          <a:p>
            <a:pPr marL="342900" marR="0" indent="-342900">
              <a:spcBef>
                <a:spcPts val="0"/>
              </a:spcBef>
              <a:spcAft>
                <a:spcPts val="0"/>
              </a:spcAft>
              <a:buAutoNum type="arabicPeriod"/>
            </a:pPr>
            <a:r>
              <a:rPr lang="ru-RU" sz="1800" dirty="0">
                <a:effectLst/>
                <a:latin typeface="Calibri" panose="020F0502020204030204" pitchFamily="34" charset="0"/>
                <a:ea typeface="Calibri" panose="020F0502020204030204" pitchFamily="34" charset="0"/>
                <a:cs typeface="Arial" panose="020B0604020202020204" pitchFamily="34" charset="0"/>
              </a:rPr>
              <a:t>Является ли математически модель однослойной нейросети PANN (на многоканальных входах нейрона) эквивалентной классической двуслойной сети (с одноканальными входами нейрона) и, если - нет, то - в чем принципиальное отличие?</a:t>
            </a:r>
          </a:p>
          <a:p>
            <a:pPr marR="0">
              <a:spcBef>
                <a:spcPts val="0"/>
              </a:spcBef>
              <a:spcAft>
                <a:spcPts val="0"/>
              </a:spcAft>
            </a:pPr>
            <a:endParaRPr lang="ru-RU" sz="1000" dirty="0">
              <a:latin typeface="Calibri" panose="020F0502020204030204" pitchFamily="34" charset="0"/>
              <a:ea typeface="Calibri" panose="020F0502020204030204" pitchFamily="34" charset="0"/>
              <a:cs typeface="Arial" panose="020B0604020202020204" pitchFamily="34" charset="0"/>
            </a:endParaRPr>
          </a:p>
          <a:p>
            <a:pPr marR="0">
              <a:spcBef>
                <a:spcPts val="0"/>
              </a:spcBef>
              <a:spcAft>
                <a:spcPts val="0"/>
              </a:spcAft>
            </a:pPr>
            <a:r>
              <a:rPr lang="ru-RU" dirty="0">
                <a:solidFill>
                  <a:srgbClr val="0000FF"/>
                </a:solidFill>
                <a:latin typeface="Arial" panose="020B0604020202020204" pitchFamily="34" charset="0"/>
                <a:ea typeface="Calibri" panose="020F0502020204030204" pitchFamily="34" charset="0"/>
                <a:cs typeface="Arial" panose="020B0604020202020204" pitchFamily="34" charset="0"/>
              </a:rPr>
              <a:t>Мы </a:t>
            </a:r>
            <a:r>
              <a:rPr lang="ru-RU" u="sng" dirty="0">
                <a:solidFill>
                  <a:srgbClr val="0000FF"/>
                </a:solidFill>
                <a:latin typeface="Arial" panose="020B0604020202020204" pitchFamily="34" charset="0"/>
                <a:ea typeface="Calibri" panose="020F0502020204030204" pitchFamily="34" charset="0"/>
                <a:cs typeface="Arial" panose="020B0604020202020204" pitchFamily="34" charset="0"/>
              </a:rPr>
              <a:t>не проводили математического исследования </a:t>
            </a:r>
            <a:r>
              <a:rPr lang="ru-RU" sz="1800" u="sng" dirty="0">
                <a:solidFill>
                  <a:srgbClr val="0000FF"/>
                </a:solidFill>
                <a:effectLst/>
                <a:latin typeface="Arial" panose="020B0604020202020204" pitchFamily="34" charset="0"/>
                <a:ea typeface="Calibri" panose="020F0502020204030204" pitchFamily="34" charset="0"/>
                <a:cs typeface="Arial" panose="020B0604020202020204" pitchFamily="34" charset="0"/>
              </a:rPr>
              <a:t>классической двуслойной сети. </a:t>
            </a:r>
            <a:r>
              <a:rPr lang="ru-RU" sz="1800" dirty="0">
                <a:solidFill>
                  <a:srgbClr val="0000FF"/>
                </a:solidFill>
                <a:effectLst/>
                <a:latin typeface="Arial" panose="020B0604020202020204" pitchFamily="34" charset="0"/>
                <a:ea typeface="Calibri" panose="020F0502020204030204" pitchFamily="34" charset="0"/>
                <a:cs typeface="Arial" panose="020B0604020202020204" pitchFamily="34" charset="0"/>
              </a:rPr>
              <a:t> Но утверждаем – не является. Обучение классической сети идет методами градиентного спуска и потому требует многих эпох. Мы обучаем сразу на всю величину ошибки за одну эпоху. Это радикальное отличие. </a:t>
            </a:r>
            <a:endParaRPr lang="en-US" sz="1800"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p>
            <a:pPr marR="0">
              <a:spcBef>
                <a:spcPts val="0"/>
              </a:spcBef>
              <a:spcAft>
                <a:spcPts val="0"/>
              </a:spcAft>
            </a:pPr>
            <a:endParaRPr lang="ru-RU" sz="1000"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p>
            <a:pPr marR="0">
              <a:spcBef>
                <a:spcPts val="0"/>
              </a:spcBef>
              <a:spcAft>
                <a:spcPts val="0"/>
              </a:spcAft>
            </a:pPr>
            <a:r>
              <a:rPr lang="ru-RU" dirty="0">
                <a:solidFill>
                  <a:srgbClr val="0000FF"/>
                </a:solidFill>
                <a:latin typeface="Arial" panose="020B0604020202020204" pitchFamily="34" charset="0"/>
                <a:ea typeface="Calibri" panose="020F0502020204030204" pitchFamily="34" charset="0"/>
                <a:cs typeface="Arial" panose="020B0604020202020204" pitchFamily="34" charset="0"/>
              </a:rPr>
              <a:t>Из того, что мы знаем о существующих нейронных сетях (современные учебники, некоторые монографии, статьи и т.п.) и по нашим исследованиям получается что между классическими сетями и </a:t>
            </a:r>
            <a:r>
              <a:rPr lang="en-US" dirty="0">
                <a:solidFill>
                  <a:srgbClr val="0000FF"/>
                </a:solidFill>
                <a:latin typeface="Arial" panose="020B0604020202020204" pitchFamily="34" charset="0"/>
                <a:ea typeface="Calibri" panose="020F0502020204030204" pitchFamily="34" charset="0"/>
                <a:cs typeface="Arial" panose="020B0604020202020204" pitchFamily="34" charset="0"/>
              </a:rPr>
              <a:t>PANN </a:t>
            </a:r>
            <a:r>
              <a:rPr lang="ru-RU" dirty="0">
                <a:solidFill>
                  <a:srgbClr val="0000FF"/>
                </a:solidFill>
                <a:latin typeface="Arial" panose="020B0604020202020204" pitchFamily="34" charset="0"/>
                <a:ea typeface="Calibri" panose="020F0502020204030204" pitchFamily="34" charset="0"/>
                <a:cs typeface="Arial" panose="020B0604020202020204" pitchFamily="34" charset="0"/>
              </a:rPr>
              <a:t>нет эквивалентности</a:t>
            </a:r>
            <a:r>
              <a:rPr lang="en-US" dirty="0">
                <a:solidFill>
                  <a:srgbClr val="0000FF"/>
                </a:solidFill>
                <a:latin typeface="Arial" panose="020B0604020202020204" pitchFamily="34" charset="0"/>
                <a:ea typeface="Calibri" panose="020F0502020204030204" pitchFamily="34" charset="0"/>
                <a:cs typeface="Arial" panose="020B0604020202020204" pitchFamily="34" charset="0"/>
              </a:rPr>
              <a:t>. </a:t>
            </a:r>
            <a:r>
              <a:rPr lang="ru-RU" sz="1800" b="0" i="0" u="none" strike="noStrike" dirty="0">
                <a:solidFill>
                  <a:srgbClr val="0000FF"/>
                </a:solidFill>
                <a:effectLst/>
                <a:latin typeface="Arial" panose="020B0604020202020204" pitchFamily="34" charset="0"/>
                <a:cs typeface="Arial" panose="020B0604020202020204" pitchFamily="34" charset="0"/>
              </a:rPr>
              <a:t>Мы, конечно, можем ошибаться и готовы выслушать всех, кто эквивалентность найдет.   </a:t>
            </a:r>
            <a:endParaRPr lang="ru-RU" dirty="0">
              <a:solidFill>
                <a:srgbClr val="0000FF"/>
              </a:solidFill>
              <a:latin typeface="Arial" panose="020B0604020202020204" pitchFamily="34" charset="0"/>
              <a:ea typeface="Calibri" panose="020F0502020204030204" pitchFamily="34" charset="0"/>
              <a:cs typeface="Arial" panose="020B0604020202020204" pitchFamily="34" charset="0"/>
            </a:endParaRPr>
          </a:p>
          <a:p>
            <a:pPr marL="342900" marR="0" indent="-342900">
              <a:spcBef>
                <a:spcPts val="0"/>
              </a:spcBef>
              <a:spcAft>
                <a:spcPts val="0"/>
              </a:spcAft>
              <a:buAutoNum type="arabicPeriod"/>
            </a:pPr>
            <a:endParaRPr lang="ru-RU" sz="1000" dirty="0">
              <a:effectLst/>
              <a:latin typeface="Arial" panose="020B0604020202020204" pitchFamily="34" charset="0"/>
              <a:ea typeface="Calibri" panose="020F0502020204030204" pitchFamily="34" charset="0"/>
              <a:cs typeface="Arial" panose="020B0604020202020204" pitchFamily="34" charset="0"/>
            </a:endParaRPr>
          </a:p>
          <a:p>
            <a:r>
              <a:rPr lang="ru-RU" dirty="0">
                <a:solidFill>
                  <a:srgbClr val="0000FF"/>
                </a:solidFill>
                <a:latin typeface="Arial" panose="020B0604020202020204" pitchFamily="34" charset="0"/>
                <a:cs typeface="Arial" panose="020B0604020202020204" pitchFamily="34" charset="0"/>
              </a:rPr>
              <a:t>Эквивалентности нет, но есть сходство, обусловленное общими функциями. И поэтому развитие сетей </a:t>
            </a:r>
            <a:r>
              <a:rPr lang="en-US" dirty="0">
                <a:solidFill>
                  <a:srgbClr val="0000FF"/>
                </a:solidFill>
                <a:latin typeface="Arial" panose="020B0604020202020204" pitchFamily="34" charset="0"/>
                <a:cs typeface="Arial" panose="020B0604020202020204" pitchFamily="34" charset="0"/>
              </a:rPr>
              <a:t>PANN</a:t>
            </a:r>
            <a:r>
              <a:rPr lang="ru-RU" dirty="0">
                <a:solidFill>
                  <a:srgbClr val="0000FF"/>
                </a:solidFill>
                <a:latin typeface="Arial" panose="020B0604020202020204" pitchFamily="34" charset="0"/>
                <a:cs typeface="Arial" panose="020B0604020202020204" pitchFamily="34" charset="0"/>
              </a:rPr>
              <a:t> повторяет в быстром масштабе развитие классических сетей. Так, в настоящее время идут эксперименты по построению многослойных </a:t>
            </a:r>
            <a:r>
              <a:rPr lang="en-US" dirty="0">
                <a:solidFill>
                  <a:srgbClr val="0000FF"/>
                </a:solidFill>
                <a:latin typeface="Arial" panose="020B0604020202020204" pitchFamily="34" charset="0"/>
                <a:cs typeface="Arial" panose="020B0604020202020204" pitchFamily="34" charset="0"/>
              </a:rPr>
              <a:t>PANN</a:t>
            </a:r>
            <a:r>
              <a:rPr lang="ru-RU" dirty="0">
                <a:solidFill>
                  <a:srgbClr val="0000FF"/>
                </a:solidFill>
                <a:latin typeface="Arial" panose="020B0604020202020204" pitchFamily="34" charset="0"/>
                <a:cs typeface="Arial" panose="020B0604020202020204" pitchFamily="34" charset="0"/>
              </a:rPr>
              <a:t> с использованием упрощенного «сверточного подхода» и «карт признаков». А также по использованию </a:t>
            </a:r>
            <a:r>
              <a:rPr lang="en-US" dirty="0">
                <a:solidFill>
                  <a:srgbClr val="0000FF"/>
                </a:solidFill>
                <a:latin typeface="Arial" panose="020B0604020202020204" pitchFamily="34" charset="0"/>
                <a:cs typeface="Arial" panose="020B0604020202020204" pitchFamily="34" charset="0"/>
              </a:rPr>
              <a:t>PANN</a:t>
            </a:r>
            <a:r>
              <a:rPr lang="ru-RU" dirty="0">
                <a:solidFill>
                  <a:srgbClr val="0000FF"/>
                </a:solidFill>
                <a:latin typeface="Arial" panose="020B0604020202020204" pitchFamily="34" charset="0"/>
                <a:cs typeface="Arial" panose="020B0604020202020204" pitchFamily="34" charset="0"/>
              </a:rPr>
              <a:t> для аппроксимации, экстраполяции и прогнозирования. </a:t>
            </a:r>
          </a:p>
          <a:p>
            <a:endParaRPr lang="ru-RU" dirty="0">
              <a:solidFill>
                <a:srgbClr val="0000FF"/>
              </a:solidFill>
              <a:latin typeface="Arial" panose="020B0604020202020204" pitchFamily="34" charset="0"/>
              <a:cs typeface="Arial" panose="020B0604020202020204" pitchFamily="34" charset="0"/>
            </a:endParaRPr>
          </a:p>
          <a:p>
            <a:r>
              <a:rPr lang="ru-RU" dirty="0">
                <a:solidFill>
                  <a:srgbClr val="0000FF"/>
                </a:solidFill>
                <a:latin typeface="Arial" panose="020B0604020202020204" pitchFamily="34" charset="0"/>
                <a:cs typeface="Arial" panose="020B0604020202020204" pitchFamily="34" charset="0"/>
              </a:rPr>
              <a:t>Мы надеемся что многое из этого войдет в следующие релизы софтвера.  </a:t>
            </a:r>
          </a:p>
        </p:txBody>
      </p:sp>
    </p:spTree>
    <p:extLst>
      <p:ext uri="{BB962C8B-B14F-4D97-AF65-F5344CB8AC3E}">
        <p14:creationId xmlns:p14="http://schemas.microsoft.com/office/powerpoint/2010/main" val="1673090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BFB4C-5B79-4AF4-ADCC-B9D7F69C19C2}"/>
              </a:ext>
            </a:extLst>
          </p:cNvPr>
          <p:cNvSpPr txBox="1"/>
          <p:nvPr/>
        </p:nvSpPr>
        <p:spPr>
          <a:xfrm>
            <a:off x="290722" y="0"/>
            <a:ext cx="11772121" cy="2585323"/>
          </a:xfrm>
          <a:prstGeom prst="rect">
            <a:avLst/>
          </a:prstGeom>
          <a:noFill/>
        </p:spPr>
        <p:txBody>
          <a:bodyPr wrap="square">
            <a:spAutoFit/>
          </a:bodyPr>
          <a:lstStyle/>
          <a:p>
            <a:pPr marL="0" marR="0">
              <a:spcBef>
                <a:spcPts val="0"/>
              </a:spcBef>
              <a:spcAft>
                <a:spcPts val="0"/>
              </a:spcAft>
            </a:pPr>
            <a:r>
              <a:rPr lang="fi-FI"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Anton Kolonin</a:t>
            </a:r>
            <a:r>
              <a:rPr lang="ru-RU"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ru-RU" sz="2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Вопросы - на которых было бы интересно заострить внимание:</a:t>
            </a:r>
          </a:p>
          <a:p>
            <a:pPr marL="0" marR="0">
              <a:spcBef>
                <a:spcPts val="0"/>
              </a:spcBef>
              <a:spcAft>
                <a:spcPts val="0"/>
              </a:spcAft>
            </a:pPr>
            <a:endParaRPr lang="ru-RU" sz="1000" dirty="0">
              <a:solidFill>
                <a:srgbClr val="C00000"/>
              </a:solidFill>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ru-RU" dirty="0">
                <a:latin typeface="Calibri" panose="020F0502020204030204" pitchFamily="34" charset="0"/>
                <a:ea typeface="Calibri" panose="020F0502020204030204" pitchFamily="34" charset="0"/>
                <a:cs typeface="Arial" panose="020B0604020202020204" pitchFamily="34" charset="0"/>
              </a:rPr>
              <a:t>Вы</a:t>
            </a:r>
            <a:r>
              <a:rPr lang="ru-RU" sz="1800" dirty="0">
                <a:effectLst/>
                <a:latin typeface="Calibri" panose="020F0502020204030204" pitchFamily="34" charset="0"/>
                <a:ea typeface="Calibri" panose="020F0502020204030204" pitchFamily="34" charset="0"/>
                <a:cs typeface="Arial" panose="020B0604020202020204" pitchFamily="34" charset="0"/>
              </a:rPr>
              <a:t> сопоставляли результаты PANN c результатами </a:t>
            </a:r>
            <a:r>
              <a:rPr lang="ru-RU" sz="1800" dirty="0" err="1">
                <a:effectLst/>
                <a:latin typeface="Calibri" panose="020F0502020204030204" pitchFamily="34" charset="0"/>
                <a:ea typeface="Calibri" panose="020F0502020204030204" pitchFamily="34" charset="0"/>
                <a:cs typeface="Arial" panose="020B0604020202020204" pitchFamily="34" charset="0"/>
              </a:rPr>
              <a:t>state-of-the</a:t>
            </a:r>
            <a:r>
              <a:rPr lang="ru-RU" sz="1800" dirty="0">
                <a:effectLst/>
                <a:latin typeface="Calibri" panose="020F0502020204030204" pitchFamily="34" charset="0"/>
                <a:ea typeface="Calibri" panose="020F0502020204030204" pitchFamily="34" charset="0"/>
                <a:cs typeface="Arial" panose="020B0604020202020204" pitchFamily="34" charset="0"/>
              </a:rPr>
              <a:t> </a:t>
            </a:r>
            <a:r>
              <a:rPr lang="ru-RU" sz="1800" dirty="0" err="1">
                <a:effectLst/>
                <a:latin typeface="Calibri" panose="020F0502020204030204" pitchFamily="34" charset="0"/>
                <a:ea typeface="Calibri" panose="020F0502020204030204" pitchFamily="34" charset="0"/>
                <a:cs typeface="Arial" panose="020B0604020202020204" pitchFamily="34" charset="0"/>
              </a:rPr>
              <a:t>art</a:t>
            </a:r>
            <a:r>
              <a:rPr lang="ru-RU" sz="1800" dirty="0">
                <a:effectLst/>
                <a:latin typeface="Calibri" panose="020F0502020204030204" pitchFamily="34" charset="0"/>
                <a:ea typeface="Calibri" panose="020F0502020204030204" pitchFamily="34" charset="0"/>
                <a:cs typeface="Arial" panose="020B0604020202020204" pitchFamily="34" charset="0"/>
              </a:rPr>
              <a:t> существующих глубоких нейросетей по точности (на существующих наборах данных и метриках)? </a:t>
            </a:r>
            <a:r>
              <a:rPr lang="ru-RU"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 да!</a:t>
            </a:r>
          </a:p>
          <a:p>
            <a:pPr marL="0" marR="0">
              <a:spcBef>
                <a:spcPts val="0"/>
              </a:spcBef>
              <a:spcAft>
                <a:spcPts val="0"/>
              </a:spcAft>
            </a:pPr>
            <a:endParaRPr lang="ru-RU"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ru-RU" sz="1800" dirty="0">
                <a:effectLst/>
                <a:latin typeface="Calibri" panose="020F0502020204030204" pitchFamily="34" charset="0"/>
                <a:ea typeface="Calibri" panose="020F0502020204030204" pitchFamily="34" charset="0"/>
                <a:cs typeface="Arial" panose="020B0604020202020204" pitchFamily="34" charset="0"/>
              </a:rPr>
              <a:t>3. Вы сопоставляли результаты PANN c результатами </a:t>
            </a:r>
            <a:r>
              <a:rPr lang="ru-RU" sz="1800" dirty="0" err="1">
                <a:effectLst/>
                <a:latin typeface="Calibri" panose="020F0502020204030204" pitchFamily="34" charset="0"/>
                <a:ea typeface="Calibri" panose="020F0502020204030204" pitchFamily="34" charset="0"/>
                <a:cs typeface="Arial" panose="020B0604020202020204" pitchFamily="34" charset="0"/>
              </a:rPr>
              <a:t>state-of-the</a:t>
            </a:r>
            <a:r>
              <a:rPr lang="ru-RU" sz="1800" dirty="0">
                <a:effectLst/>
                <a:latin typeface="Calibri" panose="020F0502020204030204" pitchFamily="34" charset="0"/>
                <a:ea typeface="Calibri" panose="020F0502020204030204" pitchFamily="34" charset="0"/>
                <a:cs typeface="Arial" panose="020B0604020202020204" pitchFamily="34" charset="0"/>
              </a:rPr>
              <a:t> </a:t>
            </a:r>
            <a:r>
              <a:rPr lang="ru-RU" sz="1800" dirty="0" err="1">
                <a:effectLst/>
                <a:latin typeface="Calibri" panose="020F0502020204030204" pitchFamily="34" charset="0"/>
                <a:ea typeface="Calibri" panose="020F0502020204030204" pitchFamily="34" charset="0"/>
                <a:cs typeface="Arial" panose="020B0604020202020204" pitchFamily="34" charset="0"/>
              </a:rPr>
              <a:t>art</a:t>
            </a:r>
            <a:r>
              <a:rPr lang="ru-RU" sz="1800" dirty="0">
                <a:effectLst/>
                <a:latin typeface="Calibri" panose="020F0502020204030204" pitchFamily="34" charset="0"/>
                <a:ea typeface="Calibri" panose="020F0502020204030204" pitchFamily="34" charset="0"/>
                <a:cs typeface="Arial" panose="020B0604020202020204" pitchFamily="34" charset="0"/>
              </a:rPr>
              <a:t> существующих глубоких нейросетей по вычислительной производительности и стоимости (на существующих наборах данных и метриках)? </a:t>
            </a:r>
            <a:r>
              <a:rPr lang="ru-RU"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 да</a:t>
            </a:r>
            <a:r>
              <a:rPr lang="ru-RU" sz="1800" dirty="0">
                <a:effectLst/>
                <a:latin typeface="Calibri" panose="020F0502020204030204" pitchFamily="34" charset="0"/>
                <a:ea typeface="Calibri" panose="020F0502020204030204" pitchFamily="34" charset="0"/>
                <a:cs typeface="Arial" panose="020B0604020202020204" pitchFamily="34" charset="0"/>
              </a:rPr>
              <a:t>!</a:t>
            </a:r>
          </a:p>
          <a:p>
            <a:pPr marL="0" marR="0">
              <a:spcBef>
                <a:spcPts val="0"/>
              </a:spcBef>
              <a:spcAft>
                <a:spcPts val="0"/>
              </a:spcAft>
            </a:pPr>
            <a:endParaRPr lang="ru-RU" sz="10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ru-RU" sz="1800" dirty="0">
                <a:solidFill>
                  <a:srgbClr val="0000FF"/>
                </a:solidFill>
                <a:effectLst/>
                <a:latin typeface="Calibri" panose="020F0502020204030204" pitchFamily="34" charset="0"/>
                <a:ea typeface="Calibri" panose="020F0502020204030204" pitchFamily="34" charset="0"/>
                <a:cs typeface="Arial" panose="020B0604020202020204" pitchFamily="34" charset="0"/>
              </a:rPr>
              <a:t>Данные приведены в презентации Ивана Ивановича Негрешного</a:t>
            </a:r>
          </a:p>
          <a:p>
            <a:pPr marL="0" marR="0">
              <a:spcBef>
                <a:spcPts val="0"/>
              </a:spcBef>
              <a:spcAft>
                <a:spcPts val="0"/>
              </a:spcAft>
            </a:pPr>
            <a:endParaRPr lang="ru-RU" sz="10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2DFB831-7F39-49AF-98BD-8B2E3782D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57" y="2500112"/>
            <a:ext cx="11760787" cy="2620788"/>
          </a:xfrm>
          <a:prstGeom prst="rect">
            <a:avLst/>
          </a:prstGeom>
        </p:spPr>
      </p:pic>
    </p:spTree>
    <p:extLst>
      <p:ext uri="{BB962C8B-B14F-4D97-AF65-F5344CB8AC3E}">
        <p14:creationId xmlns:p14="http://schemas.microsoft.com/office/powerpoint/2010/main" val="63870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BFB4C-5B79-4AF4-ADCC-B9D7F69C19C2}"/>
              </a:ext>
            </a:extLst>
          </p:cNvPr>
          <p:cNvSpPr txBox="1"/>
          <p:nvPr/>
        </p:nvSpPr>
        <p:spPr>
          <a:xfrm>
            <a:off x="281393" y="0"/>
            <a:ext cx="11772121" cy="6155531"/>
          </a:xfrm>
          <a:prstGeom prst="rect">
            <a:avLst/>
          </a:prstGeom>
          <a:noFill/>
        </p:spPr>
        <p:txBody>
          <a:bodyPr wrap="square">
            <a:spAutoFit/>
          </a:bodyPr>
          <a:lstStyle/>
          <a:p>
            <a:pPr marL="0" marR="0">
              <a:spcBef>
                <a:spcPts val="0"/>
              </a:spcBef>
              <a:spcAft>
                <a:spcPts val="0"/>
              </a:spcAft>
            </a:pPr>
            <a:r>
              <a:rPr lang="fi-FI"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Anton Kolonin</a:t>
            </a:r>
            <a:r>
              <a:rPr lang="ru-RU"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ru-RU" sz="2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Вопросы - на которых было бы интересно заострить внимание:</a:t>
            </a:r>
          </a:p>
          <a:p>
            <a:pPr marL="0" marR="0">
              <a:spcBef>
                <a:spcPts val="0"/>
              </a:spcBef>
              <a:spcAft>
                <a:spcPts val="0"/>
              </a:spcAft>
            </a:pPr>
            <a:r>
              <a:rPr lang="ru-RU" sz="1800" dirty="0">
                <a:effectLst/>
                <a:latin typeface="Calibri" panose="020F0502020204030204" pitchFamily="34" charset="0"/>
                <a:ea typeface="Calibri" panose="020F0502020204030204" pitchFamily="34" charset="0"/>
                <a:cs typeface="Arial" panose="020B0604020202020204" pitchFamily="34" charset="0"/>
              </a:rPr>
              <a:t>4. Можно ли использовать PANN для построения интерпретируемого и объяснимого ИИ, как именно (с примерами)?</a:t>
            </a:r>
          </a:p>
          <a:p>
            <a:pPr marL="0" marR="0">
              <a:spcBef>
                <a:spcPts val="0"/>
              </a:spcBef>
              <a:spcAft>
                <a:spcPts val="0"/>
              </a:spcAft>
            </a:pPr>
            <a:endParaRPr lang="ru-RU" sz="1000" dirty="0">
              <a:latin typeface="Calibri" panose="020F0502020204030204" pitchFamily="34" charset="0"/>
              <a:ea typeface="Calibri" panose="020F0502020204030204" pitchFamily="34" charset="0"/>
              <a:cs typeface="Arial" panose="020B0604020202020204" pitchFamily="34" charset="0"/>
            </a:endParaRPr>
          </a:p>
          <a:p>
            <a:pPr marL="171450"/>
            <a:r>
              <a:rPr lang="ru-RU" dirty="0">
                <a:solidFill>
                  <a:srgbClr val="0000FF"/>
                </a:solidFill>
                <a:latin typeface="Calibri" panose="020F0502020204030204" pitchFamily="34" charset="0"/>
                <a:cs typeface="Arial" panose="020B0604020202020204" pitchFamily="34" charset="0"/>
              </a:rPr>
              <a:t>Да, можно. Построение объяснимого ИИ включает два разных подхода:</a:t>
            </a:r>
          </a:p>
          <a:p>
            <a:pPr marL="457200" marR="0" indent="-285750">
              <a:spcBef>
                <a:spcPts val="0"/>
              </a:spcBef>
              <a:spcAft>
                <a:spcPts val="0"/>
              </a:spcAft>
              <a:buFont typeface="Arial" panose="020B0604020202020204" pitchFamily="34" charset="0"/>
              <a:buChar char="•"/>
            </a:pPr>
            <a:r>
              <a:rPr lang="ru-RU" sz="18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Прозрачность работы сети </a:t>
            </a:r>
            <a:r>
              <a:rPr lang="ru-RU"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 понимание того, как она обучается, как формирует обобщенный образ, как распознает обученные образы, как проводит кластеризацию и классификацию на наборах образов и т.п. и возможность на базе понимания выбирать оптимальные параметры сети и предсказывать  вероятные результаты ее работы. </a:t>
            </a:r>
          </a:p>
          <a:p>
            <a:pPr marL="171450" marR="0">
              <a:spcBef>
                <a:spcPts val="0"/>
              </a:spcBef>
              <a:spcAft>
                <a:spcPts val="0"/>
              </a:spcAft>
            </a:pPr>
            <a:r>
              <a:rPr lang="ru-RU" sz="1800" dirty="0">
                <a:solidFill>
                  <a:srgbClr val="0000FF"/>
                </a:solidFill>
                <a:effectLst/>
                <a:latin typeface="Calibri" panose="020F0502020204030204" pitchFamily="34" charset="0"/>
                <a:ea typeface="Calibri" panose="020F0502020204030204" pitchFamily="34" charset="0"/>
                <a:cs typeface="Arial" panose="020B0604020202020204" pitchFamily="34" charset="0"/>
              </a:rPr>
              <a:t>Мы это постоянно используем, это устраняет использование метода проб и ошибок и ускоряет разработку</a:t>
            </a:r>
          </a:p>
          <a:p>
            <a:pPr marL="171450" marR="0">
              <a:spcBef>
                <a:spcPts val="0"/>
              </a:spcBef>
              <a:spcAft>
                <a:spcPts val="0"/>
              </a:spcAft>
            </a:pPr>
            <a:endParaRPr lang="ru-RU" sz="18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457200" marR="0" indent="-285750">
              <a:spcBef>
                <a:spcPts val="0"/>
              </a:spcBef>
              <a:spcAft>
                <a:spcPts val="0"/>
              </a:spcAft>
              <a:buFont typeface="Arial" panose="020B0604020202020204" pitchFamily="34" charset="0"/>
              <a:buChar char="•"/>
            </a:pPr>
            <a:r>
              <a:rPr lang="ru-RU" sz="18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Прозрачность каждого вывода сети</a:t>
            </a:r>
            <a:r>
              <a:rPr lang="ru-RU"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 – обоснование конкретных результатов в тех случаях, когда они критичны.</a:t>
            </a:r>
          </a:p>
          <a:p>
            <a:pPr marL="171450"/>
            <a:r>
              <a:rPr lang="ru-RU" dirty="0">
                <a:solidFill>
                  <a:srgbClr val="0000FF"/>
                </a:solidFill>
                <a:latin typeface="Calibri" panose="020F0502020204030204" pitchFamily="34" charset="0"/>
                <a:cs typeface="Arial" panose="020B0604020202020204" pitchFamily="34" charset="0"/>
              </a:rPr>
              <a:t>Теоретически  при работе с </a:t>
            </a:r>
            <a:r>
              <a:rPr lang="en-US" dirty="0">
                <a:solidFill>
                  <a:srgbClr val="0000FF"/>
                </a:solidFill>
                <a:latin typeface="Calibri" panose="020F0502020204030204" pitchFamily="34" charset="0"/>
                <a:cs typeface="Arial" panose="020B0604020202020204" pitchFamily="34" charset="0"/>
              </a:rPr>
              <a:t>PANN</a:t>
            </a:r>
            <a:r>
              <a:rPr lang="ru-RU" dirty="0">
                <a:solidFill>
                  <a:srgbClr val="0000FF"/>
                </a:solidFill>
                <a:latin typeface="Calibri" panose="020F0502020204030204" pitchFamily="34" charset="0"/>
                <a:cs typeface="Arial" panose="020B0604020202020204" pitchFamily="34" charset="0"/>
              </a:rPr>
              <a:t> это возможно всегда,  но на практике проверено в простейших случаях (до сложных случаев руки пока не дошли). Но кое-что сделано:</a:t>
            </a:r>
          </a:p>
          <a:p>
            <a:pPr marL="914400" lvl="1" indent="-285750">
              <a:buFont typeface="Arial" panose="020B0604020202020204" pitchFamily="34" charset="0"/>
              <a:buChar char="•"/>
            </a:pPr>
            <a:r>
              <a:rPr lang="ru-RU" dirty="0">
                <a:solidFill>
                  <a:srgbClr val="0000FF"/>
                </a:solidFill>
                <a:effectLst/>
                <a:latin typeface="Calibri" panose="020F0502020204030204" pitchFamily="34" charset="0"/>
                <a:ea typeface="Calibri" panose="020F0502020204030204" pitchFamily="34" charset="0"/>
                <a:cs typeface="Arial" panose="020B0604020202020204" pitchFamily="34" charset="0"/>
              </a:rPr>
              <a:t>Реализован</a:t>
            </a:r>
            <a:r>
              <a:rPr lang="ru-RU" dirty="0">
                <a:solidFill>
                  <a:srgbClr val="0000FF"/>
                </a:solidFill>
                <a:latin typeface="Calibri" panose="020F0502020204030204" pitchFamily="34" charset="0"/>
                <a:ea typeface="Calibri" panose="020F0502020204030204" pitchFamily="34" charset="0"/>
                <a:cs typeface="Arial" panose="020B0604020202020204" pitchFamily="34" charset="0"/>
              </a:rPr>
              <a:t>а схема «возврата образа» - создание картинки «обобщенного образа», есть возможность его анализа. </a:t>
            </a:r>
          </a:p>
          <a:p>
            <a:pPr marL="914400" lvl="1" indent="-285750">
              <a:buFont typeface="Arial" panose="020B0604020202020204" pitchFamily="34" charset="0"/>
              <a:buChar char="•"/>
            </a:pPr>
            <a:r>
              <a:rPr lang="ru-RU" dirty="0">
                <a:solidFill>
                  <a:srgbClr val="0000FF"/>
                </a:solidFill>
                <a:latin typeface="Calibri" panose="020F0502020204030204" pitchFamily="34" charset="0"/>
                <a:ea typeface="Calibri" panose="020F0502020204030204" pitchFamily="34" charset="0"/>
                <a:cs typeface="Arial" panose="020B0604020202020204" pitchFamily="34" charset="0"/>
              </a:rPr>
              <a:t>Разработана (пока теоретически) схема вербализации выявленных сетью паттернов путем выявления различий на поле весов. </a:t>
            </a:r>
          </a:p>
          <a:p>
            <a:pPr marL="914400" lvl="1" indent="-285750">
              <a:buFont typeface="Arial" panose="020B0604020202020204" pitchFamily="34" charset="0"/>
              <a:buChar char="•"/>
            </a:pPr>
            <a:r>
              <a:rPr lang="ru-RU" dirty="0">
                <a:solidFill>
                  <a:srgbClr val="0000FF"/>
                </a:solidFill>
                <a:latin typeface="Calibri" panose="020F0502020204030204" pitchFamily="34" charset="0"/>
                <a:ea typeface="Calibri" panose="020F0502020204030204" pitchFamily="34" charset="0"/>
                <a:cs typeface="Arial" panose="020B0604020202020204" pitchFamily="34" charset="0"/>
              </a:rPr>
              <a:t>Здесь может быть полезен опыт ТРИЗ в выявлении паттернов – мы изучили около 1000 линий эволюции технических систем, которые классифицированы и применяются в нашей изобретательской работе.</a:t>
            </a:r>
          </a:p>
          <a:p>
            <a:pPr marL="914400" lvl="1" indent="-285750">
              <a:buFont typeface="Arial" panose="020B0604020202020204" pitchFamily="34" charset="0"/>
              <a:buChar char="•"/>
            </a:pPr>
            <a:r>
              <a:rPr lang="ru-RU" dirty="0">
                <a:solidFill>
                  <a:srgbClr val="0000FF"/>
                </a:solidFill>
                <a:latin typeface="Calibri" panose="020F0502020204030204" pitchFamily="34" charset="0"/>
                <a:ea typeface="Calibri" panose="020F0502020204030204" pitchFamily="34" charset="0"/>
                <a:cs typeface="Arial" panose="020B0604020202020204" pitchFamily="34" charset="0"/>
              </a:rPr>
              <a:t>Предполагается (будет проверена в следующем году) схема эмуляции в </a:t>
            </a:r>
            <a:r>
              <a:rPr lang="en-US" dirty="0">
                <a:solidFill>
                  <a:srgbClr val="0000FF"/>
                </a:solidFill>
                <a:latin typeface="Calibri" panose="020F0502020204030204" pitchFamily="34" charset="0"/>
                <a:ea typeface="Calibri" panose="020F0502020204030204" pitchFamily="34" charset="0"/>
                <a:cs typeface="Arial" panose="020B0604020202020204" pitchFamily="34" charset="0"/>
              </a:rPr>
              <a:t>PANN</a:t>
            </a:r>
            <a:r>
              <a:rPr lang="ru-RU" dirty="0">
                <a:solidFill>
                  <a:srgbClr val="0000FF"/>
                </a:solidFill>
                <a:latin typeface="Calibri" panose="020F0502020204030204" pitchFamily="34" charset="0"/>
                <a:ea typeface="Calibri" panose="020F0502020204030204" pitchFamily="34" charset="0"/>
                <a:cs typeface="Arial" panose="020B0604020202020204" pitchFamily="34" charset="0"/>
              </a:rPr>
              <a:t> клеточного автомата – а клеточные автоматы -  очень сильная объяснительная модель</a:t>
            </a:r>
          </a:p>
          <a:p>
            <a:pPr marL="171450" marR="0">
              <a:spcBef>
                <a:spcPts val="0"/>
              </a:spcBef>
              <a:spcAft>
                <a:spcPts val="0"/>
              </a:spcAft>
            </a:pPr>
            <a:endParaRPr lang="ru-RU" sz="18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19615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27F281-08E6-4479-9B4B-A7D4EAB58F8F}"/>
              </a:ext>
            </a:extLst>
          </p:cNvPr>
          <p:cNvSpPr txBox="1"/>
          <p:nvPr/>
        </p:nvSpPr>
        <p:spPr>
          <a:xfrm>
            <a:off x="90535" y="531216"/>
            <a:ext cx="11911342" cy="6140142"/>
          </a:xfrm>
          <a:prstGeom prst="rect">
            <a:avLst/>
          </a:prstGeom>
          <a:noFill/>
        </p:spPr>
        <p:txBody>
          <a:bodyPr wrap="square" rtlCol="0">
            <a:spAutoFit/>
          </a:bodyPr>
          <a:lstStyle/>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From Anton </a:t>
            </a:r>
            <a:r>
              <a:rPr lang="ru-RU" sz="1800" dirty="0" err="1">
                <a:effectLst/>
                <a:latin typeface="Arial" panose="020B0604020202020204" pitchFamily="34" charset="0"/>
                <a:ea typeface="Calibri" panose="020F0502020204030204" pitchFamily="34" charset="0"/>
              </a:rPr>
              <a:t>Kolonin</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Как качество распознавания лиц может быть оценено по сравнению с </a:t>
            </a:r>
            <a:r>
              <a:rPr lang="ru-RU" sz="1800" dirty="0" err="1">
                <a:effectLst/>
                <a:latin typeface="Arial" panose="020B0604020202020204" pitchFamily="34" charset="0"/>
                <a:ea typeface="Calibri" panose="020F0502020204030204" pitchFamily="34" charset="0"/>
              </a:rPr>
              <a:t>NIST's</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FRVT</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Testing</a:t>
            </a:r>
            <a:r>
              <a:rPr lang="en-US" sz="1800" dirty="0">
                <a:effectLst/>
                <a:latin typeface="Arial" panose="020B0604020202020204" pitchFamily="34" charset="0"/>
                <a:ea typeface="Calibri" panose="020F0502020204030204" pitchFamily="34" charset="0"/>
              </a:rPr>
              <a:t>?</a:t>
            </a:r>
            <a:r>
              <a:rPr lang="ru-RU" sz="1800" dirty="0">
                <a:effectLst/>
                <a:latin typeface="Arial" panose="020B0604020202020204" pitchFamily="34" charset="0"/>
                <a:ea typeface="Calibri" panose="020F0502020204030204" pitchFamily="34" charset="0"/>
              </a:rPr>
              <a:t> </a:t>
            </a:r>
            <a:r>
              <a:rPr lang="ru-RU" sz="1600" u="sng" dirty="0">
                <a:solidFill>
                  <a:srgbClr val="0000FF"/>
                </a:solidFill>
                <a:effectLst/>
                <a:latin typeface="Arial" panose="020B0604020202020204" pitchFamily="34" charset="0"/>
                <a:ea typeface="Calibri" panose="020F0502020204030204" pitchFamily="34" charset="0"/>
                <a:hlinkClick r:id="rId2"/>
              </a:rPr>
              <a:t>https://www.defenseworld.net/news/29658/Russia_Company__NtechLab_Wins_U_S__Face_Recognition_Tech_Competition</a:t>
            </a:r>
            <a:endParaRPr lang="ru-RU" sz="1800" dirty="0">
              <a:effectLst/>
              <a:latin typeface="Arial" panose="020B0604020202020204" pitchFamily="34" charset="0"/>
              <a:ea typeface="Calibri" panose="020F0502020204030204" pitchFamily="34" charset="0"/>
            </a:endParaRPr>
          </a:p>
          <a:p>
            <a:pPr>
              <a:spcAft>
                <a:spcPts val="600"/>
              </a:spcAft>
            </a:pPr>
            <a:r>
              <a:rPr lang="ru-RU" sz="1800" dirty="0">
                <a:solidFill>
                  <a:srgbClr val="C00000"/>
                </a:solidFill>
                <a:effectLst/>
                <a:latin typeface="Arial" panose="020B0604020202020204" pitchFamily="34" charset="0"/>
                <a:ea typeface="Calibri" panose="020F0502020204030204" pitchFamily="34" charset="0"/>
              </a:rPr>
              <a:t>БЗ. П</a:t>
            </a:r>
            <a:r>
              <a:rPr lang="ru-RU" dirty="0">
                <a:solidFill>
                  <a:srgbClr val="C00000"/>
                </a:solidFill>
                <a:latin typeface="Arial" panose="020B0604020202020204" pitchFamily="34" charset="0"/>
                <a:ea typeface="Calibri" panose="020F0502020204030204" pitchFamily="34" charset="0"/>
              </a:rPr>
              <a:t>ока никак , </a:t>
            </a:r>
            <a:r>
              <a:rPr lang="ru-RU" sz="1800" dirty="0">
                <a:solidFill>
                  <a:srgbClr val="C00000"/>
                </a:solidFill>
                <a:effectLst/>
                <a:latin typeface="Arial" panose="020B0604020202020204" pitchFamily="34" charset="0"/>
                <a:ea typeface="Calibri" panose="020F0502020204030204" pitchFamily="34" charset="0"/>
              </a:rPr>
              <a:t>мы не делали этих тестов и, наверное, не скоро сделаем – просто руки до этого не доходят, мало у нас пока рук. Но если Вы или ваши студенты или аспиранты захотят сделать такой тест – поддержим, дадим все исходники, напишем отзыв на диссертацию, с удовольствием разделим награду…</a:t>
            </a:r>
            <a:r>
              <a:rPr lang="ru-RU" sz="1800" dirty="0">
                <a:solidFill>
                  <a:srgbClr val="FF0000"/>
                </a:solidFill>
                <a:effectLst/>
                <a:latin typeface="Arial" panose="020B0604020202020204" pitchFamily="34" charset="0"/>
                <a:ea typeface="Calibri" panose="020F0502020204030204" pitchFamily="34" charset="0"/>
              </a:rPr>
              <a:t> </a:t>
            </a:r>
            <a:endParaRPr lang="ru-RU" sz="1800" dirty="0">
              <a:effectLst/>
              <a:latin typeface="Arial" panose="020B0604020202020204" pitchFamily="34" charset="0"/>
              <a:ea typeface="Calibri" panose="020F0502020204030204" pitchFamily="34" charset="0"/>
            </a:endParaRP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From Anton </a:t>
            </a:r>
            <a:r>
              <a:rPr lang="ru-RU" sz="1800" dirty="0" err="1">
                <a:effectLst/>
                <a:latin typeface="Arial" panose="020B0604020202020204" pitchFamily="34" charset="0"/>
                <a:ea typeface="Calibri" panose="020F0502020204030204" pitchFamily="34" charset="0"/>
              </a:rPr>
              <a:t>Kolonin</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Каковы </a:t>
            </a:r>
            <a:r>
              <a:rPr lang="ru-RU" sz="1800" dirty="0" err="1">
                <a:effectLst/>
                <a:latin typeface="Arial" panose="020B0604020202020204" pitchFamily="34" charset="0"/>
                <a:ea typeface="Calibri" panose="020F0502020204030204" pitchFamily="34" charset="0"/>
              </a:rPr>
              <a:t>business</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uses</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cases</a:t>
            </a:r>
            <a:r>
              <a:rPr lang="ru-RU" sz="1800" dirty="0">
                <a:effectLst/>
                <a:latin typeface="Arial" panose="020B0604020202020204" pitchFamily="34" charset="0"/>
                <a:ea typeface="Calibri" panose="020F0502020204030204" pitchFamily="34" charset="0"/>
              </a:rPr>
              <a:t> представляемой программы в данном виде, где она может использоваться, кто - предполагаемый пользователь?</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 БЗ. На сегодняшний день предполагаемый пользователь Омега Сервера – любой, кому нужно так или иначе использовать процессы распознания. Но наша основная цель – малый бизнес и отдельные энтузиасты которые хотят сделать несложный продукт и поставить его на Интернет магазин. </a:t>
            </a: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 From Vladimir </a:t>
            </a:r>
            <a:r>
              <a:rPr lang="ru-RU" sz="1800" dirty="0" err="1">
                <a:effectLst/>
                <a:latin typeface="Arial" panose="020B0604020202020204" pitchFamily="34" charset="0"/>
                <a:ea typeface="Calibri" panose="020F0502020204030204" pitchFamily="34" charset="0"/>
              </a:rPr>
              <a:t>Smolin</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Возможности </a:t>
            </a:r>
            <a:r>
              <a:rPr lang="ru-RU" sz="1800" dirty="0" err="1">
                <a:effectLst/>
                <a:latin typeface="Arial" panose="020B0604020202020204" pitchFamily="34" charset="0"/>
                <a:ea typeface="Calibri" panose="020F0502020204030204" pitchFamily="34" charset="0"/>
              </a:rPr>
              <a:t>business</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uses</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cases</a:t>
            </a:r>
            <a:r>
              <a:rPr lang="ru-RU" sz="1800" dirty="0">
                <a:effectLst/>
                <a:latin typeface="Arial" panose="020B0604020202020204" pitchFamily="34" charset="0"/>
                <a:ea typeface="Calibri" panose="020F0502020204030204" pitchFamily="34" charset="0"/>
              </a:rPr>
              <a:t> выявляются путём сравнения с </a:t>
            </a:r>
            <a:r>
              <a:rPr lang="ru-RU" sz="1800" dirty="0" err="1">
                <a:effectLst/>
                <a:latin typeface="Arial" panose="020B0604020202020204" pitchFamily="34" charset="0"/>
                <a:ea typeface="Calibri" panose="020F0502020204030204" pitchFamily="34" charset="0"/>
              </a:rPr>
              <a:t>SOTA</a:t>
            </a:r>
            <a:r>
              <a:rPr lang="ru-RU" sz="1800" dirty="0">
                <a:effectLst/>
                <a:latin typeface="Arial" panose="020B0604020202020204" pitchFamily="34" charset="0"/>
                <a:ea typeface="Calibri" panose="020F0502020204030204" pitchFamily="34" charset="0"/>
              </a:rPr>
              <a:t>, а про это - речи не идёт... </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Не сумел понять, с чем </a:t>
            </a:r>
            <a:r>
              <a:rPr lang="ru-RU" sz="1800" dirty="0" err="1">
                <a:solidFill>
                  <a:srgbClr val="C00000"/>
                </a:solidFill>
                <a:effectLst/>
                <a:latin typeface="Arial" panose="020B0604020202020204" pitchFamily="34" charset="0"/>
                <a:ea typeface="Calibri" panose="020F0502020204030204" pitchFamily="34" charset="0"/>
              </a:rPr>
              <a:t>SOTA</a:t>
            </a:r>
            <a:r>
              <a:rPr lang="ru-RU" sz="1800" dirty="0">
                <a:solidFill>
                  <a:srgbClr val="C00000"/>
                </a:solidFill>
                <a:effectLst/>
                <a:latin typeface="Arial" panose="020B0604020202020204" pitchFamily="34" charset="0"/>
                <a:ea typeface="Calibri" panose="020F0502020204030204" pitchFamily="34" charset="0"/>
              </a:rPr>
              <a:t> кушают, потому не могу ответить. </a:t>
            </a:r>
            <a:r>
              <a:rPr lang="ru-RU" sz="1800" u="sng" dirty="0">
                <a:solidFill>
                  <a:srgbClr val="0000FF"/>
                </a:solidFill>
                <a:effectLst/>
                <a:latin typeface="Arial" panose="020B0604020202020204" pitchFamily="34" charset="0"/>
                <a:ea typeface="Calibri" panose="020F0502020204030204" pitchFamily="34" charset="0"/>
                <a:hlinkClick r:id="rId3"/>
              </a:rPr>
              <a:t>https://en.wikipedia.org/wiki/Sota</a:t>
            </a:r>
            <a:r>
              <a:rPr lang="ru-RU" sz="1800"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From Anton </a:t>
            </a:r>
            <a:r>
              <a:rPr lang="ru-RU" sz="1800" dirty="0" err="1">
                <a:effectLst/>
                <a:latin typeface="Arial" panose="020B0604020202020204" pitchFamily="34" charset="0"/>
                <a:ea typeface="Calibri" panose="020F0502020204030204" pitchFamily="34" charset="0"/>
              </a:rPr>
              <a:t>Kolonin</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SOTA</a:t>
            </a:r>
            <a:r>
              <a:rPr lang="ru-RU" sz="1800" dirty="0">
                <a:effectLst/>
                <a:latin typeface="Arial" panose="020B0604020202020204" pitchFamily="34" charset="0"/>
                <a:ea typeface="Calibri" panose="020F0502020204030204" pitchFamily="34" charset="0"/>
              </a:rPr>
              <a:t> это про </a:t>
            </a:r>
            <a:r>
              <a:rPr lang="ru-RU" sz="1800" dirty="0" err="1">
                <a:effectLst/>
                <a:latin typeface="Arial" panose="020B0604020202020204" pitchFamily="34" charset="0"/>
                <a:ea typeface="Calibri" panose="020F0502020204030204" pitchFamily="34" charset="0"/>
              </a:rPr>
              <a:t>accuracy</a:t>
            </a:r>
            <a:r>
              <a:rPr lang="ru-RU" sz="1800" dirty="0">
                <a:effectLst/>
                <a:latin typeface="Arial" panose="020B0604020202020204" pitchFamily="34" charset="0"/>
                <a:ea typeface="Calibri" panose="020F0502020204030204" pitchFamily="34" charset="0"/>
              </a:rPr>
              <a:t>, а я про </a:t>
            </a:r>
            <a:r>
              <a:rPr lang="ru-RU" sz="1800" dirty="0" err="1">
                <a:effectLst/>
                <a:latin typeface="Arial" panose="020B0604020202020204" pitchFamily="34" charset="0"/>
                <a:ea typeface="Calibri" panose="020F0502020204030204" pitchFamily="34" charset="0"/>
              </a:rPr>
              <a:t>UX</a:t>
            </a:r>
            <a:r>
              <a:rPr lang="ru-RU" sz="1800" dirty="0">
                <a:effectLst/>
                <a:latin typeface="Arial" panose="020B0604020202020204" pitchFamily="34" charset="0"/>
                <a:ea typeface="Calibri" panose="020F0502020204030204" pitchFamily="34" charset="0"/>
              </a:rPr>
              <a:t> </a:t>
            </a:r>
          </a:p>
          <a:p>
            <a:pPr marL="625475" marR="0">
              <a:spcBef>
                <a:spcPts val="0"/>
              </a:spcBef>
            </a:pPr>
            <a:r>
              <a:rPr lang="ru-RU" dirty="0">
                <a:solidFill>
                  <a:srgbClr val="C00000"/>
                </a:solidFill>
                <a:effectLst/>
                <a:latin typeface="Arial" panose="020B0604020202020204" pitchFamily="34" charset="0"/>
                <a:ea typeface="Calibri" panose="020F0502020204030204" pitchFamily="34" charset="0"/>
              </a:rPr>
              <a:t>БЗ. </a:t>
            </a:r>
            <a:r>
              <a:rPr lang="ru-RU" dirty="0" err="1">
                <a:solidFill>
                  <a:srgbClr val="C00000"/>
                </a:solidFill>
                <a:effectLst/>
                <a:latin typeface="Arial" panose="020B0604020202020204" pitchFamily="34" charset="0"/>
                <a:ea typeface="Calibri" panose="020F0502020204030204" pitchFamily="34" charset="0"/>
              </a:rPr>
              <a:t>UX</a:t>
            </a:r>
            <a:r>
              <a:rPr lang="ru-RU" dirty="0">
                <a:solidFill>
                  <a:srgbClr val="C00000"/>
                </a:solidFill>
                <a:effectLst/>
                <a:latin typeface="Arial" panose="020B0604020202020204" pitchFamily="34" charset="0"/>
                <a:ea typeface="Calibri" panose="020F0502020204030204" pitchFamily="34" charset="0"/>
              </a:rPr>
              <a:t> ты! Как и с СОТА не понял сокращения. Я из другой песочницы, у нас ругательства другие! </a:t>
            </a:r>
            <a:r>
              <a:rPr lang="ru-RU" dirty="0">
                <a:solidFill>
                  <a:srgbClr val="C00000"/>
                </a:solidFill>
                <a:latin typeface="Arial" panose="020B0604020202020204" pitchFamily="34" charset="0"/>
                <a:ea typeface="Calibri" panose="020F0502020204030204" pitchFamily="34" charset="0"/>
              </a:rPr>
              <a:t>З</a:t>
            </a:r>
            <a:r>
              <a:rPr lang="ru-RU" dirty="0">
                <a:solidFill>
                  <a:srgbClr val="C00000"/>
                </a:solidFill>
                <a:effectLst/>
                <a:latin typeface="Arial" panose="020B0604020202020204" pitchFamily="34" charset="0"/>
                <a:ea typeface="Calibri" panose="020F0502020204030204" pitchFamily="34" charset="0"/>
              </a:rPr>
              <a:t>а 30 лет в Америке самое мне ненавистное – разговор на уровне «профессионального сленга» - способ «крутых профи» защищаться от «непосвященных». В США аббревиатур раз в 100 больше чем у нас, в каждой фирме – свои.  Постоянно мы на эту дурь наезжали… Вот вдруг вспомнил детский сленг из «Кондуит и </a:t>
            </a:r>
            <a:r>
              <a:rPr lang="ru-RU" dirty="0" err="1">
                <a:solidFill>
                  <a:srgbClr val="C00000"/>
                </a:solidFill>
                <a:effectLst/>
                <a:latin typeface="Arial" panose="020B0604020202020204" pitchFamily="34" charset="0"/>
                <a:ea typeface="Calibri" panose="020F0502020204030204" pitchFamily="34" charset="0"/>
              </a:rPr>
              <a:t>Швамбрания</a:t>
            </a:r>
            <a:r>
              <a:rPr lang="ru-RU" dirty="0">
                <a:solidFill>
                  <a:srgbClr val="C00000"/>
                </a:solidFill>
                <a:effectLst/>
                <a:latin typeface="Arial" panose="020B0604020202020204" pitchFamily="34" charset="0"/>
                <a:ea typeface="Calibri" panose="020F0502020204030204" pitchFamily="34" charset="0"/>
              </a:rPr>
              <a:t>» Льва Кассиля: «А по </a:t>
            </a:r>
            <a:r>
              <a:rPr lang="ru-RU" dirty="0" err="1">
                <a:solidFill>
                  <a:srgbClr val="C00000"/>
                </a:solidFill>
                <a:effectLst/>
                <a:latin typeface="Arial" panose="020B0604020202020204" pitchFamily="34" charset="0"/>
                <a:ea typeface="Calibri" panose="020F0502020204030204" pitchFamily="34" charset="0"/>
              </a:rPr>
              <a:t>по</a:t>
            </a:r>
            <a:r>
              <a:rPr lang="ru-RU" dirty="0">
                <a:solidFill>
                  <a:srgbClr val="C00000"/>
                </a:solidFill>
                <a:effectLst/>
                <a:latin typeface="Arial" panose="020B0604020202020204" pitchFamily="34" charset="0"/>
                <a:ea typeface="Calibri" panose="020F0502020204030204" pitchFamily="34" charset="0"/>
              </a:rPr>
              <a:t> не по?» (а по портрету не получишь?)</a:t>
            </a:r>
            <a:r>
              <a:rPr lang="ru-RU" dirty="0">
                <a:effectLst/>
                <a:latin typeface="Arial" panose="020B0604020202020204" pitchFamily="34" charset="0"/>
                <a:ea typeface="Calibri" panose="020F0502020204030204" pitchFamily="34" charset="0"/>
              </a:rPr>
              <a:t> </a:t>
            </a:r>
            <a:endParaRPr lang="ru-RU" dirty="0"/>
          </a:p>
        </p:txBody>
      </p:sp>
      <p:sp>
        <p:nvSpPr>
          <p:cNvPr id="3" name="TextBox 2">
            <a:extLst>
              <a:ext uri="{FF2B5EF4-FFF2-40B4-BE49-F238E27FC236}">
                <a16:creationId xmlns:a16="http://schemas.microsoft.com/office/drawing/2014/main" id="{9FE5D422-5C62-448A-92D4-4B95AFB94E27}"/>
              </a:ext>
            </a:extLst>
          </p:cNvPr>
          <p:cNvSpPr txBox="1"/>
          <p:nvPr/>
        </p:nvSpPr>
        <p:spPr>
          <a:xfrm>
            <a:off x="1335783" y="0"/>
            <a:ext cx="9243588" cy="519886"/>
          </a:xfrm>
          <a:prstGeom prst="rect">
            <a:avLst/>
          </a:prstGeom>
          <a:noFill/>
        </p:spPr>
        <p:txBody>
          <a:bodyPr wrap="square">
            <a:spAutoFit/>
          </a:bodyPr>
          <a:lstStyle/>
          <a:p>
            <a:pPr marR="0" lvl="2" algn="ctr">
              <a:lnSpc>
                <a:spcPct val="107000"/>
              </a:lnSpc>
              <a:spcBef>
                <a:spcPts val="0"/>
              </a:spcBef>
              <a:spcAft>
                <a:spcPts val="0"/>
              </a:spcAft>
            </a:pPr>
            <a:r>
              <a:rPr lang="ru-RU" sz="2800" b="1" dirty="0">
                <a:solidFill>
                  <a:srgbClr val="C00000"/>
                </a:solidFill>
                <a:latin typeface="Arial" panose="020B0604020202020204" pitchFamily="34" charset="0"/>
                <a:cs typeface="Arial" panose="020B0604020202020204" pitchFamily="34" charset="0"/>
              </a:rPr>
              <a:t>Общие вопросы по презентации</a:t>
            </a:r>
          </a:p>
        </p:txBody>
      </p:sp>
    </p:spTree>
    <p:extLst>
      <p:ext uri="{BB962C8B-B14F-4D97-AF65-F5344CB8AC3E}">
        <p14:creationId xmlns:p14="http://schemas.microsoft.com/office/powerpoint/2010/main" val="3443335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27F281-08E6-4479-9B4B-A7D4EAB58F8F}"/>
              </a:ext>
            </a:extLst>
          </p:cNvPr>
          <p:cNvSpPr txBox="1"/>
          <p:nvPr/>
        </p:nvSpPr>
        <p:spPr>
          <a:xfrm>
            <a:off x="346969" y="457677"/>
            <a:ext cx="11686674" cy="5216813"/>
          </a:xfrm>
          <a:prstGeom prst="rect">
            <a:avLst/>
          </a:prstGeom>
          <a:noFill/>
        </p:spPr>
        <p:txBody>
          <a:bodyPr wrap="square" rtlCol="0">
            <a:spAutoFit/>
          </a:bodyPr>
          <a:lstStyle/>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From </a:t>
            </a:r>
            <a:r>
              <a:rPr lang="ru-RU" sz="1800" dirty="0" err="1">
                <a:effectLst/>
                <a:latin typeface="Arial" panose="020B0604020202020204" pitchFamily="34" charset="0"/>
                <a:ea typeface="Calibri" panose="020F0502020204030204" pitchFamily="34" charset="0"/>
              </a:rPr>
              <a:t>Ihor</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Romanko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dirty="0">
                <a:latin typeface="Arial" panose="020B0604020202020204" pitchFamily="34" charset="0"/>
                <a:ea typeface="Calibri" panose="020F0502020204030204" pitchFamily="34" charset="0"/>
              </a:rPr>
              <a:t>. </a:t>
            </a:r>
            <a:r>
              <a:rPr lang="ru-RU" sz="1800" dirty="0">
                <a:effectLst/>
                <a:latin typeface="Arial" panose="020B0604020202020204" pitchFamily="34" charset="0"/>
                <a:ea typeface="Calibri" panose="020F0502020204030204" pitchFamily="34" charset="0"/>
              </a:rPr>
              <a:t>Так а что по поводу переобучения? </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Ничего… Переобучение </a:t>
            </a:r>
            <a:r>
              <a:rPr lang="ru-RU" dirty="0">
                <a:solidFill>
                  <a:srgbClr val="C00000"/>
                </a:solidFill>
                <a:latin typeface="Arial" panose="020B0604020202020204" pitchFamily="34" charset="0"/>
                <a:ea typeface="Calibri" panose="020F0502020204030204" pitchFamily="34" charset="0"/>
              </a:rPr>
              <a:t>н</a:t>
            </a:r>
            <a:r>
              <a:rPr lang="ru-RU" sz="1800" dirty="0">
                <a:solidFill>
                  <a:srgbClr val="C00000"/>
                </a:solidFill>
                <a:effectLst/>
                <a:latin typeface="Arial" panose="020B0604020202020204" pitchFamily="34" charset="0"/>
                <a:ea typeface="Calibri" panose="020F0502020204030204" pitchFamily="34" charset="0"/>
              </a:rPr>
              <a:t>икак у нас не действует, нет его ни при каких условиях, пытались воспроизвести искусственно – не смогли</a:t>
            </a: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Можем ли мы в процессе изменить класс к которому распознанная картинка принадлежит?</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Запросто. Можно убрать любой образ из класса, можно добавить. Можно один образ отнести к нескольким разным классам. Хозяин - барин. </a:t>
            </a: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From </a:t>
            </a:r>
            <a:r>
              <a:rPr lang="ru-RU" sz="1800" dirty="0" err="1">
                <a:effectLst/>
                <a:latin typeface="Arial" panose="020B0604020202020204" pitchFamily="34" charset="0"/>
                <a:ea typeface="Calibri" panose="020F0502020204030204" pitchFamily="34" charset="0"/>
              </a:rPr>
              <a:t>Ihor</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Romanko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Пробовали ли вы ваши "</a:t>
            </a:r>
            <a:r>
              <a:rPr lang="ru-RU" sz="1800" dirty="0" err="1">
                <a:effectLst/>
                <a:latin typeface="Arial" panose="020B0604020202020204" pitchFamily="34" charset="0"/>
                <a:ea typeface="Calibri" panose="020F0502020204030204" pitchFamily="34" charset="0"/>
              </a:rPr>
              <a:t>Intervals</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Weight</a:t>
            </a:r>
            <a:r>
              <a:rPr lang="ru-RU" sz="1800" dirty="0">
                <a:effectLst/>
                <a:latin typeface="Arial" panose="020B0604020202020204" pitchFamily="34" charset="0"/>
                <a:ea typeface="Calibri" panose="020F0502020204030204" pitchFamily="34" charset="0"/>
              </a:rPr>
              <a:t>" не задавать статически, а определять динамически в процессе работы на основании результатов сравнения? </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Это записано в патенте, мысль здравая, но пока не проверялось, просто потому что не оказалось нужным. Типа «от добра, добра не ищут». Проверим, конечно, со временем. </a:t>
            </a: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From </a:t>
            </a:r>
            <a:r>
              <a:rPr lang="ru-RU" sz="1800" dirty="0" err="1">
                <a:effectLst/>
                <a:latin typeface="Arial" panose="020B0604020202020204" pitchFamily="34" charset="0"/>
                <a:ea typeface="Calibri" panose="020F0502020204030204" pitchFamily="34" charset="0"/>
              </a:rPr>
              <a:t>Ihor</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Romanko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Данные, которые использовались для обучения, лежат где-то в открытом доступе?</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Да, конечно, откуда же мы их тырили? В релизе будет указано откуда что натаскали.</a:t>
            </a: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From Alex </a:t>
            </a:r>
            <a:r>
              <a:rPr lang="ru-RU" sz="1800" dirty="0" err="1">
                <a:effectLst/>
                <a:latin typeface="Arial" panose="020B0604020202020204" pitchFamily="34" charset="0"/>
                <a:ea typeface="Calibri" panose="020F0502020204030204" pitchFamily="34" charset="0"/>
              </a:rPr>
              <a:t>Bur</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dirty="0">
                <a:latin typeface="Arial" panose="020B0604020202020204" pitchFamily="34" charset="0"/>
                <a:ea typeface="Calibri" panose="020F0502020204030204" pitchFamily="34" charset="0"/>
              </a:rPr>
              <a:t>. </a:t>
            </a:r>
            <a:r>
              <a:rPr lang="ru-RU" sz="1800" dirty="0">
                <a:effectLst/>
                <a:latin typeface="Arial" panose="020B0604020202020204" pitchFamily="34" charset="0"/>
                <a:ea typeface="Calibri" panose="020F0502020204030204" pitchFamily="34" charset="0"/>
              </a:rPr>
              <a:t>Вопрос: Получается, что </a:t>
            </a:r>
            <a:r>
              <a:rPr lang="ru-RU" sz="1800" dirty="0" err="1">
                <a:effectLst/>
                <a:latin typeface="Arial" panose="020B0604020202020204" pitchFamily="34" charset="0"/>
                <a:ea typeface="Calibri" panose="020F0502020204030204" pitchFamily="34" charset="0"/>
              </a:rPr>
              <a:t>нейросетку</a:t>
            </a:r>
            <a:r>
              <a:rPr lang="ru-RU" sz="1800" dirty="0">
                <a:effectLst/>
                <a:latin typeface="Arial" panose="020B0604020202020204" pitchFamily="34" charset="0"/>
                <a:ea typeface="Calibri" panose="020F0502020204030204" pitchFamily="34" charset="0"/>
              </a:rPr>
              <a:t> дополнили Фурье-анализом? </a:t>
            </a:r>
          </a:p>
          <a:p>
            <a:pPr lvl="1">
              <a:spcAft>
                <a:spcPts val="600"/>
              </a:spcAft>
            </a:pPr>
            <a:r>
              <a:rPr lang="ru-RU" dirty="0">
                <a:solidFill>
                  <a:srgbClr val="C00000"/>
                </a:solidFill>
                <a:effectLst/>
                <a:latin typeface="Arial" panose="020B0604020202020204" pitchFamily="34" charset="0"/>
                <a:ea typeface="Calibri" panose="020F0502020204030204" pitchFamily="34" charset="0"/>
              </a:rPr>
              <a:t>БЗ. Собственно все наше распознавание основано на быстром дискретном преобразовании Фурье. То, что мы называем «нейронная сумма» есть, по сути дела, «спектральная сумма».</a:t>
            </a:r>
            <a:r>
              <a:rPr lang="ru-RU" dirty="0">
                <a:effectLst/>
                <a:latin typeface="Arial" panose="020B0604020202020204" pitchFamily="34" charset="0"/>
                <a:ea typeface="Calibri" panose="020F0502020204030204" pitchFamily="34" charset="0"/>
              </a:rPr>
              <a:t> </a:t>
            </a:r>
          </a:p>
        </p:txBody>
      </p:sp>
      <p:sp>
        <p:nvSpPr>
          <p:cNvPr id="8" name="TextBox 7">
            <a:extLst>
              <a:ext uri="{FF2B5EF4-FFF2-40B4-BE49-F238E27FC236}">
                <a16:creationId xmlns:a16="http://schemas.microsoft.com/office/drawing/2014/main" id="{230CF99D-CE34-4DD2-97A2-0C927F9A079D}"/>
              </a:ext>
            </a:extLst>
          </p:cNvPr>
          <p:cNvSpPr txBox="1"/>
          <p:nvPr/>
        </p:nvSpPr>
        <p:spPr>
          <a:xfrm>
            <a:off x="1303699" y="0"/>
            <a:ext cx="9243588" cy="519886"/>
          </a:xfrm>
          <a:prstGeom prst="rect">
            <a:avLst/>
          </a:prstGeom>
          <a:noFill/>
        </p:spPr>
        <p:txBody>
          <a:bodyPr wrap="square">
            <a:spAutoFit/>
          </a:bodyPr>
          <a:lstStyle/>
          <a:p>
            <a:pPr marR="0" lvl="2" algn="ctr">
              <a:lnSpc>
                <a:spcPct val="107000"/>
              </a:lnSpc>
              <a:spcBef>
                <a:spcPts val="0"/>
              </a:spcBef>
              <a:spcAft>
                <a:spcPts val="0"/>
              </a:spcAft>
            </a:pPr>
            <a:r>
              <a:rPr lang="ru-RU" sz="2800" b="1" dirty="0">
                <a:solidFill>
                  <a:srgbClr val="C00000"/>
                </a:solidFill>
                <a:latin typeface="Arial" panose="020B0604020202020204" pitchFamily="34" charset="0"/>
                <a:cs typeface="Arial" panose="020B0604020202020204" pitchFamily="34" charset="0"/>
              </a:rPr>
              <a:t>Общие вопросы по презентации</a:t>
            </a:r>
          </a:p>
        </p:txBody>
      </p:sp>
    </p:spTree>
    <p:extLst>
      <p:ext uri="{BB962C8B-B14F-4D97-AF65-F5344CB8AC3E}">
        <p14:creationId xmlns:p14="http://schemas.microsoft.com/office/powerpoint/2010/main" val="2840238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27F281-08E6-4479-9B4B-A7D4EAB58F8F}"/>
              </a:ext>
            </a:extLst>
          </p:cNvPr>
          <p:cNvSpPr txBox="1"/>
          <p:nvPr/>
        </p:nvSpPr>
        <p:spPr>
          <a:xfrm>
            <a:off x="721260" y="459546"/>
            <a:ext cx="11312844" cy="5463034"/>
          </a:xfrm>
          <a:prstGeom prst="rect">
            <a:avLst/>
          </a:prstGeom>
          <a:noFill/>
        </p:spPr>
        <p:txBody>
          <a:bodyPr wrap="square" rtlCol="0">
            <a:spAutoFit/>
          </a:bodyPr>
          <a:lstStyle/>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From Anton </a:t>
            </a:r>
            <a:r>
              <a:rPr lang="ru-RU" sz="1800" dirty="0" err="1">
                <a:effectLst/>
                <a:latin typeface="Arial" panose="020B0604020202020204" pitchFamily="34" charset="0"/>
                <a:ea typeface="Calibri" panose="020F0502020204030204" pitchFamily="34" charset="0"/>
              </a:rPr>
              <a:t>Kolonin</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Как в данной системе задействовать “умное управление БД” если интерфейс заточен на картинки? </a:t>
            </a:r>
          </a:p>
          <a:p>
            <a:pPr>
              <a:spcAft>
                <a:spcPts val="600"/>
              </a:spcAft>
            </a:pPr>
            <a:r>
              <a:rPr lang="ru-RU" sz="1800" dirty="0">
                <a:solidFill>
                  <a:srgbClr val="C00000"/>
                </a:solidFill>
                <a:effectLst/>
                <a:latin typeface="Arial" panose="020B0604020202020204" pitchFamily="34" charset="0"/>
                <a:ea typeface="Calibri" panose="020F0502020204030204" pitchFamily="34" charset="0"/>
              </a:rPr>
              <a:t>БЗ. Вопрос справедливый. В данной </a:t>
            </a:r>
            <a:r>
              <a:rPr lang="en-US" sz="1800" b="1" i="0" dirty="0">
                <a:solidFill>
                  <a:srgbClr val="C00000"/>
                </a:solidFill>
                <a:effectLst/>
                <a:latin typeface="Times New Roman" panose="02020603050405020304" pitchFamily="18" charset="0"/>
              </a:rPr>
              <a:t>PNET_Matrix</a:t>
            </a:r>
            <a:r>
              <a:rPr lang="ru-RU" sz="1800" dirty="0">
                <a:solidFill>
                  <a:srgbClr val="C00000"/>
                </a:solidFill>
                <a:effectLst/>
                <a:latin typeface="Arial" panose="020B0604020202020204" pitchFamily="34" charset="0"/>
                <a:ea typeface="Calibri" panose="020F0502020204030204" pitchFamily="34" charset="0"/>
              </a:rPr>
              <a:t> </a:t>
            </a:r>
            <a:r>
              <a:rPr lang="ru-RU" sz="1800" dirty="0">
                <a:effectLst/>
                <a:latin typeface="Arial" panose="020B0604020202020204" pitchFamily="34" charset="0"/>
                <a:ea typeface="Calibri" panose="020F0502020204030204" pitchFamily="34" charset="0"/>
              </a:rPr>
              <a:t>“умное управление БД” </a:t>
            </a:r>
            <a:r>
              <a:rPr lang="ru-RU" sz="1800" dirty="0">
                <a:solidFill>
                  <a:srgbClr val="C00000"/>
                </a:solidFill>
                <a:effectLst/>
                <a:latin typeface="Arial" panose="020B0604020202020204" pitchFamily="34" charset="0"/>
                <a:ea typeface="Calibri" panose="020F0502020204030204" pitchFamily="34" charset="0"/>
              </a:rPr>
              <a:t>не реализуешь или реализуешь очень слабо и криво. Пока </a:t>
            </a:r>
            <a:r>
              <a:rPr lang="ru-RU" dirty="0">
                <a:solidFill>
                  <a:srgbClr val="C00000"/>
                </a:solidFill>
                <a:latin typeface="Arial" panose="020B0604020202020204" pitchFamily="34" charset="0"/>
                <a:ea typeface="Calibri" panose="020F0502020204030204" pitchFamily="34" charset="0"/>
              </a:rPr>
              <a:t>мы для простоты и быстроты разработки ограничились </a:t>
            </a:r>
            <a:r>
              <a:rPr lang="ru-RU" sz="1800" dirty="0">
                <a:solidFill>
                  <a:srgbClr val="C00000"/>
                </a:solidFill>
                <a:effectLst/>
                <a:latin typeface="Arial" panose="020B0604020202020204" pitchFamily="34" charset="0"/>
                <a:ea typeface="Calibri" panose="020F0502020204030204" pitchFamily="34" charset="0"/>
              </a:rPr>
              <a:t>картинками, просто надо же с чего-то начинать</a:t>
            </a:r>
            <a:r>
              <a:rPr lang="ru-RU" dirty="0">
                <a:solidFill>
                  <a:srgbClr val="C00000"/>
                </a:solidFill>
                <a:latin typeface="Arial" panose="020B0604020202020204" pitchFamily="34" charset="0"/>
                <a:ea typeface="Calibri" panose="020F0502020204030204" pitchFamily="34" charset="0"/>
              </a:rPr>
              <a:t>! Ну не становится навороженный сразу доктором наук или президентом! Период писания в пеленки неизбежен. </a:t>
            </a:r>
            <a:r>
              <a:rPr lang="ru-RU" sz="1800" dirty="0">
                <a:solidFill>
                  <a:srgbClr val="C00000"/>
                </a:solidFill>
                <a:effectLst/>
                <a:latin typeface="Arial" panose="020B0604020202020204" pitchFamily="34" charset="0"/>
                <a:ea typeface="Calibri" panose="020F0502020204030204" pitchFamily="34" charset="0"/>
              </a:rPr>
              <a:t>Но в </a:t>
            </a:r>
            <a:r>
              <a:rPr lang="en-US" sz="1800" dirty="0">
                <a:solidFill>
                  <a:srgbClr val="C00000"/>
                </a:solidFill>
                <a:effectLst/>
                <a:latin typeface="Arial" panose="020B0604020202020204" pitchFamily="34" charset="0"/>
                <a:ea typeface="Calibri" panose="020F0502020204030204" pitchFamily="34" charset="0"/>
              </a:rPr>
              <a:t>PANN </a:t>
            </a:r>
            <a:r>
              <a:rPr lang="ru-RU" dirty="0">
                <a:solidFill>
                  <a:srgbClr val="C00000"/>
                </a:solidFill>
                <a:latin typeface="Arial" panose="020B0604020202020204" pitchFamily="34" charset="0"/>
                <a:ea typeface="Calibri" panose="020F0502020204030204" pitchFamily="34" charset="0"/>
              </a:rPr>
              <a:t>вполне можно использовать </a:t>
            </a:r>
            <a:r>
              <a:rPr lang="ru-RU" sz="1800" dirty="0">
                <a:solidFill>
                  <a:srgbClr val="C00000"/>
                </a:solidFill>
                <a:effectLst/>
                <a:latin typeface="Arial" panose="020B0604020202020204" pitchFamily="34" charset="0"/>
                <a:ea typeface="Calibri" panose="020F0502020204030204" pitchFamily="34" charset="0"/>
              </a:rPr>
              <a:t>объекты</a:t>
            </a:r>
            <a:r>
              <a:rPr lang="en-US" sz="1800" dirty="0">
                <a:solidFill>
                  <a:srgbClr val="C00000"/>
                </a:solidFill>
                <a:effectLst/>
                <a:latin typeface="Arial" panose="020B0604020202020204" pitchFamily="34" charset="0"/>
                <a:ea typeface="Calibri" panose="020F0502020204030204" pitchFamily="34" charset="0"/>
              </a:rPr>
              <a:t> </a:t>
            </a:r>
            <a:r>
              <a:rPr lang="ru-RU" sz="1800" dirty="0">
                <a:solidFill>
                  <a:srgbClr val="C00000"/>
                </a:solidFill>
                <a:effectLst/>
                <a:latin typeface="Arial" panose="020B0604020202020204" pitchFamily="34" charset="0"/>
                <a:ea typeface="Calibri" panose="020F0502020204030204" pitchFamily="34" charset="0"/>
              </a:rPr>
              <a:t>других</a:t>
            </a:r>
            <a:r>
              <a:rPr lang="en-US" sz="1800" dirty="0">
                <a:solidFill>
                  <a:srgbClr val="C00000"/>
                </a:solidFill>
                <a:effectLst/>
                <a:latin typeface="Arial" panose="020B0604020202020204" pitchFamily="34" charset="0"/>
                <a:ea typeface="Calibri" panose="020F0502020204030204" pitchFamily="34" charset="0"/>
              </a:rPr>
              <a:t> </a:t>
            </a:r>
            <a:r>
              <a:rPr lang="ru-RU" sz="1800" dirty="0">
                <a:solidFill>
                  <a:srgbClr val="C00000"/>
                </a:solidFill>
                <a:effectLst/>
                <a:latin typeface="Arial" panose="020B0604020202020204" pitchFamily="34" charset="0"/>
                <a:ea typeface="Calibri" panose="020F0502020204030204" pitchFamily="34" charset="0"/>
              </a:rPr>
              <a:t>типов - графики, таблицы, правила и т.п. Это будет сделано в следующих релизах. </a:t>
            </a:r>
            <a:r>
              <a:rPr lang="ru-RU" sz="1800" dirty="0">
                <a:effectLst/>
                <a:latin typeface="Arial" panose="020B0604020202020204" pitchFamily="34" charset="0"/>
                <a:ea typeface="Calibri" panose="020F0502020204030204" pitchFamily="34" charset="0"/>
              </a:rPr>
              <a:t> </a:t>
            </a: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 From Олег Гафуров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Борис, расскажите о решении для PANN проблемы "черного ящика"!!!</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В конце лекции я об этом рассказываю, отвечая на вопрос 4 Антона </a:t>
            </a:r>
            <a:r>
              <a:rPr lang="ru-RU" sz="1800" dirty="0" err="1">
                <a:solidFill>
                  <a:srgbClr val="C00000"/>
                </a:solidFill>
                <a:effectLst/>
                <a:latin typeface="Arial" panose="020B0604020202020204" pitchFamily="34" charset="0"/>
                <a:ea typeface="Calibri" panose="020F0502020204030204" pitchFamily="34" charset="0"/>
              </a:rPr>
              <a:t>Колонина</a:t>
            </a:r>
            <a:r>
              <a:rPr lang="ru-RU" sz="1800" dirty="0">
                <a:solidFill>
                  <a:srgbClr val="C00000"/>
                </a:solidFill>
                <a:effectLst/>
                <a:latin typeface="Arial" panose="020B0604020202020204" pitchFamily="34" charset="0"/>
                <a:ea typeface="Calibri" panose="020F0502020204030204" pitchFamily="34" charset="0"/>
              </a:rPr>
              <a:t> – (см. слайд 22)</a:t>
            </a: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Виктор Носко: погодите, там сравнение </a:t>
            </a:r>
            <a:r>
              <a:rPr lang="ru-RU" sz="1800" dirty="0" err="1">
                <a:effectLst/>
                <a:latin typeface="Arial" panose="020B0604020202020204" pitchFamily="34" charset="0"/>
                <a:ea typeface="Calibri" panose="020F0502020204030204" pitchFamily="34" charset="0"/>
              </a:rPr>
              <a:t>фремйворков</a:t>
            </a:r>
            <a:r>
              <a:rPr lang="ru-RU" sz="1800" dirty="0">
                <a:effectLst/>
                <a:latin typeface="Arial" panose="020B0604020202020204" pitchFamily="34" charset="0"/>
                <a:ea typeface="Calibri" panose="020F0502020204030204" pitchFamily="34" charset="0"/>
              </a:rPr>
              <a:t>, этого недостаточно, причем тут </a:t>
            </a:r>
            <a:r>
              <a:rPr lang="ru-RU" sz="1800" dirty="0" err="1">
                <a:effectLst/>
                <a:latin typeface="Arial" panose="020B0604020202020204" pitchFamily="34" charset="0"/>
                <a:ea typeface="Calibri" panose="020F0502020204030204" pitchFamily="34" charset="0"/>
              </a:rPr>
              <a:t>керас</a:t>
            </a:r>
            <a:r>
              <a:rPr lang="ru-RU" sz="1800" dirty="0">
                <a:effectLst/>
                <a:latin typeface="Arial" panose="020B0604020202020204" pitchFamily="34" charset="0"/>
                <a:ea typeface="Calibri" panose="020F0502020204030204" pitchFamily="34" charset="0"/>
              </a:rPr>
              <a:t> когда надо сравнить конкретную архитектуру нейросети, число нейронов там и т.п!!  Плюс разницу надо посчитать на </a:t>
            </a:r>
            <a:r>
              <a:rPr lang="ru-RU" sz="1800" dirty="0" err="1">
                <a:effectLst/>
                <a:latin typeface="Arial" panose="020B0604020202020204" pitchFamily="34" charset="0"/>
                <a:ea typeface="Calibri" panose="020F0502020204030204" pitchFamily="34" charset="0"/>
              </a:rPr>
              <a:t>продакшен</a:t>
            </a:r>
            <a:r>
              <a:rPr lang="ru-RU" sz="1800" dirty="0">
                <a:effectLst/>
                <a:latin typeface="Arial" panose="020B0604020202020204" pitchFamily="34" charset="0"/>
                <a:ea typeface="Calibri" panose="020F0502020204030204" pitchFamily="34" charset="0"/>
              </a:rPr>
              <a:t> примерах - когда данных тысячи.</a:t>
            </a:r>
          </a:p>
          <a:p>
            <a:pPr>
              <a:spcAft>
                <a:spcPts val="600"/>
              </a:spcAft>
            </a:pPr>
            <a:r>
              <a:rPr lang="ru-RU" sz="1800" dirty="0">
                <a:solidFill>
                  <a:srgbClr val="C00000"/>
                </a:solidFill>
                <a:effectLst/>
                <a:latin typeface="Arial" panose="020B0604020202020204" pitchFamily="34" charset="0"/>
                <a:ea typeface="Calibri" panose="020F0502020204030204" pitchFamily="34" charset="0"/>
              </a:rPr>
              <a:t> БЗ. Ну и что что Майк Тайсон заколотил </a:t>
            </a:r>
            <a:r>
              <a:rPr lang="ru-RU" sz="1800" dirty="0" err="1">
                <a:solidFill>
                  <a:srgbClr val="C00000"/>
                </a:solidFill>
                <a:effectLst/>
                <a:latin typeface="Arial" panose="020B0604020202020204" pitchFamily="34" charset="0"/>
                <a:ea typeface="Calibri" panose="020F0502020204030204" pitchFamily="34" charset="0"/>
              </a:rPr>
              <a:t>Эвандера</a:t>
            </a:r>
            <a:r>
              <a:rPr lang="ru-RU" sz="1800" dirty="0">
                <a:solidFill>
                  <a:srgbClr val="C00000"/>
                </a:solidFill>
                <a:effectLst/>
                <a:latin typeface="Arial" panose="020B0604020202020204" pitchFamily="34" charset="0"/>
                <a:ea typeface="Calibri" panose="020F0502020204030204" pitchFamily="34" charset="0"/>
              </a:rPr>
              <a:t> </a:t>
            </a:r>
            <a:r>
              <a:rPr lang="ru-RU" sz="1800" dirty="0" err="1">
                <a:solidFill>
                  <a:srgbClr val="C00000"/>
                </a:solidFill>
                <a:effectLst/>
                <a:latin typeface="Arial" panose="020B0604020202020204" pitchFamily="34" charset="0"/>
                <a:ea typeface="Calibri" panose="020F0502020204030204" pitchFamily="34" charset="0"/>
              </a:rPr>
              <a:t>Холифилда</a:t>
            </a:r>
            <a:r>
              <a:rPr lang="ru-RU" sz="1800" dirty="0">
                <a:solidFill>
                  <a:srgbClr val="C00000"/>
                </a:solidFill>
                <a:effectLst/>
                <a:latin typeface="Arial" panose="020B0604020202020204" pitchFamily="34" charset="0"/>
                <a:ea typeface="Calibri" panose="020F0502020204030204" pitchFamily="34" charset="0"/>
              </a:rPr>
              <a:t> на ринге и отъел ему ухо? Надо сравнить их конкретную архитектуру, число нейронов, давление крови, черноту кожи и сексуальную ориентацию, прежде чем делать заключение, кто лучший боксер… И ненаучно, знаете ли, делать выводы на одном единственном бое – </a:t>
            </a:r>
            <a:r>
              <a:rPr lang="ru-RU" sz="1800" dirty="0">
                <a:effectLst/>
                <a:latin typeface="Arial" panose="020B0604020202020204" pitchFamily="34" charset="0"/>
                <a:ea typeface="Calibri" panose="020F0502020204030204" pitchFamily="34" charset="0"/>
              </a:rPr>
              <a:t> разницу надо посчитать на </a:t>
            </a:r>
            <a:r>
              <a:rPr lang="ru-RU" sz="1800" dirty="0" err="1">
                <a:effectLst/>
                <a:latin typeface="Arial" panose="020B0604020202020204" pitchFamily="34" charset="0"/>
                <a:ea typeface="Calibri" panose="020F0502020204030204" pitchFamily="34" charset="0"/>
              </a:rPr>
              <a:t>продакшен</a:t>
            </a:r>
            <a:r>
              <a:rPr lang="ru-RU" sz="1800" dirty="0">
                <a:effectLst/>
                <a:latin typeface="Arial" panose="020B0604020202020204" pitchFamily="34" charset="0"/>
                <a:ea typeface="Calibri" panose="020F0502020204030204" pitchFamily="34" charset="0"/>
              </a:rPr>
              <a:t> примерах - когда данных тысячи…  </a:t>
            </a:r>
            <a:r>
              <a:rPr lang="ru-RU" sz="1800" dirty="0">
                <a:solidFill>
                  <a:srgbClr val="C00000"/>
                </a:solidFill>
                <a:effectLst/>
                <a:latin typeface="Arial" panose="020B0604020202020204" pitchFamily="34" charset="0"/>
                <a:ea typeface="Calibri" panose="020F0502020204030204" pitchFamily="34" charset="0"/>
              </a:rPr>
              <a:t> Сори – каков вопрос, таков ответ…</a:t>
            </a:r>
            <a:endParaRPr lang="ru-RU" dirty="0">
              <a:solidFill>
                <a:srgbClr val="C00000"/>
              </a:solidFill>
            </a:endParaRPr>
          </a:p>
        </p:txBody>
      </p:sp>
      <p:sp>
        <p:nvSpPr>
          <p:cNvPr id="8" name="TextBox 7">
            <a:extLst>
              <a:ext uri="{FF2B5EF4-FFF2-40B4-BE49-F238E27FC236}">
                <a16:creationId xmlns:a16="http://schemas.microsoft.com/office/drawing/2014/main" id="{230CF99D-CE34-4DD2-97A2-0C927F9A079D}"/>
              </a:ext>
            </a:extLst>
          </p:cNvPr>
          <p:cNvSpPr txBox="1"/>
          <p:nvPr/>
        </p:nvSpPr>
        <p:spPr>
          <a:xfrm>
            <a:off x="1303699" y="0"/>
            <a:ext cx="9243588" cy="519886"/>
          </a:xfrm>
          <a:prstGeom prst="rect">
            <a:avLst/>
          </a:prstGeom>
          <a:noFill/>
        </p:spPr>
        <p:txBody>
          <a:bodyPr wrap="square">
            <a:spAutoFit/>
          </a:bodyPr>
          <a:lstStyle/>
          <a:p>
            <a:pPr marR="0" lvl="2" algn="ctr">
              <a:lnSpc>
                <a:spcPct val="107000"/>
              </a:lnSpc>
              <a:spcBef>
                <a:spcPts val="0"/>
              </a:spcBef>
              <a:spcAft>
                <a:spcPts val="0"/>
              </a:spcAft>
            </a:pPr>
            <a:r>
              <a:rPr lang="ru-RU" sz="2800" b="1" dirty="0">
                <a:solidFill>
                  <a:srgbClr val="C00000"/>
                </a:solidFill>
                <a:latin typeface="Arial" panose="020B0604020202020204" pitchFamily="34" charset="0"/>
                <a:cs typeface="Arial" panose="020B0604020202020204" pitchFamily="34" charset="0"/>
              </a:rPr>
              <a:t>Общие вопросы по презентации</a:t>
            </a:r>
          </a:p>
        </p:txBody>
      </p:sp>
    </p:spTree>
    <p:extLst>
      <p:ext uri="{BB962C8B-B14F-4D97-AF65-F5344CB8AC3E}">
        <p14:creationId xmlns:p14="http://schemas.microsoft.com/office/powerpoint/2010/main" val="2764617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27F281-08E6-4479-9B4B-A7D4EAB58F8F}"/>
              </a:ext>
            </a:extLst>
          </p:cNvPr>
          <p:cNvSpPr txBox="1"/>
          <p:nvPr/>
        </p:nvSpPr>
        <p:spPr>
          <a:xfrm>
            <a:off x="796705" y="629693"/>
            <a:ext cx="11245992" cy="5463034"/>
          </a:xfrm>
          <a:prstGeom prst="rect">
            <a:avLst/>
          </a:prstGeom>
          <a:noFill/>
        </p:spPr>
        <p:txBody>
          <a:bodyPr wrap="square" rtlCol="0">
            <a:spAutoFit/>
          </a:bodyPr>
          <a:lstStyle/>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Юрий Бабуров: Ну, 99% времени обучения нам по-прежнему нужен, а вот оставшийся 1% мы можем разменять на ускорение в 100 раз, ценой снижения точности. В результате, и точность страдает, и время обучения уменьшается лишь на 1%. Заменим </a:t>
            </a:r>
            <a:r>
              <a:rPr lang="ru-RU" sz="1800" dirty="0" err="1">
                <a:effectLst/>
                <a:latin typeface="Arial" panose="020B0604020202020204" pitchFamily="34" charset="0"/>
                <a:ea typeface="Calibri" panose="020F0502020204030204" pitchFamily="34" charset="0"/>
              </a:rPr>
              <a:t>pann</a:t>
            </a:r>
            <a:r>
              <a:rPr lang="ru-RU" sz="1800" dirty="0">
                <a:effectLst/>
                <a:latin typeface="Arial" panose="020B0604020202020204" pitchFamily="34" charset="0"/>
                <a:ea typeface="Calibri" panose="020F0502020204030204" pitchFamily="34" charset="0"/>
              </a:rPr>
              <a:t> на деревья решений или наивный </a:t>
            </a:r>
            <a:r>
              <a:rPr lang="ru-RU" sz="1800" dirty="0" err="1">
                <a:effectLst/>
                <a:latin typeface="Arial" panose="020B0604020202020204" pitchFamily="34" charset="0"/>
                <a:ea typeface="Calibri" panose="020F0502020204030204" pitchFamily="34" charset="0"/>
              </a:rPr>
              <a:t>байес</a:t>
            </a:r>
            <a:r>
              <a:rPr lang="ru-RU" sz="1800" dirty="0">
                <a:effectLst/>
                <a:latin typeface="Arial" panose="020B0604020202020204" pitchFamily="34" charset="0"/>
                <a:ea typeface="Calibri" panose="020F0502020204030204" pitchFamily="34" charset="0"/>
              </a:rPr>
              <a:t> и получим всё то же самое.</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 БЗ. </a:t>
            </a:r>
            <a:r>
              <a:rPr lang="ru-RU" dirty="0">
                <a:solidFill>
                  <a:srgbClr val="C00000"/>
                </a:solidFill>
                <a:latin typeface="Arial" panose="020B0604020202020204" pitchFamily="34" charset="0"/>
                <a:ea typeface="Calibri" panose="020F0502020204030204" pitchFamily="34" charset="0"/>
              </a:rPr>
              <a:t>Ну</a:t>
            </a:r>
            <a:r>
              <a:rPr lang="ru-RU" sz="1800" dirty="0">
                <a:solidFill>
                  <a:srgbClr val="C00000"/>
                </a:solidFill>
                <a:effectLst/>
                <a:latin typeface="Arial" panose="020B0604020202020204" pitchFamily="34" charset="0"/>
                <a:ea typeface="Calibri" panose="020F0502020204030204" pitchFamily="34" charset="0"/>
              </a:rPr>
              <a:t>, если считать, что 99% ученого времени тратится на питье кофе и рассказывание анекдотов, то вы абсолютно правы. Это мы, понятно, не ускорим.  А вот само обучение сетей ускорим в сотни, а то и в тысячи раз. Сложнее с точностью. Она иногда выше у Керас, а иногда у нас. Но Керас уже на максимуме и на пределе развития, а мы только подошли к снаряду чтобы размяться! Запас по точности у нас в спектральном представлении. Мы это сделаем – добро пожаловать убедиться несколько позже. Просто в первом бета релизе это пока не реализовано.  </a:t>
            </a:r>
          </a:p>
          <a:p>
            <a:pPr marL="285750" indent="-285750">
              <a:spcAft>
                <a:spcPts val="600"/>
              </a:spcAft>
              <a:buFont typeface="Arial" panose="020B0604020202020204" pitchFamily="34" charset="0"/>
              <a:buChar char="•"/>
            </a:pPr>
            <a:r>
              <a:rPr lang="ru-RU" dirty="0">
                <a:latin typeface="Arial" panose="020B0604020202020204" pitchFamily="34" charset="0"/>
                <a:ea typeface="Calibri" panose="020F0502020204030204" pitchFamily="34" charset="0"/>
              </a:rPr>
              <a:t>From Anton </a:t>
            </a:r>
            <a:r>
              <a:rPr lang="ru-RU" dirty="0" err="1">
                <a:latin typeface="Arial" panose="020B0604020202020204" pitchFamily="34" charset="0"/>
                <a:ea typeface="Calibri" panose="020F0502020204030204" pitchFamily="34" charset="0"/>
              </a:rPr>
              <a:t>Kolonin</a:t>
            </a:r>
            <a:r>
              <a:rPr lang="ru-RU" dirty="0">
                <a:latin typeface="Arial" panose="020B0604020202020204" pitchFamily="34" charset="0"/>
                <a:ea typeface="Calibri" panose="020F0502020204030204" pitchFamily="34" charset="0"/>
              </a:rPr>
              <a:t> </a:t>
            </a:r>
            <a:r>
              <a:rPr lang="ru-RU" dirty="0" err="1">
                <a:latin typeface="Arial" panose="020B0604020202020204" pitchFamily="34" charset="0"/>
                <a:ea typeface="Calibri" panose="020F0502020204030204" pitchFamily="34" charset="0"/>
              </a:rPr>
              <a:t>to</a:t>
            </a:r>
            <a:r>
              <a:rPr lang="ru-RU" dirty="0">
                <a:latin typeface="Arial" panose="020B0604020202020204" pitchFamily="34" charset="0"/>
                <a:ea typeface="Calibri" panose="020F0502020204030204" pitchFamily="34" charset="0"/>
              </a:rPr>
              <a:t> </a:t>
            </a:r>
            <a:r>
              <a:rPr lang="ru-RU" dirty="0" err="1">
                <a:latin typeface="Arial" panose="020B0604020202020204" pitchFamily="34" charset="0"/>
                <a:ea typeface="Calibri" panose="020F0502020204030204" pitchFamily="34" charset="0"/>
              </a:rPr>
              <a:t>Everyone</a:t>
            </a:r>
            <a:r>
              <a:rPr lang="ru-RU" dirty="0">
                <a:latin typeface="Arial" panose="020B0604020202020204" pitchFamily="34" charset="0"/>
                <a:ea typeface="Calibri" panose="020F0502020204030204" pitchFamily="34" charset="0"/>
              </a:rPr>
              <a:t> Нужен </a:t>
            </a:r>
            <a:r>
              <a:rPr lang="ru-RU" sz="1800" dirty="0">
                <a:effectLst/>
                <a:latin typeface="Arial" panose="020B0604020202020204" pitchFamily="34" charset="0"/>
                <a:ea typeface="Calibri" panose="020F0502020204030204" pitchFamily="34" charset="0"/>
              </a:rPr>
              <a:t>пример - в чем “прозрачность” PANN на примере распознавания котов или лиц, к примеру.</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прозрачность в абсолютно понятных и всегда воспроизводимых процессах построения обобщенного образа и распознания по степени совпадения спектров. </a:t>
            </a: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Объяснимость - если система распознала собаку как кошку, как она это будет объяснять?  </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Да как научим так и будет. Например по Маяковскому - скажет: «извините нас сермяжных за </a:t>
            </a:r>
            <a:r>
              <a:rPr lang="ru-RU" sz="1800" dirty="0" err="1">
                <a:solidFill>
                  <a:srgbClr val="C00000"/>
                </a:solidFill>
                <a:effectLst/>
                <a:latin typeface="Arial" panose="020B0604020202020204" pitchFamily="34" charset="0"/>
                <a:ea typeface="Calibri" panose="020F0502020204030204" pitchFamily="34" charset="0"/>
              </a:rPr>
              <a:t>стишочек</a:t>
            </a:r>
            <a:r>
              <a:rPr lang="ru-RU" sz="1800" dirty="0">
                <a:solidFill>
                  <a:srgbClr val="C00000"/>
                </a:solidFill>
                <a:effectLst/>
                <a:latin typeface="Arial" panose="020B0604020202020204" pitchFamily="34" charset="0"/>
                <a:ea typeface="Calibri" panose="020F0502020204030204" pitchFamily="34" charset="0"/>
              </a:rPr>
              <a:t> неудачливый, не хотите на гармошке поиграть ли…». А если серьезнее – объяснять будет не сеть а мы сами – есть </a:t>
            </a:r>
            <a:r>
              <a:rPr lang="ru-RU" dirty="0">
                <a:solidFill>
                  <a:srgbClr val="C00000"/>
                </a:solidFill>
                <a:latin typeface="Arial" panose="020B0604020202020204" pitchFamily="34" charset="0"/>
                <a:ea typeface="Calibri" panose="020F0502020204030204" pitchFamily="34" charset="0"/>
              </a:rPr>
              <a:t>возможность </a:t>
            </a:r>
            <a:r>
              <a:rPr lang="ru-RU" sz="1800" dirty="0">
                <a:solidFill>
                  <a:srgbClr val="C00000"/>
                </a:solidFill>
                <a:effectLst/>
                <a:latin typeface="Arial" panose="020B0604020202020204" pitchFamily="34" charset="0"/>
                <a:ea typeface="Calibri" panose="020F0502020204030204" pitchFamily="34" charset="0"/>
              </a:rPr>
              <a:t>это понять, сравнивая весовые матрицы. </a:t>
            </a:r>
            <a:r>
              <a:rPr lang="ru-RU" sz="1800" dirty="0">
                <a:effectLst/>
                <a:latin typeface="Arial" panose="020B0604020202020204" pitchFamily="34" charset="0"/>
                <a:ea typeface="Calibri" panose="020F0502020204030204" pitchFamily="34" charset="0"/>
              </a:rPr>
              <a:t> </a:t>
            </a:r>
          </a:p>
        </p:txBody>
      </p:sp>
      <p:sp>
        <p:nvSpPr>
          <p:cNvPr id="8" name="TextBox 7">
            <a:extLst>
              <a:ext uri="{FF2B5EF4-FFF2-40B4-BE49-F238E27FC236}">
                <a16:creationId xmlns:a16="http://schemas.microsoft.com/office/drawing/2014/main" id="{230CF99D-CE34-4DD2-97A2-0C927F9A079D}"/>
              </a:ext>
            </a:extLst>
          </p:cNvPr>
          <p:cNvSpPr txBox="1"/>
          <p:nvPr/>
        </p:nvSpPr>
        <p:spPr>
          <a:xfrm>
            <a:off x="1303699" y="0"/>
            <a:ext cx="9243588" cy="519886"/>
          </a:xfrm>
          <a:prstGeom prst="rect">
            <a:avLst/>
          </a:prstGeom>
          <a:noFill/>
        </p:spPr>
        <p:txBody>
          <a:bodyPr wrap="square">
            <a:spAutoFit/>
          </a:bodyPr>
          <a:lstStyle/>
          <a:p>
            <a:pPr marR="0" lvl="2" algn="ctr">
              <a:lnSpc>
                <a:spcPct val="107000"/>
              </a:lnSpc>
              <a:spcBef>
                <a:spcPts val="0"/>
              </a:spcBef>
              <a:spcAft>
                <a:spcPts val="0"/>
              </a:spcAft>
            </a:pPr>
            <a:r>
              <a:rPr lang="ru-RU" sz="2800" b="1" dirty="0">
                <a:solidFill>
                  <a:srgbClr val="C00000"/>
                </a:solidFill>
                <a:latin typeface="Arial" panose="020B0604020202020204" pitchFamily="34" charset="0"/>
                <a:cs typeface="Arial" panose="020B0604020202020204" pitchFamily="34" charset="0"/>
              </a:rPr>
              <a:t>Общие вопросы по презентации</a:t>
            </a:r>
          </a:p>
        </p:txBody>
      </p:sp>
    </p:spTree>
    <p:extLst>
      <p:ext uri="{BB962C8B-B14F-4D97-AF65-F5344CB8AC3E}">
        <p14:creationId xmlns:p14="http://schemas.microsoft.com/office/powerpoint/2010/main" val="2435877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27F281-08E6-4479-9B4B-A7D4EAB58F8F}"/>
              </a:ext>
            </a:extLst>
          </p:cNvPr>
          <p:cNvSpPr txBox="1"/>
          <p:nvPr/>
        </p:nvSpPr>
        <p:spPr>
          <a:xfrm>
            <a:off x="607707" y="519886"/>
            <a:ext cx="11467585" cy="5386090"/>
          </a:xfrm>
          <a:prstGeom prst="rect">
            <a:avLst/>
          </a:prstGeom>
          <a:noFill/>
        </p:spPr>
        <p:txBody>
          <a:bodyPr wrap="square" rtlCol="0">
            <a:spAutoFit/>
          </a:bodyPr>
          <a:lstStyle/>
          <a:p>
            <a:pPr marL="285750" marR="0" indent="-285750">
              <a:spcBef>
                <a:spcPts val="0"/>
              </a:spcBef>
              <a:spcAft>
                <a:spcPts val="600"/>
              </a:spcAft>
              <a:buFont typeface="Arial" panose="020B0604020202020204" pitchFamily="34" charset="0"/>
              <a:buChar char="•"/>
            </a:pPr>
            <a:r>
              <a:rPr lang="ru-RU" sz="1800" dirty="0">
                <a:solidFill>
                  <a:srgbClr val="FF0000"/>
                </a:solidFill>
                <a:effectLst/>
                <a:latin typeface="Arial" panose="020B0604020202020204" pitchFamily="34" charset="0"/>
                <a:ea typeface="Calibri" panose="020F0502020204030204" pitchFamily="34" charset="0"/>
              </a:rPr>
              <a:t> </a:t>
            </a:r>
            <a:r>
              <a:rPr lang="ru-RU" sz="1800" dirty="0">
                <a:effectLst/>
                <a:latin typeface="Arial" panose="020B0604020202020204" pitchFamily="34" charset="0"/>
                <a:ea typeface="Calibri" panose="020F0502020204030204" pitchFamily="34" charset="0"/>
              </a:rPr>
              <a:t>From ИИ Ньютон. </a:t>
            </a:r>
            <a:r>
              <a:rPr lang="ru-RU" sz="1800" dirty="0" err="1">
                <a:effectLst/>
                <a:latin typeface="Arial" panose="020B0604020202020204" pitchFamily="34" charset="0"/>
                <a:ea typeface="Calibri" panose="020F0502020204030204" pitchFamily="34" charset="0"/>
              </a:rPr>
              <a:t>Vic</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Nosko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11:49 </a:t>
            </a:r>
            <a:r>
              <a:rPr lang="ru-RU" sz="1800" dirty="0" err="1">
                <a:effectLst/>
                <a:latin typeface="Arial" panose="020B0604020202020204" pitchFamily="34" charset="0"/>
                <a:ea typeface="Calibri" panose="020F0502020204030204" pitchFamily="34" charset="0"/>
              </a:rPr>
              <a:t>AM</a:t>
            </a:r>
            <a:r>
              <a:rPr lang="ru-RU" sz="1800" dirty="0">
                <a:effectLst/>
                <a:latin typeface="Arial" panose="020B0604020202020204" pitchFamily="34" charset="0"/>
                <a:ea typeface="Calibri" panose="020F0502020204030204" pitchFamily="34" charset="0"/>
              </a:rPr>
              <a:t>. Я сразу скажу что будет: </a:t>
            </a:r>
            <a:r>
              <a:rPr lang="ru-RU" sz="1800" dirty="0" err="1">
                <a:effectLst/>
                <a:latin typeface="Arial" panose="020B0604020202020204" pitchFamily="34" charset="0"/>
                <a:ea typeface="Calibri" panose="020F0502020204030204" pitchFamily="34" charset="0"/>
              </a:rPr>
              <a:t>нейросетка</a:t>
            </a:r>
            <a:r>
              <a:rPr lang="ru-RU" sz="1800" dirty="0">
                <a:effectLst/>
                <a:latin typeface="Arial" panose="020B0604020202020204" pitchFamily="34" charset="0"/>
                <a:ea typeface="Calibri" panose="020F0502020204030204" pitchFamily="34" charset="0"/>
              </a:rPr>
              <a:t> не сможет определить верно класс, то есть если котик другой породы то он может быть спутан с рысью.</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Без проблем. Просто создадим еще класс – рысей. Причем не забудьте – </a:t>
            </a:r>
            <a:r>
              <a:rPr lang="en-US" sz="1800" dirty="0">
                <a:solidFill>
                  <a:srgbClr val="C00000"/>
                </a:solidFill>
                <a:effectLst/>
                <a:latin typeface="Arial" panose="020B0604020202020204" pitchFamily="34" charset="0"/>
                <a:ea typeface="Calibri" panose="020F0502020204030204" pitchFamily="34" charset="0"/>
              </a:rPr>
              <a:t>PANN </a:t>
            </a:r>
            <a:r>
              <a:rPr lang="ru-RU" sz="1800" dirty="0">
                <a:solidFill>
                  <a:srgbClr val="C00000"/>
                </a:solidFill>
                <a:effectLst/>
                <a:latin typeface="Arial" panose="020B0604020202020204" pitchFamily="34" charset="0"/>
                <a:ea typeface="Calibri" panose="020F0502020204030204" pitchFamily="34" charset="0"/>
              </a:rPr>
              <a:t>можно доучивать в любой момент и «доученным» можно обмениваться. Значица так: делаем сетку для распознания пород кошечек, продаем желающим. Потом кто-то найдет рысенка, сеть не узнает его – он играючи создаст новый класс «рыси с кисточками на ушах» – и пошлет дополнение сообщение на сервер – и сразу все кошатники получат на свои сетки дополнение. А он – респект, уважуху, а может и какие-никакие бабки…  </a:t>
            </a:r>
          </a:p>
          <a:p>
            <a:pPr marL="285750" marR="0" indent="-285750">
              <a:spcBef>
                <a:spcPts val="0"/>
              </a:spcBef>
              <a:spcAft>
                <a:spcPts val="600"/>
              </a:spcAft>
              <a:buFont typeface="Arial" panose="020B0604020202020204" pitchFamily="34" charset="0"/>
              <a:buChar char="•"/>
            </a:pPr>
            <a:r>
              <a:rPr lang="ru-RU" sz="1800" dirty="0">
                <a:effectLst/>
                <a:latin typeface="Arial" panose="020B0604020202020204" pitchFamily="34" charset="0"/>
                <a:ea typeface="Calibri" panose="020F0502020204030204" pitchFamily="34" charset="0"/>
              </a:rPr>
              <a:t> From </a:t>
            </a:r>
            <a:r>
              <a:rPr lang="ru-RU" sz="1800" dirty="0" err="1">
                <a:effectLst/>
                <a:latin typeface="Arial" panose="020B0604020202020204" pitchFamily="34" charset="0"/>
                <a:ea typeface="Calibri" panose="020F0502020204030204" pitchFamily="34" charset="0"/>
              </a:rPr>
              <a:t>Mykola</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Rabchevskiy</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to</a:t>
            </a:r>
            <a:r>
              <a:rPr lang="ru-RU" sz="1800" dirty="0">
                <a:effectLst/>
                <a:latin typeface="Arial" panose="020B0604020202020204" pitchFamily="34" charset="0"/>
                <a:ea typeface="Calibri" panose="020F0502020204030204" pitchFamily="34" charset="0"/>
              </a:rPr>
              <a:t> </a:t>
            </a:r>
            <a:r>
              <a:rPr lang="ru-RU" sz="1800" dirty="0" err="1">
                <a:effectLst/>
                <a:latin typeface="Arial" panose="020B0604020202020204" pitchFamily="34" charset="0"/>
                <a:ea typeface="Calibri" panose="020F0502020204030204" pitchFamily="34" charset="0"/>
              </a:rPr>
              <a:t>Everyone</a:t>
            </a:r>
            <a:r>
              <a:rPr lang="ru-RU" sz="1800" dirty="0">
                <a:effectLst/>
                <a:latin typeface="Arial" panose="020B0604020202020204" pitchFamily="34" charset="0"/>
                <a:ea typeface="Calibri" panose="020F0502020204030204" pitchFamily="34" charset="0"/>
              </a:rPr>
              <a:t> 11:45 </a:t>
            </a:r>
            <a:r>
              <a:rPr lang="ru-RU" sz="1800" dirty="0" err="1">
                <a:effectLst/>
                <a:latin typeface="Arial" panose="020B0604020202020204" pitchFamily="34" charset="0"/>
                <a:ea typeface="Calibri" panose="020F0502020204030204" pitchFamily="34" charset="0"/>
              </a:rPr>
              <a:t>AM</a:t>
            </a:r>
            <a:r>
              <a:rPr lang="ru-RU" sz="1800" dirty="0">
                <a:effectLst/>
                <a:latin typeface="Arial" panose="020B0604020202020204" pitchFamily="34" charset="0"/>
                <a:ea typeface="Calibri" panose="020F0502020204030204" pitchFamily="34" charset="0"/>
              </a:rPr>
              <a:t>. Распределённое (размазанное) представление знаний/информации - общая беда как для ПАНН, так и для других "нейро"-сетей, и именно это, а не производительность, приведёт к новым моделям ИИ/AGI</a:t>
            </a:r>
          </a:p>
          <a:p>
            <a:pPr marL="0" marR="0">
              <a:spcBef>
                <a:spcPts val="0"/>
              </a:spcBef>
              <a:spcAft>
                <a:spcPts val="600"/>
              </a:spcAft>
            </a:pPr>
            <a:r>
              <a:rPr lang="ru-RU" sz="1800" dirty="0">
                <a:solidFill>
                  <a:srgbClr val="C00000"/>
                </a:solidFill>
                <a:effectLst/>
                <a:latin typeface="Arial" panose="020B0604020202020204" pitchFamily="34" charset="0"/>
                <a:ea typeface="Calibri" panose="020F0502020204030204" pitchFamily="34" charset="0"/>
              </a:rPr>
              <a:t>БЗ. Как я отвечал устно – размазанная информация – огромное достоинство с точки зрения хранения и защищенности информации. И да, возможно ее неприятное влияние при обучении. Но оно элементарно устраняется очень несложными способами. А преимущества никуда не исчезают. </a:t>
            </a:r>
          </a:p>
          <a:p>
            <a:pPr marL="285750" indent="-285750">
              <a:buFont typeface="Arial" panose="020B0604020202020204" pitchFamily="34" charset="0"/>
              <a:buChar char="•"/>
            </a:pPr>
            <a:r>
              <a:rPr lang="ru-RU" dirty="0">
                <a:latin typeface="Arial" panose="020B0604020202020204" pitchFamily="34" charset="0"/>
              </a:rPr>
              <a:t>From </a:t>
            </a:r>
            <a:r>
              <a:rPr lang="ru-RU" dirty="0" err="1">
                <a:latin typeface="Arial" panose="020B0604020202020204" pitchFamily="34" charset="0"/>
              </a:rPr>
              <a:t>Yuriy</a:t>
            </a:r>
            <a:r>
              <a:rPr lang="ru-RU" dirty="0">
                <a:latin typeface="Arial" panose="020B0604020202020204" pitchFamily="34" charset="0"/>
              </a:rPr>
              <a:t> </a:t>
            </a:r>
            <a:r>
              <a:rPr lang="ru-RU" dirty="0" err="1">
                <a:latin typeface="Arial" panose="020B0604020202020204" pitchFamily="34" charset="0"/>
              </a:rPr>
              <a:t>Ymd</a:t>
            </a:r>
            <a:r>
              <a:rPr lang="ru-RU" dirty="0">
                <a:latin typeface="Arial" panose="020B0604020202020204" pitchFamily="34" charset="0"/>
              </a:rPr>
              <a:t> : Чем вы объясните то, что интернет (</a:t>
            </a:r>
            <a:r>
              <a:rPr lang="ru-RU" dirty="0" err="1">
                <a:latin typeface="Arial" panose="020B0604020202020204" pitchFamily="34" charset="0"/>
              </a:rPr>
              <a:t>wiki</a:t>
            </a:r>
            <a:r>
              <a:rPr lang="ru-RU" dirty="0">
                <a:latin typeface="Arial" panose="020B0604020202020204" pitchFamily="34" charset="0"/>
              </a:rPr>
              <a:t> и т.п.) не знает об этой технологии? (в поиске PANN нет ничего нет кроме саморекламы - это подозрительно).</a:t>
            </a:r>
          </a:p>
          <a:p>
            <a:r>
              <a:rPr lang="ru-RU" sz="1800" dirty="0">
                <a:solidFill>
                  <a:srgbClr val="FF0000"/>
                </a:solidFill>
                <a:effectLst/>
                <a:latin typeface="Arial" panose="020B0604020202020204" pitchFamily="34" charset="0"/>
                <a:ea typeface="Calibri" panose="020F0502020204030204" pitchFamily="34" charset="0"/>
              </a:rPr>
              <a:t>БЗ. Это столь же необъяснимо как и то, что до публикации в «Анналах Физики» в 1905 году на Интернете не было упоминаний о теории относительности… А в 1969 году никто, даже великий Минский не упоминал про глубокие сети… И великий Хинтон про </a:t>
            </a:r>
            <a:r>
              <a:rPr lang="en-US" sz="1800" dirty="0">
                <a:solidFill>
                  <a:srgbClr val="FF0000"/>
                </a:solidFill>
                <a:effectLst/>
                <a:latin typeface="Arial" panose="020B0604020202020204" pitchFamily="34" charset="0"/>
                <a:ea typeface="Calibri" panose="020F0502020204030204" pitchFamily="34" charset="0"/>
              </a:rPr>
              <a:t>PANN </a:t>
            </a:r>
            <a:r>
              <a:rPr lang="ru-RU" sz="1800" dirty="0">
                <a:solidFill>
                  <a:srgbClr val="FF0000"/>
                </a:solidFill>
                <a:effectLst/>
                <a:latin typeface="Arial" panose="020B0604020202020204" pitchFamily="34" charset="0"/>
                <a:ea typeface="Calibri" panose="020F0502020204030204" pitchFamily="34" charset="0"/>
              </a:rPr>
              <a:t>ни слова… Заговор темных сил, однако!</a:t>
            </a:r>
            <a:endParaRPr lang="ru-RU" dirty="0">
              <a:latin typeface="Arial" panose="020B0604020202020204" pitchFamily="34" charset="0"/>
            </a:endParaRPr>
          </a:p>
        </p:txBody>
      </p:sp>
      <p:sp>
        <p:nvSpPr>
          <p:cNvPr id="8" name="TextBox 7">
            <a:extLst>
              <a:ext uri="{FF2B5EF4-FFF2-40B4-BE49-F238E27FC236}">
                <a16:creationId xmlns:a16="http://schemas.microsoft.com/office/drawing/2014/main" id="{230CF99D-CE34-4DD2-97A2-0C927F9A079D}"/>
              </a:ext>
            </a:extLst>
          </p:cNvPr>
          <p:cNvSpPr txBox="1"/>
          <p:nvPr/>
        </p:nvSpPr>
        <p:spPr>
          <a:xfrm>
            <a:off x="1303699" y="0"/>
            <a:ext cx="9243588" cy="519886"/>
          </a:xfrm>
          <a:prstGeom prst="rect">
            <a:avLst/>
          </a:prstGeom>
          <a:noFill/>
        </p:spPr>
        <p:txBody>
          <a:bodyPr wrap="square">
            <a:spAutoFit/>
          </a:bodyPr>
          <a:lstStyle/>
          <a:p>
            <a:pPr marR="0" lvl="2" algn="ctr">
              <a:lnSpc>
                <a:spcPct val="107000"/>
              </a:lnSpc>
              <a:spcBef>
                <a:spcPts val="0"/>
              </a:spcBef>
              <a:spcAft>
                <a:spcPts val="0"/>
              </a:spcAft>
            </a:pPr>
            <a:r>
              <a:rPr lang="ru-RU" sz="2800" b="1" dirty="0">
                <a:solidFill>
                  <a:srgbClr val="C00000"/>
                </a:solidFill>
                <a:latin typeface="Arial" panose="020B0604020202020204" pitchFamily="34" charset="0"/>
                <a:cs typeface="Arial" panose="020B0604020202020204" pitchFamily="34" charset="0"/>
              </a:rPr>
              <a:t>Общие вопросы по презентации</a:t>
            </a:r>
          </a:p>
        </p:txBody>
      </p:sp>
    </p:spTree>
    <p:extLst>
      <p:ext uri="{BB962C8B-B14F-4D97-AF65-F5344CB8AC3E}">
        <p14:creationId xmlns:p14="http://schemas.microsoft.com/office/powerpoint/2010/main" val="772262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27F281-08E6-4479-9B4B-A7D4EAB58F8F}"/>
              </a:ext>
            </a:extLst>
          </p:cNvPr>
          <p:cNvSpPr txBox="1"/>
          <p:nvPr/>
        </p:nvSpPr>
        <p:spPr>
          <a:xfrm>
            <a:off x="289886" y="401666"/>
            <a:ext cx="11756650" cy="617092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ru-RU" dirty="0">
                <a:latin typeface="Arial" panose="020B0604020202020204" pitchFamily="34" charset="0"/>
              </a:rPr>
              <a:t>From Vladimir </a:t>
            </a:r>
            <a:r>
              <a:rPr lang="ru-RU" dirty="0" err="1">
                <a:latin typeface="Arial" panose="020B0604020202020204" pitchFamily="34" charset="0"/>
              </a:rPr>
              <a:t>Smolin</a:t>
            </a:r>
            <a:r>
              <a:rPr lang="ru-RU" dirty="0">
                <a:latin typeface="Arial" panose="020B0604020202020204" pitchFamily="34" charset="0"/>
              </a:rPr>
              <a:t> : Объяснение - в названии PANN: прогрессивная </a:t>
            </a:r>
            <a:r>
              <a:rPr lang="ru-RU" dirty="0" err="1">
                <a:latin typeface="Arial" panose="020B0604020202020204" pitchFamily="34" charset="0"/>
              </a:rPr>
              <a:t>ANN</a:t>
            </a:r>
            <a:r>
              <a:rPr lang="ru-RU" dirty="0">
                <a:latin typeface="Arial" panose="020B0604020202020204" pitchFamily="34" charset="0"/>
              </a:rPr>
              <a:t>. Этим - всё сказано. И тем, что автор - профессиональный изобретатель. Всё что изобретает - самое прогрессивное...</a:t>
            </a:r>
          </a:p>
          <a:p>
            <a:pPr>
              <a:spcAft>
                <a:spcPts val="600"/>
              </a:spcAft>
            </a:pPr>
            <a:r>
              <a:rPr lang="ru-RU" dirty="0">
                <a:solidFill>
                  <a:srgbClr val="C00000"/>
                </a:solidFill>
                <a:latin typeface="Arial" panose="020B0604020202020204" pitchFamily="34" charset="0"/>
              </a:rPr>
              <a:t>БЗ. Владимир, Вы, право слово, меня смутили… Не надо так грубо мне льстить, я же не проректор какой-нибудь, а простой изобретатель. Из примерно 30 тысяч решенных мною за 47 лет работы изобретательских задач далеко не все – самые прогрессивные… Кстати, они лучше всего и внедряются.</a:t>
            </a:r>
          </a:p>
          <a:p>
            <a:pPr>
              <a:spcAft>
                <a:spcPts val="600"/>
              </a:spcAft>
            </a:pPr>
            <a:r>
              <a:rPr lang="ru-RU" dirty="0">
                <a:solidFill>
                  <a:srgbClr val="C00000"/>
                </a:solidFill>
                <a:latin typeface="Arial" panose="020B0604020202020204" pitchFamily="34" charset="0"/>
              </a:rPr>
              <a:t>Сеть зовется </a:t>
            </a:r>
            <a:r>
              <a:rPr lang="en-US" dirty="0">
                <a:solidFill>
                  <a:srgbClr val="C00000"/>
                </a:solidFill>
                <a:latin typeface="Arial" panose="020B0604020202020204" pitchFamily="34" charset="0"/>
              </a:rPr>
              <a:t>“Progressive” </a:t>
            </a:r>
            <a:r>
              <a:rPr lang="ru-RU" dirty="0">
                <a:solidFill>
                  <a:srgbClr val="C00000"/>
                </a:solidFill>
                <a:latin typeface="Arial" panose="020B0604020202020204" pitchFamily="34" charset="0"/>
              </a:rPr>
              <a:t>потому что наша компания в США - </a:t>
            </a:r>
            <a:r>
              <a:rPr lang="en-US" dirty="0">
                <a:solidFill>
                  <a:srgbClr val="C00000"/>
                </a:solidFill>
                <a:latin typeface="Arial" panose="020B0604020202020204" pitchFamily="34" charset="0"/>
              </a:rPr>
              <a:t>“Progress</a:t>
            </a:r>
            <a:r>
              <a:rPr lang="ru-RU" dirty="0">
                <a:solidFill>
                  <a:srgbClr val="C00000"/>
                </a:solidFill>
                <a:latin typeface="Arial" panose="020B0604020202020204" pitchFamily="34" charset="0"/>
              </a:rPr>
              <a:t> </a:t>
            </a:r>
            <a:r>
              <a:rPr lang="en-US" dirty="0">
                <a:solidFill>
                  <a:srgbClr val="C00000"/>
                </a:solidFill>
                <a:latin typeface="Arial" panose="020B0604020202020204" pitchFamily="34" charset="0"/>
              </a:rPr>
              <a:t>Inc</a:t>
            </a:r>
            <a:r>
              <a:rPr lang="ru-RU" dirty="0">
                <a:solidFill>
                  <a:srgbClr val="C00000"/>
                </a:solidFill>
                <a:latin typeface="Arial" panose="020B0604020202020204" pitchFamily="34" charset="0"/>
              </a:rPr>
              <a:t>.</a:t>
            </a:r>
            <a:r>
              <a:rPr lang="en-US" dirty="0">
                <a:solidFill>
                  <a:srgbClr val="C00000"/>
                </a:solidFill>
                <a:latin typeface="Arial" panose="020B0604020202020204" pitchFamily="34" charset="0"/>
              </a:rPr>
              <a:t>”</a:t>
            </a:r>
            <a:r>
              <a:rPr lang="ru-RU" dirty="0">
                <a:solidFill>
                  <a:srgbClr val="C00000"/>
                </a:solidFill>
                <a:latin typeface="Arial" panose="020B0604020202020204" pitchFamily="34" charset="0"/>
              </a:rPr>
              <a:t>, прямая наследница нашей же кишиневской компании «Прогресс МНТЦ», возникшей в марте 1986, на волне «Ускорения», еще до «Перестройки». «Прогресс» была первой в мире компанией на основе ТРИЗ и первой в России со времен НЭП частной инженерной компанией, весьма успешной, пока Молдавию не захватили нацисты.</a:t>
            </a:r>
          </a:p>
          <a:p>
            <a:pPr marL="0" marR="0">
              <a:spcBef>
                <a:spcPts val="0"/>
              </a:spcBef>
              <a:spcAft>
                <a:spcPts val="600"/>
              </a:spcAft>
            </a:pPr>
            <a:r>
              <a:rPr lang="en-US" sz="1800" b="1" dirty="0">
                <a:solidFill>
                  <a:srgbClr val="C00000"/>
                </a:solidFill>
                <a:effectLst/>
                <a:latin typeface="Arial" panose="020B0604020202020204" pitchFamily="34" charset="0"/>
                <a:ea typeface="Calibri" panose="020F0502020204030204" pitchFamily="34" charset="0"/>
              </a:rPr>
              <a:t>P.S. </a:t>
            </a:r>
            <a:r>
              <a:rPr lang="ru-RU" sz="1800" dirty="0">
                <a:solidFill>
                  <a:srgbClr val="C00000"/>
                </a:solidFill>
                <a:effectLst/>
                <a:latin typeface="Arial" panose="020B0604020202020204" pitchFamily="34" charset="0"/>
                <a:ea typeface="Calibri" panose="020F0502020204030204" pitchFamily="34" charset="0"/>
              </a:rPr>
              <a:t>Извините Владимир. </a:t>
            </a:r>
            <a:r>
              <a:rPr lang="ru-RU" dirty="0">
                <a:solidFill>
                  <a:srgbClr val="C00000"/>
                </a:solidFill>
                <a:latin typeface="Arial" panose="020B0604020202020204" pitchFamily="34" charset="0"/>
                <a:ea typeface="Calibri" panose="020F0502020204030204" pitchFamily="34" charset="0"/>
              </a:rPr>
              <a:t>На </a:t>
            </a:r>
            <a:r>
              <a:rPr lang="ru-RU" sz="1800" dirty="0">
                <a:solidFill>
                  <a:srgbClr val="C00000"/>
                </a:solidFill>
                <a:effectLst/>
                <a:latin typeface="Arial" panose="020B0604020202020204" pitchFamily="34" charset="0"/>
                <a:ea typeface="Calibri" panose="020F0502020204030204" pitchFamily="34" charset="0"/>
              </a:rPr>
              <a:t>Ваше правильное замечание о чесотке я не стал отвечать, признаю что есть у нас с Вами общий недостаток – склонность к троллингу. Мне очень стыдно за себя…</a:t>
            </a:r>
          </a:p>
          <a:p>
            <a:pPr marL="285750" indent="-285750">
              <a:spcAft>
                <a:spcPts val="600"/>
              </a:spcAft>
              <a:buFont typeface="Arial" panose="020B0604020202020204" pitchFamily="34" charset="0"/>
              <a:buChar char="•"/>
            </a:pPr>
            <a:r>
              <a:rPr lang="ru-RU" dirty="0">
                <a:latin typeface="Arial" panose="020B0604020202020204" pitchFamily="34" charset="0"/>
              </a:rPr>
              <a:t>Юрий Бабуров: …И попросить у автора на следующий раз сделать результаты на </a:t>
            </a:r>
            <a:r>
              <a:rPr lang="ru-RU" dirty="0" err="1">
                <a:latin typeface="Arial" panose="020B0604020202020204" pitchFamily="34" charset="0"/>
              </a:rPr>
              <a:t>cifar</a:t>
            </a:r>
            <a:r>
              <a:rPr lang="ru-RU" dirty="0">
                <a:latin typeface="Arial" panose="020B0604020202020204" pitchFamily="34" charset="0"/>
              </a:rPr>
              <a:t> и </a:t>
            </a:r>
            <a:r>
              <a:rPr lang="ru-RU" dirty="0" err="1">
                <a:latin typeface="Arial" panose="020B0604020202020204" pitchFamily="34" charset="0"/>
              </a:rPr>
              <a:t>imagenet</a:t>
            </a:r>
            <a:r>
              <a:rPr lang="ru-RU" dirty="0">
                <a:latin typeface="Arial" panose="020B0604020202020204" pitchFamily="34" charset="0"/>
              </a:rPr>
              <a:t>. Без </a:t>
            </a:r>
            <a:r>
              <a:rPr lang="ru-RU" dirty="0" err="1">
                <a:latin typeface="Arial" panose="020B0604020202020204" pitchFamily="34" charset="0"/>
              </a:rPr>
              <a:t>unsupervised</a:t>
            </a:r>
            <a:r>
              <a:rPr lang="ru-RU" dirty="0">
                <a:latin typeface="Arial" panose="020B0604020202020204" pitchFamily="34" charset="0"/>
              </a:rPr>
              <a:t> или </a:t>
            </a:r>
            <a:r>
              <a:rPr lang="ru-RU" dirty="0" err="1">
                <a:latin typeface="Arial" panose="020B0604020202020204" pitchFamily="34" charset="0"/>
              </a:rPr>
              <a:t>supervised</a:t>
            </a:r>
            <a:r>
              <a:rPr lang="ru-RU" dirty="0">
                <a:latin typeface="Arial" panose="020B0604020202020204" pitchFamily="34" charset="0"/>
              </a:rPr>
              <a:t> сетей под капотом, решающих 99% задачи. Раз </a:t>
            </a:r>
            <a:r>
              <a:rPr lang="ru-RU" dirty="0" err="1">
                <a:latin typeface="Arial" panose="020B0604020202020204" pitchFamily="34" charset="0"/>
              </a:rPr>
              <a:t>pann</a:t>
            </a:r>
            <a:r>
              <a:rPr lang="ru-RU" dirty="0">
                <a:latin typeface="Arial" panose="020B0604020202020204" pitchFamily="34" charset="0"/>
              </a:rPr>
              <a:t> так быстро учится -- значит результаты могут быть готовы уже завтра. </a:t>
            </a:r>
          </a:p>
          <a:p>
            <a:r>
              <a:rPr lang="ru-RU" dirty="0">
                <a:solidFill>
                  <a:srgbClr val="FF0000"/>
                </a:solidFill>
                <a:latin typeface="Arial" panose="020B0604020202020204" pitchFamily="34" charset="0"/>
              </a:rPr>
              <a:t>БЗ. Вот спасибо за ценный совет! А мы-то, глупые мы не могли додуматься до использования </a:t>
            </a:r>
            <a:r>
              <a:rPr lang="ru-RU" dirty="0" err="1">
                <a:solidFill>
                  <a:srgbClr val="FF0000"/>
                </a:solidFill>
                <a:latin typeface="Arial" panose="020B0604020202020204" pitchFamily="34" charset="0"/>
              </a:rPr>
              <a:t>ЦИФАРа</a:t>
            </a:r>
            <a:r>
              <a:rPr lang="ru-RU" dirty="0">
                <a:solidFill>
                  <a:srgbClr val="FF0000"/>
                </a:solidFill>
                <a:latin typeface="Arial" panose="020B0604020202020204" pitchFamily="34" charset="0"/>
              </a:rPr>
              <a:t>! Попросить со всей строгостью у автора насчет </a:t>
            </a:r>
            <a:r>
              <a:rPr lang="ru-RU" dirty="0" err="1">
                <a:latin typeface="Arial" panose="020B0604020202020204" pitchFamily="34" charset="0"/>
              </a:rPr>
              <a:t>cifar</a:t>
            </a:r>
            <a:r>
              <a:rPr lang="ru-RU" dirty="0">
                <a:latin typeface="Arial" panose="020B0604020202020204" pitchFamily="34" charset="0"/>
              </a:rPr>
              <a:t> и </a:t>
            </a:r>
            <a:r>
              <a:rPr lang="ru-RU" dirty="0" err="1">
                <a:latin typeface="Arial" panose="020B0604020202020204" pitchFamily="34" charset="0"/>
              </a:rPr>
              <a:t>imagenet</a:t>
            </a:r>
            <a:r>
              <a:rPr lang="ru-RU" dirty="0">
                <a:latin typeface="Arial" panose="020B0604020202020204" pitchFamily="34" charset="0"/>
              </a:rPr>
              <a:t>, </a:t>
            </a:r>
            <a:r>
              <a:rPr lang="ru-RU" dirty="0">
                <a:solidFill>
                  <a:srgbClr val="FF0000"/>
                </a:solidFill>
                <a:latin typeface="Arial" panose="020B0604020202020204" pitchFamily="34" charset="0"/>
              </a:rPr>
              <a:t>конечно</a:t>
            </a:r>
            <a:r>
              <a:rPr lang="ru-RU" dirty="0">
                <a:latin typeface="Arial" panose="020B0604020202020204" pitchFamily="34" charset="0"/>
              </a:rPr>
              <a:t> </a:t>
            </a:r>
            <a:r>
              <a:rPr lang="ru-RU" dirty="0">
                <a:solidFill>
                  <a:srgbClr val="FF0000"/>
                </a:solidFill>
                <a:latin typeface="Arial" panose="020B0604020202020204" pitchFamily="34" charset="0"/>
              </a:rPr>
              <a:t>можно, за спрос денег не берут. А вот зачем это автору? Дабы убедить вас, дорогие ученые? И что, если убедим, вы все дружно включитесь в работу и станете вместе с нами развивать </a:t>
            </a:r>
            <a:r>
              <a:rPr lang="en-US" dirty="0">
                <a:solidFill>
                  <a:srgbClr val="FF0000"/>
                </a:solidFill>
                <a:latin typeface="Arial" panose="020B0604020202020204" pitchFamily="34" charset="0"/>
              </a:rPr>
              <a:t>PANN? </a:t>
            </a:r>
            <a:r>
              <a:rPr lang="ru-RU" dirty="0">
                <a:solidFill>
                  <a:srgbClr val="FF0000"/>
                </a:solidFill>
                <a:latin typeface="Arial" panose="020B0604020202020204" pitchFamily="34" charset="0"/>
              </a:rPr>
              <a:t>И инвесты с проектами  получить  пособите? </a:t>
            </a:r>
          </a:p>
          <a:p>
            <a:pPr lvl="1"/>
            <a:r>
              <a:rPr lang="ru-RU" dirty="0">
                <a:solidFill>
                  <a:srgbClr val="FF0000"/>
                </a:solidFill>
                <a:latin typeface="Arial" panose="020B0604020202020204" pitchFamily="34" charset="0"/>
              </a:rPr>
              <a:t>Ну если обещаете, то заделаем мы вам на радость этого </a:t>
            </a:r>
            <a:r>
              <a:rPr lang="ru-RU" dirty="0" err="1">
                <a:solidFill>
                  <a:srgbClr val="FF0000"/>
                </a:solidFill>
                <a:latin typeface="Arial" panose="020B0604020202020204" pitchFamily="34" charset="0"/>
              </a:rPr>
              <a:t>ЦИФАРа</a:t>
            </a:r>
            <a:r>
              <a:rPr lang="ru-RU" dirty="0">
                <a:solidFill>
                  <a:srgbClr val="FF0000"/>
                </a:solidFill>
                <a:latin typeface="Arial" panose="020B0604020202020204" pitchFamily="34" charset="0"/>
              </a:rPr>
              <a:t>. Но пока что  мы стараемся убедить не ученый мир, а инвесторов и клиентов – а им и </a:t>
            </a:r>
            <a:r>
              <a:rPr lang="ru-RU" dirty="0" err="1">
                <a:latin typeface="Arial" panose="020B0604020202020204" pitchFamily="34" charset="0"/>
              </a:rPr>
              <a:t>cifar</a:t>
            </a:r>
            <a:r>
              <a:rPr lang="ru-RU" dirty="0">
                <a:latin typeface="Arial" panose="020B0604020202020204" pitchFamily="34" charset="0"/>
              </a:rPr>
              <a:t> и </a:t>
            </a:r>
            <a:r>
              <a:rPr lang="ru-RU" dirty="0" err="1">
                <a:latin typeface="Arial" panose="020B0604020202020204" pitchFamily="34" charset="0"/>
              </a:rPr>
              <a:t>imagenet</a:t>
            </a:r>
            <a:r>
              <a:rPr lang="ru-RU" dirty="0">
                <a:latin typeface="Arial" panose="020B0604020202020204" pitchFamily="34" charset="0"/>
              </a:rPr>
              <a:t> </a:t>
            </a:r>
            <a:r>
              <a:rPr lang="ru-RU" dirty="0">
                <a:solidFill>
                  <a:srgbClr val="FF0000"/>
                </a:solidFill>
                <a:latin typeface="Arial" panose="020B0604020202020204" pitchFamily="34" charset="0"/>
              </a:rPr>
              <a:t>глубоко об асфальт…</a:t>
            </a:r>
            <a:endParaRPr lang="ru-RU" dirty="0"/>
          </a:p>
        </p:txBody>
      </p:sp>
      <p:sp>
        <p:nvSpPr>
          <p:cNvPr id="8" name="TextBox 7">
            <a:extLst>
              <a:ext uri="{FF2B5EF4-FFF2-40B4-BE49-F238E27FC236}">
                <a16:creationId xmlns:a16="http://schemas.microsoft.com/office/drawing/2014/main" id="{230CF99D-CE34-4DD2-97A2-0C927F9A079D}"/>
              </a:ext>
            </a:extLst>
          </p:cNvPr>
          <p:cNvSpPr txBox="1"/>
          <p:nvPr/>
        </p:nvSpPr>
        <p:spPr>
          <a:xfrm>
            <a:off x="1303699" y="0"/>
            <a:ext cx="9243588" cy="519886"/>
          </a:xfrm>
          <a:prstGeom prst="rect">
            <a:avLst/>
          </a:prstGeom>
          <a:noFill/>
        </p:spPr>
        <p:txBody>
          <a:bodyPr wrap="square">
            <a:spAutoFit/>
          </a:bodyPr>
          <a:lstStyle/>
          <a:p>
            <a:pPr marR="0" lvl="2" algn="ctr">
              <a:lnSpc>
                <a:spcPct val="107000"/>
              </a:lnSpc>
              <a:spcBef>
                <a:spcPts val="0"/>
              </a:spcBef>
              <a:spcAft>
                <a:spcPts val="0"/>
              </a:spcAft>
            </a:pPr>
            <a:r>
              <a:rPr lang="ru-RU" sz="2800" b="1" dirty="0">
                <a:solidFill>
                  <a:srgbClr val="C00000"/>
                </a:solidFill>
                <a:latin typeface="Arial" panose="020B0604020202020204" pitchFamily="34" charset="0"/>
                <a:cs typeface="Arial" panose="020B0604020202020204" pitchFamily="34" charset="0"/>
              </a:rPr>
              <a:t>Общие вопросы по презентации</a:t>
            </a:r>
          </a:p>
        </p:txBody>
      </p:sp>
    </p:spTree>
    <p:extLst>
      <p:ext uri="{BB962C8B-B14F-4D97-AF65-F5344CB8AC3E}">
        <p14:creationId xmlns:p14="http://schemas.microsoft.com/office/powerpoint/2010/main" val="3301723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05CC5-0531-40A2-B10F-0EAA0A36CC28}"/>
              </a:ext>
            </a:extLst>
          </p:cNvPr>
          <p:cNvSpPr txBox="1"/>
          <p:nvPr/>
        </p:nvSpPr>
        <p:spPr>
          <a:xfrm>
            <a:off x="7143184" y="4555471"/>
            <a:ext cx="4653481" cy="523220"/>
          </a:xfrm>
          <a:prstGeom prst="rect">
            <a:avLst/>
          </a:prstGeom>
          <a:noFill/>
        </p:spPr>
        <p:txBody>
          <a:bodyPr wrap="square">
            <a:spAutoFit/>
          </a:bodyPr>
          <a:lstStyle/>
          <a:p>
            <a:pPr algn="ctr">
              <a:spcAft>
                <a:spcPts val="600"/>
              </a:spcAft>
            </a:pPr>
            <a:r>
              <a:rPr lang="ru-RU" sz="2800" b="1" i="1" dirty="0">
                <a:solidFill>
                  <a:srgbClr val="0000FF"/>
                </a:solidFill>
                <a:latin typeface="Monotype Corsiva" panose="03010101010201010101" pitchFamily="66" charset="0"/>
                <a:ea typeface="Malgun Gothic Semilight" panose="020B0502040204020203" pitchFamily="34" charset="-128"/>
                <a:cs typeface="Malgun Gothic Semilight" panose="020B0502040204020203" pitchFamily="34" charset="-128"/>
              </a:rPr>
              <a:t>С уважением, Борис Злотин  </a:t>
            </a:r>
          </a:p>
        </p:txBody>
      </p:sp>
      <p:sp>
        <p:nvSpPr>
          <p:cNvPr id="4" name="TextBox 3">
            <a:extLst>
              <a:ext uri="{FF2B5EF4-FFF2-40B4-BE49-F238E27FC236}">
                <a16:creationId xmlns:a16="http://schemas.microsoft.com/office/drawing/2014/main" id="{BA9D86EC-BFEE-49CB-8ED9-2596301B1E1B}"/>
              </a:ext>
            </a:extLst>
          </p:cNvPr>
          <p:cNvSpPr txBox="1"/>
          <p:nvPr/>
        </p:nvSpPr>
        <p:spPr>
          <a:xfrm>
            <a:off x="1303699" y="0"/>
            <a:ext cx="9243588" cy="519886"/>
          </a:xfrm>
          <a:prstGeom prst="rect">
            <a:avLst/>
          </a:prstGeom>
          <a:noFill/>
        </p:spPr>
        <p:txBody>
          <a:bodyPr wrap="square">
            <a:spAutoFit/>
          </a:bodyPr>
          <a:lstStyle/>
          <a:p>
            <a:pPr marR="0" lvl="2" algn="ctr">
              <a:lnSpc>
                <a:spcPct val="107000"/>
              </a:lnSpc>
              <a:spcBef>
                <a:spcPts val="0"/>
              </a:spcBef>
              <a:spcAft>
                <a:spcPts val="0"/>
              </a:spcAft>
            </a:pPr>
            <a:r>
              <a:rPr lang="ru-RU" sz="2800" b="1" dirty="0">
                <a:solidFill>
                  <a:srgbClr val="C00000"/>
                </a:solidFill>
                <a:latin typeface="Arial" panose="020B0604020202020204" pitchFamily="34" charset="0"/>
                <a:cs typeface="Arial" panose="020B0604020202020204" pitchFamily="34" charset="0"/>
              </a:rPr>
              <a:t>Благодарю всех участников!</a:t>
            </a:r>
          </a:p>
        </p:txBody>
      </p:sp>
      <p:sp>
        <p:nvSpPr>
          <p:cNvPr id="5" name="TextBox 4">
            <a:extLst>
              <a:ext uri="{FF2B5EF4-FFF2-40B4-BE49-F238E27FC236}">
                <a16:creationId xmlns:a16="http://schemas.microsoft.com/office/drawing/2014/main" id="{0A9278F8-2AAD-42DC-8D3E-347023AAABA1}"/>
              </a:ext>
            </a:extLst>
          </p:cNvPr>
          <p:cNvSpPr txBox="1"/>
          <p:nvPr/>
        </p:nvSpPr>
        <p:spPr>
          <a:xfrm>
            <a:off x="283029" y="729343"/>
            <a:ext cx="11713028" cy="369332"/>
          </a:xfrm>
          <a:prstGeom prst="rect">
            <a:avLst/>
          </a:prstGeom>
          <a:noFill/>
        </p:spPr>
        <p:txBody>
          <a:bodyPr wrap="square" rtlCol="0">
            <a:spAutoFit/>
          </a:bodyPr>
          <a:lstStyle/>
          <a:p>
            <a:r>
              <a:rPr lang="ru-RU" dirty="0"/>
              <a:t> </a:t>
            </a:r>
          </a:p>
        </p:txBody>
      </p:sp>
      <p:sp>
        <p:nvSpPr>
          <p:cNvPr id="7" name="TextBox 6">
            <a:extLst>
              <a:ext uri="{FF2B5EF4-FFF2-40B4-BE49-F238E27FC236}">
                <a16:creationId xmlns:a16="http://schemas.microsoft.com/office/drawing/2014/main" id="{066C6986-A0B9-4639-8A66-46042B33CF5A}"/>
              </a:ext>
            </a:extLst>
          </p:cNvPr>
          <p:cNvSpPr txBox="1"/>
          <p:nvPr/>
        </p:nvSpPr>
        <p:spPr>
          <a:xfrm>
            <a:off x="154450" y="578527"/>
            <a:ext cx="11723426" cy="3400931"/>
          </a:xfrm>
          <a:prstGeom prst="rect">
            <a:avLst/>
          </a:prstGeom>
          <a:noFill/>
        </p:spPr>
        <p:txBody>
          <a:bodyPr wrap="square">
            <a:spAutoFit/>
          </a:bodyPr>
          <a:lstStyle/>
          <a:p>
            <a:pPr>
              <a:spcAft>
                <a:spcPts val="1200"/>
              </a:spcAft>
            </a:pPr>
            <a:r>
              <a:rPr lang="ru-RU" dirty="0"/>
              <a:t>Большое спасибо Антону Германовичу </a:t>
            </a:r>
            <a:r>
              <a:rPr lang="ru-RU" dirty="0" err="1"/>
              <a:t>Колонину</a:t>
            </a:r>
            <a:r>
              <a:rPr lang="ru-RU" dirty="0"/>
              <a:t>, за предоставленную возможность рассказать о наших работах.</a:t>
            </a:r>
          </a:p>
          <a:p>
            <a:pPr>
              <a:spcAft>
                <a:spcPts val="1200"/>
              </a:spcAft>
            </a:pPr>
            <a:r>
              <a:rPr lang="ru-RU" dirty="0"/>
              <a:t>Большое спасибо </a:t>
            </a:r>
            <a:r>
              <a:rPr lang="ru-RU" sz="1800" dirty="0"/>
              <a:t>Владимиру Маценко, Ивану </a:t>
            </a:r>
            <a:r>
              <a:rPr lang="ru-RU" sz="1800" dirty="0" err="1"/>
              <a:t>Негрешному</a:t>
            </a:r>
            <a:r>
              <a:rPr lang="ru-RU" sz="1800" dirty="0"/>
              <a:t>, Дмитрию Карпенко, чьими руками сделаны софтверы, Владимиру Просянику и Анатолию Гину, которые сделали эти работы возможными, Антону Белякову, Сергею </a:t>
            </a:r>
            <a:r>
              <a:rPr lang="ru-RU" sz="1800" dirty="0" err="1"/>
              <a:t>Фаеру</a:t>
            </a:r>
            <a:r>
              <a:rPr lang="ru-RU" sz="1800" dirty="0"/>
              <a:t>, и Джиму Куку оказавшим помощь своими советами и выполнившим многие важные работы.</a:t>
            </a:r>
          </a:p>
          <a:p>
            <a:pPr>
              <a:spcAft>
                <a:spcPts val="1200"/>
              </a:spcAft>
            </a:pPr>
            <a:r>
              <a:rPr lang="ru-RU" dirty="0"/>
              <a:t>Особая благодарность Ивану </a:t>
            </a:r>
            <a:r>
              <a:rPr lang="ru-RU" dirty="0" err="1"/>
              <a:t>Негрешному</a:t>
            </a:r>
            <a:r>
              <a:rPr lang="ru-RU" dirty="0"/>
              <a:t>, выполнившему вместе с Дмитрием Карпенко огромную работу по «сшиванию» </a:t>
            </a:r>
            <a:r>
              <a:rPr lang="en-US" dirty="0"/>
              <a:t>PANN</a:t>
            </a:r>
            <a:r>
              <a:rPr lang="ru-RU" dirty="0"/>
              <a:t> с классическими нейронными сетями и сделавшему показанный в презентации фильм.</a:t>
            </a:r>
          </a:p>
          <a:p>
            <a:pPr>
              <a:spcAft>
                <a:spcPts val="600"/>
              </a:spcAft>
            </a:pPr>
            <a:r>
              <a:rPr lang="ru-RU" b="1" dirty="0">
                <a:solidFill>
                  <a:srgbClr val="0000FF"/>
                </a:solidFill>
                <a:latin typeface="Arial" panose="020B0604020202020204" pitchFamily="34" charset="0"/>
                <a:ea typeface="Calibri" panose="020F0502020204030204" pitchFamily="34" charset="0"/>
              </a:rPr>
              <a:t>Всем задавшим вопросы, включая те, на которые я не ответил, большое спасибо! Надеюсь от моих объяснений «темное дело» </a:t>
            </a:r>
            <a:r>
              <a:rPr lang="en-US" b="1" dirty="0">
                <a:solidFill>
                  <a:srgbClr val="0000FF"/>
                </a:solidFill>
                <a:latin typeface="Arial" panose="020B0604020202020204" pitchFamily="34" charset="0"/>
                <a:ea typeface="Calibri" panose="020F0502020204030204" pitchFamily="34" charset="0"/>
              </a:rPr>
              <a:t>PANN </a:t>
            </a:r>
            <a:r>
              <a:rPr lang="ru-RU" b="1" dirty="0">
                <a:solidFill>
                  <a:srgbClr val="0000FF"/>
                </a:solidFill>
                <a:latin typeface="Arial" panose="020B0604020202020204" pitchFamily="34" charset="0"/>
                <a:ea typeface="Calibri" panose="020F0502020204030204" pitchFamily="34" charset="0"/>
              </a:rPr>
              <a:t>стало чуть-чуть светлее.</a:t>
            </a:r>
          </a:p>
          <a:p>
            <a:pPr>
              <a:spcAft>
                <a:spcPts val="600"/>
              </a:spcAft>
            </a:pPr>
            <a:r>
              <a:rPr lang="ru-RU" dirty="0"/>
              <a:t>Если возникнут новые вопросы – пишите, готов отвечать.  Только, ради бога, по делу. На философские рассуждения и идеологические дискуссии я сразу блокирую адрес. </a:t>
            </a:r>
          </a:p>
        </p:txBody>
      </p:sp>
    </p:spTree>
    <p:extLst>
      <p:ext uri="{BB962C8B-B14F-4D97-AF65-F5344CB8AC3E}">
        <p14:creationId xmlns:p14="http://schemas.microsoft.com/office/powerpoint/2010/main" val="24403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6F11F87-DC2A-4861-9E8F-0BCFF2A2C073}"/>
              </a:ext>
            </a:extLst>
          </p:cNvPr>
          <p:cNvGraphicFramePr>
            <a:graphicFrameLocks noGrp="1"/>
          </p:cNvGraphicFramePr>
          <p:nvPr>
            <p:extLst>
              <p:ext uri="{D42A27DB-BD31-4B8C-83A1-F6EECF244321}">
                <p14:modId xmlns:p14="http://schemas.microsoft.com/office/powerpoint/2010/main" val="3092431755"/>
              </p:ext>
            </p:extLst>
          </p:nvPr>
        </p:nvGraphicFramePr>
        <p:xfrm>
          <a:off x="2358189" y="28253"/>
          <a:ext cx="8576110" cy="396240"/>
        </p:xfrm>
        <a:graphic>
          <a:graphicData uri="http://schemas.openxmlformats.org/drawingml/2006/table">
            <a:tbl>
              <a:tblPr/>
              <a:tblGrid>
                <a:gridCol w="8576110">
                  <a:extLst>
                    <a:ext uri="{9D8B030D-6E8A-4147-A177-3AD203B41FA5}">
                      <a16:colId xmlns:a16="http://schemas.microsoft.com/office/drawing/2014/main" val="632698231"/>
                    </a:ext>
                  </a:extLst>
                </a:gridCol>
              </a:tblGrid>
              <a:tr h="0">
                <a:tc>
                  <a:txBody>
                    <a:bodyPr/>
                    <a:lstStyle/>
                    <a:p>
                      <a:pPr algn="ctr"/>
                      <a:r>
                        <a:rPr lang="ru-RU" sz="2000" b="1" dirty="0">
                          <a:solidFill>
                            <a:srgbClr val="C00000"/>
                          </a:solidFill>
                        </a:rPr>
                        <a:t>Описание программы PNET_Matrix_1</a:t>
                      </a:r>
                      <a:endParaRPr lang="ru-RU" sz="2000" dirty="0">
                        <a:solidFill>
                          <a:srgbClr val="C00000"/>
                        </a:solidFill>
                      </a:endParaRPr>
                    </a:p>
                  </a:txBody>
                  <a:tcPr anchor="ctr">
                    <a:lnL>
                      <a:noFill/>
                    </a:lnL>
                    <a:lnR>
                      <a:noFill/>
                    </a:lnR>
                    <a:lnT>
                      <a:noFill/>
                    </a:lnT>
                    <a:lnB>
                      <a:noFill/>
                    </a:lnB>
                    <a:solidFill>
                      <a:srgbClr val="66FFFF"/>
                    </a:solidFill>
                  </a:tcPr>
                </a:tc>
                <a:extLst>
                  <a:ext uri="{0D108BD9-81ED-4DB2-BD59-A6C34878D82A}">
                    <a16:rowId xmlns:a16="http://schemas.microsoft.com/office/drawing/2014/main" val="1920713255"/>
                  </a:ext>
                </a:extLst>
              </a:tr>
            </a:tbl>
          </a:graphicData>
        </a:graphic>
      </p:graphicFrame>
      <p:sp>
        <p:nvSpPr>
          <p:cNvPr id="9" name="Rectangle 1">
            <a:extLst>
              <a:ext uri="{FF2B5EF4-FFF2-40B4-BE49-F238E27FC236}">
                <a16:creationId xmlns:a16="http://schemas.microsoft.com/office/drawing/2014/main" id="{E0B13329-F209-4EBA-AAC9-F9A8F6F8D5E1}"/>
              </a:ext>
            </a:extLst>
          </p:cNvPr>
          <p:cNvSpPr>
            <a:spLocks noChangeArrowheads="1"/>
          </p:cNvSpPr>
          <p:nvPr/>
        </p:nvSpPr>
        <p:spPr bwMode="auto">
          <a:xfrm>
            <a:off x="2358189" y="446695"/>
            <a:ext cx="887449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a:ln>
                  <a:noFill/>
                </a:ln>
                <a:solidFill>
                  <a:schemeClr val="tx1"/>
                </a:solidFill>
                <a:effectLst/>
                <a:latin typeface="Arial" panose="020B0604020202020204" pitchFamily="34" charset="0"/>
              </a:rPr>
              <a:t>Целью программы</a:t>
            </a:r>
            <a:r>
              <a:rPr kumimoji="0" lang="ru-RU" altLang="ru-RU" sz="1400" b="1" i="0" u="none" strike="noStrike" cap="none" normalizeH="0" baseline="0" dirty="0">
                <a:ln>
                  <a:noFill/>
                </a:ln>
                <a:solidFill>
                  <a:schemeClr val="tx1"/>
                </a:solidFill>
                <a:effectLst/>
                <a:latin typeface="Arial" panose="020B0604020202020204" pitchFamily="34" charset="0"/>
              </a:rPr>
              <a:t> является обеспечение быстрого обучения нейронной сети </a:t>
            </a:r>
            <a:r>
              <a:rPr kumimoji="0" lang="en-US" altLang="ru-RU" sz="1400" b="1" i="0" u="none" strike="noStrike" cap="none" normalizeH="0" baseline="0" dirty="0">
                <a:ln>
                  <a:noFill/>
                </a:ln>
                <a:solidFill>
                  <a:schemeClr val="tx1"/>
                </a:solidFill>
                <a:effectLst/>
                <a:latin typeface="Arial" panose="020B0604020202020204" pitchFamily="34" charset="0"/>
              </a:rPr>
              <a:t>PANN </a:t>
            </a:r>
            <a:r>
              <a:rPr kumimoji="0" lang="ru-RU" altLang="ru-RU" sz="1400" b="1" i="0" u="none" strike="noStrike" cap="none" normalizeH="0" baseline="0" dirty="0">
                <a:ln>
                  <a:noFill/>
                </a:ln>
                <a:solidFill>
                  <a:schemeClr val="tx1"/>
                </a:solidFill>
                <a:effectLst/>
                <a:latin typeface="Arial" panose="020B0604020202020204" pitchFamily="34" charset="0"/>
              </a:rPr>
              <a:t>выбранным наборам образов. На базе этого обучения:</a:t>
            </a:r>
          </a:p>
          <a:p>
            <a:pPr marL="515938" lvl="0" indent="-285750" eaLnBrk="0" fontAlgn="base" hangingPunct="0">
              <a:spcBef>
                <a:spcPct val="0"/>
              </a:spcBef>
              <a:spcAft>
                <a:spcPct val="0"/>
              </a:spcAft>
              <a:buFont typeface="Wingdings" panose="05000000000000000000" pitchFamily="2" charset="2"/>
              <a:buChar char="q"/>
            </a:pPr>
            <a:r>
              <a:rPr kumimoji="0" lang="ru-RU" altLang="ru-RU" sz="1400" i="0" u="none" strike="noStrike" cap="none" normalizeH="0" baseline="0" dirty="0">
                <a:ln>
                  <a:noFill/>
                </a:ln>
                <a:solidFill>
                  <a:schemeClr val="tx1"/>
                </a:solidFill>
                <a:effectLst/>
                <a:latin typeface="Arial" panose="020B0604020202020204" pitchFamily="34" charset="0"/>
              </a:rPr>
              <a:t>Распознавание в любом наборе </a:t>
            </a:r>
            <a:r>
              <a:rPr lang="ru-RU" altLang="ru-RU" sz="1400" dirty="0">
                <a:latin typeface="Arial" panose="020B0604020202020204" pitchFamily="34" charset="0"/>
              </a:rPr>
              <a:t>тех образов, </a:t>
            </a:r>
            <a:r>
              <a:rPr kumimoji="0" lang="ru-RU" altLang="ru-RU" sz="1400" i="0" u="none" strike="noStrike" cap="none" normalizeH="0" baseline="0" dirty="0">
                <a:ln>
                  <a:noFill/>
                </a:ln>
                <a:solidFill>
                  <a:schemeClr val="tx1"/>
                </a:solidFill>
                <a:effectLst/>
                <a:latin typeface="Arial" panose="020B0604020202020204" pitchFamily="34" charset="0"/>
              </a:rPr>
              <a:t>которым сеть была обучена и образов, близких к ним. Оценка степени близости разных образов.</a:t>
            </a:r>
          </a:p>
          <a:p>
            <a:pPr marL="5159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ru-RU" altLang="ru-RU" sz="1400" i="0" u="none" strike="noStrike" cap="none" normalizeH="0" baseline="0" dirty="0">
                <a:ln>
                  <a:noFill/>
                </a:ln>
                <a:solidFill>
                  <a:schemeClr val="tx1"/>
                </a:solidFill>
                <a:effectLst/>
                <a:latin typeface="Arial" panose="020B0604020202020204" pitchFamily="34" charset="0"/>
              </a:rPr>
              <a:t>Кластеризация наборов образов с разделением набора на группы близких (подобных) образов.</a:t>
            </a:r>
          </a:p>
          <a:p>
            <a:pPr marL="5159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ru-RU" altLang="ru-RU" sz="1400" i="0" u="none" strike="noStrike" cap="none" normalizeH="0" baseline="0" dirty="0">
                <a:ln>
                  <a:noFill/>
                </a:ln>
                <a:solidFill>
                  <a:schemeClr val="tx1"/>
                </a:solidFill>
                <a:effectLst/>
                <a:latin typeface="Arial" panose="020B0604020202020204" pitchFamily="34" charset="0"/>
              </a:rPr>
              <a:t>Классификация набора образов - создание системы обобщенных классов и отнесение распознаваемых образов к тем или иным классам.</a:t>
            </a:r>
          </a:p>
          <a:p>
            <a:pPr marL="5159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ru-RU" altLang="ru-RU" sz="1400" i="0" u="none" strike="noStrike" cap="none" normalizeH="0" baseline="0" dirty="0">
                <a:ln>
                  <a:noFill/>
                </a:ln>
                <a:solidFill>
                  <a:schemeClr val="tx1"/>
                </a:solidFill>
                <a:effectLst/>
                <a:latin typeface="Arial" panose="020B0604020202020204" pitchFamily="34" charset="0"/>
              </a:rPr>
              <a:t>Документация проведенной работы.</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1688303C-10C3-48F2-88FB-1F4B21537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337758"/>
            <a:ext cx="10106526" cy="3526110"/>
          </a:xfrm>
          <a:prstGeom prst="rect">
            <a:avLst/>
          </a:prstGeom>
          <a:ln>
            <a:solidFill>
              <a:schemeClr val="tx1"/>
            </a:solidFill>
          </a:ln>
        </p:spPr>
      </p:pic>
      <p:sp>
        <p:nvSpPr>
          <p:cNvPr id="13" name="TextBox 12">
            <a:extLst>
              <a:ext uri="{FF2B5EF4-FFF2-40B4-BE49-F238E27FC236}">
                <a16:creationId xmlns:a16="http://schemas.microsoft.com/office/drawing/2014/main" id="{4FA3969F-86E0-4AA2-843E-F19CDFF7CA06}"/>
              </a:ext>
            </a:extLst>
          </p:cNvPr>
          <p:cNvSpPr txBox="1"/>
          <p:nvPr/>
        </p:nvSpPr>
        <p:spPr>
          <a:xfrm>
            <a:off x="1886553" y="5922563"/>
            <a:ext cx="3570972" cy="369332"/>
          </a:xfrm>
          <a:prstGeom prst="rect">
            <a:avLst/>
          </a:prstGeom>
          <a:noFill/>
        </p:spPr>
        <p:txBody>
          <a:bodyPr wrap="square">
            <a:spAutoFit/>
          </a:bodyPr>
          <a:lstStyle/>
          <a:p>
            <a:pPr algn="ctr"/>
            <a:r>
              <a:rPr lang="ru-RU" sz="1800" b="1" dirty="0">
                <a:solidFill>
                  <a:srgbClr val="0000FF"/>
                </a:solidFill>
              </a:rPr>
              <a:t>Программа PNET_Matrix_1</a:t>
            </a:r>
            <a:endParaRPr lang="ru-RU" sz="1800" dirty="0">
              <a:solidFill>
                <a:srgbClr val="0000FF"/>
              </a:solidFill>
            </a:endParaRPr>
          </a:p>
        </p:txBody>
      </p:sp>
      <p:sp>
        <p:nvSpPr>
          <p:cNvPr id="14" name="TextBox 13">
            <a:extLst>
              <a:ext uri="{FF2B5EF4-FFF2-40B4-BE49-F238E27FC236}">
                <a16:creationId xmlns:a16="http://schemas.microsoft.com/office/drawing/2014/main" id="{83AB4913-F7B5-478E-87E7-8AAE0135ED3A}"/>
              </a:ext>
            </a:extLst>
          </p:cNvPr>
          <p:cNvSpPr txBox="1"/>
          <p:nvPr/>
        </p:nvSpPr>
        <p:spPr>
          <a:xfrm>
            <a:off x="7113071" y="5922563"/>
            <a:ext cx="3570972" cy="369332"/>
          </a:xfrm>
          <a:prstGeom prst="rect">
            <a:avLst/>
          </a:prstGeom>
          <a:noFill/>
        </p:spPr>
        <p:txBody>
          <a:bodyPr wrap="square">
            <a:spAutoFit/>
          </a:bodyPr>
          <a:lstStyle/>
          <a:p>
            <a:pPr algn="ctr"/>
            <a:r>
              <a:rPr lang="ru-RU" sz="1800" b="1" dirty="0">
                <a:solidFill>
                  <a:srgbClr val="0000FF"/>
                </a:solidFill>
              </a:rPr>
              <a:t>Хелп программы PNET_Matrix_1</a:t>
            </a:r>
            <a:endParaRPr lang="ru-RU" sz="1800" dirty="0">
              <a:solidFill>
                <a:srgbClr val="0000FF"/>
              </a:solidFill>
            </a:endParaRPr>
          </a:p>
        </p:txBody>
      </p:sp>
      <p:pic>
        <p:nvPicPr>
          <p:cNvPr id="16" name="Picture 15">
            <a:extLst>
              <a:ext uri="{FF2B5EF4-FFF2-40B4-BE49-F238E27FC236}">
                <a16:creationId xmlns:a16="http://schemas.microsoft.com/office/drawing/2014/main" id="{54E33170-2383-4BD7-BC23-A81EE717C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08" y="104297"/>
            <a:ext cx="1939992" cy="1454995"/>
          </a:xfrm>
          <a:prstGeom prst="rect">
            <a:avLst/>
          </a:prstGeom>
        </p:spPr>
      </p:pic>
      <p:sp>
        <p:nvSpPr>
          <p:cNvPr id="17" name="TextBox 16">
            <a:extLst>
              <a:ext uri="{FF2B5EF4-FFF2-40B4-BE49-F238E27FC236}">
                <a16:creationId xmlns:a16="http://schemas.microsoft.com/office/drawing/2014/main" id="{18BF7D9E-E128-44E6-B4E7-B176B6EF5D8B}"/>
              </a:ext>
            </a:extLst>
          </p:cNvPr>
          <p:cNvSpPr txBox="1"/>
          <p:nvPr/>
        </p:nvSpPr>
        <p:spPr>
          <a:xfrm>
            <a:off x="288758" y="1624883"/>
            <a:ext cx="1896177" cy="400110"/>
          </a:xfrm>
          <a:prstGeom prst="rect">
            <a:avLst/>
          </a:prstGeom>
          <a:noFill/>
        </p:spPr>
        <p:txBody>
          <a:bodyPr wrap="square">
            <a:spAutoFit/>
          </a:bodyPr>
          <a:lstStyle/>
          <a:p>
            <a:pPr algn="ctr"/>
            <a:r>
              <a:rPr lang="ru-RU" sz="2000" dirty="0"/>
              <a:t>Борис Злотин</a:t>
            </a:r>
          </a:p>
        </p:txBody>
      </p:sp>
      <p:pic>
        <p:nvPicPr>
          <p:cNvPr id="18" name="Picture 17">
            <a:extLst>
              <a:ext uri="{FF2B5EF4-FFF2-40B4-BE49-F238E27FC236}">
                <a16:creationId xmlns:a16="http://schemas.microsoft.com/office/drawing/2014/main" id="{F8C43900-F618-4DA9-8306-6AADB34BC69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47362" y="99668"/>
            <a:ext cx="384006" cy="396394"/>
          </a:xfrm>
          <a:prstGeom prst="rect">
            <a:avLst/>
          </a:prstGeom>
        </p:spPr>
      </p:pic>
    </p:spTree>
    <p:extLst>
      <p:ext uri="{BB962C8B-B14F-4D97-AF65-F5344CB8AC3E}">
        <p14:creationId xmlns:p14="http://schemas.microsoft.com/office/powerpoint/2010/main" val="213009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3B98BFEE-80B2-4BD2-BCAA-15B459FC9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17" y="2063143"/>
            <a:ext cx="2886478" cy="1257475"/>
          </a:xfrm>
          <a:prstGeom prst="rect">
            <a:avLst/>
          </a:prstGeom>
        </p:spPr>
      </p:pic>
      <p:pic>
        <p:nvPicPr>
          <p:cNvPr id="4" name="Picture 3">
            <a:extLst>
              <a:ext uri="{FF2B5EF4-FFF2-40B4-BE49-F238E27FC236}">
                <a16:creationId xmlns:a16="http://schemas.microsoft.com/office/drawing/2014/main" id="{9190FF86-F202-4B22-9F24-288FD2B23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3" y="89516"/>
            <a:ext cx="1670513" cy="1616626"/>
          </a:xfrm>
          <a:prstGeom prst="rect">
            <a:avLst/>
          </a:prstGeom>
        </p:spPr>
      </p:pic>
      <p:sp>
        <p:nvSpPr>
          <p:cNvPr id="6" name="TextBox 5">
            <a:extLst>
              <a:ext uri="{FF2B5EF4-FFF2-40B4-BE49-F238E27FC236}">
                <a16:creationId xmlns:a16="http://schemas.microsoft.com/office/drawing/2014/main" id="{C1490E3C-00BD-4DD2-A548-CE407D476B1B}"/>
              </a:ext>
            </a:extLst>
          </p:cNvPr>
          <p:cNvSpPr txBox="1"/>
          <p:nvPr/>
        </p:nvSpPr>
        <p:spPr>
          <a:xfrm>
            <a:off x="2106054" y="0"/>
            <a:ext cx="4892003" cy="1477328"/>
          </a:xfrm>
          <a:prstGeom prst="rect">
            <a:avLst/>
          </a:prstGeom>
          <a:noFill/>
        </p:spPr>
        <p:txBody>
          <a:bodyPr wrap="square" rtlCol="0">
            <a:spAutoFit/>
          </a:bodyPr>
          <a:lstStyle/>
          <a:p>
            <a:pPr algn="ctr"/>
            <a:r>
              <a:rPr lang="ru-RU" sz="2400" dirty="0"/>
              <a:t> </a:t>
            </a:r>
            <a:r>
              <a:rPr lang="ru-RU" sz="2400" b="1" dirty="0">
                <a:solidFill>
                  <a:srgbClr val="C00000"/>
                </a:solidFill>
              </a:rPr>
              <a:t>Демонстрация платформы </a:t>
            </a:r>
          </a:p>
          <a:p>
            <a:pPr algn="ctr"/>
            <a:r>
              <a:rPr lang="ru-RU" sz="2400" b="1" dirty="0">
                <a:solidFill>
                  <a:srgbClr val="C00000"/>
                </a:solidFill>
              </a:rPr>
              <a:t>Омега-Сервер</a:t>
            </a:r>
          </a:p>
          <a:p>
            <a:r>
              <a:rPr lang="ru-RU" dirty="0">
                <a:hlinkClick r:id="rId4"/>
              </a:rPr>
              <a:t>https://www.youtube.com/watch?v=23ydq9j-H1U</a:t>
            </a:r>
            <a:r>
              <a:rPr lang="ru-RU" dirty="0"/>
              <a:t>  </a:t>
            </a:r>
          </a:p>
          <a:p>
            <a:endParaRPr lang="ru-RU" sz="2400" dirty="0"/>
          </a:p>
        </p:txBody>
      </p:sp>
      <p:sp>
        <p:nvSpPr>
          <p:cNvPr id="9" name="TextBox 8">
            <a:extLst>
              <a:ext uri="{FF2B5EF4-FFF2-40B4-BE49-F238E27FC236}">
                <a16:creationId xmlns:a16="http://schemas.microsoft.com/office/drawing/2014/main" id="{B2DC8BF4-23B1-4F45-B32C-9D67173C5393}"/>
              </a:ext>
            </a:extLst>
          </p:cNvPr>
          <p:cNvSpPr txBox="1"/>
          <p:nvPr/>
        </p:nvSpPr>
        <p:spPr>
          <a:xfrm>
            <a:off x="790770" y="3167371"/>
            <a:ext cx="6141875" cy="3016210"/>
          </a:xfrm>
          <a:prstGeom prst="rect">
            <a:avLst/>
          </a:prstGeom>
          <a:noFill/>
        </p:spPr>
        <p:txBody>
          <a:bodyPr wrap="square">
            <a:spAutoFit/>
          </a:bodyPr>
          <a:lstStyle/>
          <a:p>
            <a:pPr algn="just"/>
            <a:r>
              <a:rPr lang="ru-RU" sz="2000" dirty="0"/>
              <a:t>Платформа Omega-Server позволяет создавать различные AI-приложения. Это позволит вам самим проверить  технологию PANN и создать собственное программное обеспечение для решения своих задач.</a:t>
            </a:r>
          </a:p>
          <a:p>
            <a:pPr algn="just"/>
            <a:endParaRPr lang="ru-RU" sz="1000" dirty="0"/>
          </a:p>
          <a:p>
            <a:pPr algn="just"/>
            <a:r>
              <a:rPr lang="ru-RU" sz="2000" dirty="0"/>
              <a:t>PANN прекрасно совместима с множеством инструментов, разработанный в классических нейронных сетях и позволяет  создавать программное обеспечение, объединяющее различные приложения.</a:t>
            </a:r>
          </a:p>
          <a:p>
            <a:r>
              <a:rPr lang="ru-RU" sz="2000" dirty="0"/>
              <a:t> </a:t>
            </a:r>
            <a:endParaRPr lang="ru-RU" sz="1000" dirty="0"/>
          </a:p>
        </p:txBody>
      </p:sp>
      <p:grpSp>
        <p:nvGrpSpPr>
          <p:cNvPr id="10" name="Group 9">
            <a:extLst>
              <a:ext uri="{FF2B5EF4-FFF2-40B4-BE49-F238E27FC236}">
                <a16:creationId xmlns:a16="http://schemas.microsoft.com/office/drawing/2014/main" id="{49C5AE6A-89E5-4940-B443-A0AD768B770C}"/>
              </a:ext>
            </a:extLst>
          </p:cNvPr>
          <p:cNvGrpSpPr/>
          <p:nvPr/>
        </p:nvGrpSpPr>
        <p:grpSpPr>
          <a:xfrm>
            <a:off x="7645951" y="138547"/>
            <a:ext cx="4271428" cy="6416842"/>
            <a:chOff x="7645951" y="193963"/>
            <a:chExt cx="4271428" cy="6416842"/>
          </a:xfrm>
        </p:grpSpPr>
        <p:pic>
          <p:nvPicPr>
            <p:cNvPr id="11" name="Picture 10">
              <a:extLst>
                <a:ext uri="{FF2B5EF4-FFF2-40B4-BE49-F238E27FC236}">
                  <a16:creationId xmlns:a16="http://schemas.microsoft.com/office/drawing/2014/main" id="{1F399BBC-70C2-4FB6-8872-3A14A030AC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6146" y="193963"/>
              <a:ext cx="4228965" cy="6416842"/>
            </a:xfrm>
            <a:prstGeom prst="rect">
              <a:avLst/>
            </a:prstGeom>
          </p:spPr>
        </p:pic>
        <p:sp>
          <p:nvSpPr>
            <p:cNvPr id="12" name="TextBox 11">
              <a:extLst>
                <a:ext uri="{FF2B5EF4-FFF2-40B4-BE49-F238E27FC236}">
                  <a16:creationId xmlns:a16="http://schemas.microsoft.com/office/drawing/2014/main" id="{2B0E496B-CBD2-458F-978B-ADBB860AD206}"/>
                </a:ext>
              </a:extLst>
            </p:cNvPr>
            <p:cNvSpPr txBox="1"/>
            <p:nvPr/>
          </p:nvSpPr>
          <p:spPr>
            <a:xfrm>
              <a:off x="7710039" y="946303"/>
              <a:ext cx="3370848" cy="215444"/>
            </a:xfrm>
            <a:prstGeom prst="rect">
              <a:avLst/>
            </a:prstGeom>
            <a:solidFill>
              <a:schemeClr val="bg1"/>
            </a:solidFill>
          </p:spPr>
          <p:txBody>
            <a:bodyPr wrap="square" lIns="0" tIns="0" rIns="0" bIns="0">
              <a:spAutoFit/>
            </a:bodyPr>
            <a:lstStyle/>
            <a:p>
              <a:r>
                <a:rPr lang="ru-RU" sz="1400" dirty="0"/>
                <a:t>Распознавание текста - чат-бот</a:t>
              </a:r>
            </a:p>
          </p:txBody>
        </p:sp>
        <p:sp>
          <p:nvSpPr>
            <p:cNvPr id="13" name="TextBox 12">
              <a:extLst>
                <a:ext uri="{FF2B5EF4-FFF2-40B4-BE49-F238E27FC236}">
                  <a16:creationId xmlns:a16="http://schemas.microsoft.com/office/drawing/2014/main" id="{4AF31B90-A37B-47CB-AF98-0999A9EC9FFF}"/>
                </a:ext>
              </a:extLst>
            </p:cNvPr>
            <p:cNvSpPr txBox="1"/>
            <p:nvPr/>
          </p:nvSpPr>
          <p:spPr>
            <a:xfrm>
              <a:off x="7710039" y="1417985"/>
              <a:ext cx="3828206" cy="215444"/>
            </a:xfrm>
            <a:prstGeom prst="rect">
              <a:avLst/>
            </a:prstGeom>
            <a:solidFill>
              <a:schemeClr val="bg1"/>
            </a:solidFill>
          </p:spPr>
          <p:txBody>
            <a:bodyPr wrap="square" lIns="0" tIns="0" rIns="0" bIns="0">
              <a:spAutoFit/>
            </a:bodyPr>
            <a:lstStyle/>
            <a:p>
              <a:r>
                <a:rPr lang="ru-RU" sz="1400" dirty="0"/>
                <a:t>Распознавание текста – заголовки и отзывы</a:t>
              </a:r>
            </a:p>
          </p:txBody>
        </p:sp>
        <p:sp>
          <p:nvSpPr>
            <p:cNvPr id="14" name="TextBox 13">
              <a:extLst>
                <a:ext uri="{FF2B5EF4-FFF2-40B4-BE49-F238E27FC236}">
                  <a16:creationId xmlns:a16="http://schemas.microsoft.com/office/drawing/2014/main" id="{9A27F023-7B74-4DD6-8631-3E82DCA2FA9E}"/>
                </a:ext>
              </a:extLst>
            </p:cNvPr>
            <p:cNvSpPr txBox="1"/>
            <p:nvPr/>
          </p:nvSpPr>
          <p:spPr>
            <a:xfrm>
              <a:off x="7710039" y="1889667"/>
              <a:ext cx="3086617" cy="215444"/>
            </a:xfrm>
            <a:prstGeom prst="rect">
              <a:avLst/>
            </a:prstGeom>
            <a:solidFill>
              <a:schemeClr val="bg1"/>
            </a:solidFill>
          </p:spPr>
          <p:txBody>
            <a:bodyPr wrap="square" lIns="0" tIns="0" rIns="0" bIns="0">
              <a:spAutoFit/>
            </a:bodyPr>
            <a:lstStyle>
              <a:defPPr>
                <a:defRPr lang="en-US"/>
              </a:defPPr>
              <a:lvl1pPr>
                <a:defRPr sz="1400"/>
              </a:lvl1pPr>
            </a:lstStyle>
            <a:p>
              <a:r>
                <a:rPr lang="ru-RU" dirty="0"/>
                <a:t>Распознавание лица</a:t>
              </a:r>
            </a:p>
          </p:txBody>
        </p:sp>
        <p:sp>
          <p:nvSpPr>
            <p:cNvPr id="15" name="TextBox 14">
              <a:extLst>
                <a:ext uri="{FF2B5EF4-FFF2-40B4-BE49-F238E27FC236}">
                  <a16:creationId xmlns:a16="http://schemas.microsoft.com/office/drawing/2014/main" id="{18190E9F-7DCB-4462-A675-DA0DBF58CF62}"/>
                </a:ext>
              </a:extLst>
            </p:cNvPr>
            <p:cNvSpPr txBox="1"/>
            <p:nvPr/>
          </p:nvSpPr>
          <p:spPr>
            <a:xfrm>
              <a:off x="7710039" y="2361349"/>
              <a:ext cx="2536658" cy="215444"/>
            </a:xfrm>
            <a:prstGeom prst="rect">
              <a:avLst/>
            </a:prstGeom>
            <a:solidFill>
              <a:schemeClr val="bg1"/>
            </a:solidFill>
          </p:spPr>
          <p:txBody>
            <a:bodyPr wrap="square" lIns="0" tIns="0" rIns="0" bIns="0">
              <a:spAutoFit/>
            </a:bodyPr>
            <a:lstStyle>
              <a:defPPr>
                <a:defRPr lang="en-US"/>
              </a:defPPr>
              <a:lvl1pPr>
                <a:defRPr sz="1400"/>
              </a:lvl1pPr>
            </a:lstStyle>
            <a:p>
              <a:r>
                <a:rPr lang="ru-RU"/>
                <a:t>Распознавание эмоций</a:t>
              </a:r>
              <a:endParaRPr lang="ru-RU" dirty="0"/>
            </a:p>
          </p:txBody>
        </p:sp>
        <p:sp>
          <p:nvSpPr>
            <p:cNvPr id="16" name="TextBox 15">
              <a:extLst>
                <a:ext uri="{FF2B5EF4-FFF2-40B4-BE49-F238E27FC236}">
                  <a16:creationId xmlns:a16="http://schemas.microsoft.com/office/drawing/2014/main" id="{45B41091-C162-4622-9209-39077789C594}"/>
                </a:ext>
              </a:extLst>
            </p:cNvPr>
            <p:cNvSpPr txBox="1"/>
            <p:nvPr/>
          </p:nvSpPr>
          <p:spPr>
            <a:xfrm>
              <a:off x="7710039" y="474621"/>
              <a:ext cx="3086617" cy="215444"/>
            </a:xfrm>
            <a:prstGeom prst="rect">
              <a:avLst/>
            </a:prstGeom>
            <a:solidFill>
              <a:schemeClr val="bg1"/>
            </a:solidFill>
          </p:spPr>
          <p:txBody>
            <a:bodyPr wrap="square" lIns="0" tIns="0" rIns="0" bIns="0">
              <a:spAutoFit/>
            </a:bodyPr>
            <a:lstStyle>
              <a:defPPr>
                <a:defRPr lang="en-US"/>
              </a:defPPr>
              <a:lvl1pPr>
                <a:defRPr sz="1400"/>
              </a:lvl1pPr>
            </a:lstStyle>
            <a:p>
              <a:r>
                <a:rPr lang="ru-RU" dirty="0"/>
                <a:t>Промышленное применение </a:t>
              </a:r>
            </a:p>
          </p:txBody>
        </p:sp>
        <p:sp>
          <p:nvSpPr>
            <p:cNvPr id="17" name="TextBox 16">
              <a:extLst>
                <a:ext uri="{FF2B5EF4-FFF2-40B4-BE49-F238E27FC236}">
                  <a16:creationId xmlns:a16="http://schemas.microsoft.com/office/drawing/2014/main" id="{3B8C3746-362C-4E29-8886-EB99A5CBE365}"/>
                </a:ext>
              </a:extLst>
            </p:cNvPr>
            <p:cNvSpPr txBox="1"/>
            <p:nvPr/>
          </p:nvSpPr>
          <p:spPr>
            <a:xfrm>
              <a:off x="7710039" y="2833031"/>
              <a:ext cx="2833436" cy="215444"/>
            </a:xfrm>
            <a:prstGeom prst="rect">
              <a:avLst/>
            </a:prstGeom>
            <a:solidFill>
              <a:schemeClr val="bg1"/>
            </a:solidFill>
          </p:spPr>
          <p:txBody>
            <a:bodyPr wrap="square" lIns="0" tIns="0" rIns="0" bIns="0">
              <a:spAutoFit/>
            </a:bodyPr>
            <a:lstStyle>
              <a:defPPr>
                <a:defRPr lang="en-US"/>
              </a:defPPr>
              <a:lvl1pPr>
                <a:defRPr sz="1400"/>
              </a:lvl1pPr>
            </a:lstStyle>
            <a:p>
              <a:r>
                <a:rPr lang="ru-RU" dirty="0"/>
                <a:t>Распознавание </a:t>
              </a:r>
              <a:r>
                <a:rPr lang="ru-RU"/>
                <a:t>жестов рук</a:t>
              </a:r>
              <a:endParaRPr lang="ru-RU" dirty="0"/>
            </a:p>
          </p:txBody>
        </p:sp>
        <p:sp>
          <p:nvSpPr>
            <p:cNvPr id="18" name="TextBox 17">
              <a:extLst>
                <a:ext uri="{FF2B5EF4-FFF2-40B4-BE49-F238E27FC236}">
                  <a16:creationId xmlns:a16="http://schemas.microsoft.com/office/drawing/2014/main" id="{9FF7B51A-D33C-4EE2-AF99-C6CB2CC36D07}"/>
                </a:ext>
              </a:extLst>
            </p:cNvPr>
            <p:cNvSpPr txBox="1"/>
            <p:nvPr/>
          </p:nvSpPr>
          <p:spPr>
            <a:xfrm>
              <a:off x="7710039" y="3304713"/>
              <a:ext cx="3659605" cy="215444"/>
            </a:xfrm>
            <a:prstGeom prst="rect">
              <a:avLst/>
            </a:prstGeom>
            <a:solidFill>
              <a:schemeClr val="bg1"/>
            </a:solidFill>
          </p:spPr>
          <p:txBody>
            <a:bodyPr wrap="square" lIns="0" tIns="0" rIns="0" bIns="0">
              <a:spAutoFit/>
            </a:bodyPr>
            <a:lstStyle>
              <a:defPPr>
                <a:defRPr lang="en-US"/>
              </a:defPPr>
              <a:lvl1pPr>
                <a:defRPr sz="1400"/>
              </a:lvl1pPr>
            </a:lstStyle>
            <a:p>
              <a:r>
                <a:rPr lang="ru-RU" dirty="0"/>
                <a:t>Распознавание </a:t>
              </a:r>
              <a:r>
                <a:rPr lang="ru-RU"/>
                <a:t>движений пальцев</a:t>
              </a:r>
              <a:endParaRPr lang="ru-RU" dirty="0"/>
            </a:p>
          </p:txBody>
        </p:sp>
        <p:sp>
          <p:nvSpPr>
            <p:cNvPr id="19" name="TextBox 18">
              <a:extLst>
                <a:ext uri="{FF2B5EF4-FFF2-40B4-BE49-F238E27FC236}">
                  <a16:creationId xmlns:a16="http://schemas.microsoft.com/office/drawing/2014/main" id="{B2A8AEB5-FC9E-4D10-87FD-3D7829603C08}"/>
                </a:ext>
              </a:extLst>
            </p:cNvPr>
            <p:cNvSpPr txBox="1"/>
            <p:nvPr/>
          </p:nvSpPr>
          <p:spPr>
            <a:xfrm>
              <a:off x="7710039" y="3776395"/>
              <a:ext cx="3234489" cy="215444"/>
            </a:xfrm>
            <a:prstGeom prst="rect">
              <a:avLst/>
            </a:prstGeom>
            <a:solidFill>
              <a:schemeClr val="bg1"/>
            </a:solidFill>
          </p:spPr>
          <p:txBody>
            <a:bodyPr wrap="square" lIns="0" tIns="0" rIns="0" bIns="0">
              <a:spAutoFit/>
            </a:bodyPr>
            <a:lstStyle>
              <a:defPPr>
                <a:defRPr lang="en-US"/>
              </a:defPPr>
              <a:lvl1pPr>
                <a:defRPr sz="1400"/>
              </a:lvl1pPr>
            </a:lstStyle>
            <a:p>
              <a:r>
                <a:rPr lang="ru-RU" dirty="0"/>
                <a:t>Распознавание </a:t>
              </a:r>
              <a:r>
                <a:rPr lang="ru-RU"/>
                <a:t>позы человека</a:t>
              </a:r>
              <a:endParaRPr lang="ru-RU" dirty="0"/>
            </a:p>
          </p:txBody>
        </p:sp>
        <p:sp>
          <p:nvSpPr>
            <p:cNvPr id="20" name="TextBox 19">
              <a:extLst>
                <a:ext uri="{FF2B5EF4-FFF2-40B4-BE49-F238E27FC236}">
                  <a16:creationId xmlns:a16="http://schemas.microsoft.com/office/drawing/2014/main" id="{43576569-A661-4BB1-A183-F2E57C5CB63B}"/>
                </a:ext>
              </a:extLst>
            </p:cNvPr>
            <p:cNvSpPr txBox="1"/>
            <p:nvPr/>
          </p:nvSpPr>
          <p:spPr>
            <a:xfrm>
              <a:off x="7710039" y="4248077"/>
              <a:ext cx="4020553" cy="215444"/>
            </a:xfrm>
            <a:prstGeom prst="rect">
              <a:avLst/>
            </a:prstGeom>
            <a:solidFill>
              <a:schemeClr val="bg1"/>
            </a:solidFill>
          </p:spPr>
          <p:txBody>
            <a:bodyPr wrap="square" lIns="0" tIns="0" rIns="0" bIns="0">
              <a:spAutoFit/>
            </a:bodyPr>
            <a:lstStyle>
              <a:defPPr>
                <a:defRPr lang="en-US"/>
              </a:defPPr>
              <a:lvl1pPr>
                <a:defRPr sz="1400"/>
              </a:lvl1pPr>
            </a:lstStyle>
            <a:p>
              <a:r>
                <a:rPr lang="ru-RU" dirty="0"/>
                <a:t>Распознавание различных объектов</a:t>
              </a:r>
            </a:p>
          </p:txBody>
        </p:sp>
        <p:sp>
          <p:nvSpPr>
            <p:cNvPr id="21" name="TextBox 20">
              <a:extLst>
                <a:ext uri="{FF2B5EF4-FFF2-40B4-BE49-F238E27FC236}">
                  <a16:creationId xmlns:a16="http://schemas.microsoft.com/office/drawing/2014/main" id="{266CE5AA-CF52-416F-86E1-B2FA657352E5}"/>
                </a:ext>
              </a:extLst>
            </p:cNvPr>
            <p:cNvSpPr txBox="1"/>
            <p:nvPr/>
          </p:nvSpPr>
          <p:spPr>
            <a:xfrm>
              <a:off x="7710039" y="4719759"/>
              <a:ext cx="2328110" cy="215444"/>
            </a:xfrm>
            <a:prstGeom prst="rect">
              <a:avLst/>
            </a:prstGeom>
            <a:solidFill>
              <a:schemeClr val="bg1"/>
            </a:solidFill>
          </p:spPr>
          <p:txBody>
            <a:bodyPr wrap="square" lIns="0" tIns="0" rIns="0" bIns="0">
              <a:spAutoFit/>
            </a:bodyPr>
            <a:lstStyle>
              <a:defPPr>
                <a:defRPr lang="en-US"/>
              </a:defPPr>
              <a:lvl1pPr>
                <a:defRPr sz="1400"/>
              </a:lvl1pPr>
            </a:lstStyle>
            <a:p>
              <a:r>
                <a:rPr lang="ru-RU"/>
                <a:t>Распознавание речи</a:t>
              </a:r>
              <a:endParaRPr lang="ru-RU" dirty="0"/>
            </a:p>
          </p:txBody>
        </p:sp>
        <p:sp>
          <p:nvSpPr>
            <p:cNvPr id="22" name="TextBox 21">
              <a:extLst>
                <a:ext uri="{FF2B5EF4-FFF2-40B4-BE49-F238E27FC236}">
                  <a16:creationId xmlns:a16="http://schemas.microsoft.com/office/drawing/2014/main" id="{3295A321-2639-43E9-8138-E5CF4ED380F7}"/>
                </a:ext>
              </a:extLst>
            </p:cNvPr>
            <p:cNvSpPr txBox="1"/>
            <p:nvPr/>
          </p:nvSpPr>
          <p:spPr>
            <a:xfrm>
              <a:off x="7710039" y="5191443"/>
              <a:ext cx="3619500" cy="215444"/>
            </a:xfrm>
            <a:prstGeom prst="rect">
              <a:avLst/>
            </a:prstGeom>
            <a:solidFill>
              <a:schemeClr val="bg1"/>
            </a:solidFill>
          </p:spPr>
          <p:txBody>
            <a:bodyPr wrap="square" lIns="0" tIns="0" rIns="0" bIns="0">
              <a:spAutoFit/>
            </a:bodyPr>
            <a:lstStyle>
              <a:defPPr>
                <a:defRPr lang="en-US"/>
              </a:defPPr>
              <a:lvl1pPr>
                <a:defRPr sz="1400"/>
              </a:lvl1pPr>
            </a:lstStyle>
            <a:p>
              <a:r>
                <a:rPr lang="ru-RU" dirty="0"/>
                <a:t>Распознавание голосовых команд</a:t>
              </a:r>
            </a:p>
          </p:txBody>
        </p:sp>
        <p:pic>
          <p:nvPicPr>
            <p:cNvPr id="23" name="Picture 22">
              <a:extLst>
                <a:ext uri="{FF2B5EF4-FFF2-40B4-BE49-F238E27FC236}">
                  <a16:creationId xmlns:a16="http://schemas.microsoft.com/office/drawing/2014/main" id="{5910BAF0-F931-44F2-9A5C-3B79CCBF0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5951" y="5550070"/>
              <a:ext cx="4271428" cy="535062"/>
            </a:xfrm>
            <a:prstGeom prst="rect">
              <a:avLst/>
            </a:prstGeom>
          </p:spPr>
        </p:pic>
        <p:sp>
          <p:nvSpPr>
            <p:cNvPr id="24" name="TextBox 23">
              <a:extLst>
                <a:ext uri="{FF2B5EF4-FFF2-40B4-BE49-F238E27FC236}">
                  <a16:creationId xmlns:a16="http://schemas.microsoft.com/office/drawing/2014/main" id="{A1E6F134-910D-44A0-9A31-EF98238E6815}"/>
                </a:ext>
              </a:extLst>
            </p:cNvPr>
            <p:cNvSpPr txBox="1"/>
            <p:nvPr/>
          </p:nvSpPr>
          <p:spPr>
            <a:xfrm>
              <a:off x="7727230" y="5683723"/>
              <a:ext cx="3571374" cy="215444"/>
            </a:xfrm>
            <a:prstGeom prst="rect">
              <a:avLst/>
            </a:prstGeom>
            <a:solidFill>
              <a:schemeClr val="bg1"/>
            </a:solidFill>
          </p:spPr>
          <p:txBody>
            <a:bodyPr wrap="square" lIns="0" tIns="0" rIns="0" bIns="0">
              <a:spAutoFit/>
            </a:bodyPr>
            <a:lstStyle>
              <a:defPPr>
                <a:defRPr lang="en-US"/>
              </a:defPPr>
              <a:lvl1pPr>
                <a:defRPr sz="1400"/>
              </a:lvl1pPr>
            </a:lstStyle>
            <a:p>
              <a:r>
                <a:rPr lang="ru-RU" dirty="0"/>
                <a:t>Применение матричной алгебры</a:t>
              </a:r>
            </a:p>
          </p:txBody>
        </p:sp>
      </p:grpSp>
      <p:sp>
        <p:nvSpPr>
          <p:cNvPr id="25" name="Rectangle 24">
            <a:extLst>
              <a:ext uri="{FF2B5EF4-FFF2-40B4-BE49-F238E27FC236}">
                <a16:creationId xmlns:a16="http://schemas.microsoft.com/office/drawing/2014/main" id="{CB28AC2C-8456-409E-A96A-CB422CF5B053}"/>
              </a:ext>
            </a:extLst>
          </p:cNvPr>
          <p:cNvSpPr/>
          <p:nvPr/>
        </p:nvSpPr>
        <p:spPr>
          <a:xfrm>
            <a:off x="7527636" y="6012873"/>
            <a:ext cx="4414982" cy="535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TextBox 25">
            <a:extLst>
              <a:ext uri="{FF2B5EF4-FFF2-40B4-BE49-F238E27FC236}">
                <a16:creationId xmlns:a16="http://schemas.microsoft.com/office/drawing/2014/main" id="{E94EC06D-4E0A-44BF-AE76-B652031F80E7}"/>
              </a:ext>
            </a:extLst>
          </p:cNvPr>
          <p:cNvSpPr txBox="1"/>
          <p:nvPr/>
        </p:nvSpPr>
        <p:spPr>
          <a:xfrm>
            <a:off x="7686948" y="128259"/>
            <a:ext cx="3086617" cy="215444"/>
          </a:xfrm>
          <a:prstGeom prst="rect">
            <a:avLst/>
          </a:prstGeom>
          <a:solidFill>
            <a:schemeClr val="bg1"/>
          </a:solidFill>
        </p:spPr>
        <p:txBody>
          <a:bodyPr wrap="square" lIns="0" tIns="0" rIns="0" bIns="0">
            <a:spAutoFit/>
          </a:bodyPr>
          <a:lstStyle>
            <a:defPPr>
              <a:defRPr lang="en-US"/>
            </a:defPPr>
            <a:lvl1pPr>
              <a:defRPr sz="1400"/>
            </a:lvl1pPr>
          </a:lstStyle>
          <a:p>
            <a:r>
              <a:rPr lang="ru-RU" b="1" dirty="0"/>
              <a:t>Примеры применения </a:t>
            </a:r>
            <a:r>
              <a:rPr lang="en-US" b="1" dirty="0"/>
              <a:t>PANN</a:t>
            </a:r>
            <a:endParaRPr lang="ru-RU" b="1" dirty="0"/>
          </a:p>
        </p:txBody>
      </p:sp>
      <p:sp>
        <p:nvSpPr>
          <p:cNvPr id="30" name="TextBox 29">
            <a:extLst>
              <a:ext uri="{FF2B5EF4-FFF2-40B4-BE49-F238E27FC236}">
                <a16:creationId xmlns:a16="http://schemas.microsoft.com/office/drawing/2014/main" id="{E1FD801E-E79F-41C9-AA6B-86D9C9572ABE}"/>
              </a:ext>
            </a:extLst>
          </p:cNvPr>
          <p:cNvSpPr txBox="1"/>
          <p:nvPr/>
        </p:nvSpPr>
        <p:spPr>
          <a:xfrm>
            <a:off x="0" y="1644134"/>
            <a:ext cx="1896177" cy="707886"/>
          </a:xfrm>
          <a:prstGeom prst="rect">
            <a:avLst/>
          </a:prstGeom>
          <a:noFill/>
        </p:spPr>
        <p:txBody>
          <a:bodyPr wrap="square">
            <a:spAutoFit/>
          </a:bodyPr>
          <a:lstStyle/>
          <a:p>
            <a:pPr algn="ctr"/>
            <a:r>
              <a:rPr lang="ru-RU" sz="2000" dirty="0"/>
              <a:t>Негрешный Иван Иванович</a:t>
            </a:r>
          </a:p>
        </p:txBody>
      </p:sp>
    </p:spTree>
    <p:extLst>
      <p:ext uri="{BB962C8B-B14F-4D97-AF65-F5344CB8AC3E}">
        <p14:creationId xmlns:p14="http://schemas.microsoft.com/office/powerpoint/2010/main" val="151697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DB66CF-D89C-4A6F-93FF-9EEBDA92966F}"/>
              </a:ext>
            </a:extLst>
          </p:cNvPr>
          <p:cNvSpPr txBox="1"/>
          <p:nvPr/>
        </p:nvSpPr>
        <p:spPr>
          <a:xfrm>
            <a:off x="301690" y="326572"/>
            <a:ext cx="11685036" cy="5447645"/>
          </a:xfrm>
          <a:prstGeom prst="rect">
            <a:avLst/>
          </a:prstGeom>
          <a:noFill/>
        </p:spPr>
        <p:txBody>
          <a:bodyPr wrap="square" lIns="0" tIns="0" rIns="0" bIns="0" rtlCol="0">
            <a:spAutoFit/>
          </a:bodyPr>
          <a:lstStyle/>
          <a:p>
            <a:endParaRPr lang="ru-RU" sz="2000" b="1" dirty="0">
              <a:solidFill>
                <a:srgbClr val="FF0000"/>
              </a:solidFill>
            </a:endParaRPr>
          </a:p>
          <a:p>
            <a:pPr>
              <a:spcBef>
                <a:spcPts val="600"/>
              </a:spcBef>
            </a:pPr>
            <a:r>
              <a:rPr lang="ru-RU" sz="2400" b="1" dirty="0">
                <a:solidFill>
                  <a:srgbClr val="C00000"/>
                </a:solidFill>
              </a:rPr>
              <a:t>Любое приложение PANN выгодно по следующим причинам:</a:t>
            </a:r>
          </a:p>
          <a:p>
            <a:pPr marL="285750" indent="-285750">
              <a:spcBef>
                <a:spcPts val="600"/>
              </a:spcBef>
              <a:buFont typeface="Arial" panose="020B0604020202020204" pitchFamily="34" charset="0"/>
              <a:buChar char="•"/>
            </a:pPr>
            <a:r>
              <a:rPr lang="ru-RU" sz="2000" dirty="0"/>
              <a:t>Требуется небольшое количество обучающих примеров: вместо тысяч или десятков тысяч выборок - десятки или сотни. Экономия времени на формировании тренировочного набора - дни, недели и месяцы, в особых случаях и годы.</a:t>
            </a:r>
          </a:p>
          <a:p>
            <a:pPr marL="285750" indent="-285750">
              <a:spcBef>
                <a:spcPts val="600"/>
              </a:spcBef>
              <a:buFont typeface="Arial" panose="020B0604020202020204" pitchFamily="34" charset="0"/>
              <a:buChar char="•"/>
            </a:pPr>
            <a:r>
              <a:rPr lang="ru-RU" sz="2000" dirty="0"/>
              <a:t>Время обучения в сотни раз меньше чем у классических сетей. Чем больше обучающий набор данных, тем больше разница во времени обучения нашей сети от классической. Экономия времени разработчика - дни, недели и месяцы, в особых случаях и годы.</a:t>
            </a:r>
          </a:p>
          <a:p>
            <a:pPr marL="285750" indent="-285750">
              <a:spcBef>
                <a:spcPts val="600"/>
              </a:spcBef>
              <a:buFont typeface="Arial" panose="020B0604020202020204" pitchFamily="34" charset="0"/>
              <a:buChar char="•"/>
            </a:pPr>
            <a:r>
              <a:rPr lang="ru-RU" sz="2000" dirty="0"/>
              <a:t>Возможность работать на компьютерах, имеющих на порядки меньшую вычислительную мощность. Например: вместо рабочей станции можно использовать десктоп, вместо сервера - рабочую станцию. Значительная экономия затрат на оборудование и электроэнергию.</a:t>
            </a:r>
          </a:p>
          <a:p>
            <a:pPr marL="285750" indent="-285750">
              <a:spcBef>
                <a:spcPts val="600"/>
              </a:spcBef>
              <a:buFont typeface="Arial" panose="020B0604020202020204" pitchFamily="34" charset="0"/>
              <a:buChar char="•"/>
            </a:pPr>
            <a:r>
              <a:rPr lang="ru-RU" sz="2000" dirty="0"/>
              <a:t>PANN можно постоянно дополнительно обучаться новым данным, улучшаться, настраиваться и достраиваться, быстро адаптировать к требованиям клиентов, что позволяет добиться серьезного маркетингового преимущества. </a:t>
            </a:r>
          </a:p>
          <a:p>
            <a:pPr marL="285750" indent="-285750">
              <a:spcBef>
                <a:spcPts val="600"/>
              </a:spcBef>
              <a:buFont typeface="Arial" panose="020B0604020202020204" pitchFamily="34" charset="0"/>
              <a:buChar char="•"/>
            </a:pPr>
            <a:r>
              <a:rPr lang="ru-RU" sz="2000" dirty="0"/>
              <a:t>PANN - это прозрачная система, простая в использовании для не продвинутых в программировании и нейронных сетях пользователей.</a:t>
            </a:r>
          </a:p>
        </p:txBody>
      </p:sp>
    </p:spTree>
    <p:extLst>
      <p:ext uri="{BB962C8B-B14F-4D97-AF65-F5344CB8AC3E}">
        <p14:creationId xmlns:p14="http://schemas.microsoft.com/office/powerpoint/2010/main" val="233323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3C75E-46EB-4D4D-9214-0AFE6B955E8F}"/>
              </a:ext>
            </a:extLst>
          </p:cNvPr>
          <p:cNvSpPr txBox="1"/>
          <p:nvPr/>
        </p:nvSpPr>
        <p:spPr>
          <a:xfrm>
            <a:off x="2068945" y="609600"/>
            <a:ext cx="8294255" cy="4708981"/>
          </a:xfrm>
          <a:prstGeom prst="rect">
            <a:avLst/>
          </a:prstGeom>
          <a:noFill/>
        </p:spPr>
        <p:txBody>
          <a:bodyPr wrap="square" rtlCol="0">
            <a:spAutoFit/>
          </a:bodyPr>
          <a:lstStyle/>
          <a:p>
            <a:pPr algn="ctr"/>
            <a:r>
              <a:rPr lang="ru-RU" sz="6000" dirty="0">
                <a:latin typeface="Arial Black" panose="020B0A04020102020204" pitchFamily="34" charset="0"/>
              </a:rPr>
              <a:t>О Светлом Будущем</a:t>
            </a:r>
          </a:p>
          <a:p>
            <a:pPr algn="ctr"/>
            <a:r>
              <a:rPr lang="ru-RU" sz="6000" dirty="0">
                <a:latin typeface="Arial Black" panose="020B0A04020102020204" pitchFamily="34" charset="0"/>
              </a:rPr>
              <a:t>Классических Нейронных </a:t>
            </a:r>
          </a:p>
          <a:p>
            <a:pPr algn="ctr"/>
            <a:r>
              <a:rPr lang="ru-RU" sz="6000" dirty="0">
                <a:latin typeface="Arial Black" panose="020B0A04020102020204" pitchFamily="34" charset="0"/>
              </a:rPr>
              <a:t>Сетей</a:t>
            </a:r>
          </a:p>
        </p:txBody>
      </p:sp>
    </p:spTree>
    <p:extLst>
      <p:ext uri="{BB962C8B-B14F-4D97-AF65-F5344CB8AC3E}">
        <p14:creationId xmlns:p14="http://schemas.microsoft.com/office/powerpoint/2010/main" val="94665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07EC0E-67E8-48AD-9FEF-AE86A7B4B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50"/>
            <a:ext cx="2167745" cy="2913814"/>
          </a:xfrm>
          <a:prstGeom prst="rect">
            <a:avLst/>
          </a:prstGeom>
        </p:spPr>
      </p:pic>
      <p:pic>
        <p:nvPicPr>
          <p:cNvPr id="11" name="Picture 10">
            <a:extLst>
              <a:ext uri="{FF2B5EF4-FFF2-40B4-BE49-F238E27FC236}">
                <a16:creationId xmlns:a16="http://schemas.microsoft.com/office/drawing/2014/main" id="{40561E0C-F1F7-4121-AC62-5DF973778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52" y="3052836"/>
            <a:ext cx="2107940" cy="2920691"/>
          </a:xfrm>
          <a:prstGeom prst="rect">
            <a:avLst/>
          </a:prstGeom>
        </p:spPr>
      </p:pic>
      <p:pic>
        <p:nvPicPr>
          <p:cNvPr id="12" name="Picture 11">
            <a:extLst>
              <a:ext uri="{FF2B5EF4-FFF2-40B4-BE49-F238E27FC236}">
                <a16:creationId xmlns:a16="http://schemas.microsoft.com/office/drawing/2014/main" id="{4D5C79EE-DD72-4A15-9A33-3B22E89AD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3243" y="0"/>
            <a:ext cx="4963218" cy="838317"/>
          </a:xfrm>
          <a:prstGeom prst="rect">
            <a:avLst/>
          </a:prstGeom>
        </p:spPr>
      </p:pic>
      <p:sp>
        <p:nvSpPr>
          <p:cNvPr id="13" name="TextBox 12">
            <a:extLst>
              <a:ext uri="{FF2B5EF4-FFF2-40B4-BE49-F238E27FC236}">
                <a16:creationId xmlns:a16="http://schemas.microsoft.com/office/drawing/2014/main" id="{DDF39973-96EE-4369-BD0B-AB7E5F55020F}"/>
              </a:ext>
            </a:extLst>
          </p:cNvPr>
          <p:cNvSpPr txBox="1"/>
          <p:nvPr/>
        </p:nvSpPr>
        <p:spPr>
          <a:xfrm>
            <a:off x="1979691" y="1131685"/>
            <a:ext cx="10212309" cy="3129062"/>
          </a:xfrm>
          <a:prstGeom prst="rect">
            <a:avLst/>
          </a:prstGeom>
          <a:noFill/>
        </p:spPr>
        <p:txBody>
          <a:bodyPr wrap="square">
            <a:spAutoFit/>
          </a:bodyPr>
          <a:lstStyle/>
          <a:p>
            <a:pPr marL="0" marR="0" algn="ctr">
              <a:lnSpc>
                <a:spcPts val="2400"/>
              </a:lnSpc>
              <a:spcBef>
                <a:spcPts val="1030"/>
              </a:spcBef>
              <a:spcAft>
                <a:spcPts val="0"/>
              </a:spcAft>
            </a:pPr>
            <a:r>
              <a:rPr lang="en-US" sz="1600" b="1" spc="-5" dirty="0">
                <a:solidFill>
                  <a:srgbClr val="0000FF"/>
                </a:solidFill>
                <a:latin typeface="Arial" panose="020B0604020202020204" pitchFamily="34" charset="0"/>
                <a:ea typeface="MS Mincho" panose="02020609040205080304" pitchFamily="49" charset="-128"/>
              </a:rPr>
              <a:t>A SPECIAL REPORT</a:t>
            </a:r>
            <a:r>
              <a:rPr lang="ru-RU" sz="1600" b="1" spc="-5" dirty="0">
                <a:solidFill>
                  <a:srgbClr val="0000FF"/>
                </a:solidFill>
                <a:latin typeface="Arial" panose="020B0604020202020204" pitchFamily="34" charset="0"/>
                <a:ea typeface="MS Mincho" panose="02020609040205080304" pitchFamily="49" charset="-128"/>
              </a:rPr>
              <a:t>: </a:t>
            </a:r>
            <a:r>
              <a:rPr lang="en-US" sz="1600" b="1" spc="-5" dirty="0">
                <a:solidFill>
                  <a:srgbClr val="0000FF"/>
                </a:solidFill>
                <a:latin typeface="Arial" panose="020B0604020202020204" pitchFamily="34" charset="0"/>
                <a:ea typeface="MS Mincho" panose="02020609040205080304" pitchFamily="49" charset="-128"/>
              </a:rPr>
              <a:t>The Great AI Reckoning</a:t>
            </a:r>
            <a:r>
              <a:rPr lang="ru-RU" sz="1600" b="1" spc="-5" dirty="0">
                <a:solidFill>
                  <a:srgbClr val="0000FF"/>
                </a:solidFill>
                <a:latin typeface="Arial" panose="020B0604020202020204" pitchFamily="34" charset="0"/>
                <a:ea typeface="MS Mincho" panose="02020609040205080304" pitchFamily="49" charset="-128"/>
              </a:rPr>
              <a:t>. </a:t>
            </a:r>
            <a:r>
              <a:rPr lang="en-US" sz="1600" b="1" spc="-5" dirty="0">
                <a:solidFill>
                  <a:srgbClr val="0000FF"/>
                </a:solidFill>
                <a:latin typeface="Arial" panose="020B0604020202020204" pitchFamily="34" charset="0"/>
                <a:ea typeface="MS Mincho" panose="02020609040205080304" pitchFamily="49" charset="-128"/>
              </a:rPr>
              <a:t>Why Is AI</a:t>
            </a:r>
            <a:r>
              <a:rPr lang="ru-RU" sz="1600" b="1" spc="-5" dirty="0">
                <a:solidFill>
                  <a:srgbClr val="0000FF"/>
                </a:solidFill>
                <a:latin typeface="Arial" panose="020B0604020202020204" pitchFamily="34" charset="0"/>
                <a:ea typeface="MS Mincho" panose="02020609040205080304" pitchFamily="49" charset="-128"/>
              </a:rPr>
              <a:t> </a:t>
            </a:r>
            <a:r>
              <a:rPr lang="en-US" sz="1600" b="1" spc="-5" dirty="0">
                <a:solidFill>
                  <a:srgbClr val="0000FF"/>
                </a:solidFill>
                <a:latin typeface="Arial" panose="020B0604020202020204" pitchFamily="34" charset="0"/>
                <a:ea typeface="MS Mincho" panose="02020609040205080304" pitchFamily="49" charset="-128"/>
              </a:rPr>
              <a:t>So Dumb?</a:t>
            </a:r>
            <a:r>
              <a:rPr lang="en-US" sz="1600" b="1" u="sng" spc="-5" dirty="0">
                <a:solidFill>
                  <a:srgbClr val="0000FF"/>
                </a:solidFill>
                <a:latin typeface="Arial" panose="020B0604020202020204" pitchFamily="34" charset="0"/>
                <a:ea typeface="MS Mincho" panose="02020609040205080304" pitchFamily="49" charset="-128"/>
              </a:rPr>
              <a:t> </a:t>
            </a:r>
            <a:r>
              <a:rPr lang="ru-RU" sz="1600" spc="-5" dirty="0">
                <a:solidFill>
                  <a:srgbClr val="292929"/>
                </a:solidFill>
                <a:effectLst/>
                <a:latin typeface="Arial" panose="020B0604020202020204" pitchFamily="34" charset="0"/>
                <a:ea typeface="MS Mincho" panose="02020609040205080304" pitchFamily="49" charset="-128"/>
              </a:rPr>
              <a:t> </a:t>
            </a:r>
          </a:p>
          <a:p>
            <a:pPr algn="ctr">
              <a:lnSpc>
                <a:spcPts val="2400"/>
              </a:lnSpc>
              <a:spcBef>
                <a:spcPts val="1030"/>
              </a:spcBef>
            </a:pPr>
            <a:r>
              <a:rPr lang="ru-RU" sz="1600" b="1" spc="-5" dirty="0">
                <a:solidFill>
                  <a:srgbClr val="0000FF"/>
                </a:solidFill>
                <a:latin typeface="Arial" panose="020B0604020202020204" pitchFamily="34" charset="0"/>
                <a:ea typeface="MS Mincho" panose="02020609040205080304" pitchFamily="49" charset="-128"/>
              </a:rPr>
              <a:t>Специальный отчёт </a:t>
            </a:r>
            <a:r>
              <a:rPr lang="en-US" sz="1600" b="1" spc="-5" dirty="0">
                <a:solidFill>
                  <a:srgbClr val="0000FF"/>
                </a:solidFill>
                <a:latin typeface="Arial" panose="020B0604020202020204" pitchFamily="34" charset="0"/>
                <a:ea typeface="MS Mincho" panose="02020609040205080304" pitchFamily="49" charset="-128"/>
              </a:rPr>
              <a:t>IEEE</a:t>
            </a:r>
            <a:r>
              <a:rPr lang="ru-RU" sz="1600" b="1" spc="-5" dirty="0">
                <a:solidFill>
                  <a:srgbClr val="0000FF"/>
                </a:solidFill>
                <a:latin typeface="Arial" panose="020B0604020202020204" pitchFamily="34" charset="0"/>
                <a:ea typeface="MS Mincho" panose="02020609040205080304" pitchFamily="49" charset="-128"/>
              </a:rPr>
              <a:t>: Великая Расплата Искусственного Интеллекта.</a:t>
            </a:r>
            <a:r>
              <a:rPr lang="en-US" sz="1600" b="1" spc="-5" dirty="0">
                <a:solidFill>
                  <a:srgbClr val="0000FF"/>
                </a:solidFill>
                <a:latin typeface="Arial" panose="020B0604020202020204" pitchFamily="34" charset="0"/>
                <a:ea typeface="MS Mincho" panose="02020609040205080304" pitchFamily="49" charset="-128"/>
              </a:rPr>
              <a:t> </a:t>
            </a:r>
            <a:r>
              <a:rPr lang="ru-RU" sz="1600" b="1" spc="-5" dirty="0">
                <a:solidFill>
                  <a:srgbClr val="0000FF"/>
                </a:solidFill>
                <a:latin typeface="Arial" panose="020B0604020202020204" pitchFamily="34" charset="0"/>
                <a:ea typeface="MS Mincho" panose="02020609040205080304" pitchFamily="49" charset="-128"/>
              </a:rPr>
              <a:t>Октябрь 2021</a:t>
            </a:r>
            <a:r>
              <a:rPr lang="en-US" sz="1600" b="1" spc="-5" dirty="0">
                <a:solidFill>
                  <a:srgbClr val="0000FF"/>
                </a:solidFill>
                <a:latin typeface="Arial" panose="020B0604020202020204" pitchFamily="34" charset="0"/>
                <a:ea typeface="MS Mincho" panose="02020609040205080304" pitchFamily="49" charset="-128"/>
              </a:rPr>
              <a:t> </a:t>
            </a:r>
            <a:r>
              <a:rPr lang="ru-RU" sz="1600" b="1" spc="-5" dirty="0">
                <a:solidFill>
                  <a:srgbClr val="0000FF"/>
                </a:solidFill>
                <a:latin typeface="Arial" panose="020B0604020202020204" pitchFamily="34" charset="0"/>
                <a:ea typeface="MS Mincho" panose="02020609040205080304" pitchFamily="49" charset="-128"/>
              </a:rPr>
              <a:t>г. </a:t>
            </a:r>
          </a:p>
          <a:p>
            <a:pPr lvl="1">
              <a:spcBef>
                <a:spcPts val="600"/>
              </a:spcBef>
            </a:pPr>
            <a:r>
              <a:rPr lang="ru-RU" sz="1600" dirty="0">
                <a:solidFill>
                  <a:srgbClr val="000000"/>
                </a:solidFill>
                <a:effectLst/>
                <a:latin typeface="Arial" panose="020B0604020202020204" pitchFamily="34" charset="0"/>
                <a:ea typeface="MS Mincho" panose="02020609040205080304" pitchFamily="49" charset="-128"/>
              </a:rPr>
              <a:t>1) Бурное прошлое и неопределенное будущее ИИ. Есть ли выход из цикла взлетов и падений ИИ?</a:t>
            </a:r>
            <a:endParaRPr lang="ru-RU" sz="1600" dirty="0">
              <a:effectLst/>
              <a:latin typeface="Arial" panose="020B0604020202020204" pitchFamily="34" charset="0"/>
              <a:ea typeface="Calibri" panose="020F0502020204030204" pitchFamily="34" charset="0"/>
            </a:endParaRPr>
          </a:p>
          <a:p>
            <a:pPr lvl="1"/>
            <a:r>
              <a:rPr lang="ru-RU" sz="1600" dirty="0">
                <a:solidFill>
                  <a:srgbClr val="000000"/>
                </a:solidFill>
                <a:effectLst/>
                <a:latin typeface="Arial" panose="020B0604020202020204" pitchFamily="34" charset="0"/>
                <a:ea typeface="MS Mincho" panose="02020609040205080304" pitchFamily="49" charset="-128"/>
              </a:rPr>
              <a:t>2) Как работает глубокое обучение. Внутри нейронных сетей, на которых основан современный ИИ. </a:t>
            </a:r>
            <a:endParaRPr lang="ru-RU" sz="1600" dirty="0">
              <a:effectLst/>
              <a:latin typeface="Arial" panose="020B0604020202020204" pitchFamily="34" charset="0"/>
              <a:ea typeface="Calibri" panose="020F0502020204030204" pitchFamily="34" charset="0"/>
            </a:endParaRPr>
          </a:p>
          <a:p>
            <a:pPr lvl="1"/>
            <a:r>
              <a:rPr lang="ru-RU" sz="1600" dirty="0">
                <a:solidFill>
                  <a:srgbClr val="000000"/>
                </a:solidFill>
                <a:effectLst/>
                <a:latin typeface="Arial" panose="020B0604020202020204" pitchFamily="34" charset="0"/>
                <a:ea typeface="MS Mincho" panose="02020609040205080304" pitchFamily="49" charset="-128"/>
              </a:rPr>
              <a:t>3) Говорят эксперты по ИИ: памятные цитаты из репортажей IEEE об ИИ</a:t>
            </a:r>
            <a:endParaRPr lang="ru-RU" sz="1600" dirty="0">
              <a:effectLst/>
              <a:latin typeface="Arial" panose="020B0604020202020204" pitchFamily="34" charset="0"/>
              <a:ea typeface="Calibri" panose="020F0502020204030204" pitchFamily="34" charset="0"/>
            </a:endParaRPr>
          </a:p>
          <a:p>
            <a:pPr lvl="1"/>
            <a:r>
              <a:rPr lang="ru-RU" sz="1600" dirty="0">
                <a:solidFill>
                  <a:srgbClr val="000000"/>
                </a:solidFill>
                <a:effectLst/>
                <a:latin typeface="Arial" panose="020B0604020202020204" pitchFamily="34" charset="0"/>
                <a:ea typeface="MS Mincho" panose="02020609040205080304" pitchFamily="49" charset="-128"/>
              </a:rPr>
              <a:t>4) Как </a:t>
            </a:r>
            <a:r>
              <a:rPr lang="en-US" sz="1600" dirty="0">
                <a:solidFill>
                  <a:srgbClr val="000000"/>
                </a:solidFill>
                <a:effectLst/>
                <a:latin typeface="Arial" panose="020B0604020202020204" pitchFamily="34" charset="0"/>
                <a:ea typeface="MS Mincho" panose="02020609040205080304" pitchFamily="49" charset="-128"/>
              </a:rPr>
              <a:t>DeepMind</a:t>
            </a:r>
            <a:r>
              <a:rPr lang="ru-RU" sz="1600" dirty="0">
                <a:solidFill>
                  <a:srgbClr val="000000"/>
                </a:solidFill>
                <a:effectLst/>
                <a:latin typeface="Arial" panose="020B0604020202020204" pitchFamily="34" charset="0"/>
                <a:ea typeface="MS Mincho" panose="02020609040205080304" pitchFamily="49" charset="-128"/>
              </a:rPr>
              <a:t> пере-изобретает робота. </a:t>
            </a:r>
            <a:endParaRPr lang="ru-RU" sz="1600" dirty="0">
              <a:effectLst/>
              <a:latin typeface="Arial" panose="020B0604020202020204" pitchFamily="34" charset="0"/>
              <a:ea typeface="Calibri" panose="020F0502020204030204" pitchFamily="34" charset="0"/>
            </a:endParaRPr>
          </a:p>
          <a:p>
            <a:pPr lvl="1"/>
            <a:r>
              <a:rPr lang="ru-RU" sz="1600" dirty="0">
                <a:solidFill>
                  <a:srgbClr val="000000"/>
                </a:solidFill>
                <a:effectLst/>
                <a:latin typeface="Arial" panose="020B0604020202020204" pitchFamily="34" charset="0"/>
                <a:ea typeface="MS Mincho" panose="02020609040205080304" pitchFamily="49" charset="-128"/>
              </a:rPr>
              <a:t>5) 7 причин, по которым ИИ терпят неудачи. </a:t>
            </a:r>
          </a:p>
          <a:p>
            <a:pPr lvl="1"/>
            <a:r>
              <a:rPr lang="ru-RU" sz="1600" dirty="0">
                <a:solidFill>
                  <a:srgbClr val="000000"/>
                </a:solidFill>
                <a:effectLst/>
                <a:latin typeface="Arial" panose="020B0604020202020204" pitchFamily="34" charset="0"/>
                <a:ea typeface="MS Mincho" panose="02020609040205080304" pitchFamily="49" charset="-128"/>
              </a:rPr>
              <a:t>6) Неудобная правда об ИИ. ИИ не превзойдет человеческий интеллект в обозримом будущем</a:t>
            </a:r>
            <a:endParaRPr lang="ru-RU" sz="1600" dirty="0">
              <a:effectLst/>
              <a:latin typeface="Arial" panose="020B0604020202020204" pitchFamily="34" charset="0"/>
              <a:ea typeface="Calibri" panose="020F0502020204030204" pitchFamily="34" charset="0"/>
            </a:endParaRPr>
          </a:p>
          <a:p>
            <a:pPr lvl="1"/>
            <a:r>
              <a:rPr lang="ru-RU" sz="1600" dirty="0">
                <a:solidFill>
                  <a:srgbClr val="000000"/>
                </a:solidFill>
                <a:effectLst/>
                <a:latin typeface="Arial" panose="020B0604020202020204" pitchFamily="34" charset="0"/>
                <a:ea typeface="MS Mincho" panose="02020609040205080304" pitchFamily="49" charset="-128"/>
              </a:rPr>
              <a:t>7) Уменьшение отдачи от глубокого обучения. Стоимость улучшений становится непосильной</a:t>
            </a:r>
            <a:endParaRPr lang="ru-RU" sz="1600" dirty="0">
              <a:effectLst/>
              <a:latin typeface="Arial" panose="020B0604020202020204" pitchFamily="34" charset="0"/>
              <a:ea typeface="Calibri" panose="020F0502020204030204" pitchFamily="34" charset="0"/>
            </a:endParaRPr>
          </a:p>
          <a:p>
            <a:pPr lvl="1"/>
            <a:r>
              <a:rPr lang="ru-RU" sz="1600" dirty="0">
                <a:solidFill>
                  <a:srgbClr val="000000"/>
                </a:solidFill>
                <a:effectLst/>
                <a:latin typeface="Arial" panose="020B0604020202020204" pitchFamily="34" charset="0"/>
                <a:ea typeface="MS Mincho" panose="02020609040205080304" pitchFamily="49" charset="-128"/>
              </a:rPr>
              <a:t>8) Как армия США превращает роботов в командных игроков.</a:t>
            </a:r>
          </a:p>
          <a:p>
            <a:pPr lvl="1" algn="r"/>
            <a:r>
              <a:rPr lang="en-US" sz="1400" b="1" dirty="0">
                <a:solidFill>
                  <a:srgbClr val="0000FF"/>
                </a:solidFill>
                <a:effectLst/>
                <a:latin typeface="Arial" panose="020B0604020202020204" pitchFamily="34" charset="0"/>
                <a:ea typeface="MS Mincho" panose="02020609040205080304" pitchFamily="49" charset="-128"/>
              </a:rPr>
              <a:t>https://spectrum.ieee.org/files/11920/10_Spectrum_2021.pdf</a:t>
            </a:r>
            <a:r>
              <a:rPr lang="ru-RU" sz="1400" b="1" dirty="0">
                <a:solidFill>
                  <a:srgbClr val="0000FF"/>
                </a:solidFill>
                <a:effectLst/>
                <a:latin typeface="Arial" panose="020B0604020202020204" pitchFamily="34" charset="0"/>
                <a:ea typeface="MS Mincho" panose="02020609040205080304" pitchFamily="49" charset="-128"/>
              </a:rPr>
              <a:t>  </a:t>
            </a:r>
            <a:endParaRPr lang="en-US" sz="1200" b="1" spc="-5" dirty="0">
              <a:solidFill>
                <a:srgbClr val="0000FF"/>
              </a:solidFill>
              <a:latin typeface="Arial" panose="020B0604020202020204" pitchFamily="34" charset="0"/>
              <a:ea typeface="MS Mincho" panose="02020609040205080304" pitchFamily="49" charset="-128"/>
            </a:endParaRPr>
          </a:p>
        </p:txBody>
      </p:sp>
      <p:sp>
        <p:nvSpPr>
          <p:cNvPr id="14" name="TextBox 13">
            <a:extLst>
              <a:ext uri="{FF2B5EF4-FFF2-40B4-BE49-F238E27FC236}">
                <a16:creationId xmlns:a16="http://schemas.microsoft.com/office/drawing/2014/main" id="{68CFE09D-3BEA-47D8-928A-A208BEA81F51}"/>
              </a:ext>
            </a:extLst>
          </p:cNvPr>
          <p:cNvSpPr txBox="1"/>
          <p:nvPr/>
        </p:nvSpPr>
        <p:spPr>
          <a:xfrm>
            <a:off x="1310489" y="5506419"/>
            <a:ext cx="1613780" cy="923330"/>
          </a:xfrm>
          <a:prstGeom prst="rect">
            <a:avLst/>
          </a:prstGeom>
          <a:solidFill>
            <a:srgbClr val="FFFF00"/>
          </a:solidFill>
        </p:spPr>
        <p:txBody>
          <a:bodyPr wrap="square">
            <a:spAutoFit/>
          </a:bodyPr>
          <a:lstStyle/>
          <a:p>
            <a:pPr>
              <a:spcBef>
                <a:spcPts val="1200"/>
              </a:spcBef>
              <a:tabLst>
                <a:tab pos="342900" algn="l"/>
                <a:tab pos="3143250" algn="l"/>
              </a:tabLst>
            </a:pPr>
            <a:r>
              <a:rPr lang="en-US" b="1" dirty="0"/>
              <a:t>IEEE Spectrum </a:t>
            </a:r>
            <a:r>
              <a:rPr lang="ru-RU" dirty="0"/>
              <a:t>- флагманское издание IEEE </a:t>
            </a:r>
          </a:p>
        </p:txBody>
      </p:sp>
      <p:sp>
        <p:nvSpPr>
          <p:cNvPr id="15" name="TextBox 14">
            <a:extLst>
              <a:ext uri="{FF2B5EF4-FFF2-40B4-BE49-F238E27FC236}">
                <a16:creationId xmlns:a16="http://schemas.microsoft.com/office/drawing/2014/main" id="{885BF660-8F81-4E85-9332-B5C86D95B7DA}"/>
              </a:ext>
            </a:extLst>
          </p:cNvPr>
          <p:cNvSpPr txBox="1"/>
          <p:nvPr/>
        </p:nvSpPr>
        <p:spPr>
          <a:xfrm>
            <a:off x="7384609" y="0"/>
            <a:ext cx="4807391" cy="1077218"/>
          </a:xfrm>
          <a:prstGeom prst="rect">
            <a:avLst/>
          </a:prstGeom>
          <a:noFill/>
        </p:spPr>
        <p:txBody>
          <a:bodyPr wrap="square">
            <a:spAutoFit/>
          </a:bodyPr>
          <a:lstStyle/>
          <a:p>
            <a:r>
              <a:rPr lang="ru-RU" sz="1600" dirty="0">
                <a:solidFill>
                  <a:srgbClr val="006699"/>
                </a:solidFill>
              </a:rPr>
              <a:t>Институт инженеров электротехники и электроники, крупнейшая в мире профессиональная организация, в области инженерии и прикладных наук. </a:t>
            </a:r>
          </a:p>
          <a:p>
            <a:r>
              <a:rPr lang="ru-RU" sz="1600" dirty="0">
                <a:solidFill>
                  <a:srgbClr val="006699"/>
                </a:solidFill>
              </a:rPr>
              <a:t>Включает 423 тыс. членов из 160 стран</a:t>
            </a:r>
          </a:p>
        </p:txBody>
      </p:sp>
      <p:sp>
        <p:nvSpPr>
          <p:cNvPr id="16" name="TextBox 15">
            <a:extLst>
              <a:ext uri="{FF2B5EF4-FFF2-40B4-BE49-F238E27FC236}">
                <a16:creationId xmlns:a16="http://schemas.microsoft.com/office/drawing/2014/main" id="{7A06B869-C2AD-4514-89B6-495C2E72CCBC}"/>
              </a:ext>
            </a:extLst>
          </p:cNvPr>
          <p:cNvSpPr txBox="1"/>
          <p:nvPr/>
        </p:nvSpPr>
        <p:spPr>
          <a:xfrm>
            <a:off x="3476532" y="4282290"/>
            <a:ext cx="7695444" cy="2215991"/>
          </a:xfrm>
          <a:prstGeom prst="rect">
            <a:avLst/>
          </a:prstGeom>
          <a:noFill/>
        </p:spPr>
        <p:txBody>
          <a:bodyPr wrap="square" rtlCol="0">
            <a:spAutoFit/>
          </a:bodyPr>
          <a:lstStyle/>
          <a:p>
            <a:pPr marR="0" algn="ctr">
              <a:spcBef>
                <a:spcPts val="0"/>
              </a:spcBef>
              <a:spcAft>
                <a:spcPts val="0"/>
              </a:spcAft>
            </a:pPr>
            <a:r>
              <a:rPr lang="ru-RU" sz="1800" dirty="0">
                <a:solidFill>
                  <a:srgbClr val="C00000"/>
                </a:solidFill>
                <a:effectLst/>
                <a:latin typeface="Arial" panose="020B0604020202020204" pitchFamily="34" charset="0"/>
                <a:ea typeface="MS Mincho" panose="02020609040205080304" pitchFamily="49" charset="-128"/>
              </a:rPr>
              <a:t>Экстраполируя достижения последних лет, можно предположить, что к 2025 году уровень ошибок в лучших системах глубокого обучения, предназначенных для распознавания объектов на основе набора данных </a:t>
            </a:r>
            <a:r>
              <a:rPr lang="ru-RU" sz="1800" dirty="0" err="1">
                <a:solidFill>
                  <a:srgbClr val="C00000"/>
                </a:solidFill>
                <a:effectLst/>
                <a:latin typeface="Arial" panose="020B0604020202020204" pitchFamily="34" charset="0"/>
                <a:ea typeface="MS Mincho" panose="02020609040205080304" pitchFamily="49" charset="-128"/>
              </a:rPr>
              <a:t>ImageNet</a:t>
            </a:r>
            <a:r>
              <a:rPr lang="ru-RU" sz="1800" dirty="0">
                <a:solidFill>
                  <a:srgbClr val="C00000"/>
                </a:solidFill>
                <a:effectLst/>
                <a:latin typeface="Arial" panose="020B0604020202020204" pitchFamily="34" charset="0"/>
                <a:ea typeface="MS Mincho" panose="02020609040205080304" pitchFamily="49" charset="-128"/>
              </a:rPr>
              <a:t>, должен быть снижен до 5% . </a:t>
            </a:r>
          </a:p>
          <a:p>
            <a:pPr marR="0" algn="ctr">
              <a:spcBef>
                <a:spcPts val="0"/>
              </a:spcBef>
              <a:spcAft>
                <a:spcPts val="0"/>
              </a:spcAft>
            </a:pPr>
            <a:endParaRPr lang="ru-RU" sz="1000" dirty="0">
              <a:solidFill>
                <a:srgbClr val="C00000"/>
              </a:solidFill>
              <a:effectLst/>
              <a:latin typeface="Arial" panose="020B0604020202020204" pitchFamily="34" charset="0"/>
              <a:ea typeface="MS Mincho" panose="02020609040205080304" pitchFamily="49" charset="-128"/>
            </a:endParaRPr>
          </a:p>
          <a:p>
            <a:pPr marR="0" algn="ctr">
              <a:spcBef>
                <a:spcPts val="0"/>
              </a:spcBef>
              <a:spcAft>
                <a:spcPts val="0"/>
              </a:spcAft>
            </a:pPr>
            <a:r>
              <a:rPr lang="ru-RU" sz="1800" dirty="0">
                <a:solidFill>
                  <a:srgbClr val="C00000"/>
                </a:solidFill>
                <a:effectLst/>
                <a:latin typeface="Arial" panose="020B0604020202020204" pitchFamily="34" charset="0"/>
                <a:ea typeface="MS Mincho" panose="02020609040205080304" pitchFamily="49" charset="-128"/>
              </a:rPr>
              <a:t>Но вычислительные ресурсы и энергия, необходимые для тренировки таких систем, будут огромными, что приведет к выбросу углекислого газа, какое Нью-Йорк производит за месяц</a:t>
            </a:r>
            <a:endParaRPr lang="ru-RU" dirty="0">
              <a:solidFill>
                <a:srgbClr val="C00000"/>
              </a:solidFill>
            </a:endParaRPr>
          </a:p>
        </p:txBody>
      </p:sp>
    </p:spTree>
    <p:extLst>
      <p:ext uri="{BB962C8B-B14F-4D97-AF65-F5344CB8AC3E}">
        <p14:creationId xmlns:p14="http://schemas.microsoft.com/office/powerpoint/2010/main" val="396135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69A6D-4D50-4E34-AA4A-60C04BCFED30}"/>
              </a:ext>
            </a:extLst>
          </p:cNvPr>
          <p:cNvSpPr txBox="1"/>
          <p:nvPr/>
        </p:nvSpPr>
        <p:spPr>
          <a:xfrm>
            <a:off x="2209048" y="0"/>
            <a:ext cx="8410668" cy="461665"/>
          </a:xfrm>
          <a:prstGeom prst="rect">
            <a:avLst/>
          </a:prstGeom>
          <a:noFill/>
        </p:spPr>
        <p:txBody>
          <a:bodyPr wrap="square">
            <a:spAutoFit/>
          </a:bodyPr>
          <a:lstStyle/>
          <a:p>
            <a:r>
              <a:rPr lang="ru-RU" sz="2400" b="1" i="0" dirty="0">
                <a:solidFill>
                  <a:srgbClr val="C00000"/>
                </a:solidFill>
                <a:effectLst/>
                <a:latin typeface="Arial" panose="020B0604020202020204" pitchFamily="34" charset="0"/>
              </a:rPr>
              <a:t>По морям, по волнам, нынче здесь – завтра там</a:t>
            </a:r>
          </a:p>
        </p:txBody>
      </p:sp>
      <p:sp>
        <p:nvSpPr>
          <p:cNvPr id="3" name="TextBox 2">
            <a:extLst>
              <a:ext uri="{FF2B5EF4-FFF2-40B4-BE49-F238E27FC236}">
                <a16:creationId xmlns:a16="http://schemas.microsoft.com/office/drawing/2014/main" id="{38806FEB-4E90-4A40-AC29-F32028E1AA98}"/>
              </a:ext>
            </a:extLst>
          </p:cNvPr>
          <p:cNvSpPr txBox="1"/>
          <p:nvPr/>
        </p:nvSpPr>
        <p:spPr>
          <a:xfrm>
            <a:off x="343680" y="309216"/>
            <a:ext cx="11041511" cy="923330"/>
          </a:xfrm>
          <a:prstGeom prst="rect">
            <a:avLst/>
          </a:prstGeom>
          <a:noFill/>
        </p:spPr>
        <p:txBody>
          <a:bodyPr wrap="square" rtlCol="0">
            <a:spAutoFit/>
          </a:bodyPr>
          <a:lstStyle/>
          <a:p>
            <a:r>
              <a:rPr lang="ru-RU" dirty="0"/>
              <a:t>Краткое содержание: </a:t>
            </a:r>
          </a:p>
          <a:p>
            <a:r>
              <a:rPr lang="ru-RU" b="1" dirty="0"/>
              <a:t>1. Главная идея: </a:t>
            </a:r>
            <a:r>
              <a:rPr lang="ru-RU" dirty="0"/>
              <a:t>Нейронные сети дважды поднимали головы и дважды получали по голове. Предвидится в ближайшие времена  еще один хороший удар.  </a:t>
            </a:r>
          </a:p>
        </p:txBody>
      </p:sp>
      <p:grpSp>
        <p:nvGrpSpPr>
          <p:cNvPr id="5" name="Group 4">
            <a:extLst>
              <a:ext uri="{FF2B5EF4-FFF2-40B4-BE49-F238E27FC236}">
                <a16:creationId xmlns:a16="http://schemas.microsoft.com/office/drawing/2014/main" id="{6DF9D16A-F0C3-4BA5-9411-437315AB5D65}"/>
              </a:ext>
            </a:extLst>
          </p:cNvPr>
          <p:cNvGrpSpPr/>
          <p:nvPr/>
        </p:nvGrpSpPr>
        <p:grpSpPr>
          <a:xfrm>
            <a:off x="790268" y="1172974"/>
            <a:ext cx="9816023" cy="3455469"/>
            <a:chOff x="781391" y="1530417"/>
            <a:chExt cx="9816023" cy="3455469"/>
          </a:xfrm>
        </p:grpSpPr>
        <p:sp>
          <p:nvSpPr>
            <p:cNvPr id="4" name="Oval 3">
              <a:extLst>
                <a:ext uri="{FF2B5EF4-FFF2-40B4-BE49-F238E27FC236}">
                  <a16:creationId xmlns:a16="http://schemas.microsoft.com/office/drawing/2014/main" id="{0484C135-AA99-4F8B-8690-3DA4DA2A55B1}"/>
                </a:ext>
              </a:extLst>
            </p:cNvPr>
            <p:cNvSpPr/>
            <p:nvPr/>
          </p:nvSpPr>
          <p:spPr>
            <a:xfrm>
              <a:off x="9480884" y="1530417"/>
              <a:ext cx="1116530" cy="111653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8" name="Picture 37">
              <a:extLst>
                <a:ext uri="{FF2B5EF4-FFF2-40B4-BE49-F238E27FC236}">
                  <a16:creationId xmlns:a16="http://schemas.microsoft.com/office/drawing/2014/main" id="{ADB3F697-CE4D-43A6-A762-205F65E5B0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1391" y="1538677"/>
              <a:ext cx="9670904" cy="3447209"/>
            </a:xfrm>
            <a:prstGeom prst="rect">
              <a:avLst/>
            </a:prstGeom>
          </p:spPr>
        </p:pic>
      </p:grpSp>
      <p:sp>
        <p:nvSpPr>
          <p:cNvPr id="41" name="TextBox 40">
            <a:extLst>
              <a:ext uri="{FF2B5EF4-FFF2-40B4-BE49-F238E27FC236}">
                <a16:creationId xmlns:a16="http://schemas.microsoft.com/office/drawing/2014/main" id="{0E8F4AEE-6E4E-4AC2-88F1-F2E3A7E033B9}"/>
              </a:ext>
            </a:extLst>
          </p:cNvPr>
          <p:cNvSpPr txBox="1"/>
          <p:nvPr/>
        </p:nvSpPr>
        <p:spPr>
          <a:xfrm>
            <a:off x="664342" y="4587186"/>
            <a:ext cx="10885974" cy="1200329"/>
          </a:xfrm>
          <a:prstGeom prst="rect">
            <a:avLst/>
          </a:prstGeom>
          <a:noFill/>
        </p:spPr>
        <p:txBody>
          <a:bodyPr wrap="square">
            <a:spAutoFit/>
          </a:bodyPr>
          <a:lstStyle/>
          <a:p>
            <a:pPr marL="228600" marR="0">
              <a:spcBef>
                <a:spcPts val="0"/>
              </a:spcBef>
              <a:spcAft>
                <a:spcPts val="0"/>
              </a:spcAft>
            </a:pPr>
            <a:r>
              <a:rPr lang="ru-RU" sz="1800" dirty="0">
                <a:effectLst/>
                <a:latin typeface="Arial" panose="020B0604020202020204" pitchFamily="34" charset="0"/>
                <a:ea typeface="Calibri" panose="020F0502020204030204" pitchFamily="34" charset="0"/>
              </a:rPr>
              <a:t>Нил С. Томпсон, профессор </a:t>
            </a:r>
            <a:r>
              <a:rPr lang="en-US" sz="1800" dirty="0">
                <a:effectLst/>
                <a:latin typeface="Arial" panose="020B0604020202020204" pitchFamily="34" charset="0"/>
                <a:ea typeface="Calibri" panose="020F0502020204030204" pitchFamily="34" charset="0"/>
              </a:rPr>
              <a:t>MIT </a:t>
            </a:r>
            <a:r>
              <a:rPr lang="ru-RU" sz="1800" dirty="0">
                <a:effectLst/>
                <a:latin typeface="Arial" panose="020B0604020202020204" pitchFamily="34" charset="0"/>
                <a:ea typeface="Calibri" panose="020F0502020204030204" pitchFamily="34" charset="0"/>
              </a:rPr>
              <a:t>в статье </a:t>
            </a:r>
            <a:r>
              <a:rPr lang="en-US" sz="1800" dirty="0">
                <a:effectLst/>
                <a:latin typeface="Arial" panose="020B0604020202020204" pitchFamily="34" charset="0"/>
                <a:ea typeface="Calibri" panose="020F0502020204030204" pitchFamily="34" charset="0"/>
              </a:rPr>
              <a:t> </a:t>
            </a:r>
            <a:r>
              <a:rPr lang="en-US" sz="1800" b="1" u="sng" dirty="0">
                <a:effectLst/>
                <a:latin typeface="Times New Roman" panose="02020603050405020304" pitchFamily="18" charset="0"/>
                <a:ea typeface="Calibri" panose="020F0502020204030204" pitchFamily="34" charset="0"/>
              </a:rPr>
              <a:t>THE COMPUTATIONAL LIMITS OF DEEP LEARNING </a:t>
            </a:r>
            <a:r>
              <a:rPr lang="ru-RU" dirty="0">
                <a:latin typeface="Arial" panose="020B0604020202020204" pitchFamily="34" charset="0"/>
              </a:rPr>
              <a:t>показывает, </a:t>
            </a:r>
            <a:r>
              <a:rPr lang="ru-RU" dirty="0">
                <a:latin typeface="Arial" panose="020B0604020202020204" pitchFamily="34" charset="0"/>
                <a:ea typeface="Calibri" panose="020F0502020204030204" pitchFamily="34" charset="0"/>
              </a:rPr>
              <a:t>что вычислительные потребности ИИ находятся на неустойчивой траектории. Очень вероятен очередной «облом» классических нейронных сетей. </a:t>
            </a:r>
            <a:endParaRPr lang="ru-RU" sz="1800" dirty="0">
              <a:effectLst/>
              <a:latin typeface="Arial" panose="020B0604020202020204" pitchFamily="34" charset="0"/>
              <a:ea typeface="MS Mincho" panose="02020609040205080304" pitchFamily="49" charset="-128"/>
            </a:endParaRPr>
          </a:p>
          <a:p>
            <a:pPr lvl="7"/>
            <a:r>
              <a:rPr lang="de-DE" u="sng" dirty="0">
                <a:solidFill>
                  <a:srgbClr val="0000FF"/>
                </a:solidFill>
                <a:effectLst/>
                <a:latin typeface="Times New Roman" panose="02020603050405020304" pitchFamily="18" charset="0"/>
                <a:ea typeface="Calibri" panose="020F0502020204030204" pitchFamily="34" charset="0"/>
                <a:hlinkClick r:id="rId3"/>
              </a:rPr>
              <a:t>https://ide.mit.edu/wp-content/uploads/2020/09/RBN.Thompson.pdf</a:t>
            </a:r>
            <a:r>
              <a:rPr lang="de-DE" dirty="0">
                <a:effectLst/>
                <a:latin typeface="Times New Roman" panose="02020603050405020304" pitchFamily="18" charset="0"/>
                <a:ea typeface="Calibri" panose="020F0502020204030204" pitchFamily="34" charset="0"/>
              </a:rPr>
              <a:t> </a:t>
            </a:r>
            <a:endParaRPr lang="ru-RU" dirty="0">
              <a:effectLst/>
              <a:latin typeface="Arial" panose="020B0604020202020204" pitchFamily="34" charset="0"/>
              <a:ea typeface="MS Mincho" panose="02020609040205080304" pitchFamily="49" charset="-128"/>
            </a:endParaRPr>
          </a:p>
        </p:txBody>
      </p:sp>
      <p:sp>
        <p:nvSpPr>
          <p:cNvPr id="15" name="TextBox 14">
            <a:extLst>
              <a:ext uri="{FF2B5EF4-FFF2-40B4-BE49-F238E27FC236}">
                <a16:creationId xmlns:a16="http://schemas.microsoft.com/office/drawing/2014/main" id="{D05E7A32-699D-4D9F-91E3-6C55DB9BB6FA}"/>
              </a:ext>
            </a:extLst>
          </p:cNvPr>
          <p:cNvSpPr txBox="1"/>
          <p:nvPr/>
        </p:nvSpPr>
        <p:spPr>
          <a:xfrm>
            <a:off x="1112629" y="5746926"/>
            <a:ext cx="10407315" cy="769441"/>
          </a:xfrm>
          <a:prstGeom prst="rect">
            <a:avLst/>
          </a:prstGeom>
          <a:noFill/>
        </p:spPr>
        <p:txBody>
          <a:bodyPr wrap="square">
            <a:spAutoFit/>
          </a:bodyPr>
          <a:lstStyle/>
          <a:p>
            <a:r>
              <a:rPr lang="ru-RU" sz="2000" dirty="0">
                <a:solidFill>
                  <a:srgbClr val="C00000"/>
                </a:solidFill>
              </a:rPr>
              <a:t>Этот график был построен по данным Интернет в 2013 году. Нам, конечно никто не верил.</a:t>
            </a:r>
          </a:p>
          <a:p>
            <a:r>
              <a:rPr lang="ru-RU" sz="2000" dirty="0">
                <a:solidFill>
                  <a:srgbClr val="C00000"/>
                </a:solidFill>
              </a:rPr>
              <a:t> </a:t>
            </a:r>
            <a:r>
              <a:rPr lang="ru-RU" sz="2000" b="1" dirty="0">
                <a:solidFill>
                  <a:srgbClr val="C00000"/>
                </a:solidFill>
              </a:rPr>
              <a:t>Но трудно не верить специальному отчету </a:t>
            </a:r>
            <a:r>
              <a:rPr lang="en-US" sz="2400" b="1" dirty="0">
                <a:solidFill>
                  <a:srgbClr val="C00000"/>
                </a:solidFill>
              </a:rPr>
              <a:t>IEEE Spectrum</a:t>
            </a:r>
            <a:r>
              <a:rPr lang="ru-RU" sz="2400" b="1" dirty="0">
                <a:solidFill>
                  <a:srgbClr val="C00000"/>
                </a:solidFill>
              </a:rPr>
              <a:t>!</a:t>
            </a:r>
            <a:r>
              <a:rPr lang="en-US" sz="2400" b="1" dirty="0">
                <a:solidFill>
                  <a:srgbClr val="C00000"/>
                </a:solidFill>
              </a:rPr>
              <a:t> </a:t>
            </a:r>
            <a:endParaRPr lang="ru-RU" sz="2000" b="1" dirty="0">
              <a:solidFill>
                <a:srgbClr val="C00000"/>
              </a:solidFill>
            </a:endParaRPr>
          </a:p>
        </p:txBody>
      </p:sp>
    </p:spTree>
    <p:extLst>
      <p:ext uri="{BB962C8B-B14F-4D97-AF65-F5344CB8AC3E}">
        <p14:creationId xmlns:p14="http://schemas.microsoft.com/office/powerpoint/2010/main" val="96856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1BE35-B808-43B6-B528-1C52678D2BBE}"/>
              </a:ext>
            </a:extLst>
          </p:cNvPr>
          <p:cNvSpPr txBox="1"/>
          <p:nvPr/>
        </p:nvSpPr>
        <p:spPr>
          <a:xfrm>
            <a:off x="280657" y="133249"/>
            <a:ext cx="11778558" cy="1323439"/>
          </a:xfrm>
          <a:prstGeom prst="rect">
            <a:avLst/>
          </a:prstGeom>
          <a:noFill/>
        </p:spPr>
        <p:txBody>
          <a:bodyPr wrap="square">
            <a:spAutoFit/>
          </a:bodyPr>
          <a:lstStyle/>
          <a:p>
            <a:pPr marL="0" marR="0">
              <a:spcBef>
                <a:spcPts val="1200"/>
              </a:spcBef>
              <a:spcAft>
                <a:spcPts val="0"/>
              </a:spcAft>
              <a:tabLst>
                <a:tab pos="342900" algn="l"/>
                <a:tab pos="3143250" algn="l"/>
              </a:tabLst>
            </a:pPr>
            <a:r>
              <a:rPr lang="ru-RU" sz="2000" b="1" dirty="0">
                <a:solidFill>
                  <a:srgbClr val="C00000"/>
                </a:solidFill>
              </a:rPr>
              <a:t>По спецотчету </a:t>
            </a:r>
            <a:r>
              <a:rPr lang="en-US" sz="2400" b="1" dirty="0">
                <a:solidFill>
                  <a:srgbClr val="C00000"/>
                </a:solidFill>
              </a:rPr>
              <a:t>IEEE Spectrum</a:t>
            </a:r>
            <a:r>
              <a:rPr lang="ru-RU" sz="2400" b="1" dirty="0">
                <a:solidFill>
                  <a:srgbClr val="C00000"/>
                </a:solidFill>
              </a:rPr>
              <a:t>. </a:t>
            </a:r>
            <a:r>
              <a:rPr lang="ru-RU" sz="2000" b="1" i="1" dirty="0">
                <a:effectLst/>
                <a:latin typeface="Arial" panose="020B0604020202020204" pitchFamily="34" charset="0"/>
                <a:ea typeface="MS Gothic" panose="020B0609070205080204" pitchFamily="49" charset="-128"/>
              </a:rPr>
              <a:t>БУРНОЕ ПРОШЛОЕ И НЕОПРЕДЕЛЕННОЕ БУДУЩЕЕ ИСКУССТВЕННОГО ИНТЕЛЛЕКТА. Есть ли выход из цикла взлетов и падений ИИ?</a:t>
            </a:r>
          </a:p>
          <a:p>
            <a:pPr marL="0" marR="0">
              <a:spcBef>
                <a:spcPts val="0"/>
              </a:spcBef>
              <a:spcAft>
                <a:spcPts val="0"/>
              </a:spcAft>
            </a:pPr>
            <a:r>
              <a:rPr lang="en-US" sz="1800" dirty="0">
                <a:effectLst/>
                <a:latin typeface="Arial" panose="020B0604020202020204" pitchFamily="34" charset="0"/>
                <a:ea typeface="Calibri" panose="020F0502020204030204" pitchFamily="34" charset="0"/>
              </a:rPr>
              <a:t>The turbulent past and uncertain future of artificial intelligence. Is there a way out of AI's boom-and-bust cycle?</a:t>
            </a:r>
          </a:p>
          <a:p>
            <a:pPr marL="0" marR="0">
              <a:spcBef>
                <a:spcPts val="0"/>
              </a:spcBef>
              <a:spcAft>
                <a:spcPts val="0"/>
              </a:spcAft>
            </a:pPr>
            <a:r>
              <a:rPr lang="ru-RU" sz="1800" u="sng" dirty="0">
                <a:solidFill>
                  <a:srgbClr val="0000FF"/>
                </a:solidFill>
                <a:effectLst/>
                <a:latin typeface="Arial" panose="020B0604020202020204" pitchFamily="34" charset="0"/>
                <a:ea typeface="Calibri" panose="020F0502020204030204" pitchFamily="34" charset="0"/>
                <a:hlinkClick r:id="rId2"/>
              </a:rPr>
              <a:t>https://spectrum.ieee.org/history-of-ai</a:t>
            </a:r>
            <a:r>
              <a:rPr lang="ru-RU" sz="1800" dirty="0">
                <a:effectLst/>
                <a:latin typeface="Arial" panose="020B0604020202020204" pitchFamily="34" charset="0"/>
                <a:ea typeface="Calibri" panose="020F0502020204030204" pitchFamily="34" charset="0"/>
              </a:rPr>
              <a:t> </a:t>
            </a:r>
          </a:p>
        </p:txBody>
      </p:sp>
      <p:sp>
        <p:nvSpPr>
          <p:cNvPr id="4" name="TextBox 3">
            <a:extLst>
              <a:ext uri="{FF2B5EF4-FFF2-40B4-BE49-F238E27FC236}">
                <a16:creationId xmlns:a16="http://schemas.microsoft.com/office/drawing/2014/main" id="{D3427886-6BF7-47D7-9DC7-1632F44B0EC9}"/>
              </a:ext>
            </a:extLst>
          </p:cNvPr>
          <p:cNvSpPr txBox="1"/>
          <p:nvPr/>
        </p:nvSpPr>
        <p:spPr>
          <a:xfrm>
            <a:off x="225984" y="1807794"/>
            <a:ext cx="11398313" cy="2862322"/>
          </a:xfrm>
          <a:prstGeom prst="rect">
            <a:avLst/>
          </a:prstGeom>
          <a:noFill/>
        </p:spPr>
        <p:txBody>
          <a:bodyPr wrap="square" rtlCol="0">
            <a:spAutoFit/>
          </a:bodyPr>
          <a:lstStyle/>
          <a:p>
            <a:pPr marL="0" marR="0">
              <a:spcBef>
                <a:spcPts val="0"/>
              </a:spcBef>
              <a:spcAft>
                <a:spcPts val="0"/>
              </a:spcAft>
            </a:pPr>
            <a:r>
              <a:rPr lang="ru-RU" sz="1800" dirty="0">
                <a:effectLst/>
                <a:latin typeface="Arial" panose="020B0604020202020204" pitchFamily="34" charset="0"/>
                <a:ea typeface="Calibri" panose="020F0502020204030204" pitchFamily="34" charset="0"/>
              </a:rPr>
              <a:t>У защитников нейронных сетей все еще была одна </a:t>
            </a:r>
            <a:r>
              <a:rPr lang="ru-RU" sz="1800" dirty="0">
                <a:solidFill>
                  <a:srgbClr val="C00000"/>
                </a:solidFill>
                <a:effectLst/>
                <a:latin typeface="Arial" panose="020B0604020202020204" pitchFamily="34" charset="0"/>
                <a:ea typeface="Calibri" panose="020F0502020204030204" pitchFamily="34" charset="0"/>
              </a:rPr>
              <a:t>большая проблема</a:t>
            </a:r>
            <a:r>
              <a:rPr lang="ru-RU" sz="1800" dirty="0">
                <a:effectLst/>
                <a:latin typeface="Arial" panose="020B0604020202020204" pitchFamily="34" charset="0"/>
                <a:ea typeface="Calibri" panose="020F0502020204030204" pitchFamily="34" charset="0"/>
              </a:rPr>
              <a:t>: у них была теоретическая основа и растущая мощность компьютеров, но </a:t>
            </a:r>
            <a:r>
              <a:rPr lang="ru-RU" sz="1800" dirty="0">
                <a:solidFill>
                  <a:srgbClr val="C00000"/>
                </a:solidFill>
                <a:effectLst/>
                <a:latin typeface="Arial" panose="020B0604020202020204" pitchFamily="34" charset="0"/>
                <a:ea typeface="Calibri" panose="020F0502020204030204" pitchFamily="34" charset="0"/>
              </a:rPr>
              <a:t>в мире не хватало цифровых данных для обучения их систем. </a:t>
            </a:r>
            <a:r>
              <a:rPr lang="ru-RU" sz="1800" dirty="0">
                <a:effectLst/>
                <a:latin typeface="Arial" panose="020B0604020202020204" pitchFamily="34" charset="0"/>
                <a:ea typeface="Calibri" panose="020F0502020204030204" pitchFamily="34" charset="0"/>
              </a:rPr>
              <a:t>За последние два десятилетия все изменилось. В частности, </a:t>
            </a:r>
            <a:r>
              <a:rPr lang="ru-RU" sz="1800" dirty="0">
                <a:solidFill>
                  <a:srgbClr val="0033CC"/>
                </a:solidFill>
                <a:effectLst/>
                <a:latin typeface="Arial" panose="020B0604020202020204" pitchFamily="34" charset="0"/>
                <a:ea typeface="Calibri" panose="020F0502020204030204" pitchFamily="34" charset="0"/>
              </a:rPr>
              <a:t>расцвела всемирная паутина, и внезапно данные стали появляться повсюду.</a:t>
            </a:r>
          </a:p>
          <a:p>
            <a:pPr marL="0" marR="0">
              <a:spcBef>
                <a:spcPts val="0"/>
              </a:spcBef>
              <a:spcAft>
                <a:spcPts val="0"/>
              </a:spcAft>
            </a:pPr>
            <a:endParaRPr lang="ru-RU" sz="1800" dirty="0">
              <a:effectLst/>
              <a:latin typeface="Arial" panose="020B0604020202020204" pitchFamily="34" charset="0"/>
              <a:ea typeface="Calibri" panose="020F0502020204030204" pitchFamily="34" charset="0"/>
            </a:endParaRPr>
          </a:p>
          <a:p>
            <a:pPr marL="0" marR="0">
              <a:spcBef>
                <a:spcPts val="0"/>
              </a:spcBef>
              <a:spcAft>
                <a:spcPts val="0"/>
              </a:spcAft>
            </a:pPr>
            <a:r>
              <a:rPr lang="ru-RU" sz="1800" dirty="0">
                <a:effectLst/>
                <a:latin typeface="Arial" panose="020B0604020202020204" pitchFamily="34" charset="0"/>
                <a:ea typeface="Calibri" panose="020F0502020204030204" pitchFamily="34" charset="0"/>
              </a:rPr>
              <a:t>Но все большее число побед в области глубокого обучения основывалось на увеличении количества слоев в нейронных сетях и увеличении времени графического процессора, выделяемого на их обучение. Объем вычислительной мощности, необходимой для обучения крупнейших систем искусственного интеллекта, удваивается сегодня за 3 – 4 месяца.  </a:t>
            </a:r>
          </a:p>
          <a:p>
            <a:endParaRPr lang="ru-RU" dirty="0">
              <a:latin typeface="Arial" panose="020B0604020202020204" pitchFamily="34" charset="0"/>
            </a:endParaRPr>
          </a:p>
        </p:txBody>
      </p:sp>
      <p:sp>
        <p:nvSpPr>
          <p:cNvPr id="5" name="TextBox 4">
            <a:extLst>
              <a:ext uri="{FF2B5EF4-FFF2-40B4-BE49-F238E27FC236}">
                <a16:creationId xmlns:a16="http://schemas.microsoft.com/office/drawing/2014/main" id="{1F47EE74-E3FC-4FEA-8213-EF5900D9EDF1}"/>
              </a:ext>
            </a:extLst>
          </p:cNvPr>
          <p:cNvSpPr txBox="1"/>
          <p:nvPr/>
        </p:nvSpPr>
        <p:spPr>
          <a:xfrm>
            <a:off x="253145" y="4609057"/>
            <a:ext cx="11416420" cy="1728037"/>
          </a:xfrm>
          <a:prstGeom prst="rect">
            <a:avLst/>
          </a:prstGeom>
          <a:noFill/>
        </p:spPr>
        <p:txBody>
          <a:bodyPr wrap="square">
            <a:spAutoFit/>
          </a:bodyPr>
          <a:lstStyle/>
          <a:p>
            <a:pPr marL="0" marR="0">
              <a:lnSpc>
                <a:spcPct val="107000"/>
              </a:lnSpc>
              <a:spcBef>
                <a:spcPts val="0"/>
              </a:spcBef>
              <a:spcAft>
                <a:spcPts val="800"/>
              </a:spcAft>
            </a:pPr>
            <a:r>
              <a:rPr lang="ru-RU" sz="1800" dirty="0">
                <a:effectLst/>
                <a:latin typeface="Roboto" panose="02000000000000000000" pitchFamily="2" charset="0"/>
                <a:ea typeface="Calibri" panose="020F0502020204030204" pitchFamily="34" charset="0"/>
                <a:cs typeface="Times New Roman" panose="02020603050405020304" pitchFamily="18" charset="0"/>
              </a:rPr>
              <a:t>Самый большой в мире чип, </a:t>
            </a:r>
            <a:r>
              <a:rPr lang="ru-RU" sz="1800" dirty="0" err="1">
                <a:solidFill>
                  <a:srgbClr val="C00000"/>
                </a:solidFill>
                <a:effectLst/>
                <a:latin typeface="Roboto" panose="02000000000000000000" pitchFamily="2" charset="0"/>
                <a:ea typeface="Calibri" panose="020F0502020204030204" pitchFamily="34" charset="0"/>
                <a:cs typeface="Times New Roman" panose="02020603050405020304" pitchFamily="18" charset="0"/>
              </a:rPr>
              <a:t>Cerebras</a:t>
            </a:r>
            <a:r>
              <a:rPr lang="ru-RU" sz="1800" dirty="0">
                <a:solidFill>
                  <a:srgbClr val="C00000"/>
                </a:solidFill>
                <a:effectLst/>
                <a:latin typeface="Roboto" panose="02000000000000000000" pitchFamily="2" charset="0"/>
                <a:ea typeface="Calibri" panose="020F0502020204030204" pitchFamily="34" charset="0"/>
                <a:cs typeface="Times New Roman" panose="02020603050405020304" pitchFamily="18" charset="0"/>
              </a:rPr>
              <a:t> </a:t>
            </a:r>
            <a:r>
              <a:rPr lang="ru-RU" sz="1800" dirty="0" err="1">
                <a:solidFill>
                  <a:srgbClr val="C00000"/>
                </a:solidFill>
                <a:effectLst/>
                <a:latin typeface="Roboto" panose="02000000000000000000" pitchFamily="2" charset="0"/>
                <a:ea typeface="Calibri" panose="020F0502020204030204" pitchFamily="34" charset="0"/>
                <a:cs typeface="Times New Roman" panose="02020603050405020304" pitchFamily="18" charset="0"/>
              </a:rPr>
              <a:t>CS</a:t>
            </a:r>
            <a:r>
              <a:rPr lang="ru-RU" sz="1800" dirty="0">
                <a:solidFill>
                  <a:srgbClr val="C00000"/>
                </a:solidFill>
                <a:effectLst/>
                <a:latin typeface="Roboto" panose="02000000000000000000" pitchFamily="2" charset="0"/>
                <a:ea typeface="Calibri" panose="020F0502020204030204" pitchFamily="34" charset="0"/>
                <a:cs typeface="Times New Roman" panose="02020603050405020304" pitchFamily="18" charset="0"/>
              </a:rPr>
              <a:t>-2 , </a:t>
            </a:r>
            <a:r>
              <a:rPr lang="ru-RU" sz="1800" dirty="0">
                <a:effectLst/>
                <a:latin typeface="Roboto" panose="02000000000000000000" pitchFamily="2" charset="0"/>
                <a:ea typeface="Calibri" panose="020F0502020204030204" pitchFamily="34" charset="0"/>
                <a:cs typeface="Times New Roman" panose="02020603050405020304" pitchFamily="18" charset="0"/>
              </a:rPr>
              <a:t>более чем в 50  раз больше самого большого графического процессора и стоит</a:t>
            </a:r>
            <a:r>
              <a:rPr lang="ru-RU" sz="1800"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  </a:t>
            </a:r>
            <a:r>
              <a:rPr lang="ru-RU" sz="1800" dirty="0">
                <a:solidFill>
                  <a:srgbClr val="C00000"/>
                </a:solidFill>
                <a:effectLst/>
                <a:latin typeface="Roboto" panose="02000000000000000000" pitchFamily="2" charset="0"/>
                <a:ea typeface="Calibri" panose="020F0502020204030204" pitchFamily="34" charset="0"/>
                <a:cs typeface="Times New Roman" panose="02020603050405020304" pitchFamily="18" charset="0"/>
              </a:rPr>
              <a:t>более 2 миллионов долларов</a:t>
            </a:r>
            <a:r>
              <a:rPr lang="ru-RU" sz="1800"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 </a:t>
            </a:r>
            <a:r>
              <a:rPr lang="ru-RU" sz="1800" dirty="0">
                <a:effectLst/>
                <a:latin typeface="Roboto" panose="02000000000000000000" pitchFamily="2" charset="0"/>
                <a:ea typeface="Calibri" panose="020F0502020204030204" pitchFamily="34" charset="0"/>
                <a:cs typeface="Times New Roman" panose="02020603050405020304" pitchFamily="18" charset="0"/>
              </a:rPr>
              <a:t>Он выделяет 20 киловатт тепловых потерь – достаточно чтобы за час вскипятить 200 литров воды!</a:t>
            </a:r>
          </a:p>
          <a:p>
            <a:pPr lvl="2">
              <a:lnSpc>
                <a:spcPct val="107000"/>
              </a:lnSpc>
              <a:spcAft>
                <a:spcPts val="800"/>
              </a:spcAft>
            </a:pPr>
            <a:r>
              <a:rPr lang="ru-RU" sz="2000" dirty="0">
                <a:effectLst/>
                <a:latin typeface="Calibri" panose="020F0502020204030204" pitchFamily="34" charset="0"/>
                <a:ea typeface="Calibri" panose="020F0502020204030204" pitchFamily="34" charset="0"/>
                <a:cs typeface="Times New Roman" panose="02020603050405020304" pitchFamily="18" charset="0"/>
              </a:rPr>
              <a:t>Обучение больших нейронных сетей на современных компьютерах может занять порядка шести недель. При таком темпе можно обучить только порядка шести сетей в год.</a:t>
            </a:r>
          </a:p>
        </p:txBody>
      </p:sp>
    </p:spTree>
    <p:extLst>
      <p:ext uri="{BB962C8B-B14F-4D97-AF65-F5344CB8AC3E}">
        <p14:creationId xmlns:p14="http://schemas.microsoft.com/office/powerpoint/2010/main" val="752663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35360</TotalTime>
  <Words>5704</Words>
  <Application>Microsoft Office PowerPoint</Application>
  <PresentationFormat>Widescreen</PresentationFormat>
  <Paragraphs>281</Paragraphs>
  <Slides>29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Arial</vt:lpstr>
      <vt:lpstr>Arial Black</vt:lpstr>
      <vt:lpstr>Calibri</vt:lpstr>
      <vt:lpstr>Cambria</vt:lpstr>
      <vt:lpstr>Courier New</vt:lpstr>
      <vt:lpstr>Droid Sans</vt:lpstr>
      <vt:lpstr>Helvetica</vt:lpstr>
      <vt:lpstr>Monotype Corsiva</vt:lpstr>
      <vt:lpstr>Roboto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Boris Zlotin</dc:creator>
  <cp:lastModifiedBy>Boris Zlotin</cp:lastModifiedBy>
  <cp:revision>273</cp:revision>
  <dcterms:created xsi:type="dcterms:W3CDTF">2021-04-11T17:24:23Z</dcterms:created>
  <dcterms:modified xsi:type="dcterms:W3CDTF">2021-12-10T22:40:52Z</dcterms:modified>
</cp:coreProperties>
</file>