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mRYi4km1P-qC8SpPC1vTSHQIraeaB472sijRgXdy50o/edit?usp=sha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ooks.google.com/books?id=tKN5DwAAQBAJ&amp;pg=PR15&amp;lpg=PR15&amp;q=%22I+settled+on+the+term+fuzz%22#v=onepage" TargetMode="External"/><Relationship Id="rId3" Type="http://schemas.openxmlformats.org/officeDocument/2006/relationships/hyperlink" Target="https://en.wikipedia.org/wiki/ISBN_(identifier)" TargetMode="External"/><Relationship Id="rId4" Type="http://schemas.openxmlformats.org/officeDocument/2006/relationships/hyperlink" Target="https://en.wikipedia.org/wiki/Special:BookSources/978-1-63081-519-6" TargetMode="External"/><Relationship Id="rId11" Type="http://schemas.openxmlformats.org/officeDocument/2006/relationships/hyperlink" Target="http://www.campwoodsw.com/" TargetMode="External"/><Relationship Id="rId10" Type="http://schemas.openxmlformats.org/officeDocument/2006/relationships/hyperlink" Target="https://doi.org/10.1145/3363824" TargetMode="External"/><Relationship Id="rId9" Type="http://schemas.openxmlformats.org/officeDocument/2006/relationships/hyperlink" Target="https://www.fuzzbench.com/reports/index.html" TargetMode="External"/><Relationship Id="rId5" Type="http://schemas.openxmlformats.org/officeDocument/2006/relationships/hyperlink" Target="https://web.archive.org/web/20180919035901/http://index-of.co.uk/Reversing-Exploiting/Fuzzing.pdf" TargetMode="External"/><Relationship Id="rId6" Type="http://schemas.openxmlformats.org/officeDocument/2006/relationships/hyperlink" Target="https://www.cppdepend.com/" TargetMode="External"/><Relationship Id="rId7" Type="http://schemas.openxmlformats.org/officeDocument/2006/relationships/hyperlink" Target="https://doi.org/10.1145/3243734.3243804" TargetMode="External"/><Relationship Id="rId8" Type="http://schemas.openxmlformats.org/officeDocument/2006/relationships/hyperlink" Target="https://github.com/google/fuzzbench"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Hello everyone, my name is Anna Kovalsky, and I’ll be presenting my project on predicting fuzzer performance.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c49e89bf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c49e89bf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now that we talked about why and how I did this project, let’s talk about how well it works.</a:t>
            </a:r>
            <a:endParaRPr/>
          </a:p>
          <a:p>
            <a:pPr indent="-298450" lvl="0" marL="457200" rtl="0" algn="l">
              <a:spcBef>
                <a:spcPts val="0"/>
              </a:spcBef>
              <a:spcAft>
                <a:spcPts val="0"/>
              </a:spcAft>
              <a:buSzPts val="1100"/>
              <a:buChar char="●"/>
            </a:pPr>
            <a:r>
              <a:rPr lang="en"/>
              <a:t>The full tables can be found here. I’m just showing averages because the full tables are too big. </a:t>
            </a:r>
            <a:r>
              <a:rPr lang="en" u="sng">
                <a:solidFill>
                  <a:schemeClr val="hlink"/>
                </a:solidFill>
                <a:hlinkClick r:id="rId2"/>
              </a:rPr>
              <a:t>https://docs.google.com/spreadsheets/d/1mRYi4km1P-qC8SpPC1vTSHQIraeaB472sijRgXdy50o/edit?usp=sharing</a:t>
            </a:r>
            <a:r>
              <a:rPr lang="en"/>
              <a:t> </a:t>
            </a:r>
            <a:endParaRPr/>
          </a:p>
          <a:p>
            <a:pPr indent="-298450" lvl="0" marL="457200" rtl="0" algn="l">
              <a:spcBef>
                <a:spcPts val="0"/>
              </a:spcBef>
              <a:spcAft>
                <a:spcPts val="0"/>
              </a:spcAft>
              <a:buSzPts val="1100"/>
              <a:buChar char="●"/>
            </a:pPr>
            <a:r>
              <a:rPr lang="en"/>
              <a:t>So, I checked two things to see if the predictions work. First, I checked how close the predictions were to the real values. As you can see here, on average, both SourceMonitor and CPPDepend using program rules overestimated by at least twice, in general. The predictions based on CPPDepend using program metrics, meanwhile, still generally overestimated, but by a smaller amount. All three predictions had very high variance, however. </a:t>
            </a:r>
            <a:r>
              <a:rPr lang="en">
                <a:solidFill>
                  <a:schemeClr val="dk1"/>
                </a:solidFill>
              </a:rPr>
              <a:t>This means the estimations could be better.</a:t>
            </a:r>
            <a:endParaRPr/>
          </a:p>
          <a:p>
            <a:pPr indent="-298450" lvl="0" marL="457200" rtl="0" algn="l">
              <a:spcBef>
                <a:spcPts val="0"/>
              </a:spcBef>
              <a:spcAft>
                <a:spcPts val="0"/>
              </a:spcAft>
              <a:buSzPts val="1100"/>
              <a:buChar char="●"/>
            </a:pPr>
            <a:r>
              <a:rPr lang="en"/>
              <a:t>However, the point of this tool is to tell you which fuzzer would be the best for you, so I also checked if my tool correctly placed the top 5 best fuzzers in the top 5.</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c49e89bf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c49e89bf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 you can see here, again, CPPDepend using program metrics had around 60% of the top 5 as correct. That means that it would, on average, have around 3 fuzzers correctly ranked in the top 5. This is workable.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results show that while the regression model generally overestimated, and the variance was pretty high, because it was still more than 50% correct about its top 5 ranking, it is workable.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is, of course, room for improvement, so let’s talk about how I could improve this project for the future and possible reasons why it was off this time.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49e89bf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49e89bf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first, my data set was too small. To make good predictions, you need at least 50 observations. In this case, an observation is a benchmark with known performance values attached to it. I used Fuzzbench’s published data for my performance data, so I was limited to using the 20 benchmarks they always use. I did try to use Fuzzbench for my own tests to increase the observation pool, but after experiencing a lot of problems with just setting it up, I decided to move on. For the future, I can try to run my own Fuzzbench tests again, or I can try to find a bigger data set of performances. </a:t>
            </a:r>
            <a:endParaRPr/>
          </a:p>
          <a:p>
            <a:pPr indent="-298450" lvl="0" marL="457200" rtl="0" algn="l">
              <a:spcBef>
                <a:spcPts val="0"/>
              </a:spcBef>
              <a:spcAft>
                <a:spcPts val="0"/>
              </a:spcAft>
              <a:buSzPts val="1100"/>
              <a:buChar char="●"/>
            </a:pPr>
            <a:r>
              <a:rPr lang="en"/>
              <a:t>Second, I also experienced some difficulties using CPPDepend, and because I only had about 14 days of its free trial to learn how to use it and to troubleshoot it, I could not completely fix all the issues. What were the issues?</a:t>
            </a:r>
            <a:endParaRPr/>
          </a:p>
          <a:p>
            <a:pPr indent="-298450" lvl="0" marL="457200" rtl="0" algn="l">
              <a:spcBef>
                <a:spcPts val="0"/>
              </a:spcBef>
              <a:spcAft>
                <a:spcPts val="0"/>
              </a:spcAft>
              <a:buSzPts val="1100"/>
              <a:buChar char="●"/>
            </a:pPr>
            <a:r>
              <a:rPr lang="en"/>
              <a:t>So, I used CPPDepend for Windows. Most of the benchmarks used are meant to be compiled on Linux. Before, I used the Windows Subsystem for Linux if I needed to compile, but CPPDepend did not work well with WSL, so I needed to import the benchmarks into Visual Studio. CPPDepend still experienced problems when compiling the benchmarks, but it was fewer problems than when attempting to compile using the other methods CPPDepend offered. Basically, some of the CPPDepend data is likely off.</a:t>
            </a:r>
            <a:endParaRPr/>
          </a:p>
          <a:p>
            <a:pPr indent="-298450" lvl="0" marL="457200" rtl="0" algn="l">
              <a:spcBef>
                <a:spcPts val="0"/>
              </a:spcBef>
              <a:spcAft>
                <a:spcPts val="0"/>
              </a:spcAft>
              <a:buSzPts val="1100"/>
              <a:buChar char="●"/>
            </a:pPr>
            <a:r>
              <a:rPr lang="en"/>
              <a:t>Finally, while obvious collinearity was accounted for, and RStudio removed redundant variables while doing the stepwise function, there is a chance that not all collinearity was removed between the variables. Collinearity is when two variables are highly dependent on each other, and this can fudge the regression model. To be sure all collinearity is removed, I will do factor analysis on the variables next time.</a:t>
            </a:r>
            <a:endParaRPr/>
          </a:p>
          <a:p>
            <a:pPr indent="-298450" lvl="0" marL="457200" rtl="0" algn="l">
              <a:spcBef>
                <a:spcPts val="0"/>
              </a:spcBef>
              <a:spcAft>
                <a:spcPts val="0"/>
              </a:spcAft>
              <a:buSzPts val="1100"/>
              <a:buChar char="●"/>
            </a:pPr>
            <a:r>
              <a:rPr lang="en"/>
              <a:t>.</a:t>
            </a:r>
            <a:endParaRPr/>
          </a:p>
          <a:p>
            <a:pPr indent="-298450" lvl="0" marL="457200" rtl="0" algn="l">
              <a:spcBef>
                <a:spcPts val="0"/>
              </a:spcBef>
              <a:spcAft>
                <a:spcPts val="0"/>
              </a:spcAft>
              <a:buSzPts val="1100"/>
              <a:buChar char="●"/>
            </a:pPr>
            <a:r>
              <a:rPr lang="en"/>
              <a:t>Besides improving the predictions, I can also move this project in a slightly new direction. One paper I presented earlier this </a:t>
            </a:r>
            <a:r>
              <a:rPr lang="en"/>
              <a:t>semester</a:t>
            </a:r>
            <a:r>
              <a:rPr lang="en"/>
              <a:t> called, Not All Coverage Measurements are Equal, discusses new program metrics that improve fuzzing performance. I can include the program metric used in that paper when creating the next regression model.</a:t>
            </a:r>
            <a:endParaRPr/>
          </a:p>
          <a:p>
            <a:pPr indent="-298450" lvl="0" marL="457200" rtl="0" algn="l">
              <a:spcBef>
                <a:spcPts val="0"/>
              </a:spcBef>
              <a:spcAft>
                <a:spcPts val="0"/>
              </a:spcAft>
              <a:buSzPts val="1100"/>
              <a:buChar char="●"/>
            </a:pPr>
            <a:r>
              <a:rPr lang="en"/>
              <a:t>Another paper shows how obfuscating binaries can affect fuzzing performance. I want to see if I can account for that with my predictions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c49e89bf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c49e89bf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That’s all I had to talk about. Any questions?</a:t>
            </a:r>
            <a:endParaRPr/>
          </a:p>
          <a:p>
            <a:pPr indent="-298450" lvl="0" marL="457200" rtl="0" algn="l">
              <a:spcBef>
                <a:spcPts val="0"/>
              </a:spcBef>
              <a:spcAft>
                <a:spcPts val="0"/>
              </a:spcAft>
              <a:buSzPts val="1100"/>
              <a:buChar char="●"/>
            </a:pPr>
            <a:r>
              <a:rPr lang="en"/>
              <a:t>Oh, and if you think we still have time, I can also show a demo of my prediction tool.</a:t>
            </a:r>
            <a:endParaRPr/>
          </a:p>
          <a:p>
            <a:pPr indent="-298450" lvl="0" marL="457200" rtl="0" algn="l">
              <a:spcBef>
                <a:spcPts val="0"/>
              </a:spcBef>
              <a:spcAft>
                <a:spcPts val="0"/>
              </a:spcAft>
              <a:buSzPts val="1100"/>
              <a:buChar char="●"/>
            </a:pPr>
            <a:r>
              <a:rPr lang="en"/>
              <a:t>.</a:t>
            </a:r>
            <a:endParaRPr/>
          </a:p>
          <a:p>
            <a:pPr indent="-298450" lvl="0" marL="457200" rtl="0" algn="l">
              <a:spcBef>
                <a:spcPts val="0"/>
              </a:spcBef>
              <a:spcAft>
                <a:spcPts val="0"/>
              </a:spcAft>
              <a:buSzPts val="1100"/>
              <a:buChar char="●"/>
            </a:pPr>
            <a:r>
              <a:rPr lang="en"/>
              <a:t>Question asked by Dr. Wang: can I use machine learning to improve the predictions</a:t>
            </a:r>
            <a:endParaRPr/>
          </a:p>
          <a:p>
            <a:pPr indent="-298450" lvl="0" marL="457200" rtl="0" algn="l">
              <a:spcBef>
                <a:spcPts val="0"/>
              </a:spcBef>
              <a:spcAft>
                <a:spcPts val="0"/>
              </a:spcAft>
              <a:buSzPts val="1100"/>
              <a:buChar char="●"/>
            </a:pPr>
            <a:r>
              <a:rPr lang="en"/>
              <a:t>Answer: Yes, I have thought about using machine learning here, but the reason I didn’t is because I don’t have a large enough data set. So, you need at least a hundred observations for machine learning to work well, and I only had about 20. I can try to bring up the number of observations to 50 manually, by using Fuzzbench, but if I only manage to bring it up to 50, then I will still need to just make a regression model myself. If I can find a bigger data set than Fuzzbench, I will implement machine learning.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c49e89bf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c49e89bf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323232"/>
              </a:buClr>
              <a:buSzPts val="1100"/>
              <a:buAutoNum type="arabicPeriod"/>
            </a:pPr>
            <a:r>
              <a:rPr lang="en">
                <a:solidFill>
                  <a:srgbClr val="323232"/>
                </a:solidFill>
                <a:highlight>
                  <a:srgbClr val="FFFFFF"/>
                </a:highlight>
              </a:rPr>
              <a:t>A. Sepasmoghaddam and H. Rashidi, "A Novel Method to Measure Comprehensive Complexity of Software Based on the Metrics Statistical Model," 2010 Fourth UKSim </a:t>
            </a:r>
            <a:r>
              <a:rPr lang="en">
                <a:solidFill>
                  <a:srgbClr val="323232"/>
                </a:solidFill>
              </a:rPr>
              <a:t>European Symposium on Computer Modeling and Simulation, Pisa, 2010, pp. 520-525, doi: 10.1109/EMS.2010.92.</a:t>
            </a:r>
            <a:endParaRPr>
              <a:solidFill>
                <a:srgbClr val="32323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202122"/>
                </a:solidFill>
              </a:rPr>
              <a:t>Ari Takanen; Jared D. Demott; Charles Miller (31 January 2018). </a:t>
            </a:r>
            <a:r>
              <a:rPr i="1" lang="en">
                <a:solidFill>
                  <a:srgbClr val="663366"/>
                </a:solidFill>
                <a:uFill>
                  <a:noFill/>
                </a:uFill>
                <a:hlinkClick r:id="rId2">
                  <a:extLst>
                    <a:ext uri="{A12FA001-AC4F-418D-AE19-62706E023703}">
                      <ahyp:hlinkClr val="tx"/>
                    </a:ext>
                  </a:extLst>
                </a:hlinkClick>
              </a:rPr>
              <a:t>Fuzzing for Software Security Testing and Quality Assurance, Second Edition</a:t>
            </a:r>
            <a:r>
              <a:rPr lang="en">
                <a:solidFill>
                  <a:srgbClr val="202122"/>
                </a:solidFill>
              </a:rPr>
              <a:t>. Artech House. p. 15. </a:t>
            </a:r>
            <a:r>
              <a:rPr lang="en">
                <a:solidFill>
                  <a:srgbClr val="0B0080"/>
                </a:solidFill>
                <a:uFill>
                  <a:noFill/>
                </a:uFill>
                <a:hlinkClick r:id="rId3">
                  <a:extLst>
                    <a:ext uri="{A12FA001-AC4F-418D-AE19-62706E023703}">
                      <ahyp:hlinkClr val="tx"/>
                    </a:ext>
                  </a:extLst>
                </a:hlinkClick>
              </a:rPr>
              <a:t>ISBN</a:t>
            </a:r>
            <a:r>
              <a:rPr lang="en">
                <a:solidFill>
                  <a:srgbClr val="202122"/>
                </a:solidFill>
              </a:rPr>
              <a:t> </a:t>
            </a:r>
            <a:r>
              <a:rPr lang="en">
                <a:solidFill>
                  <a:srgbClr val="0B0080"/>
                </a:solidFill>
                <a:uFill>
                  <a:noFill/>
                </a:uFill>
                <a:hlinkClick r:id="rId4">
                  <a:extLst>
                    <a:ext uri="{A12FA001-AC4F-418D-AE19-62706E023703}">
                      <ahyp:hlinkClr val="tx"/>
                    </a:ext>
                  </a:extLst>
                </a:hlinkClick>
              </a:rPr>
              <a:t>978-1-63081-519-6</a:t>
            </a:r>
            <a:r>
              <a:rPr lang="en">
                <a:solidFill>
                  <a:srgbClr val="202122"/>
                </a:solidFill>
              </a:rPr>
              <a:t>. (</a:t>
            </a:r>
            <a:r>
              <a:rPr lang="en">
                <a:solidFill>
                  <a:srgbClr val="663366"/>
                </a:solidFill>
                <a:uFill>
                  <a:noFill/>
                </a:uFill>
                <a:hlinkClick r:id="rId5">
                  <a:extLst>
                    <a:ext uri="{A12FA001-AC4F-418D-AE19-62706E023703}">
                      <ahyp:hlinkClr val="tx"/>
                    </a:ext>
                  </a:extLst>
                </a:hlinkClick>
              </a:rPr>
              <a:t>archived</a:t>
            </a:r>
            <a:r>
              <a:rPr lang="en">
                <a:solidFill>
                  <a:srgbClr val="202122"/>
                </a:solidFill>
              </a:rPr>
              <a:t> September 19, 2018)</a:t>
            </a:r>
            <a:endParaRPr>
              <a:solidFill>
                <a:srgbClr val="202122"/>
              </a:solidFill>
            </a:endParaRPr>
          </a:p>
          <a:p>
            <a:pPr indent="-298450" lvl="0" marL="457200" rtl="0" algn="l">
              <a:lnSpc>
                <a:spcPct val="115000"/>
              </a:lnSpc>
              <a:spcBef>
                <a:spcPts val="0"/>
              </a:spcBef>
              <a:spcAft>
                <a:spcPts val="0"/>
              </a:spcAft>
              <a:buClr>
                <a:srgbClr val="202122"/>
              </a:buClr>
              <a:buSzPts val="1100"/>
              <a:buAutoNum type="arabicPeriod"/>
            </a:pPr>
            <a:r>
              <a:rPr lang="en">
                <a:solidFill>
                  <a:srgbClr val="202122"/>
                </a:solidFill>
              </a:rPr>
              <a:t>CPPDepend: </a:t>
            </a:r>
            <a:r>
              <a:rPr lang="en" u="sng">
                <a:solidFill>
                  <a:schemeClr val="hlink"/>
                </a:solidFill>
                <a:hlinkClick r:id="rId6"/>
              </a:rPr>
              <a:t>https://www.cppdepend.com/</a:t>
            </a:r>
            <a:r>
              <a:rPr lang="en">
                <a:solidFill>
                  <a:srgbClr val="202122"/>
                </a:solidFill>
              </a:rPr>
              <a:t> </a:t>
            </a:r>
            <a:endParaRPr>
              <a:solidFill>
                <a:srgbClr val="20212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rPr>
              <a:t>George Klees, Andrew Ruef, Benji Cooper, Shiyi Wei, and Michael Hicks. 2018. Evaluating Fuzz Testing. In </a:t>
            </a:r>
            <a:r>
              <a:rPr i="1" lang="en">
                <a:solidFill>
                  <a:srgbClr val="323232"/>
                </a:solidFill>
              </a:rPr>
              <a:t>Proceedings of the 2018 ACM SIGSAC Conference on Computer and Communications Security</a:t>
            </a:r>
            <a:r>
              <a:rPr lang="en">
                <a:solidFill>
                  <a:srgbClr val="323232"/>
                </a:solidFill>
              </a:rPr>
              <a:t> (</a:t>
            </a:r>
            <a:r>
              <a:rPr i="1" lang="en">
                <a:solidFill>
                  <a:srgbClr val="323232"/>
                </a:solidFill>
              </a:rPr>
              <a:t>CCS '18</a:t>
            </a:r>
            <a:r>
              <a:rPr lang="en">
                <a:solidFill>
                  <a:srgbClr val="323232"/>
                </a:solidFill>
              </a:rPr>
              <a:t>). Association for Computing Machinery, New York, NY, USA, 2123–2138. DOI:</a:t>
            </a:r>
            <a:r>
              <a:rPr lang="en" u="sng">
                <a:solidFill>
                  <a:srgbClr val="1155CC"/>
                </a:solidFill>
                <a:hlinkClick r:id="rId7">
                  <a:extLst>
                    <a:ext uri="{A12FA001-AC4F-418D-AE19-62706E023703}">
                      <ahyp:hlinkClr val="tx"/>
                    </a:ext>
                  </a:extLst>
                </a:hlinkClick>
              </a:rPr>
              <a:t>https://doi.org/10.1145/3243734.3243804</a:t>
            </a:r>
            <a:endParaRPr>
              <a:solidFill>
                <a:srgbClr val="32323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rPr>
              <a:t>Google Fuzzbench: </a:t>
            </a:r>
            <a:r>
              <a:rPr lang="en" u="sng">
                <a:solidFill>
                  <a:srgbClr val="1155CC"/>
                </a:solidFill>
                <a:hlinkClick r:id="rId8">
                  <a:extLst>
                    <a:ext uri="{A12FA001-AC4F-418D-AE19-62706E023703}">
                      <ahyp:hlinkClr val="tx"/>
                    </a:ext>
                  </a:extLst>
                </a:hlinkClick>
              </a:rPr>
              <a:t>https://github.com/google/fuzzbench</a:t>
            </a:r>
            <a:endParaRPr>
              <a:solidFill>
                <a:srgbClr val="32323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rPr>
              <a:t>Google Fuzzbench reports: </a:t>
            </a:r>
            <a:r>
              <a:rPr lang="en" u="sng">
                <a:solidFill>
                  <a:srgbClr val="1155CC"/>
                </a:solidFill>
                <a:hlinkClick r:id="rId9">
                  <a:extLst>
                    <a:ext uri="{A12FA001-AC4F-418D-AE19-62706E023703}">
                      <ahyp:hlinkClr val="tx"/>
                    </a:ext>
                  </a:extLst>
                </a:hlinkClick>
              </a:rPr>
              <a:t>https://www.fuzzbench.com/reports/index.html</a:t>
            </a:r>
            <a:endParaRPr>
              <a:solidFill>
                <a:srgbClr val="32323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rPr>
              <a:t>Khan, Ali Athar, et al. "Comparison of Software Complexity Metrics." International Journal of Computing and Network Technology, vol. 4, no. 1, 2016, p. 19+. Accessed 9 Nov. 2020.</a:t>
            </a:r>
            <a:endParaRPr>
              <a:solidFill>
                <a:srgbClr val="32323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rPr>
              <a:t>Kuznetsov, M A, and V O Surkov. “Analysis of Complexity Metrics of a Software Code for Obfuscating Transformations of an Executable Code.” </a:t>
            </a:r>
            <a:r>
              <a:rPr i="1" lang="en">
                <a:solidFill>
                  <a:srgbClr val="323232"/>
                </a:solidFill>
              </a:rPr>
              <a:t>IOP Conference Series: Materials Science and Engineering</a:t>
            </a:r>
            <a:r>
              <a:rPr lang="en">
                <a:solidFill>
                  <a:srgbClr val="323232"/>
                </a:solidFill>
              </a:rPr>
              <a:t>, vol. 155, 2016, p. 012008., doi:10.1088/1757-899x/155/1/012008.</a:t>
            </a:r>
            <a:endParaRPr>
              <a:solidFill>
                <a:srgbClr val="32323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rPr>
              <a:t>N. Medeiros, N. Ivaki, P. Costa and M. Vieira, "Software Metrics as Indicators of Security Vulnerabilities," 2017 IEEE 28th International Symposium on Software Reliability Engineering (ISSRE), Toulouse, 2017, pp. 216-227, doi: 10.1109/ISSRE.2017.11.</a:t>
            </a:r>
            <a:endParaRPr>
              <a:solidFill>
                <a:srgbClr val="32323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rPr>
              <a:t>Patrice Godefroid. 2020. Fuzzing: hack, art, and science. </a:t>
            </a:r>
            <a:r>
              <a:rPr i="1" lang="en">
                <a:solidFill>
                  <a:srgbClr val="323232"/>
                </a:solidFill>
              </a:rPr>
              <a:t>Commun. ACM</a:t>
            </a:r>
            <a:r>
              <a:rPr lang="en">
                <a:solidFill>
                  <a:srgbClr val="323232"/>
                </a:solidFill>
              </a:rPr>
              <a:t> 63, 2 (February 2020), 70–76. DOI:</a:t>
            </a:r>
            <a:r>
              <a:rPr lang="en" u="sng">
                <a:solidFill>
                  <a:srgbClr val="1155CC"/>
                </a:solidFill>
                <a:hlinkClick r:id="rId10">
                  <a:extLst>
                    <a:ext uri="{A12FA001-AC4F-418D-AE19-62706E023703}">
                      <ahyp:hlinkClr val="tx"/>
                    </a:ext>
                  </a:extLst>
                </a:hlinkClick>
              </a:rPr>
              <a:t>https://doi.org/10.1145/3363824</a:t>
            </a:r>
            <a:endParaRPr>
              <a:solidFill>
                <a:srgbClr val="323232"/>
              </a:solidFill>
            </a:endParaRPr>
          </a:p>
          <a:p>
            <a:pPr indent="-298450" lvl="0" marL="457200" rtl="0" algn="l">
              <a:lnSpc>
                <a:spcPct val="115000"/>
              </a:lnSpc>
              <a:spcBef>
                <a:spcPts val="0"/>
              </a:spcBef>
              <a:spcAft>
                <a:spcPts val="0"/>
              </a:spcAft>
              <a:buClr>
                <a:schemeClr val="dk1"/>
              </a:buClr>
              <a:buSzPts val="1100"/>
              <a:buAutoNum type="arabicPeriod"/>
            </a:pPr>
            <a:r>
              <a:rPr lang="en">
                <a:solidFill>
                  <a:srgbClr val="323232"/>
                </a:solidFill>
              </a:rPr>
              <a:t>Shudrak, Maksim O., and Vyacheslav V. Zolotarev. “Improving Fuzzing Using Software Complexity Metrics.” </a:t>
            </a:r>
            <a:r>
              <a:rPr i="1" lang="en">
                <a:solidFill>
                  <a:srgbClr val="323232"/>
                </a:solidFill>
              </a:rPr>
              <a:t>Information Security and Cryptology - ICISC 2015 Lecture Notes in Computer Science</a:t>
            </a:r>
            <a:r>
              <a:rPr lang="en">
                <a:solidFill>
                  <a:srgbClr val="323232"/>
                </a:solidFill>
              </a:rPr>
              <a:t>, 2016, pp. 246–261., doi:10.1007/978-3-319-30840-1_16.</a:t>
            </a:r>
            <a:endParaRPr>
              <a:solidFill>
                <a:srgbClr val="323232"/>
              </a:solidFill>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highlight>
                  <a:srgbClr val="FFFFFF"/>
                </a:highlight>
              </a:rPr>
              <a:t>SourceMonitor: </a:t>
            </a:r>
            <a:r>
              <a:rPr lang="en" u="sng">
                <a:solidFill>
                  <a:srgbClr val="1155CC"/>
                </a:solidFill>
                <a:highlight>
                  <a:srgbClr val="FFFFFF"/>
                </a:highlight>
                <a:hlinkClick r:id="rId11">
                  <a:extLst>
                    <a:ext uri="{A12FA001-AC4F-418D-AE19-62706E023703}">
                      <ahyp:hlinkClr val="tx"/>
                    </a:ext>
                  </a:extLst>
                </a:hlinkClick>
              </a:rPr>
              <a:t>http://www.campwoodsw.com/</a:t>
            </a:r>
            <a:r>
              <a:rPr lang="en">
                <a:solidFill>
                  <a:srgbClr val="323232"/>
                </a:solidFill>
                <a:highlight>
                  <a:srgbClr val="FFFFFF"/>
                </a:highlight>
              </a:rPr>
              <a:t> </a:t>
            </a:r>
            <a:endParaRPr>
              <a:solidFill>
                <a:srgbClr val="323232"/>
              </a:solidFill>
              <a:highlight>
                <a:srgbClr val="FFFFFF"/>
              </a:highlight>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highlight>
                  <a:srgbClr val="FFFFFF"/>
                </a:highlight>
              </a:rPr>
              <a:t>T. M. Khoshgoftaar and J. C. Munson, "Predicting software development errors using software complexity metrics," in IEEE Journal on Selected Areas in Communications, vol. 8, no. 2, pp. 253-261, Feb. 1990, doi: 10.1109/49.46879.</a:t>
            </a:r>
            <a:endParaRPr>
              <a:solidFill>
                <a:srgbClr val="323232"/>
              </a:solidFill>
              <a:highlight>
                <a:srgbClr val="FFFFFF"/>
              </a:highlight>
            </a:endParaRPr>
          </a:p>
          <a:p>
            <a:pPr indent="-298450" lvl="0" marL="457200" rtl="0" algn="l">
              <a:lnSpc>
                <a:spcPct val="115000"/>
              </a:lnSpc>
              <a:spcBef>
                <a:spcPts val="0"/>
              </a:spcBef>
              <a:spcAft>
                <a:spcPts val="0"/>
              </a:spcAft>
              <a:buClr>
                <a:srgbClr val="323232"/>
              </a:buClr>
              <a:buSzPts val="1100"/>
              <a:buAutoNum type="arabicPeriod"/>
            </a:pPr>
            <a:r>
              <a:rPr lang="en">
                <a:solidFill>
                  <a:srgbClr val="323232"/>
                </a:solidFill>
                <a:highlight>
                  <a:srgbClr val="FFFFFF"/>
                </a:highlight>
              </a:rPr>
              <a:t>Wang, Yanhao, et al. “Not All Coverage Measurements Are Equal: Fuzzing by Coverage Accounting for Input Prioritization.” </a:t>
            </a:r>
            <a:r>
              <a:rPr i="1" lang="en">
                <a:solidFill>
                  <a:srgbClr val="323232"/>
                </a:solidFill>
                <a:highlight>
                  <a:srgbClr val="FFFFFF"/>
                </a:highlight>
              </a:rPr>
              <a:t>Proceedings 2020 Network and Distributed System Security Symposium</a:t>
            </a:r>
            <a:r>
              <a:rPr lang="en">
                <a:solidFill>
                  <a:srgbClr val="323232"/>
                </a:solidFill>
                <a:highlight>
                  <a:srgbClr val="FFFFFF"/>
                </a:highlight>
              </a:rPr>
              <a:t>, 2020, doi:10.14722/ndss.2020.24422.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c49e89bf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c49e89bf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before we begin, we need a baseline understanding of fundamentals and how I thought of this project in the first place.</a:t>
            </a:r>
            <a:endParaRPr/>
          </a:p>
          <a:p>
            <a:pPr indent="-298450" lvl="0" marL="457200" rtl="0" algn="l">
              <a:spcBef>
                <a:spcPts val="0"/>
              </a:spcBef>
              <a:spcAft>
                <a:spcPts val="0"/>
              </a:spcAft>
              <a:buSzPts val="1100"/>
              <a:buChar char="●"/>
            </a:pPr>
            <a:r>
              <a:rPr lang="en"/>
              <a:t>So, first, what is a fuzzer?</a:t>
            </a:r>
            <a:endParaRPr/>
          </a:p>
          <a:p>
            <a:pPr indent="-298450" lvl="0" marL="457200" rtl="0" algn="l">
              <a:spcBef>
                <a:spcPts val="0"/>
              </a:spcBef>
              <a:spcAft>
                <a:spcPts val="0"/>
              </a:spcAft>
              <a:buSzPts val="1100"/>
              <a:buChar char="●"/>
            </a:pPr>
            <a:r>
              <a:rPr lang="en"/>
              <a:t>A fuzzer is a dynamic analysis tool that searches for program vulnerabilities by generating thousands of random inputs and saving any unusual behavior the program may have in response to those inputs.</a:t>
            </a:r>
            <a:endParaRPr/>
          </a:p>
          <a:p>
            <a:pPr indent="-298450" lvl="0" marL="457200" rtl="0" algn="l">
              <a:spcBef>
                <a:spcPts val="0"/>
              </a:spcBef>
              <a:spcAft>
                <a:spcPts val="0"/>
              </a:spcAft>
              <a:buSzPts val="1100"/>
              <a:buChar char="●"/>
            </a:pPr>
            <a:r>
              <a:rPr lang="en"/>
              <a:t>It is an incredibly easy-to-use bug testing method, and as such, there is a new fuzzer created almost every year. There are many, many fuzzers available, and because of that, there has been a growing effort to compare and rank these fuzzers. Comparison usually involves counting and comparing code coverage.</a:t>
            </a:r>
            <a:endParaRPr/>
          </a:p>
          <a:p>
            <a:pPr indent="-298450" lvl="0" marL="457200" rtl="0" algn="l">
              <a:spcBef>
                <a:spcPts val="0"/>
              </a:spcBef>
              <a:spcAft>
                <a:spcPts val="0"/>
              </a:spcAft>
              <a:buSzPts val="1100"/>
              <a:buChar char="●"/>
            </a:pPr>
            <a:r>
              <a:rPr lang="en"/>
              <a:t>For example, Google created a tool called Fuzzbench that simultaneously and automatically tests your fuzzer against about 20 different benchmarks multiple times in multiple separate Google Cloud VMs. Each benchmark usually runs at least ten test runs for 24 hours each, which is very good for getting solid values.</a:t>
            </a:r>
            <a:endParaRPr/>
          </a:p>
          <a:p>
            <a:pPr indent="-298450" lvl="0" marL="457200" rtl="0" algn="l">
              <a:spcBef>
                <a:spcPts val="0"/>
              </a:spcBef>
              <a:spcAft>
                <a:spcPts val="0"/>
              </a:spcAft>
              <a:buSzPts val="1100"/>
              <a:buChar char="●"/>
            </a:pPr>
            <a:r>
              <a:rPr lang="en"/>
              <a:t>And, Google publishes these test results about every week. A quick glance at these results, shown in this page, shows obvious performance differences between different types of benchmark programs. An example is Honggfuzz fuzzing image programs and libraries much better than AFL. This implies that there is something different about image programs that improve Honggfuzz’s performance.</a:t>
            </a:r>
            <a:endParaRPr/>
          </a:p>
          <a:p>
            <a:pPr indent="-298450" lvl="0" marL="457200" rtl="0" algn="l">
              <a:spcBef>
                <a:spcPts val="0"/>
              </a:spcBef>
              <a:spcAft>
                <a:spcPts val="0"/>
              </a:spcAft>
              <a:buSzPts val="1100"/>
              <a:buChar char="●"/>
            </a:pPr>
            <a:r>
              <a:rPr lang="en"/>
              <a:t>There have also been a couple of papers discussing either standardizing fuzzing comparisons or just introducing their own tools to compare fuzzers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c49e89bf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c49e89bf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 the other side, there have been several papers discussing how to improve fuzzing performance using program metrics like cyclomatic complexity, the Halstead metrics, lines of code, code depth, and so on.</a:t>
            </a:r>
            <a:endParaRPr/>
          </a:p>
          <a:p>
            <a:pPr indent="-298450" lvl="0" marL="457200" rtl="0" algn="l">
              <a:spcBef>
                <a:spcPts val="0"/>
              </a:spcBef>
              <a:spcAft>
                <a:spcPts val="0"/>
              </a:spcAft>
              <a:buSzPts val="1100"/>
              <a:buChar char="●"/>
            </a:pPr>
            <a:r>
              <a:rPr lang="en"/>
              <a:t>So, knowing that you can </a:t>
            </a:r>
            <a:r>
              <a:rPr b="1" lang="en"/>
              <a:t>improve </a:t>
            </a:r>
            <a:r>
              <a:rPr lang="en"/>
              <a:t>performance with program metrics, it’s easy to intuit that you can </a:t>
            </a:r>
            <a:r>
              <a:rPr b="1" lang="en"/>
              <a:t>predict </a:t>
            </a:r>
            <a:r>
              <a:rPr lang="en"/>
              <a:t>performance given program metrics.</a:t>
            </a:r>
            <a:endParaRPr/>
          </a:p>
          <a:p>
            <a:pPr indent="-298450" lvl="0" marL="457200" rtl="0" algn="l">
              <a:spcBef>
                <a:spcPts val="0"/>
              </a:spcBef>
              <a:spcAft>
                <a:spcPts val="0"/>
              </a:spcAft>
              <a:buSzPts val="1100"/>
              <a:buChar char="●"/>
            </a:pPr>
            <a:r>
              <a:rPr lang="en"/>
              <a:t>However! There are no papers about predicting fuzzer performance, and I have looked all semester.</a:t>
            </a:r>
            <a:endParaRPr/>
          </a:p>
          <a:p>
            <a:pPr indent="-298450" lvl="0" marL="457200" rtl="0" algn="l">
              <a:spcBef>
                <a:spcPts val="0"/>
              </a:spcBef>
              <a:spcAft>
                <a:spcPts val="0"/>
              </a:spcAft>
              <a:buSzPts val="1100"/>
              <a:buChar char="●"/>
            </a:pPr>
            <a:r>
              <a:rPr lang="en"/>
              <a:t>This is a problem. There are literally hundreds of fuzzers available, and, frankly, after a while their descriptions start sounding the same. How can a user know which fuzzer has the best chance at finding bugs in their program? I mean, they could just use the most popular fuzzers, or look through curated lists of fuzzers, but that’s not an easy solution.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c49e89bf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c49e89bf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my goal was to first show that I </a:t>
            </a:r>
            <a:r>
              <a:rPr b="1" lang="en"/>
              <a:t>can </a:t>
            </a:r>
            <a:r>
              <a:rPr lang="en"/>
              <a:t>predict performance and then create a tool that </a:t>
            </a:r>
            <a:r>
              <a:rPr b="1" lang="en"/>
              <a:t>does </a:t>
            </a:r>
            <a:r>
              <a:rPr lang="en"/>
              <a:t>predict performance based on program metrics.</a:t>
            </a:r>
            <a:endParaRPr/>
          </a:p>
          <a:p>
            <a:pPr indent="-298450" lvl="0" marL="457200" rtl="0" algn="l">
              <a:spcBef>
                <a:spcPts val="0"/>
              </a:spcBef>
              <a:spcAft>
                <a:spcPts val="0"/>
              </a:spcAft>
              <a:buSzPts val="1100"/>
              <a:buChar char="●"/>
            </a:pPr>
            <a:r>
              <a:rPr lang="en"/>
              <a:t>I succeeded... mostly.</a:t>
            </a:r>
            <a:endParaRPr/>
          </a:p>
          <a:p>
            <a:pPr indent="-298450" lvl="0" marL="457200" rtl="0" algn="l">
              <a:spcBef>
                <a:spcPts val="0"/>
              </a:spcBef>
              <a:spcAft>
                <a:spcPts val="0"/>
              </a:spcAft>
              <a:buSzPts val="1100"/>
              <a:buChar char="●"/>
            </a:pPr>
            <a:r>
              <a:rPr lang="en"/>
              <a:t>So, let’s talk about what I did.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c49e89bf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c49e89bf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first step in predicting stuff is gathering enough data to create a regression. So, what data did I need?</a:t>
            </a:r>
            <a:endParaRPr/>
          </a:p>
          <a:p>
            <a:pPr indent="-298450" lvl="0" marL="457200" rtl="0" algn="l">
              <a:spcBef>
                <a:spcPts val="0"/>
              </a:spcBef>
              <a:spcAft>
                <a:spcPts val="0"/>
              </a:spcAft>
              <a:buSzPts val="1100"/>
              <a:buChar char="●"/>
            </a:pPr>
            <a:r>
              <a:rPr lang="en"/>
              <a:t>First, I needed performance data of fuzzers for various programs, that is the dependent variables. </a:t>
            </a:r>
            <a:endParaRPr/>
          </a:p>
          <a:p>
            <a:pPr indent="-298450" lvl="0" marL="457200" rtl="0" algn="l">
              <a:spcBef>
                <a:spcPts val="0"/>
              </a:spcBef>
              <a:spcAft>
                <a:spcPts val="0"/>
              </a:spcAft>
              <a:buSzPts val="1100"/>
              <a:buChar char="●"/>
            </a:pPr>
            <a:r>
              <a:rPr lang="en"/>
              <a:t>Getting the performance data was easy. I used Fuzzbench’s publicly published reports for performance data. They deleted the report I used, but I saved it </a:t>
            </a:r>
            <a:r>
              <a:rPr lang="en"/>
              <a:t>locally</a:t>
            </a:r>
            <a:r>
              <a:rPr lang="en"/>
              <a:t>. Here you can see a sample of the data. I used the median performance of each fuzzer. There were 15 fuzzers and 21 benchmark programs. So, in total, I had 15 dependent variables and 21 sets for independent variables. </a:t>
            </a:r>
            <a:endParaRPr/>
          </a:p>
          <a:p>
            <a:pPr indent="-298450" lvl="0" marL="457200" rtl="0" algn="l">
              <a:spcBef>
                <a:spcPts val="0"/>
              </a:spcBef>
              <a:spcAft>
                <a:spcPts val="0"/>
              </a:spcAft>
              <a:buSzPts val="1100"/>
              <a:buChar char="●"/>
            </a:pPr>
            <a:r>
              <a:rPr lang="en"/>
              <a:t>The next part was a bit harder.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c49e89bf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c49e89bf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For the second step</a:t>
            </a:r>
            <a:r>
              <a:rPr lang="en">
                <a:solidFill>
                  <a:schemeClr val="dk1"/>
                </a:solidFill>
              </a:rPr>
              <a:t>, I needed enough program metrics from each of those benchmark programs. This would be the independent variables.</a:t>
            </a:r>
            <a:endParaRPr/>
          </a:p>
          <a:p>
            <a:pPr indent="-298450" lvl="0" marL="457200" rtl="0" algn="l">
              <a:spcBef>
                <a:spcPts val="0"/>
              </a:spcBef>
              <a:spcAft>
                <a:spcPts val="0"/>
              </a:spcAft>
              <a:buSzPts val="1100"/>
              <a:buChar char="●"/>
            </a:pPr>
            <a:r>
              <a:rPr lang="en"/>
              <a:t>There is no free and easy way to get a lot of high-quality program metrics for multiple programs. So on this step, I split my efforts. First, I found a free static, source code analysis tool called SourceMonitor that provided about 14 different program metrics like number of files, lines of code, statements, functions, complexity, etc. Only 7 of them were usable in a regression because the other 7 were collinear. </a:t>
            </a:r>
            <a:endParaRPr/>
          </a:p>
          <a:p>
            <a:pPr indent="-298450" lvl="0" marL="457200" rtl="0" algn="l">
              <a:spcBef>
                <a:spcPts val="0"/>
              </a:spcBef>
              <a:spcAft>
                <a:spcPts val="0"/>
              </a:spcAft>
              <a:buSzPts val="1100"/>
              <a:buChar char="●"/>
            </a:pPr>
            <a:r>
              <a:rPr lang="en"/>
              <a:t>Second, I found a non-free static analysis tool with a free trial period. CPPDepend provided about 41 different program metrics at the project level, though only about 20 of them were usable because of collinearity. CPPDepend also provided a different type of program metrics called Program Rules, which is just the number of times the program violated various coding standards. There were 27 rules, but only about 16 were usable.</a:t>
            </a:r>
            <a:endParaRPr/>
          </a:p>
          <a:p>
            <a:pPr indent="-298450" lvl="0" marL="457200" rtl="0" algn="l">
              <a:spcBef>
                <a:spcPts val="0"/>
              </a:spcBef>
              <a:spcAft>
                <a:spcPts val="0"/>
              </a:spcAft>
              <a:buSzPts val="1100"/>
              <a:buChar char="●"/>
            </a:pPr>
            <a:r>
              <a:rPr lang="en"/>
              <a:t>I compiled program metrics for all 20 benchmarks using both SourceMonitor and CPPDepend into separate tables.</a:t>
            </a:r>
            <a:endParaRPr/>
          </a:p>
          <a:p>
            <a:pPr indent="-298450" lvl="0" marL="457200" rtl="0" algn="l">
              <a:spcBef>
                <a:spcPts val="0"/>
              </a:spcBef>
              <a:spcAft>
                <a:spcPts val="0"/>
              </a:spcAft>
              <a:buSzPts val="1100"/>
              <a:buChar char="●"/>
            </a:pPr>
            <a:r>
              <a:rPr lang="en"/>
              <a:t>The tables are rather large, so let me just pull up the file with them. You can see all three of my program metrics tables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49e89bf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49e89bf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after gathering both </a:t>
            </a:r>
            <a:r>
              <a:rPr lang="en"/>
              <a:t>dependent</a:t>
            </a:r>
            <a:r>
              <a:rPr lang="en"/>
              <a:t> and independent variables, I was ready to make a stepwise regression function.</a:t>
            </a:r>
            <a:endParaRPr/>
          </a:p>
          <a:p>
            <a:pPr indent="-298450" lvl="0" marL="457200" rtl="0" algn="l">
              <a:spcBef>
                <a:spcPts val="0"/>
              </a:spcBef>
              <a:spcAft>
                <a:spcPts val="0"/>
              </a:spcAft>
              <a:buSzPts val="1100"/>
              <a:buChar char="●"/>
            </a:pPr>
            <a:r>
              <a:rPr lang="en"/>
              <a:t>I had help from a friend who is a statistics major in this part, because I have no experience using RStudio. Here you can see a sample R script I used to create a stepwise regression function.</a:t>
            </a:r>
            <a:endParaRPr/>
          </a:p>
          <a:p>
            <a:pPr indent="-298450" lvl="0" marL="457200" rtl="0" algn="l">
              <a:spcBef>
                <a:spcPts val="0"/>
              </a:spcBef>
              <a:spcAft>
                <a:spcPts val="0"/>
              </a:spcAft>
              <a:buSzPts val="1100"/>
              <a:buChar char="●"/>
            </a:pPr>
            <a:r>
              <a:rPr lang="en"/>
              <a:t>Basically, the script reads the CSV containing both metrics data and performance data, and then it simply uses R’s lm function to create a regression, then step to remove unnecessary variables, and then summarize. It’s very straightforward.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c49e89bf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c49e89bf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Here you can see the a sample of the results RStudio gave me. I exported these results into another CSV.</a:t>
            </a:r>
            <a:endParaRPr>
              <a:solidFill>
                <a:schemeClr val="dk1"/>
              </a:solidFill>
            </a:endParaRPr>
          </a:p>
          <a:p>
            <a:pPr indent="-298450" lvl="0" marL="457200" rtl="0" algn="l">
              <a:spcBef>
                <a:spcPts val="0"/>
              </a:spcBef>
              <a:spcAft>
                <a:spcPts val="0"/>
              </a:spcAft>
              <a:buClr>
                <a:srgbClr val="000000"/>
              </a:buClr>
              <a:buSzPts val="1100"/>
              <a:buChar char="●"/>
            </a:pPr>
            <a:r>
              <a:rPr lang="en"/>
              <a:t>The regression formula that you can see here is the sum of the products of estimates and raw metrics plus the intercept.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c49e89bf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c49e89bf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Finally, after gathering all that data and creating a regression formula for each fuzzer, I could create a tool that predicts performance. </a:t>
            </a:r>
            <a:endParaRPr/>
          </a:p>
          <a:p>
            <a:pPr indent="-298450" lvl="0" marL="457200" rtl="0" algn="l">
              <a:spcBef>
                <a:spcPts val="0"/>
              </a:spcBef>
              <a:spcAft>
                <a:spcPts val="0"/>
              </a:spcAft>
              <a:buSzPts val="1100"/>
              <a:buChar char="●"/>
            </a:pPr>
            <a:r>
              <a:rPr lang="en"/>
              <a:t>Now, the general algorithm itself is very, very simple. It’s basically just a calculator. Essentially, I set up another two CSVs, one that is the raw program metrics input that a user might generate and another that contains the estimate values and intercept from the regression formula. </a:t>
            </a:r>
            <a:endParaRPr/>
          </a:p>
          <a:p>
            <a:pPr indent="-298450" lvl="0" marL="457200" rtl="0" algn="l">
              <a:spcBef>
                <a:spcPts val="0"/>
              </a:spcBef>
              <a:spcAft>
                <a:spcPts val="0"/>
              </a:spcAft>
              <a:buSzPts val="1100"/>
              <a:buChar char="●"/>
            </a:pPr>
            <a:r>
              <a:rPr lang="en"/>
              <a:t>The program first </a:t>
            </a:r>
            <a:r>
              <a:rPr lang="en"/>
              <a:t>transforms</a:t>
            </a:r>
            <a:r>
              <a:rPr lang="en"/>
              <a:t> both CSVs into dictionaries. Then, the program reads through the estimatesCSV dictionary and uses the column names as keys when searching for the correct raw values in the rawCSV dictionary. Then, it multiplies the estimate with the raw value and adds it to the running total. At the end, I add the intercept and return the prediction to print elsewhere or save it in a file.</a:t>
            </a:r>
            <a:endParaRPr/>
          </a:p>
          <a:p>
            <a:pPr indent="-298450" lvl="0" marL="457200" rtl="0" algn="l">
              <a:spcBef>
                <a:spcPts val="0"/>
              </a:spcBef>
              <a:spcAft>
                <a:spcPts val="0"/>
              </a:spcAft>
              <a:buSzPts val="1100"/>
              <a:buChar char="●"/>
            </a:pPr>
            <a:r>
              <a:rPr lang="en"/>
              <a:t>I’m not sure if I have time right now to show a quick demo, so I’ll show it later if I have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spreadsheets/d/1mRYi4km1P-qC8SpPC1vTSHQIraeaB472sijRgXdy50o/edit?usp=sharing" TargetMode="Externa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spreadsheets/d/15jYWz53yiDLsFJuYklPeP1BG0iR3iJVTOqEWd_5XOS4/edit?usp=sharing" TargetMode="External"/><Relationship Id="rId4" Type="http://schemas.openxmlformats.org/officeDocument/2006/relationships/hyperlink" Target="https://docs.google.com/spreadsheets/d/1BLeZFTdqhVcWOTcxzTNQbvIuJzj8q6cHtp7Zn4-DWK0/edit?usp=sharing" TargetMode="External"/><Relationship Id="rId5" Type="http://schemas.openxmlformats.org/officeDocument/2006/relationships/hyperlink" Target="https://docs.google.com/spreadsheets/d/1mRYi4km1P-qC8SpPC1vTSHQIraeaB472sijRgXdy50o/edit?usp=sharing" TargetMode="External"/><Relationship Id="rId6" Type="http://schemas.openxmlformats.org/officeDocument/2006/relationships/hyperlink" Target="https://github.com/AIK13/Fuzz-Predi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5jYWz53yiDLsFJuYklPeP1BG0iR3iJVTOqEWd_5XOS4/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Predicting Fuzzer Performance from Program Metrics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Anna Kovalsky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Estimation Evalution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I found how far away the estimates were as a percent.</a:t>
            </a:r>
            <a:endParaRPr/>
          </a:p>
          <a:p>
            <a:pPr indent="-342900" lvl="0" marL="457200" rtl="0" algn="l">
              <a:spcBef>
                <a:spcPts val="0"/>
              </a:spcBef>
              <a:spcAft>
                <a:spcPts val="0"/>
              </a:spcAft>
              <a:buSzPts val="1800"/>
              <a:buChar char="●"/>
            </a:pPr>
            <a:r>
              <a:rPr lang="en"/>
              <a:t>Sourcemonitor, estimate / real * 100 averages</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CPPDepend Metrics, estimate / real * 100 averages</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CPPDepend Rules, estimate / real * 100 averages</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Full data can be found </a:t>
            </a:r>
            <a:r>
              <a:rPr lang="en" u="sng">
                <a:solidFill>
                  <a:schemeClr val="hlink"/>
                </a:solidFill>
                <a:hlinkClick r:id="rId3"/>
              </a:rPr>
              <a:t>here</a:t>
            </a:r>
            <a:endParaRPr/>
          </a:p>
        </p:txBody>
      </p:sp>
      <p:pic>
        <p:nvPicPr>
          <p:cNvPr id="114" name="Google Shape;114;p22"/>
          <p:cNvPicPr preferRelativeResize="0"/>
          <p:nvPr/>
        </p:nvPicPr>
        <p:blipFill>
          <a:blip r:embed="rId4">
            <a:alphaModFix/>
          </a:blip>
          <a:stretch>
            <a:fillRect/>
          </a:stretch>
        </p:blipFill>
        <p:spPr>
          <a:xfrm>
            <a:off x="0" y="2172400"/>
            <a:ext cx="9144000" cy="399350"/>
          </a:xfrm>
          <a:prstGeom prst="rect">
            <a:avLst/>
          </a:prstGeom>
          <a:noFill/>
          <a:ln>
            <a:noFill/>
          </a:ln>
        </p:spPr>
      </p:pic>
      <p:pic>
        <p:nvPicPr>
          <p:cNvPr id="115" name="Google Shape;115;p22"/>
          <p:cNvPicPr preferRelativeResize="0"/>
          <p:nvPr/>
        </p:nvPicPr>
        <p:blipFill>
          <a:blip r:embed="rId5">
            <a:alphaModFix/>
          </a:blip>
          <a:stretch>
            <a:fillRect/>
          </a:stretch>
        </p:blipFill>
        <p:spPr>
          <a:xfrm>
            <a:off x="0" y="3169450"/>
            <a:ext cx="9144001" cy="378940"/>
          </a:xfrm>
          <a:prstGeom prst="rect">
            <a:avLst/>
          </a:prstGeom>
          <a:noFill/>
          <a:ln>
            <a:noFill/>
          </a:ln>
        </p:spPr>
      </p:pic>
      <p:pic>
        <p:nvPicPr>
          <p:cNvPr id="116" name="Google Shape;116;p22"/>
          <p:cNvPicPr preferRelativeResize="0"/>
          <p:nvPr/>
        </p:nvPicPr>
        <p:blipFill>
          <a:blip r:embed="rId6">
            <a:alphaModFix/>
          </a:blip>
          <a:stretch>
            <a:fillRect/>
          </a:stretch>
        </p:blipFill>
        <p:spPr>
          <a:xfrm>
            <a:off x="0" y="4003900"/>
            <a:ext cx="9144000" cy="407134"/>
          </a:xfrm>
          <a:prstGeom prst="rect">
            <a:avLst/>
          </a:prstGeom>
          <a:noFill/>
          <a:ln>
            <a:noFill/>
          </a:ln>
        </p:spPr>
      </p:pic>
      <p:pic>
        <p:nvPicPr>
          <p:cNvPr id="117" name="Google Shape;117;p22"/>
          <p:cNvPicPr preferRelativeResize="0"/>
          <p:nvPr/>
        </p:nvPicPr>
        <p:blipFill>
          <a:blip r:embed="rId7">
            <a:alphaModFix/>
          </a:blip>
          <a:stretch>
            <a:fillRect/>
          </a:stretch>
        </p:blipFill>
        <p:spPr>
          <a:xfrm>
            <a:off x="0" y="1890900"/>
            <a:ext cx="9144001" cy="164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Ranking Evaluation</a:t>
            </a:r>
            <a:endParaRPr/>
          </a:p>
        </p:txBody>
      </p:sp>
      <p:sp>
        <p:nvSpPr>
          <p:cNvPr id="123" name="Google Shape;123;p23"/>
          <p:cNvSpPr txBox="1"/>
          <p:nvPr>
            <p:ph idx="1" type="body"/>
          </p:nvPr>
        </p:nvSpPr>
        <p:spPr>
          <a:xfrm>
            <a:off x="311700" y="1152475"/>
            <a:ext cx="528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CPPDepend using metrics consistently had at around 3 correctly ranked fuzzers in top 5</a:t>
            </a:r>
            <a:endParaRPr/>
          </a:p>
          <a:p>
            <a:pPr indent="-342900" lvl="0" marL="457200" rtl="0" algn="l">
              <a:spcBef>
                <a:spcPts val="0"/>
              </a:spcBef>
              <a:spcAft>
                <a:spcPts val="0"/>
              </a:spcAft>
              <a:buSzPts val="1800"/>
              <a:buChar char="●"/>
            </a:pPr>
            <a:r>
              <a:rPr lang="en"/>
              <a:t>The other two data sets were worse--only placing around 2 fuzzers in the top 5 correctly.</a:t>
            </a:r>
            <a:endParaRPr/>
          </a:p>
          <a:p>
            <a:pPr indent="-342900" lvl="0" marL="457200" rtl="0" algn="l">
              <a:spcBef>
                <a:spcPts val="0"/>
              </a:spcBef>
              <a:spcAft>
                <a:spcPts val="0"/>
              </a:spcAft>
              <a:buSzPts val="1800"/>
              <a:buChar char="●"/>
            </a:pPr>
            <a:r>
              <a:rPr lang="en"/>
              <a:t>This is workable. </a:t>
            </a:r>
            <a:endParaRPr/>
          </a:p>
          <a:p>
            <a:pPr indent="-342900" lvl="0" marL="457200" rtl="0" algn="l">
              <a:spcBef>
                <a:spcPts val="0"/>
              </a:spcBef>
              <a:spcAft>
                <a:spcPts val="0"/>
              </a:spcAft>
              <a:buSzPts val="1800"/>
              <a:buChar char="●"/>
            </a:pPr>
            <a:r>
              <a:rPr lang="en"/>
              <a:t>There is room for improvement, however</a:t>
            </a:r>
            <a:endParaRPr/>
          </a:p>
        </p:txBody>
      </p:sp>
      <p:pic>
        <p:nvPicPr>
          <p:cNvPr id="124" name="Google Shape;124;p23"/>
          <p:cNvPicPr preferRelativeResize="0"/>
          <p:nvPr/>
        </p:nvPicPr>
        <p:blipFill>
          <a:blip r:embed="rId3">
            <a:alphaModFix/>
          </a:blip>
          <a:stretch>
            <a:fillRect/>
          </a:stretch>
        </p:blipFill>
        <p:spPr>
          <a:xfrm>
            <a:off x="5592359" y="0"/>
            <a:ext cx="3551632"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and Improvements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Improvements</a:t>
            </a:r>
            <a:endParaRPr/>
          </a:p>
          <a:p>
            <a:pPr indent="-317500" lvl="1" marL="914400" rtl="0" algn="l">
              <a:spcBef>
                <a:spcPts val="0"/>
              </a:spcBef>
              <a:spcAft>
                <a:spcPts val="0"/>
              </a:spcAft>
              <a:buSzPts val="1400"/>
              <a:buChar char="○"/>
            </a:pPr>
            <a:r>
              <a:rPr lang="en"/>
              <a:t>Need more observations; can use Fuzzbench to add more benchmarks to improve predictions</a:t>
            </a:r>
            <a:endParaRPr/>
          </a:p>
          <a:p>
            <a:pPr indent="-317500" lvl="1" marL="914400" rtl="0" algn="l">
              <a:spcBef>
                <a:spcPts val="0"/>
              </a:spcBef>
              <a:spcAft>
                <a:spcPts val="0"/>
              </a:spcAft>
              <a:buSzPts val="1400"/>
              <a:buChar char="○"/>
            </a:pPr>
            <a:r>
              <a:rPr lang="en"/>
              <a:t>CPPDepend data needs to be regathered because there was some problem running it on Windows</a:t>
            </a:r>
            <a:endParaRPr/>
          </a:p>
          <a:p>
            <a:pPr indent="-317500" lvl="1" marL="914400" rtl="0" algn="l">
              <a:spcBef>
                <a:spcPts val="0"/>
              </a:spcBef>
              <a:spcAft>
                <a:spcPts val="0"/>
              </a:spcAft>
              <a:buSzPts val="1400"/>
              <a:buChar char="○"/>
            </a:pPr>
            <a:r>
              <a:rPr lang="en"/>
              <a:t>Collinearity needs to guaranteed removed; factor analysis can be done next time</a:t>
            </a:r>
            <a:endParaRPr/>
          </a:p>
          <a:p>
            <a:pPr indent="-342900" lvl="0" marL="457200" rtl="0" algn="l">
              <a:spcBef>
                <a:spcPts val="0"/>
              </a:spcBef>
              <a:spcAft>
                <a:spcPts val="0"/>
              </a:spcAft>
              <a:buSzPts val="1800"/>
              <a:buChar char="●"/>
            </a:pPr>
            <a:r>
              <a:rPr lang="en"/>
              <a:t>New directions</a:t>
            </a:r>
            <a:endParaRPr/>
          </a:p>
          <a:p>
            <a:pPr indent="-317500" lvl="1" marL="914400" rtl="0" algn="l">
              <a:spcBef>
                <a:spcPts val="0"/>
              </a:spcBef>
              <a:spcAft>
                <a:spcPts val="0"/>
              </a:spcAft>
              <a:buSzPts val="1400"/>
              <a:buChar char="○"/>
            </a:pPr>
            <a:r>
              <a:rPr lang="en"/>
              <a:t>“Not All Coverage Measurements are Equal” showed a new program metric used to improve fuzzing performance. I can include this metric in the next regression model</a:t>
            </a:r>
            <a:endParaRPr/>
          </a:p>
          <a:p>
            <a:pPr indent="-317500" lvl="1" marL="914400" rtl="0" algn="l">
              <a:spcBef>
                <a:spcPts val="0"/>
              </a:spcBef>
              <a:spcAft>
                <a:spcPts val="0"/>
              </a:spcAft>
              <a:buSzPts val="1400"/>
              <a:buChar char="○"/>
            </a:pPr>
            <a:r>
              <a:rPr lang="en"/>
              <a:t>Other papers show how obfuscating binaries affects fuzzing performance; it would be interesting to see if I can account for that with my predictions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See the speaker notes for paper references</a:t>
            </a:r>
            <a:endParaRPr/>
          </a:p>
          <a:p>
            <a:pPr indent="-342900" lvl="0" marL="457200" rtl="0" algn="l">
              <a:spcBef>
                <a:spcPts val="0"/>
              </a:spcBef>
              <a:spcAft>
                <a:spcPts val="0"/>
              </a:spcAft>
              <a:buSzPts val="1800"/>
              <a:buChar char="●"/>
            </a:pPr>
            <a:r>
              <a:rPr lang="en" u="sng">
                <a:solidFill>
                  <a:schemeClr val="hlink"/>
                </a:solidFill>
                <a:hlinkClick r:id="rId3"/>
              </a:rPr>
              <a:t>Metrics data </a:t>
            </a:r>
            <a:endParaRPr/>
          </a:p>
          <a:p>
            <a:pPr indent="-342900" lvl="0" marL="457200" rtl="0" algn="l">
              <a:spcBef>
                <a:spcPts val="0"/>
              </a:spcBef>
              <a:spcAft>
                <a:spcPts val="0"/>
              </a:spcAft>
              <a:buSzPts val="1800"/>
              <a:buChar char="●"/>
            </a:pPr>
            <a:r>
              <a:rPr lang="en" u="sng">
                <a:solidFill>
                  <a:schemeClr val="hlink"/>
                </a:solidFill>
                <a:hlinkClick r:id="rId4"/>
              </a:rPr>
              <a:t>Fuzzbench performance data</a:t>
            </a:r>
            <a:endParaRPr/>
          </a:p>
          <a:p>
            <a:pPr indent="-342900" lvl="0" marL="457200" rtl="0" algn="l">
              <a:spcBef>
                <a:spcPts val="0"/>
              </a:spcBef>
              <a:spcAft>
                <a:spcPts val="0"/>
              </a:spcAft>
              <a:buSzPts val="1800"/>
              <a:buChar char="●"/>
            </a:pPr>
            <a:r>
              <a:rPr lang="en" u="sng">
                <a:solidFill>
                  <a:schemeClr val="hlink"/>
                </a:solidFill>
                <a:hlinkClick r:id="rId5"/>
              </a:rPr>
              <a:t>Estimates vs Real performance </a:t>
            </a:r>
            <a:endParaRPr/>
          </a:p>
          <a:p>
            <a:pPr indent="-342900" lvl="0" marL="457200" rtl="0" algn="l">
              <a:spcBef>
                <a:spcPts val="0"/>
              </a:spcBef>
              <a:spcAft>
                <a:spcPts val="0"/>
              </a:spcAft>
              <a:buSzPts val="1800"/>
              <a:buChar char="●"/>
            </a:pPr>
            <a:r>
              <a:rPr lang="en" u="sng">
                <a:solidFill>
                  <a:schemeClr val="hlink"/>
                </a:solidFill>
                <a:hlinkClick r:id="rId6"/>
              </a:rPr>
              <a:t>Github link to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Fuzzing and Comparing Fuzzers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Fuzzing: dynamic analysis method that generates random inputs to find bugs</a:t>
            </a:r>
            <a:endParaRPr/>
          </a:p>
          <a:p>
            <a:pPr indent="-342900" lvl="0" marL="457200" rtl="0" algn="l">
              <a:spcBef>
                <a:spcPts val="0"/>
              </a:spcBef>
              <a:spcAft>
                <a:spcPts val="0"/>
              </a:spcAft>
              <a:buSzPts val="1800"/>
              <a:buChar char="●"/>
            </a:pPr>
            <a:r>
              <a:rPr lang="en"/>
              <a:t>New fuzzer created almost every year</a:t>
            </a:r>
            <a:endParaRPr/>
          </a:p>
          <a:p>
            <a:pPr indent="-342900" lvl="0" marL="457200" rtl="0" algn="l">
              <a:spcBef>
                <a:spcPts val="0"/>
              </a:spcBef>
              <a:spcAft>
                <a:spcPts val="0"/>
              </a:spcAft>
              <a:buSzPts val="1800"/>
              <a:buChar char="●"/>
            </a:pPr>
            <a:r>
              <a:rPr lang="en"/>
              <a:t>Recent effort to compare fuzzers</a:t>
            </a:r>
            <a:endParaRPr/>
          </a:p>
          <a:p>
            <a:pPr indent="-317500" lvl="1" marL="914400" rtl="0" algn="l">
              <a:spcBef>
                <a:spcPts val="0"/>
              </a:spcBef>
              <a:spcAft>
                <a:spcPts val="0"/>
              </a:spcAft>
              <a:buSzPts val="1400"/>
              <a:buChar char="○"/>
            </a:pPr>
            <a:r>
              <a:rPr lang="en"/>
              <a:t>Google Fuzzbench</a:t>
            </a:r>
            <a:endParaRPr/>
          </a:p>
          <a:p>
            <a:pPr indent="-317500" lvl="1" marL="914400" rtl="0" algn="l">
              <a:spcBef>
                <a:spcPts val="0"/>
              </a:spcBef>
              <a:spcAft>
                <a:spcPts val="0"/>
              </a:spcAft>
              <a:buSzPts val="1400"/>
              <a:buChar char="○"/>
            </a:pPr>
            <a:r>
              <a:rPr lang="en"/>
              <a:t>Papers</a:t>
            </a:r>
            <a:endParaRPr/>
          </a:p>
          <a:p>
            <a:pPr indent="-342900" lvl="0" marL="457200" rtl="0" algn="l">
              <a:spcBef>
                <a:spcPts val="0"/>
              </a:spcBef>
              <a:spcAft>
                <a:spcPts val="0"/>
              </a:spcAft>
              <a:buSzPts val="1800"/>
              <a:buChar char="●"/>
            </a:pPr>
            <a:r>
              <a:rPr lang="en"/>
              <a:t>Fuzzbench publishes its tests every week; very good data</a:t>
            </a:r>
            <a:endParaRPr/>
          </a:p>
          <a:p>
            <a:pPr indent="-317500" lvl="1" marL="914400" rtl="0" algn="l">
              <a:spcBef>
                <a:spcPts val="0"/>
              </a:spcBef>
              <a:spcAft>
                <a:spcPts val="0"/>
              </a:spcAft>
              <a:buSzPts val="1400"/>
              <a:buChar char="○"/>
            </a:pPr>
            <a:r>
              <a:rPr lang="en"/>
              <a:t>Fuzzers ran against 20 benchmarks, at least ten times, for at least 24 hours</a:t>
            </a:r>
            <a:endParaRPr/>
          </a:p>
          <a:p>
            <a:pPr indent="-317500" lvl="1" marL="914400" rtl="0" algn="l">
              <a:spcBef>
                <a:spcPts val="0"/>
              </a:spcBef>
              <a:spcAft>
                <a:spcPts val="0"/>
              </a:spcAft>
              <a:buSzPts val="1400"/>
              <a:buChar char="○"/>
            </a:pPr>
            <a:r>
              <a:rPr lang="en"/>
              <a:t>Benchmarks are varied</a:t>
            </a:r>
            <a:endParaRPr/>
          </a:p>
          <a:p>
            <a:pPr indent="-317500" lvl="1" marL="914400" rtl="0" algn="l">
              <a:spcBef>
                <a:spcPts val="0"/>
              </a:spcBef>
              <a:spcAft>
                <a:spcPts val="0"/>
              </a:spcAft>
              <a:buSzPts val="1400"/>
              <a:buChar char="○"/>
            </a:pPr>
            <a:r>
              <a:rPr lang="en"/>
              <a:t>Performance varies based on benchmark type</a:t>
            </a:r>
            <a:endParaRPr/>
          </a:p>
          <a:p>
            <a:pPr indent="-342900" lvl="0" marL="457200" rtl="0" algn="l">
              <a:spcBef>
                <a:spcPts val="0"/>
              </a:spcBef>
              <a:spcAft>
                <a:spcPts val="0"/>
              </a:spcAft>
              <a:buSzPts val="1800"/>
              <a:buChar char="●"/>
            </a:pPr>
            <a:r>
              <a:rPr lang="en"/>
              <a:t>Performance = code coverage</a:t>
            </a:r>
            <a:endParaRPr/>
          </a:p>
        </p:txBody>
      </p:sp>
      <p:pic>
        <p:nvPicPr>
          <p:cNvPr id="62" name="Google Shape;62;p14"/>
          <p:cNvPicPr preferRelativeResize="0"/>
          <p:nvPr/>
        </p:nvPicPr>
        <p:blipFill>
          <a:blip r:embed="rId3">
            <a:alphaModFix/>
          </a:blip>
          <a:stretch>
            <a:fillRect/>
          </a:stretch>
        </p:blipFill>
        <p:spPr>
          <a:xfrm>
            <a:off x="5416200" y="3270275"/>
            <a:ext cx="3727799" cy="187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Metrics and Motivation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Program metrics can be used to improve fuzzer performance</a:t>
            </a:r>
            <a:endParaRPr/>
          </a:p>
          <a:p>
            <a:pPr indent="-342900" lvl="0" marL="457200" rtl="0" algn="l">
              <a:spcBef>
                <a:spcPts val="0"/>
              </a:spcBef>
              <a:spcAft>
                <a:spcPts val="0"/>
              </a:spcAft>
              <a:buSzPts val="1800"/>
              <a:buChar char="●"/>
            </a:pPr>
            <a:r>
              <a:rPr lang="en"/>
              <a:t>Intuitively, if you can improve performance with program metrics, then you can also predict performance with program metrics</a:t>
            </a:r>
            <a:endParaRPr/>
          </a:p>
          <a:p>
            <a:pPr indent="-342900" lvl="0" marL="457200" rtl="0" algn="l">
              <a:spcBef>
                <a:spcPts val="0"/>
              </a:spcBef>
              <a:spcAft>
                <a:spcPts val="0"/>
              </a:spcAft>
              <a:buSzPts val="1800"/>
              <a:buChar char="●"/>
            </a:pPr>
            <a:r>
              <a:rPr lang="en"/>
              <a:t>No papers published about predicting fuzzer performance</a:t>
            </a:r>
            <a:endParaRPr/>
          </a:p>
          <a:p>
            <a:pPr indent="-342900" lvl="0" marL="457200" rtl="0" algn="l">
              <a:spcBef>
                <a:spcPts val="0"/>
              </a:spcBef>
              <a:spcAft>
                <a:spcPts val="0"/>
              </a:spcAft>
              <a:buSzPts val="1800"/>
              <a:buChar char="●"/>
            </a:pPr>
            <a:r>
              <a:rPr lang="en"/>
              <a:t>Problem: </a:t>
            </a:r>
            <a:endParaRPr/>
          </a:p>
          <a:p>
            <a:pPr indent="-317500" lvl="1" marL="914400" rtl="0" algn="l">
              <a:spcBef>
                <a:spcPts val="0"/>
              </a:spcBef>
              <a:spcAft>
                <a:spcPts val="0"/>
              </a:spcAft>
              <a:buSzPts val="1400"/>
              <a:buChar char="○"/>
            </a:pPr>
            <a:r>
              <a:rPr lang="en"/>
              <a:t>There are a lot of fuzzers available, and no easy way to choose which one is the best </a:t>
            </a:r>
            <a:endParaRPr/>
          </a:p>
          <a:p>
            <a:pPr indent="-317500" lvl="1" marL="914400" rtl="0" algn="l">
              <a:spcBef>
                <a:spcPts val="0"/>
              </a:spcBef>
              <a:spcAft>
                <a:spcPts val="0"/>
              </a:spcAft>
              <a:buSzPts val="1400"/>
              <a:buChar char="○"/>
            </a:pPr>
            <a:r>
              <a:rPr lang="en"/>
              <a:t>There are differences in fuzzing performance based on program type, so while an overall “best” fuzzer is useful, finding the best fuzzer for the type of program you have is more useful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Predict Performance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goals:</a:t>
            </a:r>
            <a:endParaRPr/>
          </a:p>
          <a:p>
            <a:pPr indent="-342900" lvl="0" marL="457200" rtl="0" algn="l">
              <a:spcBef>
                <a:spcPts val="0"/>
              </a:spcBef>
              <a:spcAft>
                <a:spcPts val="0"/>
              </a:spcAft>
              <a:buSzPts val="1800"/>
              <a:buChar char="●"/>
            </a:pPr>
            <a:r>
              <a:rPr lang="en"/>
              <a:t>Show that I can predict performance </a:t>
            </a:r>
            <a:endParaRPr/>
          </a:p>
          <a:p>
            <a:pPr indent="-342900" lvl="0" marL="457200" rtl="0" algn="l">
              <a:spcBef>
                <a:spcPts val="0"/>
              </a:spcBef>
              <a:spcAft>
                <a:spcPts val="0"/>
              </a:spcAft>
              <a:buSzPts val="1800"/>
              <a:buChar char="●"/>
            </a:pPr>
            <a:r>
              <a:rPr lang="en"/>
              <a:t>Actually predict fuzzer performance</a:t>
            </a:r>
            <a:endParaRPr/>
          </a:p>
          <a:p>
            <a:pPr indent="-342900" lvl="0" marL="457200" rtl="0" algn="l">
              <a:spcBef>
                <a:spcPts val="0"/>
              </a:spcBef>
              <a:spcAft>
                <a:spcPts val="0"/>
              </a:spcAft>
              <a:buSzPts val="1800"/>
              <a:buChar char="●"/>
            </a:pPr>
            <a:r>
              <a:rPr lang="en"/>
              <a:t>Let’s see how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93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Gathering Performance Data</a:t>
            </a:r>
            <a:endParaRPr/>
          </a:p>
        </p:txBody>
      </p:sp>
      <p:sp>
        <p:nvSpPr>
          <p:cNvPr id="80" name="Google Shape;80;p17"/>
          <p:cNvSpPr txBox="1"/>
          <p:nvPr>
            <p:ph idx="1" type="body"/>
          </p:nvPr>
        </p:nvSpPr>
        <p:spPr>
          <a:xfrm>
            <a:off x="311700" y="6663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I need performance data</a:t>
            </a:r>
            <a:endParaRPr/>
          </a:p>
          <a:p>
            <a:pPr indent="-342900" lvl="0" marL="457200" rtl="0" algn="l">
              <a:spcBef>
                <a:spcPts val="0"/>
              </a:spcBef>
              <a:spcAft>
                <a:spcPts val="0"/>
              </a:spcAft>
              <a:buSzPts val="1800"/>
              <a:buChar char="●"/>
            </a:pPr>
            <a:r>
              <a:rPr lang="en"/>
              <a:t>I used Fuzzbench for the performance data</a:t>
            </a:r>
            <a:endParaRPr/>
          </a:p>
          <a:p>
            <a:pPr indent="-342900" lvl="0" marL="457200" rtl="0" algn="l">
              <a:spcBef>
                <a:spcPts val="0"/>
              </a:spcBef>
              <a:spcAft>
                <a:spcPts val="0"/>
              </a:spcAft>
              <a:buSzPts val="1800"/>
              <a:buChar char="●"/>
            </a:pPr>
            <a:r>
              <a:rPr lang="en"/>
              <a:t>Performance data = median code coverage data</a:t>
            </a:r>
            <a:endParaRPr/>
          </a:p>
          <a:p>
            <a:pPr indent="-317500" lvl="1" marL="914400" rtl="0" algn="l">
              <a:spcBef>
                <a:spcPts val="0"/>
              </a:spcBef>
              <a:spcAft>
                <a:spcPts val="0"/>
              </a:spcAft>
              <a:buSzPts val="1400"/>
              <a:buChar char="○"/>
            </a:pPr>
            <a:r>
              <a:rPr lang="en"/>
              <a:t>Higher is better.</a:t>
            </a:r>
            <a:endParaRPr/>
          </a:p>
        </p:txBody>
      </p:sp>
      <p:pic>
        <p:nvPicPr>
          <p:cNvPr id="81" name="Google Shape;81;p17"/>
          <p:cNvPicPr preferRelativeResize="0"/>
          <p:nvPr/>
        </p:nvPicPr>
        <p:blipFill>
          <a:blip r:embed="rId3">
            <a:alphaModFix/>
          </a:blip>
          <a:stretch>
            <a:fillRect/>
          </a:stretch>
        </p:blipFill>
        <p:spPr>
          <a:xfrm>
            <a:off x="0" y="1949356"/>
            <a:ext cx="9144001" cy="32465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Gathering Program Metrics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2 static analysis tools to gather program metrics</a:t>
            </a:r>
            <a:endParaRPr/>
          </a:p>
          <a:p>
            <a:pPr indent="-342900" lvl="0" marL="457200" rtl="0" algn="l">
              <a:spcBef>
                <a:spcPts val="0"/>
              </a:spcBef>
              <a:spcAft>
                <a:spcPts val="0"/>
              </a:spcAft>
              <a:buSzPts val="1800"/>
              <a:buChar char="●"/>
            </a:pPr>
            <a:r>
              <a:rPr lang="en"/>
              <a:t>SourceMonitor</a:t>
            </a:r>
            <a:endParaRPr/>
          </a:p>
          <a:p>
            <a:pPr indent="-317500" lvl="1" marL="914400" rtl="0" algn="l">
              <a:spcBef>
                <a:spcPts val="0"/>
              </a:spcBef>
              <a:spcAft>
                <a:spcPts val="0"/>
              </a:spcAft>
              <a:buSzPts val="1400"/>
              <a:buChar char="○"/>
            </a:pPr>
            <a:r>
              <a:rPr lang="en"/>
              <a:t>Free</a:t>
            </a:r>
            <a:endParaRPr/>
          </a:p>
          <a:p>
            <a:pPr indent="-317500" lvl="1" marL="914400" rtl="0" algn="l">
              <a:spcBef>
                <a:spcPts val="0"/>
              </a:spcBef>
              <a:spcAft>
                <a:spcPts val="0"/>
              </a:spcAft>
              <a:buSzPts val="1400"/>
              <a:buChar char="○"/>
            </a:pPr>
            <a:r>
              <a:rPr lang="en"/>
              <a:t>Provided 14 metrics; 7 were usable because of collinearity</a:t>
            </a:r>
            <a:endParaRPr/>
          </a:p>
          <a:p>
            <a:pPr indent="-342900" lvl="0" marL="457200" rtl="0" algn="l">
              <a:spcBef>
                <a:spcPts val="0"/>
              </a:spcBef>
              <a:spcAft>
                <a:spcPts val="0"/>
              </a:spcAft>
              <a:buSzPts val="1800"/>
              <a:buChar char="●"/>
            </a:pPr>
            <a:r>
              <a:rPr lang="en"/>
              <a:t>CPPDepend</a:t>
            </a:r>
            <a:endParaRPr/>
          </a:p>
          <a:p>
            <a:pPr indent="-317500" lvl="1" marL="914400" rtl="0" algn="l">
              <a:spcBef>
                <a:spcPts val="0"/>
              </a:spcBef>
              <a:spcAft>
                <a:spcPts val="0"/>
              </a:spcAft>
              <a:buSzPts val="1400"/>
              <a:buChar char="○"/>
            </a:pPr>
            <a:r>
              <a:rPr lang="en"/>
              <a:t>41 program metrics; 20 usable</a:t>
            </a:r>
            <a:endParaRPr/>
          </a:p>
          <a:p>
            <a:pPr indent="-317500" lvl="1" marL="914400" rtl="0" algn="l">
              <a:spcBef>
                <a:spcPts val="0"/>
              </a:spcBef>
              <a:spcAft>
                <a:spcPts val="0"/>
              </a:spcAft>
              <a:buSzPts val="1400"/>
              <a:buChar char="○"/>
            </a:pPr>
            <a:r>
              <a:rPr lang="en"/>
              <a:t>27 rules metrics; 16 usable</a:t>
            </a:r>
            <a:endParaRPr/>
          </a:p>
          <a:p>
            <a:pPr indent="-317500" lvl="1" marL="914400" rtl="0" algn="l">
              <a:spcBef>
                <a:spcPts val="0"/>
              </a:spcBef>
              <a:spcAft>
                <a:spcPts val="0"/>
              </a:spcAft>
              <a:buSzPts val="1400"/>
              <a:buChar char="○"/>
            </a:pPr>
            <a:r>
              <a:rPr lang="en"/>
              <a:t>Rules metrics are coding standard violations</a:t>
            </a:r>
            <a:endParaRPr/>
          </a:p>
          <a:p>
            <a:pPr indent="-342900" lvl="0" marL="457200" rtl="0" algn="l">
              <a:spcBef>
                <a:spcPts val="0"/>
              </a:spcBef>
              <a:spcAft>
                <a:spcPts val="0"/>
              </a:spcAft>
              <a:buSzPts val="1800"/>
              <a:buChar char="●"/>
            </a:pPr>
            <a:r>
              <a:rPr lang="en"/>
              <a:t>Each of the 20 benchmark programs were run through SourceMonitor and CPPDepend</a:t>
            </a:r>
            <a:endParaRPr/>
          </a:p>
          <a:p>
            <a:pPr indent="-342900" lvl="0" marL="457200" rtl="0" algn="l">
              <a:spcBef>
                <a:spcPts val="0"/>
              </a:spcBef>
              <a:spcAft>
                <a:spcPts val="0"/>
              </a:spcAft>
              <a:buSzPts val="1800"/>
              <a:buChar char="●"/>
            </a:pPr>
            <a:r>
              <a:rPr lang="en"/>
              <a:t>Data found </a:t>
            </a:r>
            <a:r>
              <a:rPr lang="en" u="sng">
                <a:solidFill>
                  <a:schemeClr val="hlink"/>
                </a:solidFill>
                <a:hlinkClick r:id="rId3"/>
              </a:rPr>
              <a:t>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Regression Model</a:t>
            </a:r>
            <a:endParaRPr/>
          </a:p>
        </p:txBody>
      </p:sp>
      <p:sp>
        <p:nvSpPr>
          <p:cNvPr id="93" name="Google Shape;93;p19"/>
          <p:cNvSpPr txBox="1"/>
          <p:nvPr>
            <p:ph idx="1" type="body"/>
          </p:nvPr>
        </p:nvSpPr>
        <p:spPr>
          <a:xfrm>
            <a:off x="311700" y="1152475"/>
            <a:ext cx="3950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RStudio to make a stepwise regression function</a:t>
            </a:r>
            <a:endParaRPr/>
          </a:p>
          <a:p>
            <a:pPr indent="-342900" lvl="0" marL="457200" rtl="0" algn="l">
              <a:spcBef>
                <a:spcPts val="0"/>
              </a:spcBef>
              <a:spcAft>
                <a:spcPts val="0"/>
              </a:spcAft>
              <a:buSzPts val="1800"/>
              <a:buChar char="●"/>
            </a:pPr>
            <a:r>
              <a:rPr lang="en"/>
              <a:t>This is a sample of the R code I used for this part</a:t>
            </a:r>
            <a:endParaRPr/>
          </a:p>
        </p:txBody>
      </p:sp>
      <p:pic>
        <p:nvPicPr>
          <p:cNvPr id="94" name="Google Shape;94;p19"/>
          <p:cNvPicPr preferRelativeResize="0"/>
          <p:nvPr/>
        </p:nvPicPr>
        <p:blipFill>
          <a:blip r:embed="rId3">
            <a:alphaModFix/>
          </a:blip>
          <a:stretch>
            <a:fillRect/>
          </a:stretch>
        </p:blipFill>
        <p:spPr>
          <a:xfrm>
            <a:off x="4261875" y="1017725"/>
            <a:ext cx="4882125" cy="41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RStudio results</a:t>
            </a:r>
            <a:endParaRPr/>
          </a:p>
        </p:txBody>
      </p:sp>
      <p:pic>
        <p:nvPicPr>
          <p:cNvPr id="100" name="Google Shape;100;p20"/>
          <p:cNvPicPr preferRelativeResize="0"/>
          <p:nvPr/>
        </p:nvPicPr>
        <p:blipFill rotWithShape="1">
          <a:blip r:embed="rId3">
            <a:alphaModFix/>
          </a:blip>
          <a:srcRect b="0" l="-2840" r="-1576" t="0"/>
          <a:stretch/>
        </p:blipFill>
        <p:spPr>
          <a:xfrm>
            <a:off x="1560088" y="1017725"/>
            <a:ext cx="6023825"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03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Tool</a:t>
            </a:r>
            <a:endParaRPr/>
          </a:p>
        </p:txBody>
      </p:sp>
      <p:sp>
        <p:nvSpPr>
          <p:cNvPr id="106" name="Google Shape;106;p21"/>
          <p:cNvSpPr txBox="1"/>
          <p:nvPr>
            <p:ph idx="1" type="body"/>
          </p:nvPr>
        </p:nvSpPr>
        <p:spPr>
          <a:xfrm>
            <a:off x="311700" y="676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Program written in Python</a:t>
            </a:r>
            <a:endParaRPr/>
          </a:p>
          <a:p>
            <a:pPr indent="-342900" lvl="0" marL="457200" rtl="0" algn="l">
              <a:spcBef>
                <a:spcPts val="0"/>
              </a:spcBef>
              <a:spcAft>
                <a:spcPts val="0"/>
              </a:spcAft>
              <a:buSzPts val="1800"/>
              <a:buChar char="●"/>
            </a:pPr>
            <a:r>
              <a:rPr lang="en"/>
              <a:t>Very simple calculator; input is 2 CSVs. </a:t>
            </a:r>
            <a:endParaRPr/>
          </a:p>
          <a:p>
            <a:pPr indent="-317500" lvl="1" marL="914400" rtl="0" algn="l">
              <a:spcBef>
                <a:spcPts val="0"/>
              </a:spcBef>
              <a:spcAft>
                <a:spcPts val="0"/>
              </a:spcAft>
              <a:buSzPts val="1400"/>
              <a:buChar char="○"/>
            </a:pPr>
            <a:r>
              <a:rPr lang="en"/>
              <a:t>Estimates CSV is constant. Uses estimates and intercept from regression formula</a:t>
            </a:r>
            <a:endParaRPr/>
          </a:p>
          <a:p>
            <a:pPr indent="-317500" lvl="1" marL="914400" rtl="0" algn="l">
              <a:spcBef>
                <a:spcPts val="0"/>
              </a:spcBef>
              <a:spcAft>
                <a:spcPts val="0"/>
              </a:spcAft>
              <a:buSzPts val="1400"/>
              <a:buChar char="○"/>
            </a:pPr>
            <a:r>
              <a:rPr lang="en"/>
              <a:t>Raw CSV is the user input</a:t>
            </a:r>
            <a:endParaRPr/>
          </a:p>
          <a:p>
            <a:pPr indent="-342900" lvl="0" marL="457200" rtl="0" algn="l">
              <a:spcBef>
                <a:spcPts val="0"/>
              </a:spcBef>
              <a:spcAft>
                <a:spcPts val="0"/>
              </a:spcAft>
              <a:buSzPts val="1800"/>
              <a:buChar char="●"/>
            </a:pPr>
            <a:r>
              <a:rPr lang="en"/>
              <a:t>Algorithm converts CSV into dictionary and simply sums the products estimate*raw together</a:t>
            </a:r>
            <a:endParaRPr/>
          </a:p>
          <a:p>
            <a:pPr indent="-342900" lvl="0" marL="457200" rtl="0" algn="l">
              <a:spcBef>
                <a:spcPts val="0"/>
              </a:spcBef>
              <a:spcAft>
                <a:spcPts val="0"/>
              </a:spcAft>
              <a:buSzPts val="1800"/>
              <a:buChar char="●"/>
            </a:pPr>
            <a:r>
              <a:t/>
            </a:r>
            <a:endParaRPr/>
          </a:p>
        </p:txBody>
      </p:sp>
      <p:pic>
        <p:nvPicPr>
          <p:cNvPr id="107" name="Google Shape;107;p21"/>
          <p:cNvPicPr preferRelativeResize="0"/>
          <p:nvPr/>
        </p:nvPicPr>
        <p:blipFill>
          <a:blip r:embed="rId3">
            <a:alphaModFix/>
          </a:blip>
          <a:stretch>
            <a:fillRect/>
          </a:stretch>
        </p:blipFill>
        <p:spPr>
          <a:xfrm>
            <a:off x="0" y="3018692"/>
            <a:ext cx="9143999" cy="21248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