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62" autoAdjust="0"/>
    <p:restoredTop sz="94660"/>
  </p:normalViewPr>
  <p:slideViewPr>
    <p:cSldViewPr snapToGrid="0">
      <p:cViewPr>
        <p:scale>
          <a:sx n="100" d="100"/>
          <a:sy n="100" d="100"/>
        </p:scale>
        <p:origin x="-2046" y="-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1C929-865A-4548-8673-BBF5B1D3AC46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B7B89-3141-4348-BBCA-EFB96C506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1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085B-B596-4F7F-B23E-7DC907EE57F0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52F-2026-4594-9C41-DD73AF058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085B-B596-4F7F-B23E-7DC907EE57F0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52F-2026-4594-9C41-DD73AF058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085B-B596-4F7F-B23E-7DC907EE57F0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52F-2026-4594-9C41-DD73AF058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085B-B596-4F7F-B23E-7DC907EE57F0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52F-2026-4594-9C41-DD73AF058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085B-B596-4F7F-B23E-7DC907EE57F0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52F-2026-4594-9C41-DD73AF058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085B-B596-4F7F-B23E-7DC907EE57F0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52F-2026-4594-9C41-DD73AF058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085B-B596-4F7F-B23E-7DC907EE57F0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52F-2026-4594-9C41-DD73AF058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085B-B596-4F7F-B23E-7DC907EE57F0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52F-2026-4594-9C41-DD73AF058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085B-B596-4F7F-B23E-7DC907EE57F0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52F-2026-4594-9C41-DD73AF058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085B-B596-4F7F-B23E-7DC907EE57F0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52F-2026-4594-9C41-DD73AF058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085B-B596-4F7F-B23E-7DC907EE57F0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52F-2026-4594-9C41-DD73AF058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F085B-B596-4F7F-B23E-7DC907EE57F0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1552F-2026-4594-9C41-DD73AF058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roup 612"/>
          <p:cNvGrpSpPr/>
          <p:nvPr/>
        </p:nvGrpSpPr>
        <p:grpSpPr>
          <a:xfrm>
            <a:off x="1419688" y="609600"/>
            <a:ext cx="6629400" cy="6019800"/>
            <a:chOff x="457200" y="304800"/>
            <a:chExt cx="7491248" cy="6248400"/>
          </a:xfrm>
        </p:grpSpPr>
        <p:sp>
          <p:nvSpPr>
            <p:cNvPr id="4151" name="Rectangle 4150"/>
            <p:cNvSpPr/>
            <p:nvPr/>
          </p:nvSpPr>
          <p:spPr>
            <a:xfrm>
              <a:off x="457200" y="304800"/>
              <a:ext cx="7491248" cy="18937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44" name="Rectangle 4143"/>
            <p:cNvSpPr/>
            <p:nvPr/>
          </p:nvSpPr>
          <p:spPr>
            <a:xfrm>
              <a:off x="457200" y="2198570"/>
              <a:ext cx="7491248" cy="43546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3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886200" y="1169926"/>
              <a:ext cx="1451595" cy="657429"/>
              <a:chOff x="5422784" y="2556037"/>
              <a:chExt cx="2106675" cy="965899"/>
            </a:xfrm>
          </p:grpSpPr>
          <p:pic>
            <p:nvPicPr>
              <p:cNvPr id="4100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22784" y="2693211"/>
                <a:ext cx="786941" cy="8287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5757151" y="2556037"/>
                <a:ext cx="1772308" cy="497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Raw Readings Database</a:t>
                </a:r>
              </a:p>
              <a:p>
                <a:pPr algn="ctr"/>
                <a:endParaRPr lang="en-US" sz="8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855032" y="461556"/>
              <a:ext cx="1426353" cy="567145"/>
              <a:chOff x="4732162" y="4543589"/>
              <a:chExt cx="2400933" cy="790474"/>
            </a:xfrm>
          </p:grpSpPr>
          <p:pic>
            <p:nvPicPr>
              <p:cNvPr id="4101" name="Picture 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9101" y="4562549"/>
                <a:ext cx="383783" cy="3954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5279808" y="4862194"/>
                <a:ext cx="1853287" cy="471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Applications</a:t>
                </a:r>
              </a:p>
              <a:p>
                <a:endParaRPr lang="en-US" sz="8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pic>
            <p:nvPicPr>
              <p:cNvPr id="4102" name="Picture 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2162" y="4543589"/>
                <a:ext cx="386720" cy="4263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71" name="Elbow Connector 70"/>
            <p:cNvCxnSpPr>
              <a:stCxn id="11" idx="0"/>
              <a:endCxn id="287" idx="2"/>
            </p:cNvCxnSpPr>
            <p:nvPr/>
          </p:nvCxnSpPr>
          <p:spPr>
            <a:xfrm rot="5400000" flipH="1" flipV="1">
              <a:off x="1614316" y="3157789"/>
              <a:ext cx="528727" cy="101501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>
              <a:stCxn id="286" idx="0"/>
              <a:endCxn id="254" idx="1"/>
            </p:cNvCxnSpPr>
            <p:nvPr/>
          </p:nvCxnSpPr>
          <p:spPr>
            <a:xfrm rot="5400000" flipH="1" flipV="1">
              <a:off x="3033454" y="1890790"/>
              <a:ext cx="216712" cy="159663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stCxn id="413" idx="0"/>
              <a:endCxn id="254" idx="3"/>
            </p:cNvCxnSpPr>
            <p:nvPr/>
          </p:nvCxnSpPr>
          <p:spPr>
            <a:xfrm rot="16200000" flipV="1">
              <a:off x="5061282" y="1862872"/>
              <a:ext cx="162447" cy="159820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3" name="Group 252"/>
            <p:cNvGrpSpPr/>
            <p:nvPr/>
          </p:nvGrpSpPr>
          <p:grpSpPr>
            <a:xfrm>
              <a:off x="3616186" y="2286001"/>
              <a:ext cx="934938" cy="938179"/>
              <a:chOff x="135699" y="2244213"/>
              <a:chExt cx="1059968" cy="1228231"/>
            </a:xfrm>
          </p:grpSpPr>
          <p:pic>
            <p:nvPicPr>
              <p:cNvPr id="254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964" y="2244213"/>
                <a:ext cx="457200" cy="7717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55" name="TextBox 254"/>
              <p:cNvSpPr txBox="1"/>
              <p:nvPr/>
            </p:nvSpPr>
            <p:spPr>
              <a:xfrm>
                <a:off x="135699" y="3097592"/>
                <a:ext cx="1059968" cy="374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Central PI</a:t>
                </a:r>
              </a:p>
            </p:txBody>
          </p:sp>
        </p:grpSp>
        <p:cxnSp>
          <p:nvCxnSpPr>
            <p:cNvPr id="111" name="Straight Arrow Connector 110"/>
            <p:cNvCxnSpPr>
              <a:stCxn id="254" idx="0"/>
              <a:endCxn id="4100" idx="2"/>
            </p:cNvCxnSpPr>
            <p:nvPr/>
          </p:nvCxnSpPr>
          <p:spPr>
            <a:xfrm flipV="1">
              <a:off x="4141765" y="1827355"/>
              <a:ext cx="15554" cy="45864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Elbow Connector 114"/>
            <p:cNvCxnSpPr>
              <a:stCxn id="4100" idx="1"/>
              <a:endCxn id="328" idx="3"/>
            </p:cNvCxnSpPr>
            <p:nvPr/>
          </p:nvCxnSpPr>
          <p:spPr>
            <a:xfrm flipH="1">
              <a:off x="2771394" y="1545324"/>
              <a:ext cx="111480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1991590" y="2797465"/>
              <a:ext cx="789189" cy="603464"/>
              <a:chOff x="2974349" y="1001199"/>
              <a:chExt cx="890750" cy="691460"/>
            </a:xfrm>
          </p:grpSpPr>
          <p:pic>
            <p:nvPicPr>
              <p:cNvPr id="286" name="Picture 3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0040" y="1001199"/>
                <a:ext cx="262992" cy="4419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87" name="TextBox 286"/>
              <p:cNvSpPr txBox="1"/>
              <p:nvPr/>
            </p:nvSpPr>
            <p:spPr>
              <a:xfrm>
                <a:off x="2974349" y="1364578"/>
                <a:ext cx="890750" cy="328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Area PI</a:t>
                </a:r>
              </a:p>
            </p:txBody>
          </p:sp>
        </p:grpSp>
        <p:cxnSp>
          <p:nvCxnSpPr>
            <p:cNvPr id="279" name="Elbow Connector 278"/>
            <p:cNvCxnSpPr>
              <a:stCxn id="4100" idx="0"/>
              <a:endCxn id="4101" idx="2"/>
            </p:cNvCxnSpPr>
            <p:nvPr/>
          </p:nvCxnSpPr>
          <p:spPr>
            <a:xfrm flipV="1">
              <a:off x="4157319" y="758868"/>
              <a:ext cx="1" cy="5044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Elbow Connector 282"/>
            <p:cNvCxnSpPr>
              <a:stCxn id="331" idx="0"/>
              <a:endCxn id="4101" idx="3"/>
            </p:cNvCxnSpPr>
            <p:nvPr/>
          </p:nvCxnSpPr>
          <p:spPr>
            <a:xfrm rot="16200000" flipV="1">
              <a:off x="4802063" y="86270"/>
              <a:ext cx="602186" cy="166367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27" name="Group 326"/>
            <p:cNvGrpSpPr/>
            <p:nvPr/>
          </p:nvGrpSpPr>
          <p:grpSpPr>
            <a:xfrm>
              <a:off x="959861" y="1263292"/>
              <a:ext cx="1811532" cy="693083"/>
              <a:chOff x="3531628" y="2679976"/>
              <a:chExt cx="2629046" cy="1018283"/>
            </a:xfrm>
          </p:grpSpPr>
          <p:pic>
            <p:nvPicPr>
              <p:cNvPr id="328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73734" y="2679976"/>
                <a:ext cx="786940" cy="8287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29" name="TextBox 328"/>
              <p:cNvSpPr txBox="1"/>
              <p:nvPr/>
            </p:nvSpPr>
            <p:spPr>
              <a:xfrm>
                <a:off x="3531628" y="2839103"/>
                <a:ext cx="1972144" cy="859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Summaries</a:t>
                </a:r>
              </a:p>
              <a:p>
                <a:pPr algn="ctr"/>
                <a:r>
                  <a:rPr lang="en-US" sz="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Database</a:t>
                </a:r>
              </a:p>
              <a:p>
                <a:pPr algn="ctr"/>
                <a:endParaRPr lang="en-US" sz="8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endParaRPr lang="en-US" sz="8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30" name="Group 329"/>
            <p:cNvGrpSpPr/>
            <p:nvPr/>
          </p:nvGrpSpPr>
          <p:grpSpPr>
            <a:xfrm>
              <a:off x="5663873" y="1219200"/>
              <a:ext cx="1738748" cy="564063"/>
              <a:chOff x="6967997" y="2679976"/>
              <a:chExt cx="2523417" cy="828725"/>
            </a:xfrm>
          </p:grpSpPr>
          <p:pic>
            <p:nvPicPr>
              <p:cNvPr id="331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67997" y="2679976"/>
                <a:ext cx="786940" cy="8287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32" name="TextBox 331"/>
              <p:cNvSpPr txBox="1"/>
              <p:nvPr/>
            </p:nvSpPr>
            <p:spPr>
              <a:xfrm>
                <a:off x="7754938" y="2754695"/>
                <a:ext cx="1736476" cy="678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Inventory</a:t>
                </a:r>
              </a:p>
              <a:p>
                <a:pPr algn="ctr"/>
                <a:r>
                  <a:rPr lang="en-US" sz="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Database</a:t>
                </a:r>
              </a:p>
              <a:p>
                <a:pPr algn="ctr"/>
                <a:endParaRPr lang="en-US" sz="8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325" name="Elbow Connector 324"/>
            <p:cNvCxnSpPr>
              <a:stCxn id="605" idx="0"/>
              <a:endCxn id="287" idx="2"/>
            </p:cNvCxnSpPr>
            <p:nvPr/>
          </p:nvCxnSpPr>
          <p:spPr>
            <a:xfrm rot="16200000" flipV="1">
              <a:off x="2521362" y="3265755"/>
              <a:ext cx="531819" cy="80217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Elbow Connector 342"/>
            <p:cNvCxnSpPr>
              <a:stCxn id="328" idx="0"/>
              <a:endCxn id="4102" idx="1"/>
            </p:cNvCxnSpPr>
            <p:nvPr/>
          </p:nvCxnSpPr>
          <p:spPr>
            <a:xfrm rot="5400000" flipH="1" flipV="1">
              <a:off x="2853261" y="261521"/>
              <a:ext cx="648784" cy="135475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12" name="Group 411"/>
            <p:cNvGrpSpPr/>
            <p:nvPr/>
          </p:nvGrpSpPr>
          <p:grpSpPr>
            <a:xfrm>
              <a:off x="5546942" y="2743200"/>
              <a:ext cx="920940" cy="606605"/>
              <a:chOff x="2206125" y="59344"/>
              <a:chExt cx="1039457" cy="695059"/>
            </a:xfrm>
          </p:grpSpPr>
          <p:pic>
            <p:nvPicPr>
              <p:cNvPr id="413" name="Picture 3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0083" y="59344"/>
                <a:ext cx="262992" cy="4419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14" name="TextBox 413"/>
              <p:cNvSpPr txBox="1"/>
              <p:nvPr/>
            </p:nvSpPr>
            <p:spPr>
              <a:xfrm>
                <a:off x="2206125" y="426322"/>
                <a:ext cx="1039457" cy="328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Area PI</a:t>
                </a:r>
              </a:p>
            </p:txBody>
          </p:sp>
        </p:grpSp>
        <p:grpSp>
          <p:nvGrpSpPr>
            <p:cNvPr id="4129" name="Group 4128"/>
            <p:cNvGrpSpPr/>
            <p:nvPr/>
          </p:nvGrpSpPr>
          <p:grpSpPr>
            <a:xfrm>
              <a:off x="567311" y="3849468"/>
              <a:ext cx="1855797" cy="2269256"/>
              <a:chOff x="82565" y="4038599"/>
              <a:chExt cx="2094618" cy="2600159"/>
            </a:xfrm>
          </p:grpSpPr>
          <p:grpSp>
            <p:nvGrpSpPr>
              <p:cNvPr id="5" name="Group 4"/>
              <p:cNvGrpSpPr/>
              <p:nvPr/>
            </p:nvGrpSpPr>
            <p:grpSpPr>
              <a:xfrm rot="16200000">
                <a:off x="545968" y="5500235"/>
                <a:ext cx="419506" cy="580980"/>
                <a:chOff x="370682" y="2915707"/>
                <a:chExt cx="1166287" cy="1175311"/>
              </a:xfrm>
            </p:grpSpPr>
            <p:pic>
              <p:nvPicPr>
                <p:cNvPr id="4098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898412" y="2791768"/>
                  <a:ext cx="514618" cy="7624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4" name="TextBox 3"/>
                <p:cNvSpPr txBox="1"/>
                <p:nvPr/>
              </p:nvSpPr>
              <p:spPr>
                <a:xfrm rot="5400000">
                  <a:off x="268759" y="3302789"/>
                  <a:ext cx="890152" cy="6863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 err="1">
                      <a:solidFill>
                        <a:prstClr val="black"/>
                      </a:solidFill>
                      <a:latin typeface="Times New Roman" pitchFamily="18" charset="0"/>
                      <a:cs typeface="Times New Roman" pitchFamily="18" charset="0"/>
                    </a:rPr>
                    <a:t>RTU</a:t>
                  </a:r>
                  <a:endParaRPr lang="en-US" sz="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 rot="16200000">
                <a:off x="1036910" y="4653497"/>
                <a:ext cx="570582" cy="864790"/>
                <a:chOff x="2202210" y="3204912"/>
                <a:chExt cx="1081956" cy="1642510"/>
              </a:xfrm>
            </p:grpSpPr>
            <p:pic>
              <p:nvPicPr>
                <p:cNvPr id="4099" name="Picture 3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669941" y="3048628"/>
                  <a:ext cx="457942" cy="770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7" name="TextBox 6"/>
                <p:cNvSpPr txBox="1"/>
                <p:nvPr/>
              </p:nvSpPr>
              <p:spPr>
                <a:xfrm rot="5400000">
                  <a:off x="1865473" y="4042580"/>
                  <a:ext cx="1141579" cy="4681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 err="1">
                      <a:solidFill>
                        <a:prstClr val="black"/>
                      </a:solidFill>
                      <a:latin typeface="Times New Roman" pitchFamily="18" charset="0"/>
                      <a:cs typeface="Times New Roman" pitchFamily="18" charset="0"/>
                    </a:rPr>
                    <a:t>SCADA</a:t>
                  </a:r>
                  <a:endParaRPr lang="en-US" sz="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 rot="16200000">
                <a:off x="1093708" y="3909299"/>
                <a:ext cx="441932" cy="883469"/>
                <a:chOff x="2435261" y="3204245"/>
                <a:chExt cx="768279" cy="1542834"/>
              </a:xfrm>
            </p:grpSpPr>
            <p:pic>
              <p:nvPicPr>
                <p:cNvPr id="11" name="Picture 3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189425">
                  <a:off x="2589764" y="3049742"/>
                  <a:ext cx="459274" cy="7682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2" name="TextBox 11"/>
                <p:cNvSpPr txBox="1"/>
                <p:nvPr/>
              </p:nvSpPr>
              <p:spPr>
                <a:xfrm rot="5400000">
                  <a:off x="2231977" y="4006106"/>
                  <a:ext cx="1052790" cy="4291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solidFill>
                        <a:prstClr val="black"/>
                      </a:solidFill>
                      <a:latin typeface="Times New Roman" pitchFamily="18" charset="0"/>
                      <a:cs typeface="Times New Roman" pitchFamily="18" charset="0"/>
                    </a:rPr>
                    <a:t>Local PI</a:t>
                  </a: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 rot="16200000">
                <a:off x="201814" y="6104427"/>
                <a:ext cx="408318" cy="646815"/>
                <a:chOff x="1564259" y="3925114"/>
                <a:chExt cx="888332" cy="1508869"/>
              </a:xfrm>
            </p:grpSpPr>
            <p:pic>
              <p:nvPicPr>
                <p:cNvPr id="4105" name="Picture 9" descr="D:\Users\beshriaw\AppData\Local\Microsoft\Windows\Temporary Internet Files\Content.IE5\HK7ZEOLZ\MC900279500[1].wmf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041905" y="4581655"/>
                  <a:ext cx="578582" cy="2427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TextBox 28"/>
                <p:cNvSpPr txBox="1"/>
                <p:nvPr/>
              </p:nvSpPr>
              <p:spPr>
                <a:xfrm rot="5400000">
                  <a:off x="1115725" y="4373648"/>
                  <a:ext cx="1508869" cy="6118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>
                      <a:solidFill>
                        <a:prstClr val="black"/>
                      </a:solidFill>
                      <a:latin typeface="Times New Roman" pitchFamily="18" charset="0"/>
                      <a:cs typeface="Times New Roman" pitchFamily="18" charset="0"/>
                    </a:rPr>
                    <a:t>Sensor</a:t>
                  </a:r>
                </a:p>
              </p:txBody>
            </p:sp>
          </p:grpSp>
          <p:cxnSp>
            <p:nvCxnSpPr>
              <p:cNvPr id="22" name="Elbow Connector 21"/>
              <p:cNvCxnSpPr>
                <a:stCxn id="4105" idx="2"/>
              </p:cNvCxnSpPr>
              <p:nvPr/>
            </p:nvCxnSpPr>
            <p:spPr>
              <a:xfrm rot="5400000" flipH="1" flipV="1">
                <a:off x="347492" y="5935957"/>
                <a:ext cx="356279" cy="21916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Elbow Connector 36"/>
              <p:cNvCxnSpPr>
                <a:stCxn id="81" idx="2"/>
              </p:cNvCxnSpPr>
              <p:nvPr/>
            </p:nvCxnSpPr>
            <p:spPr>
              <a:xfrm rot="16200000" flipV="1">
                <a:off x="563090" y="5939522"/>
                <a:ext cx="356280" cy="212035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4099" idx="0"/>
                <a:endCxn id="11" idx="2"/>
              </p:cNvCxnSpPr>
              <p:nvPr/>
            </p:nvCxnSpPr>
            <p:spPr>
              <a:xfrm flipV="1">
                <a:off x="1010360" y="4571585"/>
                <a:ext cx="7603" cy="22901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0" name="Group 79"/>
              <p:cNvGrpSpPr/>
              <p:nvPr/>
            </p:nvGrpSpPr>
            <p:grpSpPr>
              <a:xfrm rot="16200000">
                <a:off x="658296" y="6104429"/>
                <a:ext cx="408318" cy="646815"/>
                <a:chOff x="1564256" y="3984096"/>
                <a:chExt cx="888335" cy="1508867"/>
              </a:xfrm>
            </p:grpSpPr>
            <p:pic>
              <p:nvPicPr>
                <p:cNvPr id="81" name="Picture 9" descr="D:\Users\beshriaw\AppData\Local\Microsoft\Windows\Temporary Internet Files\Content.IE5\HK7ZEOLZ\MC900279500[1].wmf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041905" y="4581655"/>
                  <a:ext cx="578582" cy="2427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2" name="TextBox 81"/>
                <p:cNvSpPr txBox="1"/>
                <p:nvPr/>
              </p:nvSpPr>
              <p:spPr>
                <a:xfrm rot="5400000">
                  <a:off x="1115725" y="4432627"/>
                  <a:ext cx="1508867" cy="611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>
                      <a:solidFill>
                        <a:prstClr val="black"/>
                      </a:solidFill>
                      <a:latin typeface="Times New Roman" pitchFamily="18" charset="0"/>
                      <a:cs typeface="Times New Roman" pitchFamily="18" charset="0"/>
                    </a:rPr>
                    <a:t>Sensor</a:t>
                  </a: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 rot="16200000">
                <a:off x="1479980" y="5510640"/>
                <a:ext cx="443038" cy="582190"/>
                <a:chOff x="350442" y="2915706"/>
                <a:chExt cx="1231713" cy="1177764"/>
              </a:xfrm>
            </p:grpSpPr>
            <p:pic>
              <p:nvPicPr>
                <p:cNvPr id="89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943597" y="2791768"/>
                  <a:ext cx="514619" cy="7624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90" name="TextBox 89"/>
                <p:cNvSpPr txBox="1"/>
                <p:nvPr/>
              </p:nvSpPr>
              <p:spPr>
                <a:xfrm rot="5400000">
                  <a:off x="248519" y="3305238"/>
                  <a:ext cx="890155" cy="6863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 err="1">
                      <a:solidFill>
                        <a:prstClr val="black"/>
                      </a:solidFill>
                      <a:latin typeface="Times New Roman" pitchFamily="18" charset="0"/>
                      <a:cs typeface="Times New Roman" pitchFamily="18" charset="0"/>
                    </a:rPr>
                    <a:t>RTU</a:t>
                  </a:r>
                  <a:endParaRPr lang="en-US" sz="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 rot="16200000">
                <a:off x="1201964" y="6113977"/>
                <a:ext cx="389223" cy="646815"/>
                <a:chOff x="1605803" y="4076047"/>
                <a:chExt cx="846788" cy="1508869"/>
              </a:xfrm>
            </p:grpSpPr>
            <p:pic>
              <p:nvPicPr>
                <p:cNvPr id="100" name="Picture 9" descr="D:\Users\beshriaw\AppData\Local\Microsoft\Windows\Temporary Internet Files\Content.IE5\HK7ZEOLZ\MC900279500[1].wmf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041905" y="4581655"/>
                  <a:ext cx="578582" cy="2427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1" name="TextBox 100"/>
                <p:cNvSpPr txBox="1"/>
                <p:nvPr/>
              </p:nvSpPr>
              <p:spPr>
                <a:xfrm rot="5400000">
                  <a:off x="1157269" y="4524581"/>
                  <a:ext cx="1508869" cy="6118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>
                      <a:solidFill>
                        <a:prstClr val="black"/>
                      </a:solidFill>
                      <a:latin typeface="Times New Roman" pitchFamily="18" charset="0"/>
                      <a:cs typeface="Times New Roman" pitchFamily="18" charset="0"/>
                    </a:rPr>
                    <a:t>Sensor</a:t>
                  </a:r>
                </a:p>
              </p:txBody>
            </p:sp>
          </p:grpSp>
          <p:cxnSp>
            <p:nvCxnSpPr>
              <p:cNvPr id="102" name="Elbow Connector 101"/>
              <p:cNvCxnSpPr>
                <a:stCxn id="100" idx="2"/>
              </p:cNvCxnSpPr>
              <p:nvPr/>
            </p:nvCxnSpPr>
            <p:spPr>
              <a:xfrm rot="5400000" flipH="1" flipV="1">
                <a:off x="1263845" y="5945503"/>
                <a:ext cx="375373" cy="21916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Elbow Connector 102"/>
              <p:cNvCxnSpPr>
                <a:stCxn id="105" idx="2"/>
              </p:cNvCxnSpPr>
              <p:nvPr/>
            </p:nvCxnSpPr>
            <p:spPr>
              <a:xfrm rot="16200000" flipV="1">
                <a:off x="1479442" y="5949072"/>
                <a:ext cx="375375" cy="212032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4" name="Group 103"/>
              <p:cNvGrpSpPr/>
              <p:nvPr/>
            </p:nvGrpSpPr>
            <p:grpSpPr>
              <a:xfrm rot="16200000">
                <a:off x="1659165" y="6113982"/>
                <a:ext cx="389221" cy="646815"/>
                <a:chOff x="1605804" y="4136708"/>
                <a:chExt cx="846787" cy="1508868"/>
              </a:xfrm>
            </p:grpSpPr>
            <p:pic>
              <p:nvPicPr>
                <p:cNvPr id="105" name="Picture 9" descr="D:\Users\beshriaw\AppData\Local\Microsoft\Windows\Temporary Internet Files\Content.IE5\HK7ZEOLZ\MC900279500[1].wmf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041905" y="4581655"/>
                  <a:ext cx="578582" cy="2427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6" name="TextBox 105"/>
                <p:cNvSpPr txBox="1"/>
                <p:nvPr/>
              </p:nvSpPr>
              <p:spPr>
                <a:xfrm rot="5400000">
                  <a:off x="1157272" y="4585240"/>
                  <a:ext cx="1508868" cy="6118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>
                      <a:solidFill>
                        <a:prstClr val="black"/>
                      </a:solidFill>
                      <a:latin typeface="Times New Roman" pitchFamily="18" charset="0"/>
                      <a:cs typeface="Times New Roman" pitchFamily="18" charset="0"/>
                    </a:rPr>
                    <a:t>Sensor</a:t>
                  </a:r>
                </a:p>
              </p:txBody>
            </p:sp>
          </p:grpSp>
          <p:cxnSp>
            <p:nvCxnSpPr>
              <p:cNvPr id="4118" name="Elbow Connector 4117"/>
              <p:cNvCxnSpPr>
                <a:stCxn id="4098" idx="0"/>
                <a:endCxn id="4099" idx="2"/>
              </p:cNvCxnSpPr>
              <p:nvPr/>
            </p:nvCxnSpPr>
            <p:spPr>
              <a:xfrm rot="5400000" flipH="1" flipV="1">
                <a:off x="614374" y="5184987"/>
                <a:ext cx="374036" cy="41793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20" name="Elbow Connector 4119"/>
              <p:cNvCxnSpPr>
                <a:stCxn id="89" idx="0"/>
                <a:endCxn id="4099" idx="2"/>
              </p:cNvCxnSpPr>
              <p:nvPr/>
            </p:nvCxnSpPr>
            <p:spPr>
              <a:xfrm rot="16200000" flipV="1">
                <a:off x="1087340" y="5129958"/>
                <a:ext cx="373279" cy="527237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4" name="Rectangle 353"/>
              <p:cNvSpPr/>
              <p:nvPr/>
            </p:nvSpPr>
            <p:spPr>
              <a:xfrm>
                <a:off x="82566" y="4038599"/>
                <a:ext cx="1976838" cy="2600159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78" name="Group 577"/>
            <p:cNvGrpSpPr/>
            <p:nvPr/>
          </p:nvGrpSpPr>
          <p:grpSpPr>
            <a:xfrm>
              <a:off x="2384494" y="3852559"/>
              <a:ext cx="1855795" cy="2269256"/>
              <a:chOff x="82566" y="4038599"/>
              <a:chExt cx="2094616" cy="2600159"/>
            </a:xfrm>
          </p:grpSpPr>
          <p:grpSp>
            <p:nvGrpSpPr>
              <p:cNvPr id="579" name="Group 578"/>
              <p:cNvGrpSpPr/>
              <p:nvPr/>
            </p:nvGrpSpPr>
            <p:grpSpPr>
              <a:xfrm rot="16200000">
                <a:off x="545968" y="5500235"/>
                <a:ext cx="419506" cy="580980"/>
                <a:chOff x="370682" y="2915707"/>
                <a:chExt cx="1166287" cy="1175311"/>
              </a:xfrm>
            </p:grpSpPr>
            <p:pic>
              <p:nvPicPr>
                <p:cNvPr id="609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898412" y="2791768"/>
                  <a:ext cx="514618" cy="7624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610" name="TextBox 609"/>
                <p:cNvSpPr txBox="1"/>
                <p:nvPr/>
              </p:nvSpPr>
              <p:spPr>
                <a:xfrm rot="5400000">
                  <a:off x="268759" y="3302789"/>
                  <a:ext cx="890152" cy="6863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 err="1">
                      <a:solidFill>
                        <a:prstClr val="black"/>
                      </a:solidFill>
                      <a:latin typeface="Times New Roman" pitchFamily="18" charset="0"/>
                      <a:cs typeface="Times New Roman" pitchFamily="18" charset="0"/>
                    </a:rPr>
                    <a:t>RTU</a:t>
                  </a:r>
                  <a:endParaRPr lang="en-US" sz="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580" name="Group 579"/>
              <p:cNvGrpSpPr/>
              <p:nvPr/>
            </p:nvGrpSpPr>
            <p:grpSpPr>
              <a:xfrm rot="16200000">
                <a:off x="1036910" y="4653497"/>
                <a:ext cx="570582" cy="864790"/>
                <a:chOff x="2202210" y="3204912"/>
                <a:chExt cx="1081956" cy="1642510"/>
              </a:xfrm>
            </p:grpSpPr>
            <p:pic>
              <p:nvPicPr>
                <p:cNvPr id="607" name="Picture 3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669941" y="3048628"/>
                  <a:ext cx="457942" cy="770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608" name="TextBox 607"/>
                <p:cNvSpPr txBox="1"/>
                <p:nvPr/>
              </p:nvSpPr>
              <p:spPr>
                <a:xfrm rot="5400000">
                  <a:off x="1865473" y="4042580"/>
                  <a:ext cx="1141579" cy="4681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 err="1">
                      <a:solidFill>
                        <a:prstClr val="black"/>
                      </a:solidFill>
                      <a:latin typeface="Times New Roman" pitchFamily="18" charset="0"/>
                      <a:cs typeface="Times New Roman" pitchFamily="18" charset="0"/>
                    </a:rPr>
                    <a:t>SCADA</a:t>
                  </a:r>
                  <a:endParaRPr lang="en-US" sz="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581" name="Group 580"/>
              <p:cNvGrpSpPr/>
              <p:nvPr/>
            </p:nvGrpSpPr>
            <p:grpSpPr>
              <a:xfrm rot="16200000">
                <a:off x="1093708" y="3909299"/>
                <a:ext cx="441932" cy="883469"/>
                <a:chOff x="2435261" y="3204245"/>
                <a:chExt cx="768279" cy="1542834"/>
              </a:xfrm>
            </p:grpSpPr>
            <p:pic>
              <p:nvPicPr>
                <p:cNvPr id="605" name="Picture 3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189425">
                  <a:off x="2589764" y="3049742"/>
                  <a:ext cx="459274" cy="7682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606" name="TextBox 605"/>
                <p:cNvSpPr txBox="1"/>
                <p:nvPr/>
              </p:nvSpPr>
              <p:spPr>
                <a:xfrm rot="5400000">
                  <a:off x="2231977" y="4006106"/>
                  <a:ext cx="1052790" cy="4291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solidFill>
                        <a:prstClr val="black"/>
                      </a:solidFill>
                      <a:latin typeface="Times New Roman" pitchFamily="18" charset="0"/>
                      <a:cs typeface="Times New Roman" pitchFamily="18" charset="0"/>
                    </a:rPr>
                    <a:t>Local PI</a:t>
                  </a:r>
                </a:p>
              </p:txBody>
            </p:sp>
          </p:grpSp>
          <p:grpSp>
            <p:nvGrpSpPr>
              <p:cNvPr id="582" name="Group 581"/>
              <p:cNvGrpSpPr/>
              <p:nvPr/>
            </p:nvGrpSpPr>
            <p:grpSpPr>
              <a:xfrm rot="16200000">
                <a:off x="203587" y="6102656"/>
                <a:ext cx="404777" cy="646816"/>
                <a:chOff x="1571963" y="3925118"/>
                <a:chExt cx="880628" cy="1508872"/>
              </a:xfrm>
            </p:grpSpPr>
            <p:pic>
              <p:nvPicPr>
                <p:cNvPr id="603" name="Picture 9" descr="D:\Users\beshriaw\AppData\Local\Microsoft\Windows\Temporary Internet Files\Content.IE5\HK7ZEOLZ\MC900279500[1].wmf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041905" y="4581655"/>
                  <a:ext cx="578582" cy="2427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04" name="TextBox 603"/>
                <p:cNvSpPr txBox="1"/>
                <p:nvPr/>
              </p:nvSpPr>
              <p:spPr>
                <a:xfrm rot="5400000">
                  <a:off x="1123428" y="4373653"/>
                  <a:ext cx="1508872" cy="6118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>
                      <a:solidFill>
                        <a:prstClr val="black"/>
                      </a:solidFill>
                      <a:latin typeface="Times New Roman" pitchFamily="18" charset="0"/>
                      <a:cs typeface="Times New Roman" pitchFamily="18" charset="0"/>
                    </a:rPr>
                    <a:t>Sensor</a:t>
                  </a:r>
                </a:p>
              </p:txBody>
            </p:sp>
          </p:grpSp>
          <p:cxnSp>
            <p:nvCxnSpPr>
              <p:cNvPr id="583" name="Elbow Connector 582"/>
              <p:cNvCxnSpPr>
                <a:stCxn id="603" idx="2"/>
              </p:cNvCxnSpPr>
              <p:nvPr/>
            </p:nvCxnSpPr>
            <p:spPr>
              <a:xfrm rot="5400000" flipH="1" flipV="1">
                <a:off x="347492" y="5935957"/>
                <a:ext cx="356279" cy="21916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4" name="Elbow Connector 583"/>
              <p:cNvCxnSpPr>
                <a:stCxn id="601" idx="2"/>
              </p:cNvCxnSpPr>
              <p:nvPr/>
            </p:nvCxnSpPr>
            <p:spPr>
              <a:xfrm rot="16200000" flipV="1">
                <a:off x="563090" y="5939522"/>
                <a:ext cx="356280" cy="212035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5" name="Straight Arrow Connector 584"/>
              <p:cNvCxnSpPr>
                <a:stCxn id="607" idx="0"/>
                <a:endCxn id="605" idx="2"/>
              </p:cNvCxnSpPr>
              <p:nvPr/>
            </p:nvCxnSpPr>
            <p:spPr>
              <a:xfrm flipV="1">
                <a:off x="1010360" y="4571585"/>
                <a:ext cx="7603" cy="22901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86" name="Group 585"/>
              <p:cNvGrpSpPr/>
              <p:nvPr/>
            </p:nvGrpSpPr>
            <p:grpSpPr>
              <a:xfrm rot="16200000">
                <a:off x="660065" y="6102664"/>
                <a:ext cx="404779" cy="646816"/>
                <a:chOff x="1571953" y="3984095"/>
                <a:chExt cx="880638" cy="1508870"/>
              </a:xfrm>
            </p:grpSpPr>
            <p:pic>
              <p:nvPicPr>
                <p:cNvPr id="601" name="Picture 9" descr="D:\Users\beshriaw\AppData\Local\Microsoft\Windows\Temporary Internet Files\Content.IE5\HK7ZEOLZ\MC900279500[1].wmf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041905" y="4581655"/>
                  <a:ext cx="578582" cy="2427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02" name="TextBox 601"/>
                <p:cNvSpPr txBox="1"/>
                <p:nvPr/>
              </p:nvSpPr>
              <p:spPr>
                <a:xfrm rot="5400000">
                  <a:off x="1123421" y="4432627"/>
                  <a:ext cx="1508870" cy="611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>
                      <a:solidFill>
                        <a:prstClr val="black"/>
                      </a:solidFill>
                      <a:latin typeface="Times New Roman" pitchFamily="18" charset="0"/>
                      <a:cs typeface="Times New Roman" pitchFamily="18" charset="0"/>
                    </a:rPr>
                    <a:t>Sensor</a:t>
                  </a:r>
                </a:p>
              </p:txBody>
            </p:sp>
          </p:grpSp>
          <p:grpSp>
            <p:nvGrpSpPr>
              <p:cNvPr id="587" name="Group 586"/>
              <p:cNvGrpSpPr/>
              <p:nvPr/>
            </p:nvGrpSpPr>
            <p:grpSpPr>
              <a:xfrm rot="16200000">
                <a:off x="1479980" y="5510640"/>
                <a:ext cx="443038" cy="582190"/>
                <a:chOff x="350442" y="2915706"/>
                <a:chExt cx="1231713" cy="1177764"/>
              </a:xfrm>
            </p:grpSpPr>
            <p:pic>
              <p:nvPicPr>
                <p:cNvPr id="599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943597" y="2791768"/>
                  <a:ext cx="514619" cy="7624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600" name="TextBox 599"/>
                <p:cNvSpPr txBox="1"/>
                <p:nvPr/>
              </p:nvSpPr>
              <p:spPr>
                <a:xfrm rot="5400000">
                  <a:off x="248519" y="3305238"/>
                  <a:ext cx="890155" cy="6863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 err="1">
                      <a:solidFill>
                        <a:prstClr val="black"/>
                      </a:solidFill>
                      <a:latin typeface="Times New Roman" pitchFamily="18" charset="0"/>
                      <a:cs typeface="Times New Roman" pitchFamily="18" charset="0"/>
                    </a:rPr>
                    <a:t>RTU</a:t>
                  </a:r>
                  <a:endParaRPr lang="en-US" sz="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588" name="Group 587"/>
              <p:cNvGrpSpPr/>
              <p:nvPr/>
            </p:nvGrpSpPr>
            <p:grpSpPr>
              <a:xfrm rot="16200000">
                <a:off x="1203732" y="6112209"/>
                <a:ext cx="385683" cy="646816"/>
                <a:chOff x="1613502" y="4076045"/>
                <a:chExt cx="839089" cy="1508872"/>
              </a:xfrm>
            </p:grpSpPr>
            <p:pic>
              <p:nvPicPr>
                <p:cNvPr id="597" name="Picture 9" descr="D:\Users\beshriaw\AppData\Local\Microsoft\Windows\Temporary Internet Files\Content.IE5\HK7ZEOLZ\MC900279500[1].wmf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041905" y="4581655"/>
                  <a:ext cx="578582" cy="2427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98" name="TextBox 597"/>
                <p:cNvSpPr txBox="1"/>
                <p:nvPr/>
              </p:nvSpPr>
              <p:spPr>
                <a:xfrm rot="5400000">
                  <a:off x="1164967" y="4524580"/>
                  <a:ext cx="1508872" cy="6118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>
                      <a:solidFill>
                        <a:prstClr val="black"/>
                      </a:solidFill>
                      <a:latin typeface="Times New Roman" pitchFamily="18" charset="0"/>
                      <a:cs typeface="Times New Roman" pitchFamily="18" charset="0"/>
                    </a:rPr>
                    <a:t>Sensor</a:t>
                  </a:r>
                </a:p>
              </p:txBody>
            </p:sp>
          </p:grpSp>
          <p:cxnSp>
            <p:nvCxnSpPr>
              <p:cNvPr id="589" name="Elbow Connector 588"/>
              <p:cNvCxnSpPr>
                <a:stCxn id="597" idx="2"/>
              </p:cNvCxnSpPr>
              <p:nvPr/>
            </p:nvCxnSpPr>
            <p:spPr>
              <a:xfrm rot="5400000" flipH="1" flipV="1">
                <a:off x="1263845" y="5945503"/>
                <a:ext cx="375373" cy="21916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0" name="Elbow Connector 589"/>
              <p:cNvCxnSpPr>
                <a:stCxn id="595" idx="2"/>
              </p:cNvCxnSpPr>
              <p:nvPr/>
            </p:nvCxnSpPr>
            <p:spPr>
              <a:xfrm rot="16200000" flipV="1">
                <a:off x="1479442" y="5949072"/>
                <a:ext cx="375375" cy="212032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91" name="Group 590"/>
              <p:cNvGrpSpPr/>
              <p:nvPr/>
            </p:nvGrpSpPr>
            <p:grpSpPr>
              <a:xfrm rot="16200000">
                <a:off x="1660934" y="6112207"/>
                <a:ext cx="385680" cy="646816"/>
                <a:chOff x="1613510" y="4136705"/>
                <a:chExt cx="839081" cy="1508871"/>
              </a:xfrm>
            </p:grpSpPr>
            <p:pic>
              <p:nvPicPr>
                <p:cNvPr id="595" name="Picture 9" descr="D:\Users\beshriaw\AppData\Local\Microsoft\Windows\Temporary Internet Files\Content.IE5\HK7ZEOLZ\MC900279500[1].wmf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041905" y="4581655"/>
                  <a:ext cx="578582" cy="2427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96" name="TextBox 595"/>
                <p:cNvSpPr txBox="1"/>
                <p:nvPr/>
              </p:nvSpPr>
              <p:spPr>
                <a:xfrm rot="5400000">
                  <a:off x="1164975" y="4585240"/>
                  <a:ext cx="1508871" cy="6118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>
                      <a:solidFill>
                        <a:prstClr val="black"/>
                      </a:solidFill>
                      <a:latin typeface="Times New Roman" pitchFamily="18" charset="0"/>
                      <a:cs typeface="Times New Roman" pitchFamily="18" charset="0"/>
                    </a:rPr>
                    <a:t>Sensor</a:t>
                  </a:r>
                </a:p>
              </p:txBody>
            </p:sp>
          </p:grpSp>
          <p:cxnSp>
            <p:nvCxnSpPr>
              <p:cNvPr id="592" name="Elbow Connector 591"/>
              <p:cNvCxnSpPr>
                <a:stCxn id="609" idx="0"/>
                <a:endCxn id="607" idx="2"/>
              </p:cNvCxnSpPr>
              <p:nvPr/>
            </p:nvCxnSpPr>
            <p:spPr>
              <a:xfrm rot="5400000" flipH="1" flipV="1">
                <a:off x="614374" y="5184987"/>
                <a:ext cx="374036" cy="41793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3" name="Elbow Connector 592"/>
              <p:cNvCxnSpPr>
                <a:stCxn id="599" idx="0"/>
                <a:endCxn id="607" idx="2"/>
              </p:cNvCxnSpPr>
              <p:nvPr/>
            </p:nvCxnSpPr>
            <p:spPr>
              <a:xfrm rot="16200000" flipV="1">
                <a:off x="1087340" y="5129958"/>
                <a:ext cx="373279" cy="527237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4" name="Rectangle 593"/>
              <p:cNvSpPr/>
              <p:nvPr/>
            </p:nvSpPr>
            <p:spPr>
              <a:xfrm>
                <a:off x="82566" y="4038599"/>
                <a:ext cx="1976838" cy="2600159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15" name="Group 614"/>
            <p:cNvGrpSpPr/>
            <p:nvPr/>
          </p:nvGrpSpPr>
          <p:grpSpPr>
            <a:xfrm>
              <a:off x="4275468" y="3858173"/>
              <a:ext cx="1855796" cy="2269256"/>
              <a:chOff x="82566" y="4038599"/>
              <a:chExt cx="2094617" cy="2600159"/>
            </a:xfrm>
          </p:grpSpPr>
          <p:grpSp>
            <p:nvGrpSpPr>
              <p:cNvPr id="616" name="Group 615"/>
              <p:cNvGrpSpPr/>
              <p:nvPr/>
            </p:nvGrpSpPr>
            <p:grpSpPr>
              <a:xfrm rot="16200000">
                <a:off x="545968" y="5500235"/>
                <a:ext cx="419506" cy="580980"/>
                <a:chOff x="370682" y="2915707"/>
                <a:chExt cx="1166287" cy="1175311"/>
              </a:xfrm>
            </p:grpSpPr>
            <p:pic>
              <p:nvPicPr>
                <p:cNvPr id="646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898412" y="2791768"/>
                  <a:ext cx="514618" cy="7624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647" name="TextBox 646"/>
                <p:cNvSpPr txBox="1"/>
                <p:nvPr/>
              </p:nvSpPr>
              <p:spPr>
                <a:xfrm rot="5400000">
                  <a:off x="268759" y="3302789"/>
                  <a:ext cx="890152" cy="6863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 err="1">
                      <a:solidFill>
                        <a:prstClr val="black"/>
                      </a:solidFill>
                      <a:latin typeface="Times New Roman" pitchFamily="18" charset="0"/>
                      <a:cs typeface="Times New Roman" pitchFamily="18" charset="0"/>
                    </a:rPr>
                    <a:t>RTU</a:t>
                  </a:r>
                  <a:endParaRPr lang="en-US" sz="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617" name="Group 616"/>
              <p:cNvGrpSpPr/>
              <p:nvPr/>
            </p:nvGrpSpPr>
            <p:grpSpPr>
              <a:xfrm rot="16200000">
                <a:off x="1036910" y="4653497"/>
                <a:ext cx="570582" cy="864790"/>
                <a:chOff x="2202210" y="3204912"/>
                <a:chExt cx="1081956" cy="1642510"/>
              </a:xfrm>
            </p:grpSpPr>
            <p:pic>
              <p:nvPicPr>
                <p:cNvPr id="644" name="Picture 3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669941" y="3048628"/>
                  <a:ext cx="457942" cy="770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645" name="TextBox 644"/>
                <p:cNvSpPr txBox="1"/>
                <p:nvPr/>
              </p:nvSpPr>
              <p:spPr>
                <a:xfrm rot="5400000">
                  <a:off x="1865473" y="4042580"/>
                  <a:ext cx="1141579" cy="4681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 err="1">
                      <a:solidFill>
                        <a:prstClr val="black"/>
                      </a:solidFill>
                      <a:latin typeface="Times New Roman" pitchFamily="18" charset="0"/>
                      <a:cs typeface="Times New Roman" pitchFamily="18" charset="0"/>
                    </a:rPr>
                    <a:t>SCADA</a:t>
                  </a:r>
                  <a:endParaRPr lang="en-US" sz="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>
              <a:xfrm rot="16200000">
                <a:off x="1093708" y="3909299"/>
                <a:ext cx="441932" cy="883469"/>
                <a:chOff x="2435261" y="3204245"/>
                <a:chExt cx="768279" cy="1542834"/>
              </a:xfrm>
            </p:grpSpPr>
            <p:pic>
              <p:nvPicPr>
                <p:cNvPr id="642" name="Picture 3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189425">
                  <a:off x="2589764" y="3049742"/>
                  <a:ext cx="459274" cy="7682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643" name="TextBox 642"/>
                <p:cNvSpPr txBox="1"/>
                <p:nvPr/>
              </p:nvSpPr>
              <p:spPr>
                <a:xfrm rot="5400000">
                  <a:off x="2231977" y="4006106"/>
                  <a:ext cx="1052790" cy="4291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solidFill>
                        <a:prstClr val="black"/>
                      </a:solidFill>
                      <a:latin typeface="Times New Roman" pitchFamily="18" charset="0"/>
                      <a:cs typeface="Times New Roman" pitchFamily="18" charset="0"/>
                    </a:rPr>
                    <a:t>Local PI</a:t>
                  </a: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>
              <a:xfrm rot="16200000">
                <a:off x="206802" y="6099444"/>
                <a:ext cx="398344" cy="646816"/>
                <a:chOff x="1585954" y="3925117"/>
                <a:chExt cx="866637" cy="1508872"/>
              </a:xfrm>
            </p:grpSpPr>
            <p:pic>
              <p:nvPicPr>
                <p:cNvPr id="640" name="Picture 9" descr="D:\Users\beshriaw\AppData\Local\Microsoft\Windows\Temporary Internet Files\Content.IE5\HK7ZEOLZ\MC900279500[1].wmf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041905" y="4581655"/>
                  <a:ext cx="578582" cy="2427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41" name="TextBox 640"/>
                <p:cNvSpPr txBox="1"/>
                <p:nvPr/>
              </p:nvSpPr>
              <p:spPr>
                <a:xfrm rot="5400000">
                  <a:off x="1137421" y="4373650"/>
                  <a:ext cx="1508872" cy="611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>
                      <a:solidFill>
                        <a:prstClr val="black"/>
                      </a:solidFill>
                      <a:latin typeface="Times New Roman" pitchFamily="18" charset="0"/>
                      <a:cs typeface="Times New Roman" pitchFamily="18" charset="0"/>
                    </a:rPr>
                    <a:t>Sensor</a:t>
                  </a:r>
                </a:p>
              </p:txBody>
            </p:sp>
          </p:grpSp>
          <p:cxnSp>
            <p:nvCxnSpPr>
              <p:cNvPr id="620" name="Elbow Connector 619"/>
              <p:cNvCxnSpPr>
                <a:stCxn id="640" idx="2"/>
              </p:cNvCxnSpPr>
              <p:nvPr/>
            </p:nvCxnSpPr>
            <p:spPr>
              <a:xfrm rot="5400000" flipH="1" flipV="1">
                <a:off x="347492" y="5935957"/>
                <a:ext cx="356279" cy="21916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1" name="Elbow Connector 620"/>
              <p:cNvCxnSpPr>
                <a:stCxn id="638" idx="2"/>
              </p:cNvCxnSpPr>
              <p:nvPr/>
            </p:nvCxnSpPr>
            <p:spPr>
              <a:xfrm rot="16200000" flipV="1">
                <a:off x="563090" y="5939522"/>
                <a:ext cx="356280" cy="212035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2" name="Straight Arrow Connector 621"/>
              <p:cNvCxnSpPr>
                <a:stCxn id="644" idx="0"/>
                <a:endCxn id="642" idx="2"/>
              </p:cNvCxnSpPr>
              <p:nvPr/>
            </p:nvCxnSpPr>
            <p:spPr>
              <a:xfrm flipV="1">
                <a:off x="1010360" y="4571585"/>
                <a:ext cx="7603" cy="22901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23" name="Group 622"/>
              <p:cNvGrpSpPr/>
              <p:nvPr/>
            </p:nvGrpSpPr>
            <p:grpSpPr>
              <a:xfrm rot="16200000">
                <a:off x="663282" y="6099447"/>
                <a:ext cx="398344" cy="646816"/>
                <a:chOff x="1585952" y="3984093"/>
                <a:chExt cx="866639" cy="1508870"/>
              </a:xfrm>
            </p:grpSpPr>
            <p:pic>
              <p:nvPicPr>
                <p:cNvPr id="638" name="Picture 9" descr="D:\Users\beshriaw\AppData\Local\Microsoft\Windows\Temporary Internet Files\Content.IE5\HK7ZEOLZ\MC900279500[1].wmf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041905" y="4581655"/>
                  <a:ext cx="578582" cy="2427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39" name="TextBox 638"/>
                <p:cNvSpPr txBox="1"/>
                <p:nvPr/>
              </p:nvSpPr>
              <p:spPr>
                <a:xfrm rot="5400000">
                  <a:off x="1137421" y="4432624"/>
                  <a:ext cx="1508870" cy="6118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>
                      <a:solidFill>
                        <a:prstClr val="black"/>
                      </a:solidFill>
                      <a:latin typeface="Times New Roman" pitchFamily="18" charset="0"/>
                      <a:cs typeface="Times New Roman" pitchFamily="18" charset="0"/>
                    </a:rPr>
                    <a:t>Sensor</a:t>
                  </a:r>
                </a:p>
              </p:txBody>
            </p:sp>
          </p:grpSp>
          <p:grpSp>
            <p:nvGrpSpPr>
              <p:cNvPr id="624" name="Group 623"/>
              <p:cNvGrpSpPr/>
              <p:nvPr/>
            </p:nvGrpSpPr>
            <p:grpSpPr>
              <a:xfrm rot="16200000">
                <a:off x="1479979" y="5510641"/>
                <a:ext cx="443038" cy="582189"/>
                <a:chOff x="350440" y="2915706"/>
                <a:chExt cx="1231715" cy="1177762"/>
              </a:xfrm>
            </p:grpSpPr>
            <p:pic>
              <p:nvPicPr>
                <p:cNvPr id="636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943597" y="2791768"/>
                  <a:ext cx="514619" cy="7624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637" name="TextBox 636"/>
                <p:cNvSpPr txBox="1"/>
                <p:nvPr/>
              </p:nvSpPr>
              <p:spPr>
                <a:xfrm rot="5400000">
                  <a:off x="248518" y="3305236"/>
                  <a:ext cx="890154" cy="6863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 err="1">
                      <a:solidFill>
                        <a:prstClr val="black"/>
                      </a:solidFill>
                      <a:latin typeface="Times New Roman" pitchFamily="18" charset="0"/>
                      <a:cs typeface="Times New Roman" pitchFamily="18" charset="0"/>
                    </a:rPr>
                    <a:t>RTU</a:t>
                  </a:r>
                  <a:endParaRPr lang="en-US" sz="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625" name="Group 624"/>
              <p:cNvGrpSpPr/>
              <p:nvPr/>
            </p:nvGrpSpPr>
            <p:grpSpPr>
              <a:xfrm rot="16200000">
                <a:off x="1206949" y="6108993"/>
                <a:ext cx="379251" cy="646816"/>
                <a:chOff x="1627496" y="4076050"/>
                <a:chExt cx="825095" cy="1508872"/>
              </a:xfrm>
            </p:grpSpPr>
            <p:pic>
              <p:nvPicPr>
                <p:cNvPr id="634" name="Picture 9" descr="D:\Users\beshriaw\AppData\Local\Microsoft\Windows\Temporary Internet Files\Content.IE5\HK7ZEOLZ\MC900279500[1].wmf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041905" y="4581655"/>
                  <a:ext cx="578582" cy="2427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35" name="TextBox 634"/>
                <p:cNvSpPr txBox="1"/>
                <p:nvPr/>
              </p:nvSpPr>
              <p:spPr>
                <a:xfrm rot="5400000">
                  <a:off x="1178962" y="4524584"/>
                  <a:ext cx="1508872" cy="6118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>
                      <a:solidFill>
                        <a:prstClr val="black"/>
                      </a:solidFill>
                      <a:latin typeface="Times New Roman" pitchFamily="18" charset="0"/>
                      <a:cs typeface="Times New Roman" pitchFamily="18" charset="0"/>
                    </a:rPr>
                    <a:t>Sensor</a:t>
                  </a:r>
                </a:p>
              </p:txBody>
            </p:sp>
          </p:grpSp>
          <p:cxnSp>
            <p:nvCxnSpPr>
              <p:cNvPr id="626" name="Elbow Connector 625"/>
              <p:cNvCxnSpPr>
                <a:stCxn id="634" idx="2"/>
              </p:cNvCxnSpPr>
              <p:nvPr/>
            </p:nvCxnSpPr>
            <p:spPr>
              <a:xfrm rot="5400000" flipH="1" flipV="1">
                <a:off x="1263845" y="5945503"/>
                <a:ext cx="375373" cy="21916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7" name="Elbow Connector 626"/>
              <p:cNvCxnSpPr>
                <a:stCxn id="632" idx="2"/>
              </p:cNvCxnSpPr>
              <p:nvPr/>
            </p:nvCxnSpPr>
            <p:spPr>
              <a:xfrm rot="16200000" flipV="1">
                <a:off x="1479442" y="5949072"/>
                <a:ext cx="375375" cy="212032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28" name="Group 627"/>
              <p:cNvGrpSpPr/>
              <p:nvPr/>
            </p:nvGrpSpPr>
            <p:grpSpPr>
              <a:xfrm rot="16200000">
                <a:off x="1664149" y="6108993"/>
                <a:ext cx="379251" cy="646816"/>
                <a:chOff x="1627497" y="4136709"/>
                <a:chExt cx="825094" cy="1508871"/>
              </a:xfrm>
            </p:grpSpPr>
            <p:pic>
              <p:nvPicPr>
                <p:cNvPr id="632" name="Picture 9" descr="D:\Users\beshriaw\AppData\Local\Microsoft\Windows\Temporary Internet Files\Content.IE5\HK7ZEOLZ\MC900279500[1].wmf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041905" y="4581655"/>
                  <a:ext cx="578582" cy="2427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33" name="TextBox 632"/>
                <p:cNvSpPr txBox="1"/>
                <p:nvPr/>
              </p:nvSpPr>
              <p:spPr>
                <a:xfrm rot="5400000">
                  <a:off x="1178963" y="4585243"/>
                  <a:ext cx="1508871" cy="6118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>
                      <a:solidFill>
                        <a:prstClr val="black"/>
                      </a:solidFill>
                      <a:latin typeface="Times New Roman" pitchFamily="18" charset="0"/>
                      <a:cs typeface="Times New Roman" pitchFamily="18" charset="0"/>
                    </a:rPr>
                    <a:t>Sensor</a:t>
                  </a:r>
                </a:p>
              </p:txBody>
            </p:sp>
          </p:grpSp>
          <p:cxnSp>
            <p:nvCxnSpPr>
              <p:cNvPr id="629" name="Elbow Connector 628"/>
              <p:cNvCxnSpPr>
                <a:stCxn id="646" idx="0"/>
                <a:endCxn id="644" idx="2"/>
              </p:cNvCxnSpPr>
              <p:nvPr/>
            </p:nvCxnSpPr>
            <p:spPr>
              <a:xfrm rot="5400000" flipH="1" flipV="1">
                <a:off x="614374" y="5184987"/>
                <a:ext cx="374036" cy="41793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0" name="Elbow Connector 629"/>
              <p:cNvCxnSpPr>
                <a:stCxn id="636" idx="0"/>
                <a:endCxn id="644" idx="2"/>
              </p:cNvCxnSpPr>
              <p:nvPr/>
            </p:nvCxnSpPr>
            <p:spPr>
              <a:xfrm rot="16200000" flipV="1">
                <a:off x="1087340" y="5129958"/>
                <a:ext cx="373279" cy="527237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1" name="Rectangle 630"/>
              <p:cNvSpPr/>
              <p:nvPr/>
            </p:nvSpPr>
            <p:spPr>
              <a:xfrm>
                <a:off x="82566" y="4038599"/>
                <a:ext cx="1976838" cy="2600159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48" name="Group 647"/>
            <p:cNvGrpSpPr/>
            <p:nvPr/>
          </p:nvGrpSpPr>
          <p:grpSpPr>
            <a:xfrm>
              <a:off x="6092650" y="3861264"/>
              <a:ext cx="1855797" cy="2269256"/>
              <a:chOff x="82566" y="4038599"/>
              <a:chExt cx="2094618" cy="2600159"/>
            </a:xfrm>
          </p:grpSpPr>
          <p:grpSp>
            <p:nvGrpSpPr>
              <p:cNvPr id="649" name="Group 648"/>
              <p:cNvGrpSpPr/>
              <p:nvPr/>
            </p:nvGrpSpPr>
            <p:grpSpPr>
              <a:xfrm rot="16200000">
                <a:off x="545968" y="5500235"/>
                <a:ext cx="419506" cy="580980"/>
                <a:chOff x="370682" y="2915707"/>
                <a:chExt cx="1166287" cy="1175311"/>
              </a:xfrm>
            </p:grpSpPr>
            <p:pic>
              <p:nvPicPr>
                <p:cNvPr id="679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898412" y="2791768"/>
                  <a:ext cx="514618" cy="7624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680" name="TextBox 679"/>
                <p:cNvSpPr txBox="1"/>
                <p:nvPr/>
              </p:nvSpPr>
              <p:spPr>
                <a:xfrm rot="5400000">
                  <a:off x="268759" y="3302789"/>
                  <a:ext cx="890152" cy="6863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 err="1">
                      <a:solidFill>
                        <a:prstClr val="black"/>
                      </a:solidFill>
                      <a:latin typeface="Times New Roman" pitchFamily="18" charset="0"/>
                      <a:cs typeface="Times New Roman" pitchFamily="18" charset="0"/>
                    </a:rPr>
                    <a:t>RTU</a:t>
                  </a:r>
                  <a:endParaRPr lang="en-US" sz="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650" name="Group 649"/>
              <p:cNvGrpSpPr/>
              <p:nvPr/>
            </p:nvGrpSpPr>
            <p:grpSpPr>
              <a:xfrm rot="16200000">
                <a:off x="1036910" y="4653497"/>
                <a:ext cx="570582" cy="864790"/>
                <a:chOff x="2202210" y="3204912"/>
                <a:chExt cx="1081956" cy="1642510"/>
              </a:xfrm>
            </p:grpSpPr>
            <p:pic>
              <p:nvPicPr>
                <p:cNvPr id="677" name="Picture 3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669941" y="3048628"/>
                  <a:ext cx="457942" cy="7705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678" name="TextBox 677"/>
                <p:cNvSpPr txBox="1"/>
                <p:nvPr/>
              </p:nvSpPr>
              <p:spPr>
                <a:xfrm rot="5400000">
                  <a:off x="1865473" y="4042580"/>
                  <a:ext cx="1141579" cy="4681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 err="1">
                      <a:solidFill>
                        <a:prstClr val="black"/>
                      </a:solidFill>
                      <a:latin typeface="Times New Roman" pitchFamily="18" charset="0"/>
                      <a:cs typeface="Times New Roman" pitchFamily="18" charset="0"/>
                    </a:rPr>
                    <a:t>SCADA</a:t>
                  </a:r>
                  <a:endParaRPr lang="en-US" sz="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651" name="Group 650"/>
              <p:cNvGrpSpPr/>
              <p:nvPr/>
            </p:nvGrpSpPr>
            <p:grpSpPr>
              <a:xfrm rot="16200000">
                <a:off x="1093708" y="3909299"/>
                <a:ext cx="441932" cy="883469"/>
                <a:chOff x="2435261" y="3204245"/>
                <a:chExt cx="768279" cy="1542834"/>
              </a:xfrm>
            </p:grpSpPr>
            <p:pic>
              <p:nvPicPr>
                <p:cNvPr id="675" name="Picture 3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189425">
                  <a:off x="2589764" y="3049742"/>
                  <a:ext cx="459274" cy="7682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676" name="TextBox 675"/>
                <p:cNvSpPr txBox="1"/>
                <p:nvPr/>
              </p:nvSpPr>
              <p:spPr>
                <a:xfrm rot="5400000">
                  <a:off x="2231977" y="4006106"/>
                  <a:ext cx="1052790" cy="4291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solidFill>
                        <a:prstClr val="black"/>
                      </a:solidFill>
                      <a:latin typeface="Times New Roman" pitchFamily="18" charset="0"/>
                      <a:cs typeface="Times New Roman" pitchFamily="18" charset="0"/>
                    </a:rPr>
                    <a:t>Local PI</a:t>
                  </a:r>
                </a:p>
              </p:txBody>
            </p:sp>
          </p:grpSp>
          <p:grpSp>
            <p:nvGrpSpPr>
              <p:cNvPr id="652" name="Group 651"/>
              <p:cNvGrpSpPr/>
              <p:nvPr/>
            </p:nvGrpSpPr>
            <p:grpSpPr>
              <a:xfrm rot="16200000">
                <a:off x="208572" y="6097674"/>
                <a:ext cx="394804" cy="646815"/>
                <a:chOff x="1593657" y="3925116"/>
                <a:chExt cx="858934" cy="1508869"/>
              </a:xfrm>
            </p:grpSpPr>
            <p:pic>
              <p:nvPicPr>
                <p:cNvPr id="673" name="Picture 9" descr="D:\Users\beshriaw\AppData\Local\Microsoft\Windows\Temporary Internet Files\Content.IE5\HK7ZEOLZ\MC900279500[1].wmf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041905" y="4581655"/>
                  <a:ext cx="578582" cy="2427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74" name="TextBox 673"/>
                <p:cNvSpPr txBox="1"/>
                <p:nvPr/>
              </p:nvSpPr>
              <p:spPr>
                <a:xfrm rot="5400000">
                  <a:off x="1145124" y="4373649"/>
                  <a:ext cx="1508869" cy="6118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>
                      <a:solidFill>
                        <a:prstClr val="black"/>
                      </a:solidFill>
                      <a:latin typeface="Times New Roman" pitchFamily="18" charset="0"/>
                      <a:cs typeface="Times New Roman" pitchFamily="18" charset="0"/>
                    </a:rPr>
                    <a:t>Sensor</a:t>
                  </a:r>
                </a:p>
              </p:txBody>
            </p:sp>
          </p:grpSp>
          <p:cxnSp>
            <p:nvCxnSpPr>
              <p:cNvPr id="653" name="Elbow Connector 652"/>
              <p:cNvCxnSpPr>
                <a:stCxn id="673" idx="2"/>
              </p:cNvCxnSpPr>
              <p:nvPr/>
            </p:nvCxnSpPr>
            <p:spPr>
              <a:xfrm rot="5400000" flipH="1" flipV="1">
                <a:off x="347492" y="5935957"/>
                <a:ext cx="356279" cy="21916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4" name="Elbow Connector 653"/>
              <p:cNvCxnSpPr>
                <a:stCxn id="671" idx="2"/>
              </p:cNvCxnSpPr>
              <p:nvPr/>
            </p:nvCxnSpPr>
            <p:spPr>
              <a:xfrm rot="16200000" flipV="1">
                <a:off x="563090" y="5939522"/>
                <a:ext cx="356280" cy="212035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5" name="Straight Arrow Connector 654"/>
              <p:cNvCxnSpPr>
                <a:stCxn id="677" idx="0"/>
                <a:endCxn id="675" idx="2"/>
              </p:cNvCxnSpPr>
              <p:nvPr/>
            </p:nvCxnSpPr>
            <p:spPr>
              <a:xfrm flipV="1">
                <a:off x="1010360" y="4571585"/>
                <a:ext cx="7603" cy="22901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56" name="Group 655"/>
              <p:cNvGrpSpPr/>
              <p:nvPr/>
            </p:nvGrpSpPr>
            <p:grpSpPr>
              <a:xfrm rot="16200000">
                <a:off x="665052" y="6097674"/>
                <a:ext cx="394804" cy="646815"/>
                <a:chOff x="1593657" y="3984092"/>
                <a:chExt cx="858934" cy="1508867"/>
              </a:xfrm>
            </p:grpSpPr>
            <p:pic>
              <p:nvPicPr>
                <p:cNvPr id="671" name="Picture 9" descr="D:\Users\beshriaw\AppData\Local\Microsoft\Windows\Temporary Internet Files\Content.IE5\HK7ZEOLZ\MC900279500[1].wmf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041905" y="4581655"/>
                  <a:ext cx="578582" cy="2427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72" name="TextBox 671"/>
                <p:cNvSpPr txBox="1"/>
                <p:nvPr/>
              </p:nvSpPr>
              <p:spPr>
                <a:xfrm rot="5400000">
                  <a:off x="1145126" y="4432623"/>
                  <a:ext cx="1508867" cy="611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>
                      <a:solidFill>
                        <a:prstClr val="black"/>
                      </a:solidFill>
                      <a:latin typeface="Times New Roman" pitchFamily="18" charset="0"/>
                      <a:cs typeface="Times New Roman" pitchFamily="18" charset="0"/>
                    </a:rPr>
                    <a:t>Sensor</a:t>
                  </a:r>
                </a:p>
              </p:txBody>
            </p:sp>
          </p:grpSp>
          <p:grpSp>
            <p:nvGrpSpPr>
              <p:cNvPr id="657" name="Group 656"/>
              <p:cNvGrpSpPr/>
              <p:nvPr/>
            </p:nvGrpSpPr>
            <p:grpSpPr>
              <a:xfrm rot="16200000">
                <a:off x="1479979" y="5510641"/>
                <a:ext cx="443038" cy="582189"/>
                <a:chOff x="350440" y="2915706"/>
                <a:chExt cx="1231715" cy="1177762"/>
              </a:xfrm>
            </p:grpSpPr>
            <p:pic>
              <p:nvPicPr>
                <p:cNvPr id="669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943597" y="2791768"/>
                  <a:ext cx="514619" cy="7624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670" name="TextBox 669"/>
                <p:cNvSpPr txBox="1"/>
                <p:nvPr/>
              </p:nvSpPr>
              <p:spPr>
                <a:xfrm rot="5400000">
                  <a:off x="248518" y="3305236"/>
                  <a:ext cx="890154" cy="6863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 err="1">
                      <a:solidFill>
                        <a:prstClr val="black"/>
                      </a:solidFill>
                      <a:latin typeface="Times New Roman" pitchFamily="18" charset="0"/>
                      <a:cs typeface="Times New Roman" pitchFamily="18" charset="0"/>
                    </a:rPr>
                    <a:t>RTU</a:t>
                  </a:r>
                  <a:endParaRPr lang="en-US" sz="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658" name="Group 657"/>
              <p:cNvGrpSpPr/>
              <p:nvPr/>
            </p:nvGrpSpPr>
            <p:grpSpPr>
              <a:xfrm rot="16200000">
                <a:off x="1208721" y="6107219"/>
                <a:ext cx="375708" cy="646815"/>
                <a:chOff x="1635206" y="4076050"/>
                <a:chExt cx="817385" cy="1508869"/>
              </a:xfrm>
            </p:grpSpPr>
            <p:pic>
              <p:nvPicPr>
                <p:cNvPr id="667" name="Picture 9" descr="D:\Users\beshriaw\AppData\Local\Microsoft\Windows\Temporary Internet Files\Content.IE5\HK7ZEOLZ\MC900279500[1].wmf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041905" y="4581655"/>
                  <a:ext cx="578582" cy="2427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68" name="TextBox 667"/>
                <p:cNvSpPr txBox="1"/>
                <p:nvPr/>
              </p:nvSpPr>
              <p:spPr>
                <a:xfrm rot="5400000">
                  <a:off x="1186672" y="4524584"/>
                  <a:ext cx="1508869" cy="6118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>
                      <a:solidFill>
                        <a:prstClr val="black"/>
                      </a:solidFill>
                      <a:latin typeface="Times New Roman" pitchFamily="18" charset="0"/>
                      <a:cs typeface="Times New Roman" pitchFamily="18" charset="0"/>
                    </a:rPr>
                    <a:t>Sensor</a:t>
                  </a:r>
                </a:p>
              </p:txBody>
            </p:sp>
          </p:grpSp>
          <p:cxnSp>
            <p:nvCxnSpPr>
              <p:cNvPr id="659" name="Elbow Connector 658"/>
              <p:cNvCxnSpPr>
                <a:stCxn id="667" idx="2"/>
              </p:cNvCxnSpPr>
              <p:nvPr/>
            </p:nvCxnSpPr>
            <p:spPr>
              <a:xfrm rot="5400000" flipH="1" flipV="1">
                <a:off x="1263845" y="5945503"/>
                <a:ext cx="375373" cy="21916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0" name="Elbow Connector 659"/>
              <p:cNvCxnSpPr>
                <a:stCxn id="665" idx="2"/>
              </p:cNvCxnSpPr>
              <p:nvPr/>
            </p:nvCxnSpPr>
            <p:spPr>
              <a:xfrm rot="16200000" flipV="1">
                <a:off x="1479442" y="5949072"/>
                <a:ext cx="375375" cy="212032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61" name="Group 660"/>
              <p:cNvGrpSpPr/>
              <p:nvPr/>
            </p:nvGrpSpPr>
            <p:grpSpPr>
              <a:xfrm rot="16200000">
                <a:off x="1665923" y="6107222"/>
                <a:ext cx="375707" cy="646815"/>
                <a:chOff x="1635207" y="4136711"/>
                <a:chExt cx="817384" cy="1508868"/>
              </a:xfrm>
            </p:grpSpPr>
            <p:pic>
              <p:nvPicPr>
                <p:cNvPr id="665" name="Picture 9" descr="D:\Users\beshriaw\AppData\Local\Microsoft\Windows\Temporary Internet Files\Content.IE5\HK7ZEOLZ\MC900279500[1].wmf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041905" y="4581655"/>
                  <a:ext cx="578582" cy="2427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66" name="TextBox 665"/>
                <p:cNvSpPr txBox="1"/>
                <p:nvPr/>
              </p:nvSpPr>
              <p:spPr>
                <a:xfrm rot="5400000">
                  <a:off x="1186673" y="4585245"/>
                  <a:ext cx="1508868" cy="6118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>
                      <a:solidFill>
                        <a:prstClr val="black"/>
                      </a:solidFill>
                      <a:latin typeface="Times New Roman" pitchFamily="18" charset="0"/>
                      <a:cs typeface="Times New Roman" pitchFamily="18" charset="0"/>
                    </a:rPr>
                    <a:t>Sensor</a:t>
                  </a:r>
                </a:p>
              </p:txBody>
            </p:sp>
          </p:grpSp>
          <p:cxnSp>
            <p:nvCxnSpPr>
              <p:cNvPr id="662" name="Elbow Connector 661"/>
              <p:cNvCxnSpPr>
                <a:stCxn id="679" idx="0"/>
                <a:endCxn id="677" idx="2"/>
              </p:cNvCxnSpPr>
              <p:nvPr/>
            </p:nvCxnSpPr>
            <p:spPr>
              <a:xfrm rot="5400000" flipH="1" flipV="1">
                <a:off x="614374" y="5184987"/>
                <a:ext cx="374036" cy="41793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3" name="Elbow Connector 662"/>
              <p:cNvCxnSpPr>
                <a:stCxn id="669" idx="0"/>
                <a:endCxn id="677" idx="2"/>
              </p:cNvCxnSpPr>
              <p:nvPr/>
            </p:nvCxnSpPr>
            <p:spPr>
              <a:xfrm rot="16200000" flipV="1">
                <a:off x="1087340" y="5129958"/>
                <a:ext cx="373279" cy="527237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4" name="Rectangle 663"/>
              <p:cNvSpPr/>
              <p:nvPr/>
            </p:nvSpPr>
            <p:spPr>
              <a:xfrm>
                <a:off x="82566" y="4038599"/>
                <a:ext cx="1976838" cy="2600159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681" name="Elbow Connector 680"/>
            <p:cNvCxnSpPr>
              <a:stCxn id="642" idx="0"/>
              <a:endCxn id="414" idx="2"/>
            </p:cNvCxnSpPr>
            <p:nvPr/>
          </p:nvCxnSpPr>
          <p:spPr>
            <a:xfrm rot="5400000" flipH="1" flipV="1">
              <a:off x="5249093" y="3180044"/>
              <a:ext cx="588557" cy="92808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2" name="Elbow Connector 681"/>
            <p:cNvCxnSpPr>
              <a:stCxn id="675" idx="0"/>
              <a:endCxn id="414" idx="2"/>
            </p:cNvCxnSpPr>
            <p:nvPr/>
          </p:nvCxnSpPr>
          <p:spPr>
            <a:xfrm rot="16200000" flipV="1">
              <a:off x="6156140" y="3201079"/>
              <a:ext cx="591648" cy="8891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47" name="TextBox 4146"/>
            <p:cNvSpPr txBox="1"/>
            <p:nvPr/>
          </p:nvSpPr>
          <p:spPr>
            <a:xfrm>
              <a:off x="6331645" y="2286001"/>
              <a:ext cx="1553018" cy="28632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Alerting</a:t>
              </a:r>
            </a:p>
          </p:txBody>
        </p:sp>
        <p:sp>
          <p:nvSpPr>
            <p:cNvPr id="697" name="TextBox 696"/>
            <p:cNvSpPr txBox="1"/>
            <p:nvPr/>
          </p:nvSpPr>
          <p:spPr>
            <a:xfrm>
              <a:off x="986593" y="6164518"/>
              <a:ext cx="1272973" cy="286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At the Field</a:t>
              </a:r>
            </a:p>
          </p:txBody>
        </p:sp>
        <p:sp>
          <p:nvSpPr>
            <p:cNvPr id="698" name="TextBox 697"/>
            <p:cNvSpPr txBox="1"/>
            <p:nvPr/>
          </p:nvSpPr>
          <p:spPr>
            <a:xfrm>
              <a:off x="2723344" y="6164518"/>
              <a:ext cx="1246560" cy="286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At the Field</a:t>
              </a:r>
            </a:p>
          </p:txBody>
        </p:sp>
        <p:sp>
          <p:nvSpPr>
            <p:cNvPr id="699" name="TextBox 698"/>
            <p:cNvSpPr txBox="1"/>
            <p:nvPr/>
          </p:nvSpPr>
          <p:spPr>
            <a:xfrm>
              <a:off x="4660655" y="6164518"/>
              <a:ext cx="1130547" cy="286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At the Field</a:t>
              </a:r>
            </a:p>
          </p:txBody>
        </p:sp>
        <p:sp>
          <p:nvSpPr>
            <p:cNvPr id="700" name="TextBox 699"/>
            <p:cNvSpPr txBox="1"/>
            <p:nvPr/>
          </p:nvSpPr>
          <p:spPr>
            <a:xfrm>
              <a:off x="6431402" y="6164518"/>
              <a:ext cx="1112397" cy="286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At the Field</a:t>
              </a:r>
            </a:p>
          </p:txBody>
        </p:sp>
        <p:sp>
          <p:nvSpPr>
            <p:cNvPr id="705" name="TextBox 704"/>
            <p:cNvSpPr txBox="1"/>
            <p:nvPr/>
          </p:nvSpPr>
          <p:spPr>
            <a:xfrm>
              <a:off x="6313575" y="394796"/>
              <a:ext cx="1569983" cy="4499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Analysis &amp; Optimization</a:t>
              </a:r>
            </a:p>
          </p:txBody>
        </p:sp>
      </p:grpSp>
      <p:sp>
        <p:nvSpPr>
          <p:cNvPr id="14" name="Oval Callout 13"/>
          <p:cNvSpPr/>
          <p:nvPr/>
        </p:nvSpPr>
        <p:spPr>
          <a:xfrm>
            <a:off x="5395591" y="1962283"/>
            <a:ext cx="1667004" cy="641737"/>
          </a:xfrm>
          <a:prstGeom prst="wedgeEllipseCallout">
            <a:avLst>
              <a:gd name="adj1" fmla="val -90374"/>
              <a:gd name="adj2" fmla="val 950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TimeSeries</a:t>
            </a:r>
          </a:p>
          <a:p>
            <a:pPr algn="ctr"/>
            <a:r>
              <a:rPr lang="en-US" sz="1000" dirty="0" smtClean="0"/>
              <a:t>(High Frequency)</a:t>
            </a:r>
          </a:p>
        </p:txBody>
      </p:sp>
      <p:sp>
        <p:nvSpPr>
          <p:cNvPr id="180" name="Oval Callout 179"/>
          <p:cNvSpPr/>
          <p:nvPr/>
        </p:nvSpPr>
        <p:spPr>
          <a:xfrm>
            <a:off x="1191088" y="773727"/>
            <a:ext cx="1813918" cy="769036"/>
          </a:xfrm>
          <a:prstGeom prst="wedgeEllipseCallout">
            <a:avLst>
              <a:gd name="adj1" fmla="val 62912"/>
              <a:gd name="adj2" fmla="val -3117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Product Volumes</a:t>
            </a:r>
          </a:p>
          <a:p>
            <a:pPr algn="ctr"/>
            <a:r>
              <a:rPr lang="en-US" sz="1000" dirty="0" smtClean="0"/>
              <a:t>(Daily, Monthly)</a:t>
            </a:r>
          </a:p>
        </p:txBody>
      </p:sp>
      <p:sp>
        <p:nvSpPr>
          <p:cNvPr id="183" name="Oval Callout 182"/>
          <p:cNvSpPr/>
          <p:nvPr/>
        </p:nvSpPr>
        <p:spPr>
          <a:xfrm>
            <a:off x="2313939" y="2094331"/>
            <a:ext cx="1630268" cy="561914"/>
          </a:xfrm>
          <a:prstGeom prst="wedgeEllipseCallout">
            <a:avLst>
              <a:gd name="adj1" fmla="val 64880"/>
              <a:gd name="adj2" fmla="val -9397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 </a:t>
            </a:r>
            <a:r>
              <a:rPr lang="en-US" sz="1000" dirty="0" smtClean="0"/>
              <a:t>Volumes</a:t>
            </a:r>
            <a:endParaRPr lang="en-US" sz="1000" dirty="0"/>
          </a:p>
          <a:p>
            <a:pPr algn="ctr"/>
            <a:r>
              <a:rPr lang="en-US" sz="1000" dirty="0" smtClean="0"/>
              <a:t>(Low Frequency</a:t>
            </a:r>
            <a:r>
              <a:rPr lang="en-US" sz="1000" dirty="0"/>
              <a:t>)</a:t>
            </a:r>
          </a:p>
        </p:txBody>
      </p:sp>
      <p:sp>
        <p:nvSpPr>
          <p:cNvPr id="184" name="Oval Callout 183"/>
          <p:cNvSpPr/>
          <p:nvPr/>
        </p:nvSpPr>
        <p:spPr>
          <a:xfrm>
            <a:off x="5765877" y="118884"/>
            <a:ext cx="1014509" cy="641737"/>
          </a:xfrm>
          <a:prstGeom prst="wedgeEllipseCallout">
            <a:avLst>
              <a:gd name="adj1" fmla="val -59539"/>
              <a:gd name="adj2" fmla="val 7075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Product Flow Model</a:t>
            </a:r>
          </a:p>
        </p:txBody>
      </p:sp>
    </p:spTree>
    <p:extLst>
      <p:ext uri="{BB962C8B-B14F-4D97-AF65-F5344CB8AC3E}">
        <p14:creationId xmlns:p14="http://schemas.microsoft.com/office/powerpoint/2010/main" val="119391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09538"/>
            <a:ext cx="6486525" cy="6626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19225" y="1759707"/>
            <a:ext cx="2912868" cy="206934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19225" y="4010025"/>
            <a:ext cx="2924175" cy="2076450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57059" y="1849140"/>
            <a:ext cx="1433406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Daily summary for </a:t>
            </a:r>
            <a:r>
              <a:rPr lang="en-US" sz="1100" dirty="0" smtClean="0"/>
              <a:t>oil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4457059" y="4097045"/>
            <a:ext cx="1451038" cy="2616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Daily summary for </a:t>
            </a:r>
            <a:r>
              <a:rPr lang="en-US" sz="1100" dirty="0" smtClean="0"/>
              <a:t>gas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99781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4743</TotalTime>
  <Words>96</Words>
  <Application>Microsoft Office PowerPoint</Application>
  <PresentationFormat>On-screen Show (4:3)</PresentationFormat>
  <Paragraphs>56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perfomix</dc:creator>
  <cp:lastModifiedBy>Mark</cp:lastModifiedBy>
  <cp:revision>347</cp:revision>
  <cp:lastPrinted>2012-02-24T23:45:31Z</cp:lastPrinted>
  <dcterms:created xsi:type="dcterms:W3CDTF">2012-02-02T18:16:31Z</dcterms:created>
  <dcterms:modified xsi:type="dcterms:W3CDTF">2012-03-26T23:13:23Z</dcterms:modified>
</cp:coreProperties>
</file>