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3" r:id="rId2"/>
    <p:sldId id="284" r:id="rId3"/>
    <p:sldId id="283" r:id="rId4"/>
    <p:sldId id="28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2" autoAdjust="0"/>
    <p:restoredTop sz="94660"/>
  </p:normalViewPr>
  <p:slideViewPr>
    <p:cSldViewPr snapToGrid="0">
      <p:cViewPr>
        <p:scale>
          <a:sx n="125" d="100"/>
          <a:sy n="125" d="100"/>
        </p:scale>
        <p:origin x="6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C929-865A-4548-8673-BBF5B1D3AC46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B7B89-3141-4348-BBCA-EFB96C506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1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B7B89-3141-4348-BBCA-EFB96C506E42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085B-B596-4F7F-B23E-7DC907EE57F0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F085B-B596-4F7F-B23E-7DC907EE57F0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1552F-2026-4594-9C41-DD73AF058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658531" y="4103762"/>
            <a:ext cx="788193" cy="45799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800" b="1" dirty="0" smtClean="0">
                <a:solidFill>
                  <a:prstClr val="black"/>
                </a:solidFill>
              </a:rPr>
              <a:t>Separator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55863" y="2863219"/>
            <a:ext cx="1993529" cy="15874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Production Header</a:t>
            </a:r>
            <a:endParaRPr lang="en-US" sz="800" b="1" dirty="0">
              <a:solidFill>
                <a:prstClr val="black"/>
              </a:solidFill>
            </a:endParaRPr>
          </a:p>
        </p:txBody>
      </p:sp>
      <p:cxnSp>
        <p:nvCxnSpPr>
          <p:cNvPr id="87" name="Elbow Connector 17"/>
          <p:cNvCxnSpPr>
            <a:cxnSpLocks noChangeShapeType="1"/>
            <a:stCxn id="48" idx="2"/>
            <a:endCxn id="162" idx="0"/>
          </p:cNvCxnSpPr>
          <p:nvPr/>
        </p:nvCxnSpPr>
        <p:spPr bwMode="auto">
          <a:xfrm>
            <a:off x="2052628" y="3021964"/>
            <a:ext cx="0" cy="4070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2" name="Rectangle 161"/>
          <p:cNvSpPr/>
          <p:nvPr/>
        </p:nvSpPr>
        <p:spPr bwMode="auto">
          <a:xfrm>
            <a:off x="1633527" y="3429001"/>
            <a:ext cx="838201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800" b="1" dirty="0">
                <a:solidFill>
                  <a:prstClr val="black"/>
                </a:solidFill>
              </a:rPr>
              <a:t>multi-phase flow </a:t>
            </a:r>
            <a:r>
              <a:rPr lang="en-US" sz="800" b="1" dirty="0" smtClean="0">
                <a:solidFill>
                  <a:prstClr val="black"/>
                </a:solidFill>
              </a:rPr>
              <a:t>meter</a:t>
            </a:r>
            <a:endParaRPr lang="en-US" sz="800" b="1" dirty="0">
              <a:solidFill>
                <a:prstClr val="black"/>
              </a:solidFill>
            </a:endParaRPr>
          </a:p>
        </p:txBody>
      </p:sp>
      <p:cxnSp>
        <p:nvCxnSpPr>
          <p:cNvPr id="167" name="Elbow Connector 17"/>
          <p:cNvCxnSpPr>
            <a:cxnSpLocks noChangeShapeType="1"/>
            <a:stCxn id="162" idx="2"/>
            <a:endCxn id="9" idx="0"/>
          </p:cNvCxnSpPr>
          <p:nvPr/>
        </p:nvCxnSpPr>
        <p:spPr bwMode="auto">
          <a:xfrm>
            <a:off x="2052628" y="3810001"/>
            <a:ext cx="0" cy="293761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7" name="Elbow Connector 17"/>
          <p:cNvCxnSpPr>
            <a:cxnSpLocks noChangeShapeType="1"/>
          </p:cNvCxnSpPr>
          <p:nvPr/>
        </p:nvCxnSpPr>
        <p:spPr bwMode="auto">
          <a:xfrm>
            <a:off x="2065007" y="4561756"/>
            <a:ext cx="0" cy="29630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" name="Elbow Connector 17"/>
          <p:cNvCxnSpPr>
            <a:cxnSpLocks noChangeShapeType="1"/>
          </p:cNvCxnSpPr>
          <p:nvPr/>
        </p:nvCxnSpPr>
        <p:spPr bwMode="auto">
          <a:xfrm>
            <a:off x="2446724" y="4191000"/>
            <a:ext cx="439698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0" name="Elbow Connector 17"/>
          <p:cNvCxnSpPr>
            <a:cxnSpLocks noChangeShapeType="1"/>
            <a:stCxn id="33" idx="2"/>
            <a:endCxn id="48" idx="0"/>
          </p:cNvCxnSpPr>
          <p:nvPr/>
        </p:nvCxnSpPr>
        <p:spPr bwMode="auto">
          <a:xfrm flipH="1">
            <a:off x="2052628" y="2545080"/>
            <a:ext cx="1" cy="31813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cxnSp>
        <p:nvCxnSpPr>
          <p:cNvPr id="53" name="Elbow Connector 17"/>
          <p:cNvCxnSpPr>
            <a:cxnSpLocks noChangeShapeType="1"/>
            <a:stCxn id="28" idx="2"/>
          </p:cNvCxnSpPr>
          <p:nvPr/>
        </p:nvCxnSpPr>
        <p:spPr bwMode="auto">
          <a:xfrm>
            <a:off x="2735068" y="2545080"/>
            <a:ext cx="0" cy="31369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cxnSp>
        <p:nvCxnSpPr>
          <p:cNvPr id="82" name="Elbow Connector 17"/>
          <p:cNvCxnSpPr>
            <a:cxnSpLocks noChangeShapeType="1"/>
          </p:cNvCxnSpPr>
          <p:nvPr/>
        </p:nvCxnSpPr>
        <p:spPr bwMode="auto">
          <a:xfrm>
            <a:off x="2471728" y="4419600"/>
            <a:ext cx="414694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1" name="TextBox 30"/>
          <p:cNvSpPr txBox="1"/>
          <p:nvPr/>
        </p:nvSpPr>
        <p:spPr>
          <a:xfrm>
            <a:off x="1087614" y="3130192"/>
            <a:ext cx="8771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oil, gas, &amp; water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27060" y="4898192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water</a:t>
            </a:r>
            <a:endParaRPr lang="en-US" sz="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547981" y="450215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gas</a:t>
            </a:r>
            <a:endParaRPr lang="en-US" sz="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78615" y="393428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oil </a:t>
            </a:r>
            <a:endParaRPr lang="en-US" sz="800" b="1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2420743" y="1576066"/>
            <a:ext cx="628650" cy="96901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/>
          <a:lstStyle/>
          <a:p>
            <a:pPr algn="ctr"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Well #3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738304" y="1576066"/>
            <a:ext cx="628650" cy="96901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/>
          <a:lstStyle/>
          <a:p>
            <a:pPr algn="ctr"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Well #2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055864" y="1576066"/>
            <a:ext cx="628650" cy="96901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/>
          <a:lstStyle/>
          <a:p>
            <a:pPr algn="ctr"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Well #1</a:t>
            </a:r>
            <a:endParaRPr lang="en-US" sz="800" b="1" dirty="0">
              <a:solidFill>
                <a:prstClr val="black"/>
              </a:solidFill>
            </a:endParaRPr>
          </a:p>
        </p:txBody>
      </p:sp>
      <p:cxnSp>
        <p:nvCxnSpPr>
          <p:cNvPr id="42" name="Elbow Connector 17"/>
          <p:cNvCxnSpPr>
            <a:cxnSpLocks noChangeShapeType="1"/>
            <a:stCxn id="34" idx="2"/>
          </p:cNvCxnSpPr>
          <p:nvPr/>
        </p:nvCxnSpPr>
        <p:spPr bwMode="auto">
          <a:xfrm>
            <a:off x="1370189" y="2545080"/>
            <a:ext cx="5472" cy="31369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22" y="1830125"/>
            <a:ext cx="373855" cy="6920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580" y="1830125"/>
            <a:ext cx="373855" cy="6920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956" y="1830125"/>
            <a:ext cx="373855" cy="6920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3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39043" y="4103762"/>
            <a:ext cx="788193" cy="45799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prstClr val="black"/>
                </a:solidFill>
              </a:rPr>
              <a:t>Separator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036375" y="2863219"/>
            <a:ext cx="1993529" cy="15874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Production Header</a:t>
            </a:r>
            <a:endParaRPr lang="en-US" sz="800" b="1" dirty="0">
              <a:solidFill>
                <a:prstClr val="black"/>
              </a:solidFill>
            </a:endParaRPr>
          </a:p>
        </p:txBody>
      </p:sp>
      <p:cxnSp>
        <p:nvCxnSpPr>
          <p:cNvPr id="4" name="Elbow Connector 17"/>
          <p:cNvCxnSpPr>
            <a:cxnSpLocks noChangeShapeType="1"/>
            <a:stCxn id="3" idx="2"/>
            <a:endCxn id="5" idx="0"/>
          </p:cNvCxnSpPr>
          <p:nvPr/>
        </p:nvCxnSpPr>
        <p:spPr bwMode="auto">
          <a:xfrm>
            <a:off x="2033140" y="3021964"/>
            <a:ext cx="0" cy="4070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" name="Rectangle 4"/>
          <p:cNvSpPr/>
          <p:nvPr/>
        </p:nvSpPr>
        <p:spPr bwMode="auto">
          <a:xfrm>
            <a:off x="1614039" y="3429001"/>
            <a:ext cx="838201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multi-phase flow meter</a:t>
            </a:r>
            <a:endParaRPr lang="en-US" sz="800" b="1" dirty="0">
              <a:solidFill>
                <a:prstClr val="black"/>
              </a:solidFill>
            </a:endParaRPr>
          </a:p>
        </p:txBody>
      </p:sp>
      <p:cxnSp>
        <p:nvCxnSpPr>
          <p:cNvPr id="6" name="Elbow Connector 17"/>
          <p:cNvCxnSpPr>
            <a:cxnSpLocks noChangeShapeType="1"/>
            <a:stCxn id="5" idx="2"/>
            <a:endCxn id="2" idx="0"/>
          </p:cNvCxnSpPr>
          <p:nvPr/>
        </p:nvCxnSpPr>
        <p:spPr bwMode="auto">
          <a:xfrm>
            <a:off x="2033140" y="3810001"/>
            <a:ext cx="0" cy="293761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" name="Elbow Connector 17"/>
          <p:cNvCxnSpPr>
            <a:cxnSpLocks noChangeShapeType="1"/>
          </p:cNvCxnSpPr>
          <p:nvPr/>
        </p:nvCxnSpPr>
        <p:spPr bwMode="auto">
          <a:xfrm>
            <a:off x="2045519" y="4561756"/>
            <a:ext cx="0" cy="29630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" name="Elbow Connector 17"/>
          <p:cNvCxnSpPr>
            <a:cxnSpLocks noChangeShapeType="1"/>
          </p:cNvCxnSpPr>
          <p:nvPr/>
        </p:nvCxnSpPr>
        <p:spPr bwMode="auto">
          <a:xfrm>
            <a:off x="2427236" y="4191000"/>
            <a:ext cx="439698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Elbow Connector 17"/>
          <p:cNvCxnSpPr>
            <a:cxnSpLocks noChangeShapeType="1"/>
          </p:cNvCxnSpPr>
          <p:nvPr/>
        </p:nvCxnSpPr>
        <p:spPr bwMode="auto">
          <a:xfrm>
            <a:off x="2452240" y="4419600"/>
            <a:ext cx="414694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" name="TextBox 31"/>
          <p:cNvSpPr txBox="1"/>
          <p:nvPr/>
        </p:nvSpPr>
        <p:spPr>
          <a:xfrm>
            <a:off x="1862426" y="4898192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/>
              <a:t>water</a:t>
            </a:r>
            <a:endParaRPr lang="en-US" sz="800" b="1" dirty="0"/>
          </a:p>
        </p:txBody>
      </p:sp>
      <p:sp>
        <p:nvSpPr>
          <p:cNvPr id="14" name="TextBox 35"/>
          <p:cNvSpPr txBox="1"/>
          <p:nvPr/>
        </p:nvSpPr>
        <p:spPr>
          <a:xfrm>
            <a:off x="2886277" y="4348651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/>
              <a:t>gas</a:t>
            </a:r>
            <a:endParaRPr lang="en-US" sz="800" b="1" dirty="0"/>
          </a:p>
        </p:txBody>
      </p:sp>
      <p:sp>
        <p:nvSpPr>
          <p:cNvPr id="15" name="TextBox 36"/>
          <p:cNvSpPr txBox="1"/>
          <p:nvPr/>
        </p:nvSpPr>
        <p:spPr>
          <a:xfrm>
            <a:off x="2886277" y="407003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/>
              <a:t>oil </a:t>
            </a:r>
            <a:endParaRPr lang="en-US" sz="800" b="1" dirty="0"/>
          </a:p>
        </p:txBody>
      </p:sp>
      <p:sp>
        <p:nvSpPr>
          <p:cNvPr id="25" name="AutoShape 283"/>
          <p:cNvSpPr>
            <a:spLocks noChangeArrowheads="1"/>
          </p:cNvSpPr>
          <p:nvPr/>
        </p:nvSpPr>
        <p:spPr bwMode="auto">
          <a:xfrm>
            <a:off x="1121459" y="259080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4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6" name="AutoShape 283"/>
          <p:cNvSpPr>
            <a:spLocks noChangeArrowheads="1"/>
          </p:cNvSpPr>
          <p:nvPr/>
        </p:nvSpPr>
        <p:spPr bwMode="auto">
          <a:xfrm>
            <a:off x="1812953" y="389382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7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7" name="AutoShape 283"/>
          <p:cNvSpPr>
            <a:spLocks noChangeArrowheads="1"/>
          </p:cNvSpPr>
          <p:nvPr/>
        </p:nvSpPr>
        <p:spPr bwMode="auto">
          <a:xfrm>
            <a:off x="1812521" y="4709907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10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8" name="AutoShape 283"/>
          <p:cNvSpPr>
            <a:spLocks noChangeArrowheads="1"/>
          </p:cNvSpPr>
          <p:nvPr/>
        </p:nvSpPr>
        <p:spPr bwMode="auto">
          <a:xfrm>
            <a:off x="2517421" y="3997006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>
                <a:latin typeface="Arial" charset="0"/>
                <a:cs typeface="Arial" charset="0"/>
              </a:rPr>
              <a:t>8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9" name="AutoShape 283"/>
          <p:cNvSpPr>
            <a:spLocks noChangeArrowheads="1"/>
          </p:cNvSpPr>
          <p:nvPr/>
        </p:nvSpPr>
        <p:spPr bwMode="auto">
          <a:xfrm>
            <a:off x="2517421" y="449107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9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2" name="AutoShape 283"/>
          <p:cNvSpPr>
            <a:spLocks noChangeArrowheads="1"/>
          </p:cNvSpPr>
          <p:nvPr/>
        </p:nvSpPr>
        <p:spPr bwMode="auto">
          <a:xfrm>
            <a:off x="1802157" y="259080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5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3" name="AutoShape 283"/>
          <p:cNvSpPr>
            <a:spLocks noChangeArrowheads="1"/>
          </p:cNvSpPr>
          <p:nvPr/>
        </p:nvSpPr>
        <p:spPr bwMode="auto">
          <a:xfrm>
            <a:off x="2482133" y="259080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6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620851"/>
              </p:ext>
            </p:extLst>
          </p:nvPr>
        </p:nvGraphicFramePr>
        <p:xfrm>
          <a:off x="3627120" y="1545586"/>
          <a:ext cx="274320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2362200"/>
              </a:tblGrid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well</a:t>
                      </a:r>
                      <a:r>
                        <a:rPr lang="en-US" sz="800" baseline="0" dirty="0" smtClean="0"/>
                        <a:t> #1 </a:t>
                      </a:r>
                      <a:r>
                        <a:rPr lang="en-US" sz="800" dirty="0" smtClean="0"/>
                        <a:t>operating status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well</a:t>
                      </a:r>
                      <a:r>
                        <a:rPr lang="en-US" sz="800" baseline="0" dirty="0" smtClean="0"/>
                        <a:t> #2 </a:t>
                      </a:r>
                      <a:r>
                        <a:rPr lang="en-US" sz="800" dirty="0" smtClean="0"/>
                        <a:t>operating status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well</a:t>
                      </a:r>
                      <a:r>
                        <a:rPr lang="en-US" sz="800" baseline="0" dirty="0" smtClean="0"/>
                        <a:t> #3 </a:t>
                      </a:r>
                      <a:r>
                        <a:rPr lang="en-US" sz="800" dirty="0" smtClean="0"/>
                        <a:t>operating status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flow line pressure from well #1 (outlet)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flow line pressure from well #2 (outlet)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flow line pressure from well #3 (outlet)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flow line pressure</a:t>
                      </a:r>
                    </a:p>
                    <a:p>
                      <a:r>
                        <a:rPr lang="en-US" sz="800" dirty="0" smtClean="0"/>
                        <a:t>gas rate</a:t>
                      </a:r>
                    </a:p>
                    <a:p>
                      <a:r>
                        <a:rPr lang="en-US" sz="800" dirty="0" smtClean="0"/>
                        <a:t>oil rate</a:t>
                      </a:r>
                    </a:p>
                    <a:p>
                      <a:r>
                        <a:rPr lang="en-US" sz="800" dirty="0" smtClean="0"/>
                        <a:t>water rate</a:t>
                      </a:r>
                    </a:p>
                    <a:p>
                      <a:r>
                        <a:rPr lang="en-US" sz="800" dirty="0" smtClean="0"/>
                        <a:t>gas liquid ratio</a:t>
                      </a:r>
                    </a:p>
                    <a:p>
                      <a:r>
                        <a:rPr lang="en-US" sz="800" dirty="0" smtClean="0"/>
                        <a:t>gas oil ratio</a:t>
                      </a:r>
                    </a:p>
                    <a:p>
                      <a:r>
                        <a:rPr lang="en-US" sz="800" dirty="0" smtClean="0"/>
                        <a:t>water cut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total oil </a:t>
                      </a:r>
                      <a:r>
                        <a:rPr lang="en-US" sz="800" baseline="0" dirty="0" smtClean="0"/>
                        <a:t>flow </a:t>
                      </a:r>
                      <a:r>
                        <a:rPr lang="en-US" sz="800" dirty="0" smtClean="0"/>
                        <a:t>rate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total gas </a:t>
                      </a:r>
                      <a:r>
                        <a:rPr lang="en-US" sz="800" baseline="0" dirty="0" smtClean="0"/>
                        <a:t>flow </a:t>
                      </a:r>
                      <a:r>
                        <a:rPr lang="en-US" sz="800" dirty="0" smtClean="0"/>
                        <a:t>rate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total water </a:t>
                      </a:r>
                      <a:r>
                        <a:rPr lang="en-US" sz="800" baseline="0" dirty="0" smtClean="0"/>
                        <a:t>flow </a:t>
                      </a:r>
                      <a:r>
                        <a:rPr lang="en-US" sz="800" dirty="0" smtClean="0"/>
                        <a:t>rate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2" name="Elbow Connector 17"/>
          <p:cNvCxnSpPr>
            <a:cxnSpLocks noChangeShapeType="1"/>
            <a:stCxn id="46" idx="2"/>
          </p:cNvCxnSpPr>
          <p:nvPr/>
        </p:nvCxnSpPr>
        <p:spPr bwMode="auto">
          <a:xfrm flipH="1">
            <a:off x="2052628" y="2545080"/>
            <a:ext cx="1" cy="31813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cxnSp>
        <p:nvCxnSpPr>
          <p:cNvPr id="43" name="Elbow Connector 17"/>
          <p:cNvCxnSpPr>
            <a:cxnSpLocks noChangeShapeType="1"/>
            <a:stCxn id="44" idx="2"/>
          </p:cNvCxnSpPr>
          <p:nvPr/>
        </p:nvCxnSpPr>
        <p:spPr bwMode="auto">
          <a:xfrm>
            <a:off x="2735068" y="2545080"/>
            <a:ext cx="0" cy="31369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sp>
        <p:nvSpPr>
          <p:cNvPr id="44" name="Rectangle 43"/>
          <p:cNvSpPr/>
          <p:nvPr/>
        </p:nvSpPr>
        <p:spPr bwMode="auto">
          <a:xfrm>
            <a:off x="2420743" y="1576066"/>
            <a:ext cx="628650" cy="96901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/>
          <a:lstStyle/>
          <a:p>
            <a:pPr algn="ctr"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Well #3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738304" y="1576066"/>
            <a:ext cx="628650" cy="96901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/>
          <a:lstStyle/>
          <a:p>
            <a:pPr algn="ctr"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Well #2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055864" y="1576066"/>
            <a:ext cx="628650" cy="96901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/>
          <a:lstStyle/>
          <a:p>
            <a:pPr algn="ctr"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Well #1</a:t>
            </a:r>
            <a:endParaRPr lang="en-US" sz="800" b="1" dirty="0">
              <a:solidFill>
                <a:prstClr val="black"/>
              </a:solidFill>
            </a:endParaRPr>
          </a:p>
        </p:txBody>
      </p:sp>
      <p:cxnSp>
        <p:nvCxnSpPr>
          <p:cNvPr id="48" name="Elbow Connector 17"/>
          <p:cNvCxnSpPr>
            <a:cxnSpLocks noChangeShapeType="1"/>
            <a:stCxn id="47" idx="2"/>
          </p:cNvCxnSpPr>
          <p:nvPr/>
        </p:nvCxnSpPr>
        <p:spPr bwMode="auto">
          <a:xfrm>
            <a:off x="1370189" y="2545080"/>
            <a:ext cx="5472" cy="31369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22" y="1830125"/>
            <a:ext cx="373855" cy="6920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580" y="1830125"/>
            <a:ext cx="373855" cy="6920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956" y="1830125"/>
            <a:ext cx="373855" cy="6920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AutoShape 283"/>
          <p:cNvSpPr>
            <a:spLocks noChangeArrowheads="1"/>
          </p:cNvSpPr>
          <p:nvPr/>
        </p:nvSpPr>
        <p:spPr bwMode="auto">
          <a:xfrm>
            <a:off x="3619705" y="4492636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3" name="AutoShape 283"/>
          <p:cNvSpPr>
            <a:spLocks noChangeArrowheads="1"/>
          </p:cNvSpPr>
          <p:nvPr/>
        </p:nvSpPr>
        <p:spPr bwMode="auto">
          <a:xfrm>
            <a:off x="3619705" y="4708080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45481" y="4457939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flow measurement</a:t>
            </a:r>
            <a:endParaRPr 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3845481" y="4673383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facility parameter</a:t>
            </a:r>
            <a:endParaRPr lang="en-US" sz="800" dirty="0"/>
          </a:p>
        </p:txBody>
      </p:sp>
      <p:sp>
        <p:nvSpPr>
          <p:cNvPr id="21" name="AutoShape 283"/>
          <p:cNvSpPr>
            <a:spLocks noChangeArrowheads="1"/>
          </p:cNvSpPr>
          <p:nvPr/>
        </p:nvSpPr>
        <p:spPr bwMode="auto">
          <a:xfrm>
            <a:off x="1279179" y="1935480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0" name="AutoShape 283"/>
          <p:cNvSpPr>
            <a:spLocks noChangeArrowheads="1"/>
          </p:cNvSpPr>
          <p:nvPr/>
        </p:nvSpPr>
        <p:spPr bwMode="auto">
          <a:xfrm>
            <a:off x="1956145" y="1935480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1" name="AutoShape 283"/>
          <p:cNvSpPr>
            <a:spLocks noChangeArrowheads="1"/>
          </p:cNvSpPr>
          <p:nvPr/>
        </p:nvSpPr>
        <p:spPr bwMode="auto">
          <a:xfrm>
            <a:off x="2638586" y="1935480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74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39043" y="4103762"/>
            <a:ext cx="788193" cy="45799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prstClr val="black"/>
                </a:solidFill>
              </a:rPr>
              <a:t>Separator</a:t>
            </a:r>
            <a:endParaRPr lang="en-US" sz="800" b="1" dirty="0">
              <a:solidFill>
                <a:prstClr val="black"/>
              </a:solidFill>
            </a:endParaRPr>
          </a:p>
        </p:txBody>
      </p:sp>
      <p:cxnSp>
        <p:nvCxnSpPr>
          <p:cNvPr id="4" name="Elbow Connector 17"/>
          <p:cNvCxnSpPr>
            <a:cxnSpLocks noChangeShapeType="1"/>
            <a:endCxn id="5" idx="0"/>
          </p:cNvCxnSpPr>
          <p:nvPr/>
        </p:nvCxnSpPr>
        <p:spPr bwMode="auto">
          <a:xfrm>
            <a:off x="2033140" y="3021964"/>
            <a:ext cx="0" cy="4070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" name="Rectangle 4"/>
          <p:cNvSpPr/>
          <p:nvPr/>
        </p:nvSpPr>
        <p:spPr bwMode="auto">
          <a:xfrm>
            <a:off x="1614039" y="3429001"/>
            <a:ext cx="838201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multi-phase flow meter</a:t>
            </a:r>
            <a:endParaRPr lang="en-US" sz="800" b="1" dirty="0">
              <a:solidFill>
                <a:prstClr val="black"/>
              </a:solidFill>
            </a:endParaRPr>
          </a:p>
        </p:txBody>
      </p:sp>
      <p:cxnSp>
        <p:nvCxnSpPr>
          <p:cNvPr id="6" name="Elbow Connector 17"/>
          <p:cNvCxnSpPr>
            <a:cxnSpLocks noChangeShapeType="1"/>
            <a:stCxn id="5" idx="2"/>
            <a:endCxn id="2" idx="0"/>
          </p:cNvCxnSpPr>
          <p:nvPr/>
        </p:nvCxnSpPr>
        <p:spPr bwMode="auto">
          <a:xfrm>
            <a:off x="2033140" y="3810001"/>
            <a:ext cx="0" cy="293761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" name="Elbow Connector 17"/>
          <p:cNvCxnSpPr>
            <a:cxnSpLocks noChangeShapeType="1"/>
          </p:cNvCxnSpPr>
          <p:nvPr/>
        </p:nvCxnSpPr>
        <p:spPr bwMode="auto">
          <a:xfrm>
            <a:off x="2045519" y="4561756"/>
            <a:ext cx="0" cy="29630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" name="Elbow Connector 17"/>
          <p:cNvCxnSpPr>
            <a:cxnSpLocks noChangeShapeType="1"/>
          </p:cNvCxnSpPr>
          <p:nvPr/>
        </p:nvCxnSpPr>
        <p:spPr bwMode="auto">
          <a:xfrm>
            <a:off x="2427236" y="4191000"/>
            <a:ext cx="439698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Elbow Connector 17"/>
          <p:cNvCxnSpPr>
            <a:cxnSpLocks noChangeShapeType="1"/>
          </p:cNvCxnSpPr>
          <p:nvPr/>
        </p:nvCxnSpPr>
        <p:spPr bwMode="auto">
          <a:xfrm>
            <a:off x="2452240" y="4419600"/>
            <a:ext cx="414694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" name="TextBox 31"/>
          <p:cNvSpPr txBox="1"/>
          <p:nvPr/>
        </p:nvSpPr>
        <p:spPr>
          <a:xfrm>
            <a:off x="1862426" y="4898192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/>
              <a:t>water</a:t>
            </a:r>
            <a:endParaRPr lang="en-US" sz="800" b="1" dirty="0"/>
          </a:p>
        </p:txBody>
      </p:sp>
      <p:sp>
        <p:nvSpPr>
          <p:cNvPr id="14" name="TextBox 35"/>
          <p:cNvSpPr txBox="1"/>
          <p:nvPr/>
        </p:nvSpPr>
        <p:spPr>
          <a:xfrm>
            <a:off x="2886277" y="4348651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/>
              <a:t>gas</a:t>
            </a:r>
            <a:endParaRPr lang="en-US" sz="800" b="1" dirty="0"/>
          </a:p>
        </p:txBody>
      </p:sp>
      <p:sp>
        <p:nvSpPr>
          <p:cNvPr id="15" name="TextBox 36"/>
          <p:cNvSpPr txBox="1"/>
          <p:nvPr/>
        </p:nvSpPr>
        <p:spPr>
          <a:xfrm>
            <a:off x="2886277" y="407003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/>
              <a:t>oil </a:t>
            </a:r>
            <a:endParaRPr lang="en-US" sz="800" b="1" dirty="0"/>
          </a:p>
        </p:txBody>
      </p:sp>
      <p:sp>
        <p:nvSpPr>
          <p:cNvPr id="26" name="AutoShape 283"/>
          <p:cNvSpPr>
            <a:spLocks noChangeArrowheads="1"/>
          </p:cNvSpPr>
          <p:nvPr/>
        </p:nvSpPr>
        <p:spPr bwMode="auto">
          <a:xfrm>
            <a:off x="1812953" y="389382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7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7" name="AutoShape 283"/>
          <p:cNvSpPr>
            <a:spLocks noChangeArrowheads="1"/>
          </p:cNvSpPr>
          <p:nvPr/>
        </p:nvSpPr>
        <p:spPr bwMode="auto">
          <a:xfrm>
            <a:off x="1812521" y="4709907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10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8" name="AutoShape 283"/>
          <p:cNvSpPr>
            <a:spLocks noChangeArrowheads="1"/>
          </p:cNvSpPr>
          <p:nvPr/>
        </p:nvSpPr>
        <p:spPr bwMode="auto">
          <a:xfrm>
            <a:off x="2517421" y="3997006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>
                <a:latin typeface="Arial" charset="0"/>
                <a:cs typeface="Arial" charset="0"/>
              </a:rPr>
              <a:t>8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9" name="AutoShape 283"/>
          <p:cNvSpPr>
            <a:spLocks noChangeArrowheads="1"/>
          </p:cNvSpPr>
          <p:nvPr/>
        </p:nvSpPr>
        <p:spPr bwMode="auto">
          <a:xfrm>
            <a:off x="2517421" y="449107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9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91921" y="2815540"/>
            <a:ext cx="2114183" cy="10782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582105" y="4070031"/>
            <a:ext cx="889183" cy="51897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32312"/>
              </p:ext>
            </p:extLst>
          </p:nvPr>
        </p:nvGraphicFramePr>
        <p:xfrm>
          <a:off x="3627120" y="1545586"/>
          <a:ext cx="274320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2362200"/>
              </a:tblGrid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well</a:t>
                      </a:r>
                      <a:r>
                        <a:rPr lang="en-US" sz="800" baseline="0" dirty="0" smtClean="0"/>
                        <a:t> #1 </a:t>
                      </a:r>
                      <a:r>
                        <a:rPr lang="en-US" sz="800" dirty="0" smtClean="0"/>
                        <a:t>operating status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well</a:t>
                      </a:r>
                      <a:r>
                        <a:rPr lang="en-US" sz="800" baseline="0" dirty="0" smtClean="0"/>
                        <a:t> #2 </a:t>
                      </a:r>
                      <a:r>
                        <a:rPr lang="en-US" sz="800" dirty="0" smtClean="0"/>
                        <a:t>operating status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well</a:t>
                      </a:r>
                      <a:r>
                        <a:rPr lang="en-US" sz="800" baseline="0" dirty="0" smtClean="0"/>
                        <a:t> #3 </a:t>
                      </a:r>
                      <a:r>
                        <a:rPr lang="en-US" sz="800" dirty="0" smtClean="0"/>
                        <a:t>operating status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flow line pressure from well #1 (outlet)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flow line pressure from well #2 (outlet)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flow line pressure from well #3 (outlet)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flow line pressure</a:t>
                      </a:r>
                    </a:p>
                    <a:p>
                      <a:r>
                        <a:rPr lang="en-US" sz="800" dirty="0" smtClean="0"/>
                        <a:t>gas rate</a:t>
                      </a:r>
                    </a:p>
                    <a:p>
                      <a:r>
                        <a:rPr lang="en-US" sz="800" dirty="0" smtClean="0"/>
                        <a:t>oil rate</a:t>
                      </a:r>
                    </a:p>
                    <a:p>
                      <a:r>
                        <a:rPr lang="en-US" sz="800" dirty="0" smtClean="0"/>
                        <a:t>water rate</a:t>
                      </a:r>
                    </a:p>
                    <a:p>
                      <a:r>
                        <a:rPr lang="en-US" sz="800" dirty="0" smtClean="0"/>
                        <a:t>gas liquid ratio</a:t>
                      </a:r>
                    </a:p>
                    <a:p>
                      <a:r>
                        <a:rPr lang="en-US" sz="800" dirty="0" smtClean="0"/>
                        <a:t>gas oil ratio</a:t>
                      </a:r>
                    </a:p>
                    <a:p>
                      <a:r>
                        <a:rPr lang="en-US" sz="800" dirty="0" smtClean="0"/>
                        <a:t>water cut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total oil </a:t>
                      </a:r>
                      <a:r>
                        <a:rPr lang="en-US" sz="800" baseline="0" dirty="0" smtClean="0"/>
                        <a:t>flow </a:t>
                      </a:r>
                      <a:r>
                        <a:rPr lang="en-US" sz="800" dirty="0" smtClean="0"/>
                        <a:t>rate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total gas </a:t>
                      </a:r>
                      <a:r>
                        <a:rPr lang="en-US" sz="800" baseline="0" dirty="0" smtClean="0"/>
                        <a:t>flow </a:t>
                      </a:r>
                      <a:r>
                        <a:rPr lang="en-US" sz="800" dirty="0" smtClean="0"/>
                        <a:t>rate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total water </a:t>
                      </a:r>
                      <a:r>
                        <a:rPr lang="en-US" sz="800" baseline="0" dirty="0" smtClean="0"/>
                        <a:t>flow </a:t>
                      </a:r>
                      <a:r>
                        <a:rPr lang="en-US" sz="800" dirty="0" smtClean="0"/>
                        <a:t>rate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Rectangle 40"/>
          <p:cNvSpPr/>
          <p:nvPr/>
        </p:nvSpPr>
        <p:spPr bwMode="auto">
          <a:xfrm>
            <a:off x="1036375" y="2863219"/>
            <a:ext cx="1993529" cy="15874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Production Header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42" name="AutoShape 283"/>
          <p:cNvSpPr>
            <a:spLocks noChangeArrowheads="1"/>
          </p:cNvSpPr>
          <p:nvPr/>
        </p:nvSpPr>
        <p:spPr bwMode="auto">
          <a:xfrm>
            <a:off x="1121459" y="259080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4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3" name="AutoShape 283"/>
          <p:cNvSpPr>
            <a:spLocks noChangeArrowheads="1"/>
          </p:cNvSpPr>
          <p:nvPr/>
        </p:nvSpPr>
        <p:spPr bwMode="auto">
          <a:xfrm>
            <a:off x="1802157" y="259080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5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4" name="AutoShape 283"/>
          <p:cNvSpPr>
            <a:spLocks noChangeArrowheads="1"/>
          </p:cNvSpPr>
          <p:nvPr/>
        </p:nvSpPr>
        <p:spPr bwMode="auto">
          <a:xfrm>
            <a:off x="2482133" y="2615699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6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cxnSp>
        <p:nvCxnSpPr>
          <p:cNvPr id="46" name="Elbow Connector 17"/>
          <p:cNvCxnSpPr>
            <a:cxnSpLocks noChangeShapeType="1"/>
            <a:stCxn id="49" idx="2"/>
          </p:cNvCxnSpPr>
          <p:nvPr/>
        </p:nvCxnSpPr>
        <p:spPr bwMode="auto">
          <a:xfrm flipH="1">
            <a:off x="2052628" y="2545080"/>
            <a:ext cx="1" cy="31813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cxnSp>
        <p:nvCxnSpPr>
          <p:cNvPr id="47" name="Elbow Connector 17"/>
          <p:cNvCxnSpPr>
            <a:cxnSpLocks noChangeShapeType="1"/>
            <a:stCxn id="48" idx="2"/>
          </p:cNvCxnSpPr>
          <p:nvPr/>
        </p:nvCxnSpPr>
        <p:spPr bwMode="auto">
          <a:xfrm>
            <a:off x="2735068" y="2545080"/>
            <a:ext cx="0" cy="31369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sp>
        <p:nvSpPr>
          <p:cNvPr id="48" name="Rectangle 47"/>
          <p:cNvSpPr/>
          <p:nvPr/>
        </p:nvSpPr>
        <p:spPr bwMode="auto">
          <a:xfrm>
            <a:off x="2420743" y="1576066"/>
            <a:ext cx="628650" cy="96901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/>
          <a:lstStyle/>
          <a:p>
            <a:pPr algn="ctr"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Well #3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738304" y="1576066"/>
            <a:ext cx="628650" cy="96901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/>
          <a:lstStyle/>
          <a:p>
            <a:pPr algn="ctr"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Well #2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055864" y="1576066"/>
            <a:ext cx="628650" cy="96901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/>
          <a:lstStyle/>
          <a:p>
            <a:pPr algn="ctr">
              <a:defRPr/>
            </a:pPr>
            <a:r>
              <a:rPr lang="en-US" sz="800" b="1" dirty="0" smtClean="0">
                <a:solidFill>
                  <a:prstClr val="black"/>
                </a:solidFill>
              </a:rPr>
              <a:t>Well #1</a:t>
            </a:r>
            <a:endParaRPr lang="en-US" sz="800" b="1" dirty="0">
              <a:solidFill>
                <a:prstClr val="black"/>
              </a:solidFill>
            </a:endParaRPr>
          </a:p>
        </p:txBody>
      </p:sp>
      <p:cxnSp>
        <p:nvCxnSpPr>
          <p:cNvPr id="51" name="Elbow Connector 17"/>
          <p:cNvCxnSpPr>
            <a:cxnSpLocks noChangeShapeType="1"/>
            <a:stCxn id="50" idx="2"/>
          </p:cNvCxnSpPr>
          <p:nvPr/>
        </p:nvCxnSpPr>
        <p:spPr bwMode="auto">
          <a:xfrm>
            <a:off x="1370189" y="2545080"/>
            <a:ext cx="5472" cy="31369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22" y="1830125"/>
            <a:ext cx="373855" cy="6920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580" y="1830125"/>
            <a:ext cx="373855" cy="6920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956" y="1830125"/>
            <a:ext cx="373855" cy="6920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1036375" y="1512520"/>
            <a:ext cx="648139" cy="10782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729740" y="1512520"/>
            <a:ext cx="648139" cy="10782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415595" y="1512520"/>
            <a:ext cx="648139" cy="10782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AutoShape 283"/>
          <p:cNvSpPr>
            <a:spLocks noChangeArrowheads="1"/>
          </p:cNvSpPr>
          <p:nvPr/>
        </p:nvSpPr>
        <p:spPr bwMode="auto">
          <a:xfrm>
            <a:off x="3619705" y="4492636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9" name="AutoShape 283"/>
          <p:cNvSpPr>
            <a:spLocks noChangeArrowheads="1"/>
          </p:cNvSpPr>
          <p:nvPr/>
        </p:nvSpPr>
        <p:spPr bwMode="auto">
          <a:xfrm>
            <a:off x="3619705" y="4708080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45481" y="4457939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flow measurement</a:t>
            </a:r>
            <a:endParaRPr 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3845481" y="4673383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facility parameter</a:t>
            </a:r>
            <a:endParaRPr lang="en-US" sz="800" dirty="0"/>
          </a:p>
        </p:txBody>
      </p:sp>
      <p:sp>
        <p:nvSpPr>
          <p:cNvPr id="62" name="AutoShape 283"/>
          <p:cNvSpPr>
            <a:spLocks noChangeArrowheads="1"/>
          </p:cNvSpPr>
          <p:nvPr/>
        </p:nvSpPr>
        <p:spPr bwMode="auto">
          <a:xfrm>
            <a:off x="1279179" y="1935480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63" name="AutoShape 283"/>
          <p:cNvSpPr>
            <a:spLocks noChangeArrowheads="1"/>
          </p:cNvSpPr>
          <p:nvPr/>
        </p:nvSpPr>
        <p:spPr bwMode="auto">
          <a:xfrm>
            <a:off x="1956145" y="1935480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64" name="AutoShape 283"/>
          <p:cNvSpPr>
            <a:spLocks noChangeArrowheads="1"/>
          </p:cNvSpPr>
          <p:nvPr/>
        </p:nvSpPr>
        <p:spPr bwMode="auto">
          <a:xfrm>
            <a:off x="2638586" y="1935480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5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Elbow Connector 17"/>
          <p:cNvCxnSpPr>
            <a:cxnSpLocks noChangeShapeType="1"/>
          </p:cNvCxnSpPr>
          <p:nvPr/>
        </p:nvCxnSpPr>
        <p:spPr bwMode="auto">
          <a:xfrm>
            <a:off x="2033140" y="3810001"/>
            <a:ext cx="0" cy="293761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" name="Elbow Connector 17"/>
          <p:cNvCxnSpPr>
            <a:cxnSpLocks noChangeShapeType="1"/>
          </p:cNvCxnSpPr>
          <p:nvPr/>
        </p:nvCxnSpPr>
        <p:spPr bwMode="auto">
          <a:xfrm>
            <a:off x="2045519" y="4561756"/>
            <a:ext cx="0" cy="29630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" name="Elbow Connector 17"/>
          <p:cNvCxnSpPr>
            <a:cxnSpLocks noChangeShapeType="1"/>
          </p:cNvCxnSpPr>
          <p:nvPr/>
        </p:nvCxnSpPr>
        <p:spPr bwMode="auto">
          <a:xfrm>
            <a:off x="2452240" y="4191000"/>
            <a:ext cx="439698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Elbow Connector 17"/>
          <p:cNvCxnSpPr>
            <a:cxnSpLocks noChangeShapeType="1"/>
          </p:cNvCxnSpPr>
          <p:nvPr/>
        </p:nvCxnSpPr>
        <p:spPr bwMode="auto">
          <a:xfrm>
            <a:off x="2452240" y="4419600"/>
            <a:ext cx="414694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" name="TextBox 31"/>
          <p:cNvSpPr txBox="1"/>
          <p:nvPr/>
        </p:nvSpPr>
        <p:spPr>
          <a:xfrm>
            <a:off x="1862426" y="4898192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/>
              <a:t>water</a:t>
            </a:r>
            <a:endParaRPr lang="en-US" sz="800" b="1" dirty="0"/>
          </a:p>
        </p:txBody>
      </p:sp>
      <p:sp>
        <p:nvSpPr>
          <p:cNvPr id="14" name="TextBox 35"/>
          <p:cNvSpPr txBox="1"/>
          <p:nvPr/>
        </p:nvSpPr>
        <p:spPr>
          <a:xfrm>
            <a:off x="2886277" y="4348651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/>
              <a:t>gas</a:t>
            </a:r>
            <a:endParaRPr lang="en-US" sz="800" b="1" dirty="0"/>
          </a:p>
        </p:txBody>
      </p:sp>
      <p:sp>
        <p:nvSpPr>
          <p:cNvPr id="15" name="TextBox 36"/>
          <p:cNvSpPr txBox="1"/>
          <p:nvPr/>
        </p:nvSpPr>
        <p:spPr>
          <a:xfrm>
            <a:off x="2886277" y="407003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/>
              <a:t>oil </a:t>
            </a:r>
            <a:endParaRPr lang="en-US" sz="800" b="1" dirty="0"/>
          </a:p>
        </p:txBody>
      </p:sp>
      <p:sp>
        <p:nvSpPr>
          <p:cNvPr id="26" name="AutoShape 283"/>
          <p:cNvSpPr>
            <a:spLocks noChangeArrowheads="1"/>
          </p:cNvSpPr>
          <p:nvPr/>
        </p:nvSpPr>
        <p:spPr bwMode="auto">
          <a:xfrm>
            <a:off x="1812953" y="389382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7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7" name="AutoShape 283"/>
          <p:cNvSpPr>
            <a:spLocks noChangeArrowheads="1"/>
          </p:cNvSpPr>
          <p:nvPr/>
        </p:nvSpPr>
        <p:spPr bwMode="auto">
          <a:xfrm>
            <a:off x="1812521" y="4709907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10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8" name="AutoShape 283"/>
          <p:cNvSpPr>
            <a:spLocks noChangeArrowheads="1"/>
          </p:cNvSpPr>
          <p:nvPr/>
        </p:nvSpPr>
        <p:spPr bwMode="auto">
          <a:xfrm>
            <a:off x="2517421" y="3997006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>
                <a:latin typeface="Arial" charset="0"/>
                <a:cs typeface="Arial" charset="0"/>
              </a:rPr>
              <a:t>8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9" name="AutoShape 283"/>
          <p:cNvSpPr>
            <a:spLocks noChangeArrowheads="1"/>
          </p:cNvSpPr>
          <p:nvPr/>
        </p:nvSpPr>
        <p:spPr bwMode="auto">
          <a:xfrm>
            <a:off x="2517421" y="449107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9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91921" y="2858772"/>
            <a:ext cx="2114183" cy="9512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/>
              <a:t>D</a:t>
            </a:r>
            <a:endParaRPr lang="en-US" sz="800" b="1" dirty="0"/>
          </a:p>
        </p:txBody>
      </p:sp>
      <p:sp>
        <p:nvSpPr>
          <p:cNvPr id="40" name="Rectangle 39"/>
          <p:cNvSpPr/>
          <p:nvPr/>
        </p:nvSpPr>
        <p:spPr>
          <a:xfrm>
            <a:off x="1582105" y="4103762"/>
            <a:ext cx="889183" cy="4579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/>
              <a:t>E</a:t>
            </a:r>
            <a:endParaRPr lang="en-US" sz="800" b="1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784930"/>
              </p:ext>
            </p:extLst>
          </p:nvPr>
        </p:nvGraphicFramePr>
        <p:xfrm>
          <a:off x="3627120" y="1545586"/>
          <a:ext cx="274320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2362200"/>
              </a:tblGrid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well</a:t>
                      </a:r>
                      <a:r>
                        <a:rPr lang="en-US" sz="800" baseline="0" dirty="0" smtClean="0"/>
                        <a:t> #1 </a:t>
                      </a:r>
                      <a:r>
                        <a:rPr lang="en-US" sz="800" dirty="0" smtClean="0"/>
                        <a:t>operating status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well</a:t>
                      </a:r>
                      <a:r>
                        <a:rPr lang="en-US" sz="800" baseline="0" dirty="0" smtClean="0"/>
                        <a:t> #2 </a:t>
                      </a:r>
                      <a:r>
                        <a:rPr lang="en-US" sz="800" dirty="0" smtClean="0"/>
                        <a:t>operating status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well</a:t>
                      </a:r>
                      <a:r>
                        <a:rPr lang="en-US" sz="800" baseline="0" dirty="0" smtClean="0"/>
                        <a:t> #3 </a:t>
                      </a:r>
                      <a:r>
                        <a:rPr lang="en-US" sz="800" dirty="0" smtClean="0"/>
                        <a:t>operating status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flow line pressure from well #1 (outlet)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flow line pressure from well #2 (outlet)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flow line pressure from well #3 (outlet)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flow line pressure</a:t>
                      </a:r>
                    </a:p>
                    <a:p>
                      <a:r>
                        <a:rPr lang="en-US" sz="800" dirty="0" smtClean="0"/>
                        <a:t>gas rate</a:t>
                      </a:r>
                    </a:p>
                    <a:p>
                      <a:r>
                        <a:rPr lang="en-US" sz="800" dirty="0" smtClean="0"/>
                        <a:t>oil rate</a:t>
                      </a:r>
                    </a:p>
                    <a:p>
                      <a:r>
                        <a:rPr lang="en-US" sz="800" dirty="0" smtClean="0"/>
                        <a:t>water rate</a:t>
                      </a:r>
                    </a:p>
                    <a:p>
                      <a:r>
                        <a:rPr lang="en-US" sz="800" dirty="0" smtClean="0"/>
                        <a:t>gas liquid ratio</a:t>
                      </a:r>
                    </a:p>
                    <a:p>
                      <a:r>
                        <a:rPr lang="en-US" sz="800" dirty="0" smtClean="0"/>
                        <a:t>gas oil ratio</a:t>
                      </a:r>
                    </a:p>
                    <a:p>
                      <a:r>
                        <a:rPr lang="en-US" sz="800" dirty="0" smtClean="0"/>
                        <a:t>water cut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total oil </a:t>
                      </a:r>
                      <a:r>
                        <a:rPr lang="en-US" sz="800" baseline="0" dirty="0" smtClean="0"/>
                        <a:t>flow </a:t>
                      </a:r>
                      <a:r>
                        <a:rPr lang="en-US" sz="800" dirty="0" smtClean="0"/>
                        <a:t>rate</a:t>
                      </a:r>
                      <a:endParaRPr lang="en-US" sz="800" dirty="0"/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total gas </a:t>
                      </a:r>
                      <a:r>
                        <a:rPr lang="en-US" sz="800" baseline="0" dirty="0" smtClean="0"/>
                        <a:t>flow </a:t>
                      </a:r>
                      <a:r>
                        <a:rPr lang="en-US" sz="800" dirty="0" smtClean="0"/>
                        <a:t>rate</a:t>
                      </a:r>
                    </a:p>
                  </a:txBody>
                  <a:tcPr/>
                </a:tc>
              </a:tr>
              <a:tr h="18653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total water </a:t>
                      </a:r>
                      <a:r>
                        <a:rPr lang="en-US" sz="800" baseline="0" dirty="0" smtClean="0"/>
                        <a:t>flow </a:t>
                      </a:r>
                      <a:r>
                        <a:rPr lang="en-US" sz="800" dirty="0" smtClean="0"/>
                        <a:t>rate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AutoShape 283"/>
          <p:cNvSpPr>
            <a:spLocks noChangeArrowheads="1"/>
          </p:cNvSpPr>
          <p:nvPr/>
        </p:nvSpPr>
        <p:spPr bwMode="auto">
          <a:xfrm>
            <a:off x="1121459" y="259080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4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3" name="AutoShape 283"/>
          <p:cNvSpPr>
            <a:spLocks noChangeArrowheads="1"/>
          </p:cNvSpPr>
          <p:nvPr/>
        </p:nvSpPr>
        <p:spPr bwMode="auto">
          <a:xfrm>
            <a:off x="1802157" y="259080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5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4" name="AutoShape 283"/>
          <p:cNvSpPr>
            <a:spLocks noChangeArrowheads="1"/>
          </p:cNvSpPr>
          <p:nvPr/>
        </p:nvSpPr>
        <p:spPr bwMode="auto">
          <a:xfrm>
            <a:off x="2482133" y="2615699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6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cxnSp>
        <p:nvCxnSpPr>
          <p:cNvPr id="46" name="Elbow Connector 17"/>
          <p:cNvCxnSpPr>
            <a:cxnSpLocks noChangeShapeType="1"/>
          </p:cNvCxnSpPr>
          <p:nvPr/>
        </p:nvCxnSpPr>
        <p:spPr bwMode="auto">
          <a:xfrm flipH="1">
            <a:off x="2052628" y="2545080"/>
            <a:ext cx="1" cy="31813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cxnSp>
        <p:nvCxnSpPr>
          <p:cNvPr id="47" name="Elbow Connector 17"/>
          <p:cNvCxnSpPr>
            <a:cxnSpLocks noChangeShapeType="1"/>
          </p:cNvCxnSpPr>
          <p:nvPr/>
        </p:nvCxnSpPr>
        <p:spPr bwMode="auto">
          <a:xfrm>
            <a:off x="2735068" y="2545080"/>
            <a:ext cx="0" cy="31369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cxnSp>
        <p:nvCxnSpPr>
          <p:cNvPr id="51" name="Elbow Connector 17"/>
          <p:cNvCxnSpPr>
            <a:cxnSpLocks noChangeShapeType="1"/>
          </p:cNvCxnSpPr>
          <p:nvPr/>
        </p:nvCxnSpPr>
        <p:spPr bwMode="auto">
          <a:xfrm>
            <a:off x="1370189" y="2545080"/>
            <a:ext cx="5472" cy="31369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sp>
        <p:nvSpPr>
          <p:cNvPr id="55" name="Rectangle 54"/>
          <p:cNvSpPr/>
          <p:nvPr/>
        </p:nvSpPr>
        <p:spPr>
          <a:xfrm>
            <a:off x="1036375" y="1512520"/>
            <a:ext cx="648139" cy="10274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/>
              <a:t>A</a:t>
            </a:r>
            <a:endParaRPr lang="en-US" sz="800" b="1" dirty="0"/>
          </a:p>
        </p:txBody>
      </p:sp>
      <p:sp>
        <p:nvSpPr>
          <p:cNvPr id="56" name="Rectangle 55"/>
          <p:cNvSpPr/>
          <p:nvPr/>
        </p:nvSpPr>
        <p:spPr>
          <a:xfrm>
            <a:off x="1729740" y="1512520"/>
            <a:ext cx="648139" cy="10274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/>
              <a:t>B</a:t>
            </a:r>
            <a:endParaRPr lang="en-US" sz="800" b="1" dirty="0"/>
          </a:p>
        </p:txBody>
      </p:sp>
      <p:sp>
        <p:nvSpPr>
          <p:cNvPr id="57" name="Rectangle 56"/>
          <p:cNvSpPr/>
          <p:nvPr/>
        </p:nvSpPr>
        <p:spPr>
          <a:xfrm>
            <a:off x="2415595" y="1512520"/>
            <a:ext cx="648139" cy="10274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/>
              <a:t>C</a:t>
            </a:r>
            <a:endParaRPr lang="en-US" sz="800" b="1" dirty="0"/>
          </a:p>
        </p:txBody>
      </p:sp>
      <p:sp>
        <p:nvSpPr>
          <p:cNvPr id="58" name="AutoShape 283"/>
          <p:cNvSpPr>
            <a:spLocks noChangeArrowheads="1"/>
          </p:cNvSpPr>
          <p:nvPr/>
        </p:nvSpPr>
        <p:spPr bwMode="auto">
          <a:xfrm>
            <a:off x="3619705" y="4492636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9" name="AutoShape 283"/>
          <p:cNvSpPr>
            <a:spLocks noChangeArrowheads="1"/>
          </p:cNvSpPr>
          <p:nvPr/>
        </p:nvSpPr>
        <p:spPr bwMode="auto">
          <a:xfrm>
            <a:off x="3619705" y="4708080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45481" y="4457939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flow measurement</a:t>
            </a:r>
            <a:endParaRPr 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3845481" y="4673383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facility parameter</a:t>
            </a:r>
            <a:endParaRPr 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3845481" y="4898808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port</a:t>
            </a:r>
            <a:endParaRPr lang="en-US" sz="800" dirty="0"/>
          </a:p>
        </p:txBody>
      </p:sp>
      <p:sp>
        <p:nvSpPr>
          <p:cNvPr id="63" name="Rectangle 62"/>
          <p:cNvSpPr/>
          <p:nvPr/>
        </p:nvSpPr>
        <p:spPr>
          <a:xfrm>
            <a:off x="3613199" y="4949494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296116" y="2422194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976386" y="2418460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661170" y="2412034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5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290644" y="2863219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66941" y="2863219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4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661170" y="2867105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6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956145" y="3695929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7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966941" y="4115268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8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966941" y="4447684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12198" y="4146942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9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98764" y="4358640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8" name="AutoShape 283"/>
          <p:cNvSpPr>
            <a:spLocks noChangeArrowheads="1"/>
          </p:cNvSpPr>
          <p:nvPr/>
        </p:nvSpPr>
        <p:spPr bwMode="auto">
          <a:xfrm>
            <a:off x="1279179" y="1737360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9" name="AutoShape 283"/>
          <p:cNvSpPr>
            <a:spLocks noChangeArrowheads="1"/>
          </p:cNvSpPr>
          <p:nvPr/>
        </p:nvSpPr>
        <p:spPr bwMode="auto">
          <a:xfrm>
            <a:off x="1956145" y="1737360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0" name="AutoShape 283"/>
          <p:cNvSpPr>
            <a:spLocks noChangeArrowheads="1"/>
          </p:cNvSpPr>
          <p:nvPr/>
        </p:nvSpPr>
        <p:spPr bwMode="auto">
          <a:xfrm>
            <a:off x="2638586" y="1737360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42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4810</TotalTime>
  <Words>375</Words>
  <Application>Microsoft Office PowerPoint</Application>
  <PresentationFormat>On-screen Show (4:3)</PresentationFormat>
  <Paragraphs>163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perfomix</dc:creator>
  <cp:lastModifiedBy>Mark</cp:lastModifiedBy>
  <cp:revision>376</cp:revision>
  <cp:lastPrinted>2012-02-24T23:45:31Z</cp:lastPrinted>
  <dcterms:created xsi:type="dcterms:W3CDTF">2012-02-02T18:16:31Z</dcterms:created>
  <dcterms:modified xsi:type="dcterms:W3CDTF">2012-03-28T20:29:39Z</dcterms:modified>
</cp:coreProperties>
</file>