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notesMasterIdLst>
    <p:notesMasterId r:id="rId5"/>
  </p:notesMasterIdLst>
  <p:sldIdLst>
    <p:sldId id="267" r:id="rId2"/>
    <p:sldId id="268" r:id="rId3"/>
    <p:sldId id="266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673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-182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85ECA5-2558-4043-AD48-9704933CADA7}" type="datetimeFigureOut">
              <a:rPr lang="en-US" smtClean="0"/>
              <a:t>3/30/2012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D53CFB-4357-4FBA-BF8C-DF6C4E8C3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9247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3B7B89-3141-4348-BBCA-EFB96C506E42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902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947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541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09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119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560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753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357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082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75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656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466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639043" y="4103762"/>
            <a:ext cx="788193" cy="457994"/>
          </a:xfrm>
          <a:prstGeom prst="rect">
            <a:avLst/>
          </a:prstGeom>
          <a:solidFill>
            <a:schemeClr val="bg2">
              <a:lumMod val="9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b="1" dirty="0" smtClean="0">
                <a:solidFill>
                  <a:prstClr val="black"/>
                </a:solidFill>
              </a:rPr>
              <a:t>Separator</a:t>
            </a:r>
            <a:endParaRPr lang="en-US" sz="800" b="1" dirty="0">
              <a:solidFill>
                <a:prstClr val="black"/>
              </a:solidFill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1036375" y="2863219"/>
            <a:ext cx="1993529" cy="158745"/>
          </a:xfrm>
          <a:prstGeom prst="rect">
            <a:avLst/>
          </a:prstGeom>
          <a:solidFill>
            <a:schemeClr val="bg2">
              <a:lumMod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800" b="1" dirty="0" smtClean="0">
                <a:solidFill>
                  <a:prstClr val="black"/>
                </a:solidFill>
              </a:rPr>
              <a:t>Production Header</a:t>
            </a:r>
            <a:endParaRPr lang="en-US" sz="800" b="1" dirty="0">
              <a:solidFill>
                <a:prstClr val="black"/>
              </a:solidFill>
            </a:endParaRPr>
          </a:p>
        </p:txBody>
      </p:sp>
      <p:cxnSp>
        <p:nvCxnSpPr>
          <p:cNvPr id="4" name="Elbow Connector 17"/>
          <p:cNvCxnSpPr>
            <a:cxnSpLocks noChangeShapeType="1"/>
            <a:stCxn id="3" idx="2"/>
            <a:endCxn id="5" idx="0"/>
          </p:cNvCxnSpPr>
          <p:nvPr/>
        </p:nvCxnSpPr>
        <p:spPr bwMode="auto">
          <a:xfrm>
            <a:off x="2033140" y="3021964"/>
            <a:ext cx="0" cy="407037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5" name="Rectangle 4"/>
          <p:cNvSpPr/>
          <p:nvPr/>
        </p:nvSpPr>
        <p:spPr bwMode="auto">
          <a:xfrm>
            <a:off x="1614039" y="3429001"/>
            <a:ext cx="838201" cy="381000"/>
          </a:xfrm>
          <a:prstGeom prst="rect">
            <a:avLst/>
          </a:prstGeom>
          <a:solidFill>
            <a:schemeClr val="bg2">
              <a:lumMod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800" b="1" dirty="0" smtClean="0">
                <a:solidFill>
                  <a:prstClr val="black"/>
                </a:solidFill>
              </a:rPr>
              <a:t>multi-phase flow meter</a:t>
            </a:r>
            <a:endParaRPr lang="en-US" sz="800" b="1" dirty="0">
              <a:solidFill>
                <a:prstClr val="black"/>
              </a:solidFill>
            </a:endParaRPr>
          </a:p>
        </p:txBody>
      </p:sp>
      <p:cxnSp>
        <p:nvCxnSpPr>
          <p:cNvPr id="6" name="Elbow Connector 17"/>
          <p:cNvCxnSpPr>
            <a:cxnSpLocks noChangeShapeType="1"/>
            <a:stCxn id="5" idx="2"/>
            <a:endCxn id="2" idx="0"/>
          </p:cNvCxnSpPr>
          <p:nvPr/>
        </p:nvCxnSpPr>
        <p:spPr bwMode="auto">
          <a:xfrm>
            <a:off x="2033140" y="3810001"/>
            <a:ext cx="0" cy="293761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7" name="Elbow Connector 17"/>
          <p:cNvCxnSpPr>
            <a:cxnSpLocks noChangeShapeType="1"/>
          </p:cNvCxnSpPr>
          <p:nvPr/>
        </p:nvCxnSpPr>
        <p:spPr bwMode="auto">
          <a:xfrm>
            <a:off x="2045519" y="4561756"/>
            <a:ext cx="0" cy="296302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8" name="Elbow Connector 17"/>
          <p:cNvCxnSpPr>
            <a:cxnSpLocks noChangeShapeType="1"/>
          </p:cNvCxnSpPr>
          <p:nvPr/>
        </p:nvCxnSpPr>
        <p:spPr bwMode="auto">
          <a:xfrm>
            <a:off x="2427236" y="4191000"/>
            <a:ext cx="439698" cy="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9" name="Elbow Connector 17"/>
          <p:cNvCxnSpPr>
            <a:cxnSpLocks noChangeShapeType="1"/>
            <a:stCxn id="17" idx="2"/>
            <a:endCxn id="3" idx="0"/>
          </p:cNvCxnSpPr>
          <p:nvPr/>
        </p:nvCxnSpPr>
        <p:spPr bwMode="auto">
          <a:xfrm flipH="1">
            <a:off x="2033140" y="1957066"/>
            <a:ext cx="1" cy="906153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prstDash val="solid"/>
            <a:round/>
            <a:headEnd/>
            <a:tailEnd type="arrow" w="med" len="med"/>
          </a:ln>
        </p:spPr>
      </p:cxnSp>
      <p:cxnSp>
        <p:nvCxnSpPr>
          <p:cNvPr id="10" name="Elbow Connector 17"/>
          <p:cNvCxnSpPr>
            <a:cxnSpLocks noChangeShapeType="1"/>
          </p:cNvCxnSpPr>
          <p:nvPr/>
        </p:nvCxnSpPr>
        <p:spPr bwMode="auto">
          <a:xfrm>
            <a:off x="2715580" y="1957066"/>
            <a:ext cx="0" cy="901706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prstDash val="solid"/>
            <a:round/>
            <a:headEnd/>
            <a:tailEnd type="arrow" w="med" len="med"/>
          </a:ln>
        </p:spPr>
      </p:cxnSp>
      <p:sp>
        <p:nvSpPr>
          <p:cNvPr id="11" name="TextBox 61"/>
          <p:cNvSpPr txBox="1"/>
          <p:nvPr/>
        </p:nvSpPr>
        <p:spPr>
          <a:xfrm>
            <a:off x="383855" y="2238642"/>
            <a:ext cx="8915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1" dirty="0"/>
              <a:t>Production </a:t>
            </a:r>
            <a:r>
              <a:rPr lang="en-US" sz="800" b="1" dirty="0" smtClean="0"/>
              <a:t>Lines</a:t>
            </a:r>
            <a:endParaRPr lang="en-US" sz="800" b="1" dirty="0"/>
          </a:p>
          <a:p>
            <a:r>
              <a:rPr lang="en-US" sz="800" b="1" dirty="0" smtClean="0"/>
              <a:t>From Wells</a:t>
            </a:r>
            <a:endParaRPr lang="en-US" sz="800" b="1" dirty="0"/>
          </a:p>
        </p:txBody>
      </p:sp>
      <p:cxnSp>
        <p:nvCxnSpPr>
          <p:cNvPr id="12" name="Elbow Connector 17"/>
          <p:cNvCxnSpPr>
            <a:cxnSpLocks noChangeShapeType="1"/>
          </p:cNvCxnSpPr>
          <p:nvPr/>
        </p:nvCxnSpPr>
        <p:spPr bwMode="auto">
          <a:xfrm>
            <a:off x="2452240" y="4419600"/>
            <a:ext cx="414694" cy="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3" name="TextBox 31"/>
          <p:cNvSpPr txBox="1"/>
          <p:nvPr/>
        </p:nvSpPr>
        <p:spPr>
          <a:xfrm>
            <a:off x="1862426" y="4898192"/>
            <a:ext cx="4363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1" dirty="0" smtClean="0"/>
              <a:t>water</a:t>
            </a:r>
            <a:endParaRPr lang="en-US" sz="800" b="1" dirty="0"/>
          </a:p>
        </p:txBody>
      </p:sp>
      <p:sp>
        <p:nvSpPr>
          <p:cNvPr id="14" name="TextBox 35"/>
          <p:cNvSpPr txBox="1"/>
          <p:nvPr/>
        </p:nvSpPr>
        <p:spPr>
          <a:xfrm>
            <a:off x="2886277" y="4348651"/>
            <a:ext cx="3257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1" dirty="0" smtClean="0"/>
              <a:t>gas</a:t>
            </a:r>
            <a:endParaRPr lang="en-US" sz="800" b="1" dirty="0"/>
          </a:p>
        </p:txBody>
      </p:sp>
      <p:sp>
        <p:nvSpPr>
          <p:cNvPr id="15" name="TextBox 36"/>
          <p:cNvSpPr txBox="1"/>
          <p:nvPr/>
        </p:nvSpPr>
        <p:spPr>
          <a:xfrm>
            <a:off x="2886277" y="4070031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1" dirty="0" smtClean="0"/>
              <a:t>oil </a:t>
            </a:r>
            <a:endParaRPr lang="en-US" sz="800" b="1" dirty="0"/>
          </a:p>
        </p:txBody>
      </p:sp>
      <p:sp>
        <p:nvSpPr>
          <p:cNvPr id="16" name="Rectangle 15"/>
          <p:cNvSpPr/>
          <p:nvPr/>
        </p:nvSpPr>
        <p:spPr bwMode="auto">
          <a:xfrm>
            <a:off x="2401255" y="1576066"/>
            <a:ext cx="628650" cy="381000"/>
          </a:xfrm>
          <a:prstGeom prst="rect">
            <a:avLst/>
          </a:prstGeom>
          <a:solidFill>
            <a:schemeClr val="bg2">
              <a:lumMod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800" b="1" dirty="0" smtClean="0">
                <a:solidFill>
                  <a:prstClr val="black"/>
                </a:solidFill>
              </a:rPr>
              <a:t>Well #3</a:t>
            </a:r>
            <a:endParaRPr lang="en-US" sz="800" b="1" dirty="0">
              <a:solidFill>
                <a:prstClr val="black"/>
              </a:solidFill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1718816" y="1576066"/>
            <a:ext cx="628650" cy="381000"/>
          </a:xfrm>
          <a:prstGeom prst="rect">
            <a:avLst/>
          </a:prstGeom>
          <a:solidFill>
            <a:schemeClr val="bg2">
              <a:lumMod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800" b="1" dirty="0" smtClean="0">
                <a:solidFill>
                  <a:prstClr val="black"/>
                </a:solidFill>
              </a:rPr>
              <a:t>Well #2</a:t>
            </a:r>
            <a:endParaRPr lang="en-US" sz="800" b="1" dirty="0">
              <a:solidFill>
                <a:prstClr val="black"/>
              </a:solidFill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1036376" y="1576066"/>
            <a:ext cx="628650" cy="381000"/>
          </a:xfrm>
          <a:prstGeom prst="rect">
            <a:avLst/>
          </a:prstGeom>
          <a:solidFill>
            <a:schemeClr val="bg2">
              <a:lumMod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800" b="1" dirty="0" smtClean="0">
                <a:solidFill>
                  <a:prstClr val="black"/>
                </a:solidFill>
              </a:rPr>
              <a:t>Well #1</a:t>
            </a:r>
            <a:endParaRPr lang="en-US" sz="800" b="1" dirty="0">
              <a:solidFill>
                <a:prstClr val="black"/>
              </a:solidFill>
            </a:endParaRPr>
          </a:p>
        </p:txBody>
      </p:sp>
      <p:cxnSp>
        <p:nvCxnSpPr>
          <p:cNvPr id="19" name="Elbow Connector 17"/>
          <p:cNvCxnSpPr>
            <a:cxnSpLocks noChangeShapeType="1"/>
          </p:cNvCxnSpPr>
          <p:nvPr/>
        </p:nvCxnSpPr>
        <p:spPr bwMode="auto">
          <a:xfrm>
            <a:off x="1356173" y="1957066"/>
            <a:ext cx="0" cy="901706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prstDash val="solid"/>
            <a:round/>
            <a:headEnd/>
            <a:tailEnd type="arrow" w="med" len="med"/>
          </a:ln>
        </p:spPr>
      </p:cxnSp>
      <p:sp>
        <p:nvSpPr>
          <p:cNvPr id="20" name="AutoShape 283"/>
          <p:cNvSpPr>
            <a:spLocks noChangeArrowheads="1"/>
          </p:cNvSpPr>
          <p:nvPr/>
        </p:nvSpPr>
        <p:spPr bwMode="auto">
          <a:xfrm>
            <a:off x="691452" y="5166409"/>
            <a:ext cx="153988" cy="146050"/>
          </a:xfrm>
          <a:prstGeom prst="octagon">
            <a:avLst>
              <a:gd name="adj" fmla="val 29287"/>
            </a:avLst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endParaRPr lang="en-US" sz="800" dirty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21" name="AutoShape 283"/>
          <p:cNvSpPr>
            <a:spLocks noChangeArrowheads="1"/>
          </p:cNvSpPr>
          <p:nvPr/>
        </p:nvSpPr>
        <p:spPr bwMode="auto">
          <a:xfrm>
            <a:off x="1279179" y="1295400"/>
            <a:ext cx="153988" cy="146050"/>
          </a:xfrm>
          <a:prstGeom prst="octagon">
            <a:avLst>
              <a:gd name="adj" fmla="val 29287"/>
            </a:avLst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8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1</a:t>
            </a:r>
            <a:endParaRPr lang="en-US" sz="800" dirty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22" name="AutoShape 283"/>
          <p:cNvSpPr>
            <a:spLocks noChangeArrowheads="1"/>
          </p:cNvSpPr>
          <p:nvPr/>
        </p:nvSpPr>
        <p:spPr bwMode="auto">
          <a:xfrm>
            <a:off x="691452" y="5381853"/>
            <a:ext cx="153988" cy="146050"/>
          </a:xfrm>
          <a:prstGeom prst="octagon">
            <a:avLst>
              <a:gd name="adj" fmla="val 29287"/>
            </a:avLst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endParaRPr lang="en-US" sz="800" dirty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23" name="TextBox 23"/>
          <p:cNvSpPr txBox="1"/>
          <p:nvPr/>
        </p:nvSpPr>
        <p:spPr>
          <a:xfrm>
            <a:off x="917228" y="5131712"/>
            <a:ext cx="9765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 smtClean="0"/>
              <a:t>flow measurement</a:t>
            </a:r>
            <a:endParaRPr lang="en-US" sz="800" dirty="0"/>
          </a:p>
        </p:txBody>
      </p:sp>
      <p:sp>
        <p:nvSpPr>
          <p:cNvPr id="24" name="TextBox 24"/>
          <p:cNvSpPr txBox="1"/>
          <p:nvPr/>
        </p:nvSpPr>
        <p:spPr>
          <a:xfrm>
            <a:off x="917228" y="5347156"/>
            <a:ext cx="9268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 smtClean="0"/>
              <a:t>facility parameter</a:t>
            </a:r>
            <a:endParaRPr lang="en-US" sz="800" dirty="0"/>
          </a:p>
        </p:txBody>
      </p:sp>
      <p:sp>
        <p:nvSpPr>
          <p:cNvPr id="25" name="AutoShape 283"/>
          <p:cNvSpPr>
            <a:spLocks noChangeArrowheads="1"/>
          </p:cNvSpPr>
          <p:nvPr/>
        </p:nvSpPr>
        <p:spPr bwMode="auto">
          <a:xfrm>
            <a:off x="1121459" y="2590800"/>
            <a:ext cx="153988" cy="146050"/>
          </a:xfrm>
          <a:prstGeom prst="octagon">
            <a:avLst>
              <a:gd name="adj" fmla="val 29287"/>
            </a:avLst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8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4</a:t>
            </a:r>
            <a:endParaRPr lang="en-US" sz="800" dirty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26" name="AutoShape 283"/>
          <p:cNvSpPr>
            <a:spLocks noChangeArrowheads="1"/>
          </p:cNvSpPr>
          <p:nvPr/>
        </p:nvSpPr>
        <p:spPr bwMode="auto">
          <a:xfrm>
            <a:off x="1812953" y="3893820"/>
            <a:ext cx="153988" cy="146050"/>
          </a:xfrm>
          <a:prstGeom prst="octagon">
            <a:avLst>
              <a:gd name="adj" fmla="val 29287"/>
            </a:avLst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8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7</a:t>
            </a:r>
            <a:endParaRPr lang="en-US" sz="800" dirty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27" name="AutoShape 283"/>
          <p:cNvSpPr>
            <a:spLocks noChangeArrowheads="1"/>
          </p:cNvSpPr>
          <p:nvPr/>
        </p:nvSpPr>
        <p:spPr bwMode="auto">
          <a:xfrm>
            <a:off x="1812521" y="4709907"/>
            <a:ext cx="153988" cy="146050"/>
          </a:xfrm>
          <a:prstGeom prst="octagon">
            <a:avLst>
              <a:gd name="adj" fmla="val 29287"/>
            </a:avLst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8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10</a:t>
            </a:r>
            <a:endParaRPr lang="en-US" sz="800" dirty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28" name="AutoShape 283"/>
          <p:cNvSpPr>
            <a:spLocks noChangeArrowheads="1"/>
          </p:cNvSpPr>
          <p:nvPr/>
        </p:nvSpPr>
        <p:spPr bwMode="auto">
          <a:xfrm>
            <a:off x="2517421" y="3997006"/>
            <a:ext cx="153988" cy="146050"/>
          </a:xfrm>
          <a:prstGeom prst="octagon">
            <a:avLst>
              <a:gd name="adj" fmla="val 29287"/>
            </a:avLst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800" dirty="0">
                <a:latin typeface="Arial" charset="0"/>
                <a:cs typeface="Arial" charset="0"/>
              </a:rPr>
              <a:t>8</a:t>
            </a:r>
            <a:endParaRPr lang="en-US" sz="800" dirty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29" name="AutoShape 283"/>
          <p:cNvSpPr>
            <a:spLocks noChangeArrowheads="1"/>
          </p:cNvSpPr>
          <p:nvPr/>
        </p:nvSpPr>
        <p:spPr bwMode="auto">
          <a:xfrm>
            <a:off x="2517421" y="4491070"/>
            <a:ext cx="153988" cy="146050"/>
          </a:xfrm>
          <a:prstGeom prst="octagon">
            <a:avLst>
              <a:gd name="adj" fmla="val 29287"/>
            </a:avLst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8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9</a:t>
            </a:r>
            <a:endParaRPr lang="en-US" sz="800" dirty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30" name="AutoShape 283"/>
          <p:cNvSpPr>
            <a:spLocks noChangeArrowheads="1"/>
          </p:cNvSpPr>
          <p:nvPr/>
        </p:nvSpPr>
        <p:spPr bwMode="auto">
          <a:xfrm>
            <a:off x="1956145" y="1295400"/>
            <a:ext cx="153988" cy="146050"/>
          </a:xfrm>
          <a:prstGeom prst="octagon">
            <a:avLst>
              <a:gd name="adj" fmla="val 29287"/>
            </a:avLst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8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2</a:t>
            </a:r>
            <a:endParaRPr lang="en-US" sz="800" dirty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31" name="AutoShape 283"/>
          <p:cNvSpPr>
            <a:spLocks noChangeArrowheads="1"/>
          </p:cNvSpPr>
          <p:nvPr/>
        </p:nvSpPr>
        <p:spPr bwMode="auto">
          <a:xfrm>
            <a:off x="2638586" y="1295400"/>
            <a:ext cx="153988" cy="146050"/>
          </a:xfrm>
          <a:prstGeom prst="octagon">
            <a:avLst>
              <a:gd name="adj" fmla="val 29287"/>
            </a:avLst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8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lang="en-US" sz="800" dirty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32" name="AutoShape 283"/>
          <p:cNvSpPr>
            <a:spLocks noChangeArrowheads="1"/>
          </p:cNvSpPr>
          <p:nvPr/>
        </p:nvSpPr>
        <p:spPr bwMode="auto">
          <a:xfrm>
            <a:off x="1802157" y="2590800"/>
            <a:ext cx="153988" cy="146050"/>
          </a:xfrm>
          <a:prstGeom prst="octagon">
            <a:avLst>
              <a:gd name="adj" fmla="val 29287"/>
            </a:avLst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8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5</a:t>
            </a:r>
            <a:endParaRPr lang="en-US" sz="800" dirty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33" name="AutoShape 283"/>
          <p:cNvSpPr>
            <a:spLocks noChangeArrowheads="1"/>
          </p:cNvSpPr>
          <p:nvPr/>
        </p:nvSpPr>
        <p:spPr bwMode="auto">
          <a:xfrm>
            <a:off x="2482133" y="2615699"/>
            <a:ext cx="153988" cy="146050"/>
          </a:xfrm>
          <a:prstGeom prst="octagon">
            <a:avLst>
              <a:gd name="adj" fmla="val 29287"/>
            </a:avLst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8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6</a:t>
            </a:r>
            <a:endParaRPr lang="en-US" sz="800" dirty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036375" y="1508253"/>
            <a:ext cx="628651" cy="516625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1718813" y="1520181"/>
            <a:ext cx="628651" cy="516625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2401253" y="1525759"/>
            <a:ext cx="628651" cy="516625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991921" y="2815540"/>
            <a:ext cx="2114183" cy="107828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1582105" y="4070031"/>
            <a:ext cx="889183" cy="518979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995128"/>
              </p:ext>
            </p:extLst>
          </p:nvPr>
        </p:nvGraphicFramePr>
        <p:xfrm>
          <a:off x="3627120" y="1545586"/>
          <a:ext cx="2743200" cy="2865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1000"/>
                <a:gridCol w="2362200"/>
              </a:tblGrid>
              <a:tr h="186532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well</a:t>
                      </a:r>
                      <a:r>
                        <a:rPr lang="en-US" sz="800" baseline="0" dirty="0" smtClean="0"/>
                        <a:t> #1 </a:t>
                      </a:r>
                      <a:r>
                        <a:rPr lang="en-US" sz="800" dirty="0" smtClean="0"/>
                        <a:t>operating status</a:t>
                      </a:r>
                      <a:endParaRPr lang="en-US" sz="800" dirty="0"/>
                    </a:p>
                  </a:txBody>
                  <a:tcPr/>
                </a:tc>
              </a:tr>
              <a:tr h="186532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well</a:t>
                      </a:r>
                      <a:r>
                        <a:rPr lang="en-US" sz="800" baseline="0" dirty="0" smtClean="0"/>
                        <a:t> #2 </a:t>
                      </a:r>
                      <a:r>
                        <a:rPr lang="en-US" sz="800" dirty="0" smtClean="0"/>
                        <a:t>operating status</a:t>
                      </a:r>
                      <a:endParaRPr lang="en-US" sz="800" dirty="0"/>
                    </a:p>
                  </a:txBody>
                  <a:tcPr/>
                </a:tc>
              </a:tr>
              <a:tr h="186532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3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well</a:t>
                      </a:r>
                      <a:r>
                        <a:rPr lang="en-US" sz="800" baseline="0" dirty="0" smtClean="0"/>
                        <a:t> #3 </a:t>
                      </a:r>
                      <a:r>
                        <a:rPr lang="en-US" sz="800" dirty="0" smtClean="0"/>
                        <a:t>operating status</a:t>
                      </a:r>
                      <a:endParaRPr lang="en-US" sz="800" dirty="0"/>
                    </a:p>
                  </a:txBody>
                  <a:tcPr/>
                </a:tc>
              </a:tr>
              <a:tr h="186532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4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flow line pressure from well #1</a:t>
                      </a:r>
                      <a:endParaRPr lang="en-US" sz="800" dirty="0"/>
                    </a:p>
                  </a:txBody>
                  <a:tcPr/>
                </a:tc>
              </a:tr>
              <a:tr h="186532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5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flow line pressure from well #2</a:t>
                      </a:r>
                    </a:p>
                  </a:txBody>
                  <a:tcPr/>
                </a:tc>
              </a:tr>
              <a:tr h="186532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6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flow line pressure from well #3</a:t>
                      </a:r>
                    </a:p>
                  </a:txBody>
                  <a:tcPr/>
                </a:tc>
              </a:tr>
              <a:tr h="186532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7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flow line pressure</a:t>
                      </a:r>
                    </a:p>
                    <a:p>
                      <a:r>
                        <a:rPr lang="en-US" sz="800" dirty="0" smtClean="0"/>
                        <a:t>gas rate</a:t>
                      </a:r>
                    </a:p>
                    <a:p>
                      <a:r>
                        <a:rPr lang="en-US" sz="800" dirty="0" smtClean="0"/>
                        <a:t>oil rate</a:t>
                      </a:r>
                    </a:p>
                    <a:p>
                      <a:r>
                        <a:rPr lang="en-US" sz="800" dirty="0" smtClean="0"/>
                        <a:t>water rate</a:t>
                      </a:r>
                    </a:p>
                    <a:p>
                      <a:r>
                        <a:rPr lang="en-US" sz="800" dirty="0" smtClean="0"/>
                        <a:t>gas liquid ratio</a:t>
                      </a:r>
                    </a:p>
                    <a:p>
                      <a:r>
                        <a:rPr lang="en-US" sz="800" dirty="0" smtClean="0"/>
                        <a:t>gas oil ratio</a:t>
                      </a:r>
                    </a:p>
                    <a:p>
                      <a:r>
                        <a:rPr lang="en-US" sz="800" dirty="0" smtClean="0"/>
                        <a:t>water cut</a:t>
                      </a:r>
                      <a:endParaRPr lang="en-US" sz="800" dirty="0"/>
                    </a:p>
                  </a:txBody>
                  <a:tcPr/>
                </a:tc>
              </a:tr>
              <a:tr h="186532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8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total oil </a:t>
                      </a:r>
                      <a:r>
                        <a:rPr lang="en-US" sz="800" baseline="0" dirty="0" smtClean="0"/>
                        <a:t>flow </a:t>
                      </a:r>
                      <a:r>
                        <a:rPr lang="en-US" sz="800" dirty="0" smtClean="0"/>
                        <a:t>rate</a:t>
                      </a:r>
                      <a:endParaRPr lang="en-US" sz="800" dirty="0"/>
                    </a:p>
                  </a:txBody>
                  <a:tcPr/>
                </a:tc>
              </a:tr>
              <a:tr h="186532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9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total gas </a:t>
                      </a:r>
                      <a:r>
                        <a:rPr lang="en-US" sz="800" baseline="0" dirty="0" smtClean="0"/>
                        <a:t>flow </a:t>
                      </a:r>
                      <a:r>
                        <a:rPr lang="en-US" sz="800" dirty="0" smtClean="0"/>
                        <a:t>rate</a:t>
                      </a:r>
                    </a:p>
                  </a:txBody>
                  <a:tcPr/>
                </a:tc>
              </a:tr>
              <a:tr h="186532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10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total water </a:t>
                      </a:r>
                      <a:r>
                        <a:rPr lang="en-US" sz="800" baseline="0" dirty="0" smtClean="0"/>
                        <a:t>flow </a:t>
                      </a:r>
                      <a:r>
                        <a:rPr lang="en-US" sz="800" dirty="0" smtClean="0"/>
                        <a:t>rate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087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7" name="Elbow Connector 17"/>
          <p:cNvCxnSpPr>
            <a:cxnSpLocks noChangeShapeType="1"/>
          </p:cNvCxnSpPr>
          <p:nvPr/>
        </p:nvCxnSpPr>
        <p:spPr bwMode="auto">
          <a:xfrm>
            <a:off x="2051235" y="3021964"/>
            <a:ext cx="0" cy="407037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7" name="Elbow Connector 17"/>
          <p:cNvCxnSpPr>
            <a:cxnSpLocks noChangeShapeType="1"/>
          </p:cNvCxnSpPr>
          <p:nvPr/>
        </p:nvCxnSpPr>
        <p:spPr bwMode="auto">
          <a:xfrm>
            <a:off x="2077902" y="4561756"/>
            <a:ext cx="0" cy="296302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9" name="Elbow Connector 17"/>
          <p:cNvCxnSpPr>
            <a:cxnSpLocks noChangeShapeType="1"/>
          </p:cNvCxnSpPr>
          <p:nvPr/>
        </p:nvCxnSpPr>
        <p:spPr bwMode="auto">
          <a:xfrm>
            <a:off x="2459619" y="4191000"/>
            <a:ext cx="439698" cy="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50" name="Elbow Connector 17"/>
          <p:cNvCxnSpPr>
            <a:cxnSpLocks noChangeShapeType="1"/>
            <a:stCxn id="45" idx="2"/>
            <a:endCxn id="51" idx="0"/>
          </p:cNvCxnSpPr>
          <p:nvPr/>
        </p:nvCxnSpPr>
        <p:spPr bwMode="auto">
          <a:xfrm>
            <a:off x="2067108" y="2024878"/>
            <a:ext cx="0" cy="790662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prstDash val="solid"/>
            <a:round/>
            <a:headEnd/>
            <a:tailEnd type="arrow" w="med" len="med"/>
          </a:ln>
        </p:spPr>
      </p:cxnSp>
      <p:cxnSp>
        <p:nvCxnSpPr>
          <p:cNvPr id="53" name="Elbow Connector 17"/>
          <p:cNvCxnSpPr>
            <a:cxnSpLocks noChangeShapeType="1"/>
            <a:stCxn id="46" idx="2"/>
          </p:cNvCxnSpPr>
          <p:nvPr/>
        </p:nvCxnSpPr>
        <p:spPr bwMode="auto">
          <a:xfrm>
            <a:off x="2765974" y="2024877"/>
            <a:ext cx="1" cy="790662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prstDash val="solid"/>
            <a:round/>
            <a:headEnd/>
            <a:tailEnd type="arrow" w="med" len="med"/>
          </a:ln>
        </p:spPr>
      </p:cxnSp>
      <p:cxnSp>
        <p:nvCxnSpPr>
          <p:cNvPr id="82" name="Elbow Connector 17"/>
          <p:cNvCxnSpPr>
            <a:cxnSpLocks noChangeShapeType="1"/>
          </p:cNvCxnSpPr>
          <p:nvPr/>
        </p:nvCxnSpPr>
        <p:spPr bwMode="auto">
          <a:xfrm>
            <a:off x="2484623" y="4419600"/>
            <a:ext cx="414694" cy="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32" name="TextBox 31"/>
          <p:cNvSpPr txBox="1"/>
          <p:nvPr/>
        </p:nvSpPr>
        <p:spPr>
          <a:xfrm>
            <a:off x="1894809" y="4898192"/>
            <a:ext cx="4363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smtClean="0"/>
              <a:t>water</a:t>
            </a:r>
            <a:endParaRPr lang="en-US" sz="8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2918660" y="4348651"/>
            <a:ext cx="3257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smtClean="0"/>
              <a:t>gas</a:t>
            </a:r>
            <a:endParaRPr lang="en-US" sz="8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2918660" y="4070031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smtClean="0"/>
              <a:t>oil </a:t>
            </a:r>
            <a:endParaRPr lang="en-US" sz="800" b="1" dirty="0"/>
          </a:p>
        </p:txBody>
      </p:sp>
      <p:cxnSp>
        <p:nvCxnSpPr>
          <p:cNvPr id="42" name="Elbow Connector 17"/>
          <p:cNvCxnSpPr>
            <a:cxnSpLocks noChangeShapeType="1"/>
            <a:stCxn id="44" idx="2"/>
          </p:cNvCxnSpPr>
          <p:nvPr/>
        </p:nvCxnSpPr>
        <p:spPr bwMode="auto">
          <a:xfrm>
            <a:off x="1368796" y="2024878"/>
            <a:ext cx="0" cy="790662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prstDash val="solid"/>
            <a:round/>
            <a:headEnd/>
            <a:tailEnd type="arrow" w="med" len="med"/>
          </a:ln>
        </p:spPr>
      </p:cxnSp>
      <p:sp>
        <p:nvSpPr>
          <p:cNvPr id="21" name="AutoShape 283"/>
          <p:cNvSpPr>
            <a:spLocks noChangeArrowheads="1"/>
          </p:cNvSpPr>
          <p:nvPr/>
        </p:nvSpPr>
        <p:spPr bwMode="auto">
          <a:xfrm>
            <a:off x="709547" y="5166409"/>
            <a:ext cx="153988" cy="146050"/>
          </a:xfrm>
          <a:prstGeom prst="octagon">
            <a:avLst>
              <a:gd name="adj" fmla="val 29287"/>
            </a:avLst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endParaRPr lang="en-US" sz="800" dirty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22" name="AutoShape 283"/>
          <p:cNvSpPr>
            <a:spLocks noChangeArrowheads="1"/>
          </p:cNvSpPr>
          <p:nvPr/>
        </p:nvSpPr>
        <p:spPr bwMode="auto">
          <a:xfrm>
            <a:off x="1297274" y="1295400"/>
            <a:ext cx="153988" cy="146050"/>
          </a:xfrm>
          <a:prstGeom prst="octagon">
            <a:avLst>
              <a:gd name="adj" fmla="val 29287"/>
            </a:avLst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8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1</a:t>
            </a:r>
            <a:endParaRPr lang="en-US" sz="800" dirty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23" name="AutoShape 283"/>
          <p:cNvSpPr>
            <a:spLocks noChangeArrowheads="1"/>
          </p:cNvSpPr>
          <p:nvPr/>
        </p:nvSpPr>
        <p:spPr bwMode="auto">
          <a:xfrm>
            <a:off x="709547" y="5381853"/>
            <a:ext cx="153988" cy="146050"/>
          </a:xfrm>
          <a:prstGeom prst="octagon">
            <a:avLst>
              <a:gd name="adj" fmla="val 29287"/>
            </a:avLst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endParaRPr lang="en-US" sz="800" dirty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35323" y="5131712"/>
            <a:ext cx="9765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flow measurement</a:t>
            </a:r>
            <a:endParaRPr lang="en-US" sz="800" dirty="0"/>
          </a:p>
        </p:txBody>
      </p:sp>
      <p:sp>
        <p:nvSpPr>
          <p:cNvPr id="25" name="TextBox 24"/>
          <p:cNvSpPr txBox="1"/>
          <p:nvPr/>
        </p:nvSpPr>
        <p:spPr>
          <a:xfrm>
            <a:off x="935323" y="5347156"/>
            <a:ext cx="9268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facility parameter</a:t>
            </a:r>
            <a:endParaRPr lang="en-US" sz="800" dirty="0"/>
          </a:p>
        </p:txBody>
      </p:sp>
      <p:sp>
        <p:nvSpPr>
          <p:cNvPr id="26" name="AutoShape 283"/>
          <p:cNvSpPr>
            <a:spLocks noChangeArrowheads="1"/>
          </p:cNvSpPr>
          <p:nvPr/>
        </p:nvSpPr>
        <p:spPr bwMode="auto">
          <a:xfrm>
            <a:off x="1066800" y="2590800"/>
            <a:ext cx="153988" cy="146050"/>
          </a:xfrm>
          <a:prstGeom prst="octagon">
            <a:avLst>
              <a:gd name="adj" fmla="val 29287"/>
            </a:avLst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8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4</a:t>
            </a:r>
            <a:endParaRPr lang="en-US" sz="800" dirty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27" name="AutoShape 283"/>
          <p:cNvSpPr>
            <a:spLocks noChangeArrowheads="1"/>
          </p:cNvSpPr>
          <p:nvPr/>
        </p:nvSpPr>
        <p:spPr bwMode="auto">
          <a:xfrm>
            <a:off x="1730085" y="3893820"/>
            <a:ext cx="153988" cy="146050"/>
          </a:xfrm>
          <a:prstGeom prst="octagon">
            <a:avLst>
              <a:gd name="adj" fmla="val 29287"/>
            </a:avLst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8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7</a:t>
            </a:r>
            <a:endParaRPr lang="en-US" sz="800" dirty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29" name="AutoShape 283"/>
          <p:cNvSpPr>
            <a:spLocks noChangeArrowheads="1"/>
          </p:cNvSpPr>
          <p:nvPr/>
        </p:nvSpPr>
        <p:spPr bwMode="auto">
          <a:xfrm>
            <a:off x="1844904" y="4709907"/>
            <a:ext cx="153988" cy="146050"/>
          </a:xfrm>
          <a:prstGeom prst="octagon">
            <a:avLst>
              <a:gd name="adj" fmla="val 29287"/>
            </a:avLst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8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10</a:t>
            </a:r>
            <a:endParaRPr lang="en-US" sz="800" dirty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30" name="AutoShape 283"/>
          <p:cNvSpPr>
            <a:spLocks noChangeArrowheads="1"/>
          </p:cNvSpPr>
          <p:nvPr/>
        </p:nvSpPr>
        <p:spPr bwMode="auto">
          <a:xfrm>
            <a:off x="2603500" y="3965571"/>
            <a:ext cx="153988" cy="146050"/>
          </a:xfrm>
          <a:prstGeom prst="octagon">
            <a:avLst>
              <a:gd name="adj" fmla="val 29287"/>
            </a:avLst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8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8</a:t>
            </a:r>
            <a:endParaRPr lang="en-US" sz="800" dirty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35" name="AutoShape 283"/>
          <p:cNvSpPr>
            <a:spLocks noChangeArrowheads="1"/>
          </p:cNvSpPr>
          <p:nvPr/>
        </p:nvSpPr>
        <p:spPr bwMode="auto">
          <a:xfrm>
            <a:off x="2585677" y="4491070"/>
            <a:ext cx="153988" cy="146050"/>
          </a:xfrm>
          <a:prstGeom prst="octagon">
            <a:avLst>
              <a:gd name="adj" fmla="val 29287"/>
            </a:avLst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8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9</a:t>
            </a:r>
            <a:endParaRPr lang="en-US" sz="800" dirty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38" name="AutoShape 283"/>
          <p:cNvSpPr>
            <a:spLocks noChangeArrowheads="1"/>
          </p:cNvSpPr>
          <p:nvPr/>
        </p:nvSpPr>
        <p:spPr bwMode="auto">
          <a:xfrm>
            <a:off x="1974240" y="1295400"/>
            <a:ext cx="153988" cy="146050"/>
          </a:xfrm>
          <a:prstGeom prst="octagon">
            <a:avLst>
              <a:gd name="adj" fmla="val 29287"/>
            </a:avLst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8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2</a:t>
            </a:r>
            <a:endParaRPr lang="en-US" sz="800" dirty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39" name="AutoShape 283"/>
          <p:cNvSpPr>
            <a:spLocks noChangeArrowheads="1"/>
          </p:cNvSpPr>
          <p:nvPr/>
        </p:nvSpPr>
        <p:spPr bwMode="auto">
          <a:xfrm>
            <a:off x="2656681" y="1295400"/>
            <a:ext cx="153988" cy="146050"/>
          </a:xfrm>
          <a:prstGeom prst="octagon">
            <a:avLst>
              <a:gd name="adj" fmla="val 29287"/>
            </a:avLst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8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lang="en-US" sz="800" dirty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41" name="AutoShape 283"/>
          <p:cNvSpPr>
            <a:spLocks noChangeArrowheads="1"/>
          </p:cNvSpPr>
          <p:nvPr/>
        </p:nvSpPr>
        <p:spPr bwMode="auto">
          <a:xfrm>
            <a:off x="1752600" y="2590800"/>
            <a:ext cx="153988" cy="146050"/>
          </a:xfrm>
          <a:prstGeom prst="octagon">
            <a:avLst>
              <a:gd name="adj" fmla="val 29287"/>
            </a:avLst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8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5</a:t>
            </a:r>
            <a:endParaRPr lang="en-US" sz="800" dirty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43" name="AutoShape 283"/>
          <p:cNvSpPr>
            <a:spLocks noChangeArrowheads="1"/>
          </p:cNvSpPr>
          <p:nvPr/>
        </p:nvSpPr>
        <p:spPr bwMode="auto">
          <a:xfrm>
            <a:off x="2438400" y="2590800"/>
            <a:ext cx="153988" cy="146050"/>
          </a:xfrm>
          <a:prstGeom prst="octagon">
            <a:avLst>
              <a:gd name="adj" fmla="val 29287"/>
            </a:avLst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8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6</a:t>
            </a:r>
            <a:endParaRPr lang="en-US" sz="800" dirty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054470" y="1508253"/>
            <a:ext cx="628651" cy="51662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A</a:t>
            </a:r>
            <a:endParaRPr lang="en-US" sz="800" b="1" dirty="0"/>
          </a:p>
        </p:txBody>
      </p:sp>
      <p:sp>
        <p:nvSpPr>
          <p:cNvPr id="45" name="Rectangle 44"/>
          <p:cNvSpPr/>
          <p:nvPr/>
        </p:nvSpPr>
        <p:spPr>
          <a:xfrm>
            <a:off x="1752782" y="1508253"/>
            <a:ext cx="628651" cy="51662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B</a:t>
            </a:r>
            <a:endParaRPr lang="en-US" sz="800" b="1" dirty="0"/>
          </a:p>
        </p:txBody>
      </p:sp>
      <p:sp>
        <p:nvSpPr>
          <p:cNvPr id="46" name="Rectangle 45"/>
          <p:cNvSpPr/>
          <p:nvPr/>
        </p:nvSpPr>
        <p:spPr>
          <a:xfrm>
            <a:off x="2451648" y="1508252"/>
            <a:ext cx="628651" cy="51662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C</a:t>
            </a:r>
            <a:endParaRPr lang="en-US" sz="800" b="1" dirty="0"/>
          </a:p>
        </p:txBody>
      </p:sp>
      <p:sp>
        <p:nvSpPr>
          <p:cNvPr id="51" name="Rectangle 50"/>
          <p:cNvSpPr/>
          <p:nvPr/>
        </p:nvSpPr>
        <p:spPr>
          <a:xfrm>
            <a:off x="1010016" y="2815540"/>
            <a:ext cx="2114183" cy="75824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b="1" dirty="0"/>
              <a:t>G</a:t>
            </a:r>
          </a:p>
        </p:txBody>
      </p:sp>
      <p:sp>
        <p:nvSpPr>
          <p:cNvPr id="52" name="Rectangle 51"/>
          <p:cNvSpPr/>
          <p:nvPr/>
        </p:nvSpPr>
        <p:spPr>
          <a:xfrm>
            <a:off x="1614488" y="4103761"/>
            <a:ext cx="905671" cy="46033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b="1" dirty="0"/>
              <a:t>H</a:t>
            </a:r>
          </a:p>
        </p:txBody>
      </p:sp>
      <p:cxnSp>
        <p:nvCxnSpPr>
          <p:cNvPr id="55" name="Elbow Connector 17"/>
          <p:cNvCxnSpPr>
            <a:cxnSpLocks noChangeShapeType="1"/>
            <a:stCxn id="51" idx="2"/>
            <a:endCxn id="52" idx="0"/>
          </p:cNvCxnSpPr>
          <p:nvPr/>
        </p:nvCxnSpPr>
        <p:spPr bwMode="auto">
          <a:xfrm>
            <a:off x="2067108" y="3573780"/>
            <a:ext cx="216" cy="529981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58" name="TextBox 57"/>
          <p:cNvSpPr txBox="1"/>
          <p:nvPr/>
        </p:nvSpPr>
        <p:spPr>
          <a:xfrm>
            <a:off x="935323" y="5572581"/>
            <a:ext cx="3626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port</a:t>
            </a:r>
            <a:endParaRPr lang="en-US" sz="800" dirty="0"/>
          </a:p>
        </p:txBody>
      </p:sp>
      <p:sp>
        <p:nvSpPr>
          <p:cNvPr id="2" name="Rectangle 1"/>
          <p:cNvSpPr/>
          <p:nvPr/>
        </p:nvSpPr>
        <p:spPr>
          <a:xfrm>
            <a:off x="703041" y="5623267"/>
            <a:ext cx="159090" cy="11407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289251" y="1910805"/>
            <a:ext cx="159090" cy="11407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1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1297923" y="2815539"/>
            <a:ext cx="159090" cy="11407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2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1979451" y="1910805"/>
            <a:ext cx="159090" cy="11407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3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2677682" y="1910805"/>
            <a:ext cx="159090" cy="11407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5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1987563" y="2816128"/>
            <a:ext cx="159090" cy="11407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4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2686430" y="2819888"/>
            <a:ext cx="159090" cy="11407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6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1969138" y="3453081"/>
            <a:ext cx="159090" cy="11407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7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1979065" y="4103761"/>
            <a:ext cx="159090" cy="11407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8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2365631" y="4149725"/>
            <a:ext cx="159090" cy="11407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9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2358941" y="4359161"/>
            <a:ext cx="159090" cy="11407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10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1988528" y="4434034"/>
            <a:ext cx="159090" cy="11407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11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74" name="TextBox 23"/>
          <p:cNvSpPr txBox="1"/>
          <p:nvPr/>
        </p:nvSpPr>
        <p:spPr>
          <a:xfrm>
            <a:off x="1997076" y="3848100"/>
            <a:ext cx="65" cy="123111"/>
          </a:xfrm>
          <a:prstGeom prst="rect">
            <a:avLst/>
          </a:prstGeom>
          <a:solidFill>
            <a:schemeClr val="bg1">
              <a:alpha val="85000"/>
            </a:schemeClr>
          </a:solidFill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b="1" dirty="0"/>
          </a:p>
        </p:txBody>
      </p:sp>
      <p:sp>
        <p:nvSpPr>
          <p:cNvPr id="76" name="TextBox 23"/>
          <p:cNvSpPr txBox="1"/>
          <p:nvPr/>
        </p:nvSpPr>
        <p:spPr>
          <a:xfrm>
            <a:off x="2611441" y="4119562"/>
            <a:ext cx="65" cy="123111"/>
          </a:xfrm>
          <a:prstGeom prst="rect">
            <a:avLst/>
          </a:prstGeom>
          <a:solidFill>
            <a:schemeClr val="bg1">
              <a:alpha val="85000"/>
            </a:schemeClr>
          </a:solidFill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b="1" dirty="0"/>
          </a:p>
        </p:txBody>
      </p:sp>
      <p:sp>
        <p:nvSpPr>
          <p:cNvPr id="77" name="TextBox 23"/>
          <p:cNvSpPr txBox="1"/>
          <p:nvPr/>
        </p:nvSpPr>
        <p:spPr>
          <a:xfrm>
            <a:off x="2616188" y="4333881"/>
            <a:ext cx="65" cy="123111"/>
          </a:xfrm>
          <a:prstGeom prst="rect">
            <a:avLst/>
          </a:prstGeom>
          <a:solidFill>
            <a:schemeClr val="bg1">
              <a:alpha val="85000"/>
            </a:schemeClr>
          </a:solidFill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b="1" dirty="0"/>
          </a:p>
        </p:txBody>
      </p:sp>
      <p:graphicFrame>
        <p:nvGraphicFramePr>
          <p:cNvPr id="78" name="Table 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9118978"/>
              </p:ext>
            </p:extLst>
          </p:nvPr>
        </p:nvGraphicFramePr>
        <p:xfrm>
          <a:off x="3627120" y="1545586"/>
          <a:ext cx="2743200" cy="2865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1000"/>
                <a:gridCol w="2362200"/>
              </a:tblGrid>
              <a:tr h="186532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well</a:t>
                      </a:r>
                      <a:r>
                        <a:rPr lang="en-US" sz="800" baseline="0" dirty="0" smtClean="0"/>
                        <a:t> #1 </a:t>
                      </a:r>
                      <a:r>
                        <a:rPr lang="en-US" sz="800" dirty="0" smtClean="0"/>
                        <a:t>operating status</a:t>
                      </a:r>
                      <a:endParaRPr lang="en-US" sz="800" dirty="0"/>
                    </a:p>
                  </a:txBody>
                  <a:tcPr/>
                </a:tc>
              </a:tr>
              <a:tr h="186532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well</a:t>
                      </a:r>
                      <a:r>
                        <a:rPr lang="en-US" sz="800" baseline="0" dirty="0" smtClean="0"/>
                        <a:t> #2 </a:t>
                      </a:r>
                      <a:r>
                        <a:rPr lang="en-US" sz="800" dirty="0" smtClean="0"/>
                        <a:t>operating status</a:t>
                      </a:r>
                      <a:endParaRPr lang="en-US" sz="800" dirty="0"/>
                    </a:p>
                  </a:txBody>
                  <a:tcPr/>
                </a:tc>
              </a:tr>
              <a:tr h="186532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3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well</a:t>
                      </a:r>
                      <a:r>
                        <a:rPr lang="en-US" sz="800" baseline="0" dirty="0" smtClean="0"/>
                        <a:t> #3 </a:t>
                      </a:r>
                      <a:r>
                        <a:rPr lang="en-US" sz="800" dirty="0" smtClean="0"/>
                        <a:t>operating status</a:t>
                      </a:r>
                      <a:endParaRPr lang="en-US" sz="800" dirty="0"/>
                    </a:p>
                  </a:txBody>
                  <a:tcPr/>
                </a:tc>
              </a:tr>
              <a:tr h="186532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4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flow line pressure from well #1</a:t>
                      </a:r>
                      <a:endParaRPr lang="en-US" sz="800" dirty="0"/>
                    </a:p>
                  </a:txBody>
                  <a:tcPr/>
                </a:tc>
              </a:tr>
              <a:tr h="186532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5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flow line pressure from well #2</a:t>
                      </a:r>
                    </a:p>
                  </a:txBody>
                  <a:tcPr/>
                </a:tc>
              </a:tr>
              <a:tr h="186532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6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flow line pressure from well #3</a:t>
                      </a:r>
                    </a:p>
                  </a:txBody>
                  <a:tcPr/>
                </a:tc>
              </a:tr>
              <a:tr h="186532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7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flow line pressure</a:t>
                      </a:r>
                    </a:p>
                    <a:p>
                      <a:r>
                        <a:rPr lang="en-US" sz="800" dirty="0" smtClean="0"/>
                        <a:t>gas rate</a:t>
                      </a:r>
                    </a:p>
                    <a:p>
                      <a:r>
                        <a:rPr lang="en-US" sz="800" dirty="0" smtClean="0"/>
                        <a:t>oil rate</a:t>
                      </a:r>
                    </a:p>
                    <a:p>
                      <a:r>
                        <a:rPr lang="en-US" sz="800" dirty="0" smtClean="0"/>
                        <a:t>water rate</a:t>
                      </a:r>
                    </a:p>
                    <a:p>
                      <a:r>
                        <a:rPr lang="en-US" sz="800" dirty="0" smtClean="0"/>
                        <a:t>gas liquid ratio</a:t>
                      </a:r>
                    </a:p>
                    <a:p>
                      <a:r>
                        <a:rPr lang="en-US" sz="800" dirty="0" smtClean="0"/>
                        <a:t>gas oil ratio</a:t>
                      </a:r>
                    </a:p>
                    <a:p>
                      <a:r>
                        <a:rPr lang="en-US" sz="800" dirty="0" smtClean="0"/>
                        <a:t>water cut</a:t>
                      </a:r>
                      <a:endParaRPr lang="en-US" sz="800" dirty="0"/>
                    </a:p>
                  </a:txBody>
                  <a:tcPr/>
                </a:tc>
              </a:tr>
              <a:tr h="186532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8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total oil </a:t>
                      </a:r>
                      <a:r>
                        <a:rPr lang="en-US" sz="800" baseline="0" dirty="0" smtClean="0"/>
                        <a:t>flow </a:t>
                      </a:r>
                      <a:r>
                        <a:rPr lang="en-US" sz="800" dirty="0" smtClean="0"/>
                        <a:t>rate</a:t>
                      </a:r>
                      <a:endParaRPr lang="en-US" sz="800" dirty="0"/>
                    </a:p>
                  </a:txBody>
                  <a:tcPr/>
                </a:tc>
              </a:tr>
              <a:tr h="186532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9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total gas </a:t>
                      </a:r>
                      <a:r>
                        <a:rPr lang="en-US" sz="800" baseline="0" dirty="0" smtClean="0"/>
                        <a:t>flow </a:t>
                      </a:r>
                      <a:r>
                        <a:rPr lang="en-US" sz="800" dirty="0" smtClean="0"/>
                        <a:t>rate</a:t>
                      </a:r>
                    </a:p>
                  </a:txBody>
                  <a:tcPr/>
                </a:tc>
              </a:tr>
              <a:tr h="186532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10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total water </a:t>
                      </a:r>
                      <a:r>
                        <a:rPr lang="en-US" sz="800" baseline="0" dirty="0" smtClean="0"/>
                        <a:t>flow </a:t>
                      </a:r>
                      <a:r>
                        <a:rPr lang="en-US" sz="800" dirty="0" smtClean="0"/>
                        <a:t>rate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170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1" y="2093683"/>
            <a:ext cx="6599236" cy="44404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Rectangle 36"/>
          <p:cNvSpPr/>
          <p:nvPr/>
        </p:nvSpPr>
        <p:spPr>
          <a:xfrm>
            <a:off x="553453" y="866272"/>
            <a:ext cx="2149641" cy="125930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 bwMode="auto">
          <a:xfrm>
            <a:off x="632515" y="1013686"/>
            <a:ext cx="1993529" cy="158745"/>
          </a:xfrm>
          <a:prstGeom prst="rect">
            <a:avLst/>
          </a:prstGeom>
          <a:solidFill>
            <a:schemeClr val="bg2">
              <a:lumMod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800" b="1" dirty="0" smtClean="0">
                <a:solidFill>
                  <a:prstClr val="black"/>
                </a:solidFill>
              </a:rPr>
              <a:t>Production Header</a:t>
            </a:r>
            <a:endParaRPr lang="en-US" sz="800" b="1" dirty="0">
              <a:solidFill>
                <a:prstClr val="black"/>
              </a:solidFill>
            </a:endParaRPr>
          </a:p>
        </p:txBody>
      </p:sp>
      <p:cxnSp>
        <p:nvCxnSpPr>
          <p:cNvPr id="4" name="Elbow Connector 17"/>
          <p:cNvCxnSpPr>
            <a:cxnSpLocks noChangeShapeType="1"/>
            <a:stCxn id="3" idx="2"/>
            <a:endCxn id="5" idx="0"/>
          </p:cNvCxnSpPr>
          <p:nvPr/>
        </p:nvCxnSpPr>
        <p:spPr bwMode="auto">
          <a:xfrm>
            <a:off x="1629280" y="1172431"/>
            <a:ext cx="1671" cy="374953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5" name="Rectangle 4"/>
          <p:cNvSpPr/>
          <p:nvPr/>
        </p:nvSpPr>
        <p:spPr bwMode="auto">
          <a:xfrm>
            <a:off x="1211850" y="1547384"/>
            <a:ext cx="838201" cy="381000"/>
          </a:xfrm>
          <a:prstGeom prst="rect">
            <a:avLst/>
          </a:prstGeom>
          <a:solidFill>
            <a:schemeClr val="bg2">
              <a:lumMod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800" b="1" dirty="0" smtClean="0">
                <a:solidFill>
                  <a:prstClr val="black"/>
                </a:solidFill>
              </a:rPr>
              <a:t>multi-phase flow meter</a:t>
            </a:r>
            <a:endParaRPr lang="en-US" sz="800" b="1" dirty="0">
              <a:solidFill>
                <a:prstClr val="black"/>
              </a:solidFill>
            </a:endParaRPr>
          </a:p>
        </p:txBody>
      </p:sp>
      <p:cxnSp>
        <p:nvCxnSpPr>
          <p:cNvPr id="6" name="Elbow Connector 17"/>
          <p:cNvCxnSpPr>
            <a:cxnSpLocks noChangeShapeType="1"/>
          </p:cNvCxnSpPr>
          <p:nvPr/>
        </p:nvCxnSpPr>
        <p:spPr bwMode="auto">
          <a:xfrm>
            <a:off x="1630951" y="2133600"/>
            <a:ext cx="0" cy="410143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2" name="Rectangle 1"/>
          <p:cNvSpPr/>
          <p:nvPr/>
        </p:nvSpPr>
        <p:spPr>
          <a:xfrm>
            <a:off x="2895600" y="3048000"/>
            <a:ext cx="6096000" cy="152400"/>
          </a:xfrm>
          <a:prstGeom prst="rect">
            <a:avLst/>
          </a:pr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96871" y="866423"/>
            <a:ext cx="159090" cy="11407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2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586511" y="867012"/>
            <a:ext cx="159090" cy="11407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4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285378" y="870772"/>
            <a:ext cx="159090" cy="11407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6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544023" y="2001270"/>
            <a:ext cx="159090" cy="11407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7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20" name="Elbow Connector 17"/>
          <p:cNvCxnSpPr>
            <a:cxnSpLocks noChangeShapeType="1"/>
          </p:cNvCxnSpPr>
          <p:nvPr/>
        </p:nvCxnSpPr>
        <p:spPr bwMode="auto">
          <a:xfrm>
            <a:off x="990600" y="457200"/>
            <a:ext cx="0" cy="38100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prstDash val="solid"/>
            <a:round/>
            <a:headEnd/>
            <a:tailEnd type="arrow" w="med" len="med"/>
          </a:ln>
        </p:spPr>
      </p:cxnSp>
      <p:cxnSp>
        <p:nvCxnSpPr>
          <p:cNvPr id="27" name="Elbow Connector 17"/>
          <p:cNvCxnSpPr>
            <a:cxnSpLocks noChangeShapeType="1"/>
          </p:cNvCxnSpPr>
          <p:nvPr/>
        </p:nvCxnSpPr>
        <p:spPr bwMode="auto">
          <a:xfrm>
            <a:off x="1676400" y="457200"/>
            <a:ext cx="0" cy="38100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prstDash val="solid"/>
            <a:round/>
            <a:headEnd/>
            <a:tailEnd type="arrow" w="med" len="med"/>
          </a:ln>
        </p:spPr>
      </p:cxnSp>
      <p:cxnSp>
        <p:nvCxnSpPr>
          <p:cNvPr id="28" name="Elbow Connector 17"/>
          <p:cNvCxnSpPr>
            <a:cxnSpLocks noChangeShapeType="1"/>
          </p:cNvCxnSpPr>
          <p:nvPr/>
        </p:nvCxnSpPr>
        <p:spPr bwMode="auto">
          <a:xfrm>
            <a:off x="2362200" y="457200"/>
            <a:ext cx="0" cy="38100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prstDash val="solid"/>
            <a:round/>
            <a:headEnd/>
            <a:tailEnd type="arrow" w="med" len="med"/>
          </a:ln>
        </p:spPr>
      </p:cxnSp>
      <p:sp>
        <p:nvSpPr>
          <p:cNvPr id="29" name="TextBox 28"/>
          <p:cNvSpPr txBox="1"/>
          <p:nvPr/>
        </p:nvSpPr>
        <p:spPr>
          <a:xfrm>
            <a:off x="2209800" y="1371600"/>
            <a:ext cx="45397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smtClean="0"/>
              <a:t>Unit D</a:t>
            </a:r>
            <a:endParaRPr lang="en-US" sz="800" b="1" dirty="0"/>
          </a:p>
        </p:txBody>
      </p:sp>
    </p:spTree>
    <p:extLst>
      <p:ext uri="{BB962C8B-B14F-4D97-AF65-F5344CB8AC3E}">
        <p14:creationId xmlns:p14="http://schemas.microsoft.com/office/powerpoint/2010/main" val="27154709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1965</TotalTime>
  <Words>232</Words>
  <Application>Microsoft Office PowerPoint</Application>
  <PresentationFormat>On-screen Show (4:3)</PresentationFormat>
  <Paragraphs>115</Paragraphs>
  <Slides>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Hollier</dc:creator>
  <cp:lastModifiedBy>Mark</cp:lastModifiedBy>
  <cp:revision>98</cp:revision>
  <dcterms:created xsi:type="dcterms:W3CDTF">2006-08-16T00:00:00Z</dcterms:created>
  <dcterms:modified xsi:type="dcterms:W3CDTF">2012-03-30T19:12:53Z</dcterms:modified>
</cp:coreProperties>
</file>