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"/>
  </p:notesMasterIdLst>
  <p:sldIdLst>
    <p:sldId id="262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927" autoAdjust="0"/>
    <p:restoredTop sz="94660"/>
  </p:normalViewPr>
  <p:slideViewPr>
    <p:cSldViewPr snapToGrid="0">
      <p:cViewPr>
        <p:scale>
          <a:sx n="100" d="100"/>
          <a:sy n="100" d="100"/>
        </p:scale>
        <p:origin x="3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5ECA5-2558-4043-AD48-9704933CADA7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3CFB-4357-4FBA-BF8C-DF6C4E8C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5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5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1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6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975505" y="3069715"/>
            <a:ext cx="990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motor current</a:t>
            </a:r>
          </a:p>
          <a:p>
            <a:r>
              <a:rPr lang="en-US" sz="1000" dirty="0" smtClean="0"/>
              <a:t>motor temp</a:t>
            </a:r>
          </a:p>
          <a:p>
            <a:r>
              <a:rPr lang="en-US" sz="1000" dirty="0" smtClean="0"/>
              <a:t>motor pressure</a:t>
            </a:r>
          </a:p>
        </p:txBody>
      </p:sp>
      <p:cxnSp>
        <p:nvCxnSpPr>
          <p:cNvPr id="27" name="Elbow Connector 17"/>
          <p:cNvCxnSpPr>
            <a:cxnSpLocks noChangeShapeType="1"/>
          </p:cNvCxnSpPr>
          <p:nvPr/>
        </p:nvCxnSpPr>
        <p:spPr bwMode="auto">
          <a:xfrm flipV="1">
            <a:off x="3954155" y="1870805"/>
            <a:ext cx="0" cy="34574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27"/>
          <p:cNvSpPr/>
          <p:nvPr/>
        </p:nvSpPr>
        <p:spPr>
          <a:xfrm>
            <a:off x="3963674" y="2979310"/>
            <a:ext cx="963827" cy="70382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electric </a:t>
            </a:r>
            <a:r>
              <a:rPr lang="en-US" sz="1000" dirty="0"/>
              <a:t>submersible </a:t>
            </a:r>
            <a:r>
              <a:rPr lang="en-US" sz="1000" dirty="0" smtClean="0"/>
              <a:t>pump</a:t>
            </a:r>
          </a:p>
          <a:p>
            <a:pPr algn="ctr"/>
            <a:r>
              <a:rPr lang="en-US" sz="1000" dirty="0" smtClean="0"/>
              <a:t>(ESP01)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2846166" y="2216551"/>
            <a:ext cx="2215978" cy="167972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 smtClean="0"/>
              <a:t>wellbore</a:t>
            </a:r>
            <a:endParaRPr lang="en-US" sz="1050" dirty="0"/>
          </a:p>
        </p:txBody>
      </p:sp>
      <p:sp>
        <p:nvSpPr>
          <p:cNvPr id="30" name="Rectangle 29"/>
          <p:cNvSpPr/>
          <p:nvPr/>
        </p:nvSpPr>
        <p:spPr>
          <a:xfrm>
            <a:off x="2846166" y="1491864"/>
            <a:ext cx="2215978" cy="38281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 smtClean="0"/>
              <a:t>wellhead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3504705" y="3858961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bottomhole pressure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648" y="696098"/>
            <a:ext cx="572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</a:t>
            </a:r>
            <a:r>
              <a:rPr lang="en-US" sz="1200" dirty="0"/>
              <a:t>the following example of a wellbore that contains an </a:t>
            </a:r>
            <a:r>
              <a:rPr lang="en-US" sz="1200" dirty="0" smtClean="0"/>
              <a:t>electric </a:t>
            </a:r>
            <a:r>
              <a:rPr lang="en-US" sz="1200" dirty="0"/>
              <a:t>submersible pump (ESP) as shown in the following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882" y="4333875"/>
            <a:ext cx="6695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Let’s also assume that we want to measure the ESP motor current, motor temperature, and motor pressure as well as the bottomhole pressure for the wellbore. </a:t>
            </a:r>
            <a:r>
              <a:rPr lang="en-US" sz="1200" dirty="0" smtClean="0"/>
              <a:t> One </a:t>
            </a:r>
            <a:r>
              <a:rPr lang="en-US" sz="1200" dirty="0"/>
              <a:t>could construct an product flow model identifying each entity (wellbore, ESP, wellhead, etc.) at a very granular level. However, this approach can quickly lead to a complex flow model with many levels of embedded models</a:t>
            </a:r>
            <a:r>
              <a:rPr lang="en-US" sz="1200" dirty="0" smtClean="0"/>
              <a:t>. </a:t>
            </a:r>
          </a:p>
          <a:p>
            <a:endParaRPr lang="en-US" sz="1200" dirty="0"/>
          </a:p>
          <a:p>
            <a:r>
              <a:rPr lang="en-US" sz="1200" dirty="0"/>
              <a:t>Alternatively, we can include the internal facility information as part of the wellbore to simplify our model, as shown in the following illustration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2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47675"/>
            <a:ext cx="63436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886075"/>
            <a:ext cx="62579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57868" y="1398887"/>
            <a:ext cx="5932401" cy="80061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11304" y="2371949"/>
            <a:ext cx="1354858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1146260" y="3644984"/>
            <a:ext cx="5816516" cy="14127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1332" y="5427655"/>
            <a:ext cx="1421604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Product Volume Report for Wellbore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3033518" y="2228078"/>
            <a:ext cx="1021000" cy="141690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4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</TotalTime>
  <Words>144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 Hollier</cp:lastModifiedBy>
  <cp:revision>83</cp:revision>
  <dcterms:created xsi:type="dcterms:W3CDTF">2006-08-16T00:00:00Z</dcterms:created>
  <dcterms:modified xsi:type="dcterms:W3CDTF">2012-03-16T21:18:32Z</dcterms:modified>
</cp:coreProperties>
</file>