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8" r:id="rId5"/>
    <p:sldId id="275" r:id="rId6"/>
    <p:sldId id="283" r:id="rId7"/>
    <p:sldId id="276" r:id="rId8"/>
    <p:sldId id="259" r:id="rId9"/>
    <p:sldId id="260" r:id="rId10"/>
    <p:sldId id="274" r:id="rId11"/>
    <p:sldId id="281" r:id="rId12"/>
    <p:sldId id="282" r:id="rId13"/>
    <p:sldId id="284" r:id="rId14"/>
    <p:sldId id="285" r:id="rId15"/>
    <p:sldId id="286" r:id="rId16"/>
    <p:sldId id="264" r:id="rId17"/>
    <p:sldId id="270" r:id="rId18"/>
    <p:sldId id="298" r:id="rId19"/>
    <p:sldId id="287" r:id="rId20"/>
    <p:sldId id="272" r:id="rId21"/>
    <p:sldId id="289" r:id="rId22"/>
    <p:sldId id="292" r:id="rId23"/>
    <p:sldId id="290" r:id="rId24"/>
    <p:sldId id="293" r:id="rId25"/>
    <p:sldId id="291" r:id="rId26"/>
    <p:sldId id="294" r:id="rId27"/>
    <p:sldId id="288" r:id="rId28"/>
    <p:sldId id="295" r:id="rId29"/>
    <p:sldId id="266" r:id="rId30"/>
    <p:sldId id="296" r:id="rId31"/>
    <p:sldId id="297" r:id="rId32"/>
    <p:sldId id="277" r:id="rId33"/>
    <p:sldId id="278" r:id="rId34"/>
    <p:sldId id="27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C72"/>
    <a:srgbClr val="FF0000"/>
    <a:srgbClr val="0000FF"/>
    <a:srgbClr val="BFBFBF"/>
    <a:srgbClr val="B1CA80"/>
    <a:srgbClr val="A7C36F"/>
    <a:srgbClr val="BDD292"/>
    <a:srgbClr val="C3D69B"/>
    <a:srgbClr val="8EB4E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56838" autoAdjust="0"/>
  </p:normalViewPr>
  <p:slideViewPr>
    <p:cSldViewPr snapToGrid="0"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7FF8-5D9F-4601-A0D5-76DEE8E3EC45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86DD-46E3-433C-A347-E5E548864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Transport App</a:t>
            </a:r>
            <a:r>
              <a:rPr lang="en-US" dirty="0" smtClean="0"/>
              <a:t>: It’s the </a:t>
            </a:r>
            <a:r>
              <a:rPr lang="en-US" i="1" dirty="0" smtClean="0"/>
              <a:t>UPS</a:t>
            </a:r>
            <a:r>
              <a:rPr lang="en-US" dirty="0" smtClean="0"/>
              <a:t> for ASP.</a:t>
            </a:r>
          </a:p>
          <a:p>
            <a:pPr lvl="1">
              <a:buFontTx/>
              <a:buChar char="-"/>
            </a:pPr>
            <a:r>
              <a:rPr lang="en-US" dirty="0" smtClean="0"/>
              <a:t>Robust</a:t>
            </a:r>
            <a:r>
              <a:rPr lang="en-US" baseline="0" dirty="0" smtClean="0"/>
              <a:t> and Reliable mechanism for sending data over to the office domain.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Future Proof: Supports any type of advanced sensing data, not only DTS. (File based).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Shell Global Standards: No need for step-outs.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Industry Standards: Vendors can easily make use of the transport mechanism or its infrastructure (i.e. Schlumberger)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Traffic Light Web App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CNN</a:t>
            </a:r>
            <a:r>
              <a:rPr lang="en-US" baseline="0" dirty="0" smtClean="0"/>
              <a:t> 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Provide complete transparency on the status of the ASP world.  Have confidence that ASP data is being generated and managed properly.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Quality tagging of all data received.  Early detection of problems down the line.  Have confidence that ASP data is good and will be useful.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Get notified when something goes wrong.  Don’t find out when it’s too late.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Preview/Selection Site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Music Store </a:t>
            </a:r>
            <a:r>
              <a:rPr lang="en-US" baseline="0" dirty="0" smtClean="0"/>
              <a:t>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Browse all the ASP related files that have been received in the office domain.  No more digging around endless folders in network shares.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Preview their contents before you download.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PI readings to help you select the date range of your interest.  No more manual filtering based on guesses.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Well Completion data.  Quickly determine the level of calibration that may be needed before attempting any </a:t>
            </a:r>
            <a:r>
              <a:rPr lang="en-US" baseline="0" smtClean="0"/>
              <a:t>time-consuming work.</a:t>
            </a:r>
            <a:endParaRPr lang="en-US" baseline="0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Transport App</a:t>
            </a:r>
            <a:r>
              <a:rPr lang="en-US" dirty="0" smtClean="0"/>
              <a:t>: It’s the </a:t>
            </a:r>
            <a:r>
              <a:rPr lang="en-US" i="1" dirty="0" smtClean="0"/>
              <a:t>UPS</a:t>
            </a:r>
            <a:r>
              <a:rPr lang="en-US" dirty="0" smtClean="0"/>
              <a:t> for ASP.</a:t>
            </a:r>
          </a:p>
          <a:p>
            <a:pPr lvl="1">
              <a:buFontTx/>
              <a:buChar char="-"/>
            </a:pPr>
            <a:r>
              <a:rPr lang="en-US" dirty="0" smtClean="0"/>
              <a:t>Robust</a:t>
            </a:r>
            <a:r>
              <a:rPr lang="en-US" baseline="0" dirty="0" smtClean="0"/>
              <a:t> and Reliable mechanism for sending data over to the office domain.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Future Proof: Supports any type of advanced sensing data, not only DTS. (File based).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Shell Global Standards: No need for step-outs.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Based on Industry Standards: Vendors can easily make use of the transport mechanism or its infrastructure (i.e. Schlumberger)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Traffic Light Web App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CNN</a:t>
            </a:r>
            <a:r>
              <a:rPr lang="en-US" baseline="0" dirty="0" smtClean="0"/>
              <a:t> 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Provide complete transparency on the status of the ASP world.  Have confidence that ASP data is being generated and managed properly.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Quality tagging of all data received.  Early detection of problems down the line.  Have confidence that ASP data is good and will be useful.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Get notified when something goes wrong.  Don’t find out when it’s too late.</a:t>
            </a:r>
          </a:p>
          <a:p>
            <a:pPr lvl="0">
              <a:buFontTx/>
              <a:buChar char="-"/>
            </a:pPr>
            <a:r>
              <a:rPr lang="en-US" b="1" baseline="0" dirty="0" smtClean="0"/>
              <a:t>Preview/Selection Site</a:t>
            </a:r>
            <a:r>
              <a:rPr lang="en-US" baseline="0" dirty="0" smtClean="0"/>
              <a:t>: It’s the </a:t>
            </a:r>
            <a:r>
              <a:rPr lang="en-US" i="1" baseline="0" dirty="0" smtClean="0"/>
              <a:t>Music Store </a:t>
            </a:r>
            <a:r>
              <a:rPr lang="en-US" baseline="0" dirty="0" smtClean="0"/>
              <a:t>for ASP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Browse all the ASP related files that have been received in the office domain.  No more digging around endless folders in network shares.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Preview their contents before you download.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PI readings to help you select the date range of your interest.  No more manual filtering based on guesses.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Compare ASP data against Well Completion data.  Quickly determine the level of calibration that may be needed before attempting any </a:t>
            </a:r>
            <a:r>
              <a:rPr lang="en-US" baseline="0" smtClean="0"/>
              <a:t>time-consuming work.</a:t>
            </a:r>
            <a:endParaRPr lang="en-US" baseline="0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600" y="3197225"/>
            <a:ext cx="5943600" cy="1222375"/>
          </a:xfrm>
        </p:spPr>
        <p:txBody>
          <a:bodyPr>
            <a:normAutofit/>
          </a:bodyPr>
          <a:lstStyle>
            <a:lvl1pPr algn="l">
              <a:defRPr sz="2800" b="0" i="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4600" y="4419600"/>
            <a:ext cx="5257799" cy="22098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Myriad Web Pro" pitchFamily="34" charset="0"/>
              </a:rPr>
              <a:t>Sub-title (if applicable)</a:t>
            </a:r>
          </a:p>
          <a:p>
            <a:r>
              <a:rPr lang="en-US" dirty="0" smtClean="0">
                <a:latin typeface="Myriad Web Pro" pitchFamily="34" charset="0"/>
              </a:rPr>
              <a:t>Date</a:t>
            </a:r>
          </a:p>
          <a:p>
            <a:r>
              <a:rPr lang="en-US" dirty="0" smtClean="0">
                <a:latin typeface="Myriad Web Pro" pitchFamily="34" charset="0"/>
              </a:rPr>
              <a:t>Venue</a:t>
            </a:r>
          </a:p>
          <a:p>
            <a:r>
              <a:rPr lang="en-US" dirty="0" smtClean="0">
                <a:latin typeface="Myriad Web Pro" pitchFamily="34" charset="0"/>
              </a:rPr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2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661150"/>
            <a:ext cx="990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6E31-E425-4D58-86FD-05116893D0C4}" type="datetimeFigureOut">
              <a:rPr lang="en-US" smtClean="0"/>
              <a:t>7/17/2014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40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1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3F839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•"/>
        <a:defRPr sz="32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8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3F8393"/>
        </a:buClr>
        <a:buFont typeface="Wingdings" pitchFamily="2" charset="2"/>
        <a:buChar char="§"/>
        <a:defRPr sz="24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»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PRODML 1.3 July 2014</a:t>
            </a:r>
            <a:br>
              <a:rPr lang="en-US" dirty="0" smtClean="0"/>
            </a:br>
            <a:r>
              <a:rPr lang="en-US" dirty="0" smtClean="0"/>
              <a:t>DTS Upgrade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Level Data Objects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971840" y="1484784"/>
            <a:ext cx="7128552" cy="1477328"/>
            <a:chOff x="755576" y="1700808"/>
            <a:chExt cx="7128552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00808"/>
              <a:ext cx="2160000" cy="120032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Optical Path</a:t>
              </a:r>
            </a:p>
            <a:p>
              <a:r>
                <a:rPr lang="en-GB" dirty="0" smtClean="0"/>
                <a:t>(series of </a:t>
              </a:r>
              <a:r>
                <a:rPr lang="en-GB" dirty="0" err="1" smtClean="0"/>
                <a:t>fiber</a:t>
              </a:r>
              <a:r>
                <a:rPr lang="en-GB" dirty="0" smtClean="0"/>
                <a:t> segments &amp; components)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24128" y="1700808"/>
              <a:ext cx="2160000" cy="1477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Instrument</a:t>
              </a:r>
              <a:r>
                <a:rPr lang="en-GB" dirty="0" smtClean="0"/>
                <a:t> </a:t>
              </a:r>
              <a:r>
                <a:rPr lang="en-GB" b="1" dirty="0" smtClean="0"/>
                <a:t>Box</a:t>
              </a:r>
            </a:p>
            <a:p>
              <a:r>
                <a:rPr lang="en-GB" dirty="0" smtClean="0"/>
                <a:t>(surface “Light Box” instrument)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:endParaRPr lang="en-GB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56116" y="3104964"/>
            <a:ext cx="216000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Installed System</a:t>
            </a:r>
          </a:p>
          <a:p>
            <a:r>
              <a:rPr lang="en-GB" dirty="0" smtClean="0"/>
              <a:t>(path + box which makes measurements)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56116" y="4831992"/>
            <a:ext cx="2160000" cy="147732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Measurement Set</a:t>
            </a:r>
          </a:p>
          <a:p>
            <a:r>
              <a:rPr lang="en-GB" dirty="0" smtClean="0"/>
              <a:t>(Measured Trace of raw data plus Log of temperature mapped to facilities)</a:t>
            </a:r>
            <a:endParaRPr lang="en-GB" dirty="0"/>
          </a:p>
        </p:txBody>
      </p:sp>
      <p:cxnSp>
        <p:nvCxnSpPr>
          <p:cNvPr id="10" name="Elbow Connector 9"/>
          <p:cNvCxnSpPr>
            <a:stCxn id="6" idx="0"/>
            <a:endCxn id="5" idx="1"/>
          </p:cNvCxnSpPr>
          <p:nvPr/>
        </p:nvCxnSpPr>
        <p:spPr>
          <a:xfrm rot="5400000" flipH="1" flipV="1">
            <a:off x="4797496" y="1962068"/>
            <a:ext cx="881516" cy="14042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0"/>
            <a:endCxn id="4" idx="3"/>
          </p:cNvCxnSpPr>
          <p:nvPr/>
        </p:nvCxnSpPr>
        <p:spPr>
          <a:xfrm rot="16200000" flipV="1">
            <a:off x="3323971" y="1892819"/>
            <a:ext cx="1020015" cy="140427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4536116" y="4305293"/>
            <a:ext cx="0" cy="5266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2564904"/>
            <a:ext cx="17811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Pairing in time of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03848" y="4365104"/>
            <a:ext cx="1146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Generates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9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Optical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Describes all components through which light passes (</a:t>
            </a:r>
            <a:r>
              <a:rPr lang="en-GB" dirty="0" err="1" smtClean="0"/>
              <a:t>fiber</a:t>
            </a:r>
            <a:r>
              <a:rPr lang="en-GB" dirty="0" smtClean="0"/>
              <a:t> + other components)</a:t>
            </a:r>
          </a:p>
          <a:p>
            <a:r>
              <a:rPr lang="en-GB" dirty="0" smtClean="0"/>
              <a:t>Can span more than one wellbore</a:t>
            </a:r>
          </a:p>
          <a:p>
            <a:r>
              <a:rPr lang="en-GB" dirty="0" smtClean="0"/>
              <a:t>Provides mapping from path length to position in a facility (wellbore or pipeline)</a:t>
            </a:r>
          </a:p>
          <a:p>
            <a:r>
              <a:rPr lang="en-GB" dirty="0" smtClean="0"/>
              <a:t>Records defects that impact measurements</a:t>
            </a:r>
          </a:p>
          <a:p>
            <a:r>
              <a:rPr lang="en-GB" dirty="0" smtClean="0"/>
              <a:t>Conveyance</a:t>
            </a:r>
          </a:p>
          <a:p>
            <a:r>
              <a:rPr lang="en-GB" dirty="0" smtClean="0"/>
              <a:t>Shows changes versus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18" b="18453"/>
          <a:stretch/>
        </p:blipFill>
        <p:spPr bwMode="auto">
          <a:xfrm>
            <a:off x="467544" y="1196752"/>
            <a:ext cx="3770627" cy="420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67679" y="2564904"/>
            <a:ext cx="104086" cy="216024"/>
            <a:chOff x="2555776" y="2564904"/>
            <a:chExt cx="144016" cy="216024"/>
          </a:xfrm>
        </p:grpSpPr>
        <p:sp>
          <p:nvSpPr>
            <p:cNvPr id="3" name="Rectangle 2"/>
            <p:cNvSpPr/>
            <p:nvPr/>
          </p:nvSpPr>
          <p:spPr>
            <a:xfrm>
              <a:off x="2555776" y="2564904"/>
              <a:ext cx="144016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>
              <a:stCxn id="3" idx="1"/>
              <a:endCxn id="3" idx="3"/>
            </p:cNvCxnSpPr>
            <p:nvPr/>
          </p:nvCxnSpPr>
          <p:spPr>
            <a:xfrm>
              <a:off x="2555776" y="2672916"/>
              <a:ext cx="1440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43889" y="2564904"/>
            <a:ext cx="104086" cy="216024"/>
            <a:chOff x="2555776" y="2564904"/>
            <a:chExt cx="144016" cy="216024"/>
          </a:xfrm>
        </p:grpSpPr>
        <p:sp>
          <p:nvSpPr>
            <p:cNvPr id="9" name="Rectangle 8"/>
            <p:cNvSpPr/>
            <p:nvPr/>
          </p:nvSpPr>
          <p:spPr>
            <a:xfrm>
              <a:off x="2555776" y="2564904"/>
              <a:ext cx="144016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2555776" y="2672916"/>
              <a:ext cx="1440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532862" y="4393304"/>
            <a:ext cx="369259" cy="468141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3600" dirty="0" smtClean="0"/>
              <a:t>U</a:t>
            </a:r>
            <a:endParaRPr lang="en-GB" sz="3600" dirty="0"/>
          </a:p>
        </p:txBody>
      </p:sp>
      <p:sp>
        <p:nvSpPr>
          <p:cNvPr id="20" name="Oval 19"/>
          <p:cNvSpPr/>
          <p:nvPr/>
        </p:nvSpPr>
        <p:spPr>
          <a:xfrm>
            <a:off x="2946401" y="2322285"/>
            <a:ext cx="275771" cy="1161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741714" y="2627087"/>
            <a:ext cx="682171" cy="219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51314" y="5021944"/>
            <a:ext cx="682171" cy="377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944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Components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80228" y="1219200"/>
            <a:ext cx="358502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Fiber</a:t>
            </a:r>
            <a:r>
              <a:rPr lang="en-GB" sz="2000" b="1" dirty="0" smtClean="0"/>
              <a:t> Segment (one continuous piece of </a:t>
            </a:r>
            <a:r>
              <a:rPr lang="en-GB" sz="2000" b="1" dirty="0" err="1" smtClean="0"/>
              <a:t>fiber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1599" y="3113314"/>
            <a:ext cx="138608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Connectors</a:t>
            </a:r>
            <a:endParaRPr lang="en-GB" sz="2000" b="1" dirty="0"/>
          </a:p>
        </p:txBody>
      </p:sp>
      <p:cxnSp>
        <p:nvCxnSpPr>
          <p:cNvPr id="13" name="Straight Arrow Connector 12"/>
          <p:cNvCxnSpPr>
            <a:stCxn id="12" idx="1"/>
            <a:endCxn id="9" idx="3"/>
          </p:cNvCxnSpPr>
          <p:nvPr/>
        </p:nvCxnSpPr>
        <p:spPr>
          <a:xfrm flipH="1" flipV="1">
            <a:off x="2847975" y="2672916"/>
            <a:ext cx="1063624" cy="64045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9657" y="4303486"/>
            <a:ext cx="1431546" cy="400110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Turnaround</a:t>
            </a:r>
            <a:endParaRPr lang="en-GB" sz="2000" b="1" dirty="0"/>
          </a:p>
        </p:txBody>
      </p:sp>
      <p:cxnSp>
        <p:nvCxnSpPr>
          <p:cNvPr id="17" name="Straight Arrow Connector 16"/>
          <p:cNvCxnSpPr>
            <a:endCxn id="14" idx="3"/>
          </p:cNvCxnSpPr>
          <p:nvPr/>
        </p:nvCxnSpPr>
        <p:spPr>
          <a:xfrm flipH="1">
            <a:off x="2902121" y="4572000"/>
            <a:ext cx="886108" cy="553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2228" y="2039257"/>
            <a:ext cx="806631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Splice</a:t>
            </a:r>
            <a:endParaRPr lang="en-GB" sz="2000" b="1" dirty="0"/>
          </a:p>
        </p:txBody>
      </p:sp>
      <p:cxnSp>
        <p:nvCxnSpPr>
          <p:cNvPr id="24" name="Straight Arrow Connector 23"/>
          <p:cNvCxnSpPr>
            <a:stCxn id="23" idx="1"/>
            <a:endCxn id="20" idx="6"/>
          </p:cNvCxnSpPr>
          <p:nvPr/>
        </p:nvCxnSpPr>
        <p:spPr>
          <a:xfrm flipH="1">
            <a:off x="3222172" y="2239312"/>
            <a:ext cx="820056" cy="14103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73" y="2006221"/>
            <a:ext cx="736978" cy="369332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smtClean="0"/>
              <a:t>Instrument</a:t>
            </a:r>
          </a:p>
          <a:p>
            <a:r>
              <a:rPr lang="en-GB" sz="1200" b="1" dirty="0" smtClean="0"/>
              <a:t>Box</a:t>
            </a:r>
            <a:endParaRPr lang="en-GB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1275008" y="2047741"/>
            <a:ext cx="218941" cy="1416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91881" y="2997404"/>
            <a:ext cx="135825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Terminator</a:t>
            </a:r>
            <a:endParaRPr lang="en-GB" sz="2000" b="1" dirty="0"/>
          </a:p>
        </p:txBody>
      </p:sp>
      <p:cxnSp>
        <p:nvCxnSpPr>
          <p:cNvPr id="18" name="Straight Arrow Connector 17"/>
          <p:cNvCxnSpPr>
            <a:stCxn id="25" idx="0"/>
            <a:endCxn id="4" idx="2"/>
          </p:cNvCxnSpPr>
          <p:nvPr/>
        </p:nvCxnSpPr>
        <p:spPr>
          <a:xfrm flipV="1">
            <a:off x="1371010" y="2189408"/>
            <a:ext cx="13469" cy="8079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39552" y="1162015"/>
            <a:ext cx="5498391" cy="5113485"/>
            <a:chOff x="539552" y="1162015"/>
            <a:chExt cx="5498391" cy="51134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243"/>
            <a:stretch/>
          </p:blipFill>
          <p:spPr bwMode="auto">
            <a:xfrm>
              <a:off x="539552" y="1162015"/>
              <a:ext cx="5498391" cy="511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438650" y="2469356"/>
              <a:ext cx="852488" cy="1797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67262" y="2445543"/>
              <a:ext cx="433387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0514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Can Span Multiple Facilities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46514" y="4746172"/>
            <a:ext cx="78854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Well 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10857" y="5544458"/>
            <a:ext cx="78854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Well B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57485" y="2685144"/>
            <a:ext cx="11063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Pipeline 1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 rot="5400000">
            <a:off x="4192020" y="2222046"/>
            <a:ext cx="436676" cy="189706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4983036" y="2222046"/>
            <a:ext cx="436676" cy="189706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39293" y="2075203"/>
            <a:ext cx="150018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9" idx="2"/>
            <a:endCxn id="11" idx="2"/>
          </p:cNvCxnSpPr>
          <p:nvPr/>
        </p:nvCxnSpPr>
        <p:spPr>
          <a:xfrm>
            <a:off x="4410358" y="2098561"/>
            <a:ext cx="7910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6"/>
          </p:cNvCxnSpPr>
          <p:nvPr/>
        </p:nvCxnSpPr>
        <p:spPr>
          <a:xfrm>
            <a:off x="4410358" y="2535237"/>
            <a:ext cx="7910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79168" y="2445543"/>
            <a:ext cx="43338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76787" y="2221706"/>
            <a:ext cx="43338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1407877" y="3439886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129315" y="1661886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2772220" y="3889830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4383314" y="2046514"/>
            <a:ext cx="957943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4862286" y="3323771"/>
            <a:ext cx="219165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Facility can be wellbore or pipeline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1321" y="2101757"/>
            <a:ext cx="736978" cy="369332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smtClean="0"/>
              <a:t>Instrument</a:t>
            </a:r>
          </a:p>
          <a:p>
            <a:r>
              <a:rPr lang="en-GB" sz="1200" b="1" dirty="0" smtClean="0"/>
              <a:t>Box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652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Fiber</a:t>
            </a:r>
            <a:r>
              <a:rPr lang="en-GB" dirty="0" smtClean="0"/>
              <a:t> may be linear or “folded” along the facility (well, pipeline etc.) being measured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Laurence\Documents\Energistics\prodml_v1.2.2_data_schema\prodml_v1.2.2_data\doc\PRODML_dtsFiberConfigur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9"/>
          <a:stretch/>
        </p:blipFill>
        <p:spPr bwMode="auto">
          <a:xfrm>
            <a:off x="467544" y="1107150"/>
            <a:ext cx="8280920" cy="49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83429" y="1705542"/>
            <a:ext cx="1436914" cy="4194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3656342" y="1698171"/>
            <a:ext cx="117437" cy="2569029"/>
          </a:xfrm>
          <a:custGeom>
            <a:avLst/>
            <a:gdLst>
              <a:gd name="connsiteX0" fmla="*/ 88344 w 117437"/>
              <a:gd name="connsiteY0" fmla="*/ 0 h 2569029"/>
              <a:gd name="connsiteX1" fmla="*/ 1258 w 117437"/>
              <a:gd name="connsiteY1" fmla="*/ 232229 h 2569029"/>
              <a:gd name="connsiteX2" fmla="*/ 59315 w 117437"/>
              <a:gd name="connsiteY2" fmla="*/ 580572 h 2569029"/>
              <a:gd name="connsiteX3" fmla="*/ 44801 w 117437"/>
              <a:gd name="connsiteY3" fmla="*/ 885372 h 2569029"/>
              <a:gd name="connsiteX4" fmla="*/ 117372 w 117437"/>
              <a:gd name="connsiteY4" fmla="*/ 1146629 h 2569029"/>
              <a:gd name="connsiteX5" fmla="*/ 30287 w 117437"/>
              <a:gd name="connsiteY5" fmla="*/ 1378858 h 2569029"/>
              <a:gd name="connsiteX6" fmla="*/ 117372 w 117437"/>
              <a:gd name="connsiteY6" fmla="*/ 1669143 h 2569029"/>
              <a:gd name="connsiteX7" fmla="*/ 15772 w 117437"/>
              <a:gd name="connsiteY7" fmla="*/ 1872343 h 2569029"/>
              <a:gd name="connsiteX8" fmla="*/ 88344 w 117437"/>
              <a:gd name="connsiteY8" fmla="*/ 2133600 h 2569029"/>
              <a:gd name="connsiteX9" fmla="*/ 1258 w 117437"/>
              <a:gd name="connsiteY9" fmla="*/ 2278743 h 2569029"/>
              <a:gd name="connsiteX10" fmla="*/ 44801 w 117437"/>
              <a:gd name="connsiteY10" fmla="*/ 2569029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37" h="2569029">
                <a:moveTo>
                  <a:pt x="88344" y="0"/>
                </a:moveTo>
                <a:cubicBezTo>
                  <a:pt x="47220" y="67733"/>
                  <a:pt x="6096" y="135467"/>
                  <a:pt x="1258" y="232229"/>
                </a:cubicBezTo>
                <a:cubicBezTo>
                  <a:pt x="-3580" y="328991"/>
                  <a:pt x="52058" y="471715"/>
                  <a:pt x="59315" y="580572"/>
                </a:cubicBezTo>
                <a:cubicBezTo>
                  <a:pt x="66572" y="689429"/>
                  <a:pt x="35125" y="791029"/>
                  <a:pt x="44801" y="885372"/>
                </a:cubicBezTo>
                <a:cubicBezTo>
                  <a:pt x="54477" y="979715"/>
                  <a:pt x="119791" y="1064381"/>
                  <a:pt x="117372" y="1146629"/>
                </a:cubicBezTo>
                <a:cubicBezTo>
                  <a:pt x="114953" y="1228877"/>
                  <a:pt x="30287" y="1291772"/>
                  <a:pt x="30287" y="1378858"/>
                </a:cubicBezTo>
                <a:cubicBezTo>
                  <a:pt x="30287" y="1465944"/>
                  <a:pt x="119791" y="1586896"/>
                  <a:pt x="117372" y="1669143"/>
                </a:cubicBezTo>
                <a:cubicBezTo>
                  <a:pt x="114953" y="1751390"/>
                  <a:pt x="20610" y="1794934"/>
                  <a:pt x="15772" y="1872343"/>
                </a:cubicBezTo>
                <a:cubicBezTo>
                  <a:pt x="10934" y="1949752"/>
                  <a:pt x="90763" y="2065867"/>
                  <a:pt x="88344" y="2133600"/>
                </a:cubicBezTo>
                <a:cubicBezTo>
                  <a:pt x="85925" y="2201333"/>
                  <a:pt x="8515" y="2206172"/>
                  <a:pt x="1258" y="2278743"/>
                </a:cubicBezTo>
                <a:cubicBezTo>
                  <a:pt x="-5999" y="2351314"/>
                  <a:pt x="19401" y="2460171"/>
                  <a:pt x="44801" y="25690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135088" y="4441374"/>
            <a:ext cx="164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“Overstuffed” </a:t>
            </a:r>
            <a:r>
              <a:rPr lang="en-GB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fiber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 longer than facility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2" y="1241940"/>
            <a:ext cx="3827931" cy="249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77117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Connectivity Representation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491319" y="1624084"/>
            <a:ext cx="1146412" cy="17332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96537" y="4369553"/>
            <a:ext cx="128289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fiber</a:t>
            </a:r>
            <a:r>
              <a:rPr lang="en-GB" dirty="0" smtClean="0">
                <a:solidFill>
                  <a:schemeClr val="tx1"/>
                </a:solidFill>
              </a:rPr>
              <a:t> segment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4963" y="4369553"/>
            <a:ext cx="128289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connector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93390" y="4369553"/>
            <a:ext cx="1282890" cy="5732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fiber</a:t>
            </a:r>
            <a:r>
              <a:rPr lang="en-GB" dirty="0" smtClean="0">
                <a:solidFill>
                  <a:schemeClr val="tx1"/>
                </a:solidFill>
              </a:rPr>
              <a:t> segment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1003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499815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411940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710752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609230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908042" y="4567447"/>
            <a:ext cx="177421" cy="1774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312693" y="1405720"/>
            <a:ext cx="46626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b="1" u="sng" dirty="0" smtClean="0"/>
              <a:t>PRODML Network Representation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Network </a:t>
            </a:r>
            <a:r>
              <a:rPr lang="en-GB" dirty="0" smtClean="0">
                <a:solidFill>
                  <a:srgbClr val="00B050"/>
                </a:solidFill>
              </a:rPr>
              <a:t>(represents the whole optical path)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Unit </a:t>
            </a:r>
            <a:r>
              <a:rPr lang="en-GB" dirty="0" smtClean="0">
                <a:solidFill>
                  <a:srgbClr val="00B0F0"/>
                </a:solidFill>
              </a:rPr>
              <a:t>(represents each component)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	Port </a:t>
            </a:r>
            <a:r>
              <a:rPr lang="en-GB" dirty="0" smtClean="0">
                <a:solidFill>
                  <a:srgbClr val="FF0000"/>
                </a:solidFill>
              </a:rPr>
              <a:t>(place where component connects)</a:t>
            </a:r>
          </a:p>
          <a:p>
            <a:pPr defTabSz="355600">
              <a:spcBef>
                <a:spcPts val="600"/>
              </a:spcBef>
            </a:pPr>
            <a:r>
              <a:rPr lang="en-GB" dirty="0"/>
              <a:t>	</a:t>
            </a:r>
            <a:r>
              <a:rPr lang="en-GB" dirty="0" smtClean="0"/>
              <a:t>		Node </a:t>
            </a:r>
            <a:r>
              <a:rPr lang="en-GB" dirty="0" smtClean="0">
                <a:solidFill>
                  <a:schemeClr val="accent6"/>
                </a:solidFill>
              </a:rPr>
              <a:t>(</a:t>
            </a:r>
            <a:r>
              <a:rPr lang="en-GB" i="1" dirty="0" smtClean="0">
                <a:solidFill>
                  <a:schemeClr val="accent6"/>
                </a:solidFill>
              </a:rPr>
              <a:t>virtual</a:t>
            </a:r>
            <a:r>
              <a:rPr lang="en-GB" dirty="0" smtClean="0">
                <a:solidFill>
                  <a:schemeClr val="accent6"/>
                </a:solidFill>
              </a:rPr>
              <a:t> point of connection)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784" y="1269241"/>
            <a:ext cx="3248168" cy="23201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lbow Connector 38"/>
          <p:cNvCxnSpPr>
            <a:endCxn id="27" idx="3"/>
          </p:cNvCxnSpPr>
          <p:nvPr/>
        </p:nvCxnSpPr>
        <p:spPr>
          <a:xfrm rot="10800000" flipV="1">
            <a:off x="3643952" y="1910687"/>
            <a:ext cx="696036" cy="518614"/>
          </a:xfrm>
          <a:prstGeom prst="bentConnector3">
            <a:avLst/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9" idx="0"/>
          </p:cNvCxnSpPr>
          <p:nvPr/>
        </p:nvCxnSpPr>
        <p:spPr>
          <a:xfrm rot="5400000">
            <a:off x="3336313" y="3024683"/>
            <a:ext cx="2144965" cy="544774"/>
          </a:xfrm>
          <a:prstGeom prst="bentConnector3">
            <a:avLst/>
          </a:prstGeom>
          <a:ln w="2857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4" idx="0"/>
          </p:cNvCxnSpPr>
          <p:nvPr/>
        </p:nvCxnSpPr>
        <p:spPr>
          <a:xfrm rot="5400000">
            <a:off x="3951031" y="3441509"/>
            <a:ext cx="1974371" cy="277505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4" idx="0"/>
          </p:cNvCxnSpPr>
          <p:nvPr/>
        </p:nvCxnSpPr>
        <p:spPr>
          <a:xfrm rot="5400000">
            <a:off x="4572002" y="3630302"/>
            <a:ext cx="1555841" cy="218364"/>
          </a:xfrm>
          <a:prstGeom prst="bentConnector3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8048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40509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3576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6037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22627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1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35088" y="4885893"/>
            <a:ext cx="6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Port 2</a:t>
            </a:r>
          </a:p>
        </p:txBody>
      </p:sp>
      <p:sp>
        <p:nvSpPr>
          <p:cNvPr id="47" name="Oval 46"/>
          <p:cNvSpPr/>
          <p:nvPr/>
        </p:nvSpPr>
        <p:spPr>
          <a:xfrm>
            <a:off x="2702257" y="4517405"/>
            <a:ext cx="682388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/>
              <a:t>Node a</a:t>
            </a:r>
            <a:endParaRPr lang="en-GB" sz="1400" dirty="0"/>
          </a:p>
        </p:txBody>
      </p:sp>
      <p:sp>
        <p:nvSpPr>
          <p:cNvPr id="54" name="Oval 53"/>
          <p:cNvSpPr/>
          <p:nvPr/>
        </p:nvSpPr>
        <p:spPr>
          <a:xfrm>
            <a:off x="4899546" y="4517405"/>
            <a:ext cx="682388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/>
              <a:t>Node b</a:t>
            </a:r>
            <a:endParaRPr lang="en-GB" sz="1400" dirty="0"/>
          </a:p>
        </p:txBody>
      </p:sp>
      <p:sp>
        <p:nvSpPr>
          <p:cNvPr id="55" name="Oval 54"/>
          <p:cNvSpPr/>
          <p:nvPr/>
        </p:nvSpPr>
        <p:spPr>
          <a:xfrm>
            <a:off x="7083188" y="4517405"/>
            <a:ext cx="682388" cy="2593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 smtClean="0"/>
              <a:t>Node…</a:t>
            </a:r>
            <a:endParaRPr lang="en-GB" sz="1400" dirty="0"/>
          </a:p>
        </p:txBody>
      </p:sp>
      <p:sp>
        <p:nvSpPr>
          <p:cNvPr id="56" name="Oval 55"/>
          <p:cNvSpPr/>
          <p:nvPr/>
        </p:nvSpPr>
        <p:spPr>
          <a:xfrm>
            <a:off x="109182" y="4408228"/>
            <a:ext cx="1037230" cy="4367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GB" sz="1400" dirty="0" smtClean="0"/>
              <a:t>Ins. Box port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-1" y="5349924"/>
            <a:ext cx="1893195" cy="1477328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First component  (and terminator*) can name Instrument Box port connected </a:t>
            </a:r>
            <a:endParaRPr lang="en-GB" dirty="0"/>
          </a:p>
        </p:txBody>
      </p:sp>
      <p:cxnSp>
        <p:nvCxnSpPr>
          <p:cNvPr id="60" name="Elbow Connector 59"/>
          <p:cNvCxnSpPr>
            <a:endCxn id="56" idx="3"/>
          </p:cNvCxnSpPr>
          <p:nvPr/>
        </p:nvCxnSpPr>
        <p:spPr>
          <a:xfrm rot="16200000" flipV="1">
            <a:off x="146328" y="4895748"/>
            <a:ext cx="527984" cy="298477"/>
          </a:xfrm>
          <a:prstGeom prst="bentConnector3">
            <a:avLst/>
          </a:prstGeom>
          <a:ln w="1270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9700" y="5349924"/>
            <a:ext cx="1269243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Each unit has 2 ports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5615091" y="5349924"/>
            <a:ext cx="2251882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Ports with a common “connected Node” are connected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8093122" y="5349924"/>
            <a:ext cx="5322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</a:rPr>
              <a:t>etc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36084" y="4342257"/>
            <a:ext cx="1282890" cy="573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51924" y="4540151"/>
            <a:ext cx="177421" cy="177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0" name="Elbow Connector 1029"/>
          <p:cNvCxnSpPr>
            <a:stCxn id="19" idx="2"/>
          </p:cNvCxnSpPr>
          <p:nvPr/>
        </p:nvCxnSpPr>
        <p:spPr>
          <a:xfrm rot="16200000" flipH="1">
            <a:off x="784746" y="3637128"/>
            <a:ext cx="914400" cy="354842"/>
          </a:xfrm>
          <a:prstGeom prst="bentConnector3">
            <a:avLst/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1528550" y="3753135"/>
            <a:ext cx="18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 illustrated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9342" y="5349924"/>
            <a:ext cx="1774210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Each component is a “unit”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06073" y="6362164"/>
            <a:ext cx="371422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- for double ended systems looped back to box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73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9" grpId="0" animBg="1"/>
      <p:bldP spid="30" grpId="0" animBg="1"/>
      <p:bldP spid="2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5" grpId="0"/>
      <p:bldP spid="27" grpId="0" animBg="1"/>
      <p:bldP spid="46" grpId="0"/>
      <p:bldP spid="48" grpId="0"/>
      <p:bldP spid="49" grpId="0"/>
      <p:bldP spid="50" grpId="0"/>
      <p:bldP spid="51" grpId="0"/>
      <p:bldP spid="52" grpId="0"/>
      <p:bldP spid="47" grpId="0" animBg="1"/>
      <p:bldP spid="54" grpId="0" animBg="1"/>
      <p:bldP spid="55" grpId="0" animBg="1"/>
      <p:bldP spid="56" grpId="0" animBg="1"/>
      <p:bldP spid="5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031" grpId="0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39552" y="1162015"/>
            <a:ext cx="8114878" cy="5113485"/>
            <a:chOff x="539552" y="1162015"/>
            <a:chExt cx="8114878" cy="51134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62015"/>
              <a:ext cx="8114878" cy="511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438649" y="2469356"/>
              <a:ext cx="2107293" cy="1797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67262" y="2445543"/>
              <a:ext cx="433387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35258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err="1" smtClean="0"/>
              <a:t>Fiber</a:t>
            </a:r>
            <a:r>
              <a:rPr lang="en-GB" dirty="0" smtClean="0"/>
              <a:t> Facility Mapping links path distance to facility length, enabling facility “logs” to be made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46514" y="4746172"/>
            <a:ext cx="78854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Well 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10857" y="5544458"/>
            <a:ext cx="78854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Well B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57485" y="2685144"/>
            <a:ext cx="110639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Pipeline 1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 rot="5400000">
            <a:off x="4192020" y="2222046"/>
            <a:ext cx="436676" cy="189706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4983036" y="2222046"/>
            <a:ext cx="436676" cy="189706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39293" y="2075203"/>
            <a:ext cx="150018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9" idx="2"/>
            <a:endCxn id="11" idx="2"/>
          </p:cNvCxnSpPr>
          <p:nvPr/>
        </p:nvCxnSpPr>
        <p:spPr>
          <a:xfrm>
            <a:off x="4410358" y="2098561"/>
            <a:ext cx="7910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6"/>
          </p:cNvCxnSpPr>
          <p:nvPr/>
        </p:nvCxnSpPr>
        <p:spPr>
          <a:xfrm>
            <a:off x="4410358" y="2535237"/>
            <a:ext cx="79101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79168" y="2445543"/>
            <a:ext cx="43338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76787" y="2221706"/>
            <a:ext cx="43338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552208" y="2122147"/>
            <a:ext cx="558166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Well A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526087" y="3652968"/>
            <a:ext cx="58137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Well B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6778171" y="5109029"/>
            <a:ext cx="130629" cy="4499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25" idx="1"/>
            <a:endCxn id="22" idx="0"/>
          </p:cNvCxnSpPr>
          <p:nvPr/>
        </p:nvCxnSpPr>
        <p:spPr>
          <a:xfrm>
            <a:off x="6438670" y="4945187"/>
            <a:ext cx="404816" cy="163842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  <a:endCxn id="25" idx="3"/>
          </p:cNvCxnSpPr>
          <p:nvPr/>
        </p:nvCxnSpPr>
        <p:spPr>
          <a:xfrm flipH="1">
            <a:off x="6438670" y="5558971"/>
            <a:ext cx="404816" cy="184833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039362" y="5205996"/>
            <a:ext cx="79861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Pipeline 1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407877" y="3439886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129315" y="1661886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2772220" y="3889830"/>
            <a:ext cx="1228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Facility Length</a:t>
            </a:r>
            <a:endParaRPr lang="en-GB" sz="14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4383314" y="2046514"/>
            <a:ext cx="957943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4844" y="3381829"/>
            <a:ext cx="20057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 Mapping: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Path </a:t>
            </a:r>
            <a:r>
              <a:rPr lang="en-GB" b="1" dirty="0">
                <a:solidFill>
                  <a:srgbClr val="FF0000"/>
                </a:solidFill>
              </a:rPr>
              <a:t>distance start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Path distance end</a:t>
            </a:r>
          </a:p>
          <a:p>
            <a:r>
              <a:rPr lang="en-GB" b="1" dirty="0" smtClean="0">
                <a:solidFill>
                  <a:srgbClr val="0000FF"/>
                </a:solidFill>
              </a:rPr>
              <a:t>Facility length start</a:t>
            </a:r>
          </a:p>
          <a:p>
            <a:r>
              <a:rPr lang="en-GB" b="1" dirty="0" smtClean="0">
                <a:solidFill>
                  <a:srgbClr val="0000FF"/>
                </a:solidFill>
              </a:rPr>
              <a:t>Facility Length end</a:t>
            </a:r>
            <a:endParaRPr lang="en-GB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12114" y="3271234"/>
            <a:ext cx="845509" cy="546023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25029" y="3850783"/>
            <a:ext cx="1950025" cy="300303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72114" y="4659086"/>
            <a:ext cx="624115" cy="508000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570514" y="2975429"/>
            <a:ext cx="740229" cy="1393371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8617" y="2101757"/>
            <a:ext cx="736978" cy="369332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smtClean="0"/>
              <a:t>Instrument</a:t>
            </a:r>
          </a:p>
          <a:p>
            <a:r>
              <a:rPr lang="en-GB" sz="1200" b="1" dirty="0" smtClean="0"/>
              <a:t>Box</a:t>
            </a:r>
            <a:endParaRPr lang="en-GB" sz="12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186412" y="3850783"/>
            <a:ext cx="130076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36417" y="3451538"/>
            <a:ext cx="54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055914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Fiber</a:t>
            </a:r>
            <a:r>
              <a:rPr lang="en-GB" dirty="0" smtClean="0"/>
              <a:t> Defects recorded along Optical Path</a:t>
            </a:r>
            <a:br>
              <a:rPr lang="en-GB" dirty="0" smtClean="0"/>
            </a:br>
            <a:r>
              <a:rPr lang="en-GB" dirty="0" smtClean="0"/>
              <a:t>(Example data from OTDR test)</a:t>
            </a:r>
            <a:endParaRPr lang="en-GB" dirty="0"/>
          </a:p>
        </p:txBody>
      </p:sp>
      <p:pic>
        <p:nvPicPr>
          <p:cNvPr id="4098" name="Picture 2" descr="C:\Users\Laurence\Documents\Energistics\prodml_v1.2.2_data_schema\prodml_v1.2.2_data\doc\PRODML_dtsOTD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24936" cy="4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89829" y="5631543"/>
            <a:ext cx="1770742" cy="377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31854" y="1447860"/>
            <a:ext cx="3662835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Defects are recorded with respect to distance along path, time over which effective, and type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4242216" y="2371190"/>
            <a:ext cx="2021056" cy="416980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5141626" y="2371190"/>
            <a:ext cx="1121646" cy="746764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6220918" y="2371190"/>
            <a:ext cx="42354" cy="1241440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7580" y="3057993"/>
            <a:ext cx="0" cy="2203555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39980" y="3057993"/>
            <a:ext cx="0" cy="2203555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1980" y="3702570"/>
            <a:ext cx="0" cy="1558978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4240" y="3672590"/>
            <a:ext cx="0" cy="1588958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1050" y="4032354"/>
            <a:ext cx="0" cy="1229194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43450" y="4032354"/>
            <a:ext cx="0" cy="1229194"/>
          </a:xfrm>
          <a:prstGeom prst="line">
            <a:avLst/>
          </a:prstGeom>
          <a:ln w="63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28857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Optical Path may record changes over time: use of Inventory and Network allows for this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1" y="1121730"/>
            <a:ext cx="4146611" cy="3856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2" y="2910518"/>
            <a:ext cx="4197449" cy="390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4455409" y="953183"/>
            <a:ext cx="3120571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would be a new </a:t>
            </a:r>
            <a:r>
              <a:rPr lang="en-GB" b="1" dirty="0" smtClean="0"/>
              <a:t>Network</a:t>
            </a:r>
            <a:r>
              <a:rPr lang="en-GB" dirty="0" smtClean="0"/>
              <a:t> of installed components</a:t>
            </a:r>
            <a:endParaRPr lang="en-GB" dirty="0"/>
          </a:p>
        </p:txBody>
      </p:sp>
      <p:sp>
        <p:nvSpPr>
          <p:cNvPr id="50" name="Right Arrow 49"/>
          <p:cNvSpPr/>
          <p:nvPr/>
        </p:nvSpPr>
        <p:spPr>
          <a:xfrm>
            <a:off x="4296229" y="2873829"/>
            <a:ext cx="667657" cy="37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/>
          <p:cNvCxnSpPr>
            <a:stCxn id="49" idx="2"/>
          </p:cNvCxnSpPr>
          <p:nvPr/>
        </p:nvCxnSpPr>
        <p:spPr>
          <a:xfrm>
            <a:off x="6015695" y="1599514"/>
            <a:ext cx="94343" cy="1313098"/>
          </a:xfrm>
          <a:prstGeom prst="straightConnector1">
            <a:avLst/>
          </a:prstGeom>
          <a:ln w="635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2214" y="1658197"/>
            <a:ext cx="272178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These decommissioned segments can stay in </a:t>
            </a:r>
            <a:r>
              <a:rPr lang="en-GB" b="1" dirty="0" smtClean="0"/>
              <a:t>Inventory</a:t>
            </a:r>
            <a:r>
              <a:rPr lang="en-GB" dirty="0" smtClean="0"/>
              <a:t> for reliability trend analysis, </a:t>
            </a:r>
            <a:r>
              <a:rPr lang="en-GB" dirty="0" err="1" smtClean="0"/>
              <a:t>etc</a:t>
            </a:r>
            <a:endParaRPr lang="en-GB" dirty="0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7495083" y="2858526"/>
            <a:ext cx="288024" cy="829054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012" y="1842448"/>
            <a:ext cx="600500" cy="307777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/>
              <a:t>Instrument</a:t>
            </a:r>
          </a:p>
          <a:p>
            <a:r>
              <a:rPr lang="en-GB" sz="1000" b="1" dirty="0" smtClean="0"/>
              <a:t>Box</a:t>
            </a:r>
            <a:endParaRPr lang="en-GB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74526" y="3618932"/>
            <a:ext cx="600500" cy="307777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smtClean="0"/>
              <a:t>Instrument</a:t>
            </a:r>
          </a:p>
          <a:p>
            <a:r>
              <a:rPr lang="en-GB" sz="1000" b="1" dirty="0" smtClean="0"/>
              <a:t>Box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8264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Conveyance – how a </a:t>
            </a:r>
            <a:r>
              <a:rPr lang="en-GB" dirty="0" err="1" smtClean="0"/>
              <a:t>fiber</a:t>
            </a:r>
            <a:r>
              <a:rPr lang="en-GB" dirty="0" smtClean="0"/>
              <a:t> is physically installed in a facility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Permanent Conveyance</a:t>
            </a:r>
          </a:p>
          <a:p>
            <a:pPr lvl="1"/>
            <a:r>
              <a:rPr lang="en-GB" dirty="0" err="1" smtClean="0"/>
              <a:t>Fiber</a:t>
            </a:r>
            <a:r>
              <a:rPr lang="en-GB" dirty="0" smtClean="0"/>
              <a:t> in cables (various kinds)</a:t>
            </a:r>
          </a:p>
          <a:p>
            <a:r>
              <a:rPr lang="en-GB" dirty="0" err="1" smtClean="0"/>
              <a:t>Fiber</a:t>
            </a:r>
            <a:r>
              <a:rPr lang="en-GB" dirty="0" smtClean="0"/>
              <a:t> inside a control line</a:t>
            </a:r>
          </a:p>
          <a:p>
            <a:pPr lvl="2"/>
            <a:r>
              <a:rPr lang="en-GB" dirty="0" smtClean="0"/>
              <a:t>Control line details</a:t>
            </a:r>
          </a:p>
          <a:p>
            <a:pPr lvl="2"/>
            <a:r>
              <a:rPr lang="en-GB" dirty="0" smtClean="0"/>
              <a:t>Pumping details for </a:t>
            </a:r>
            <a:r>
              <a:rPr lang="en-GB" dirty="0" err="1" smtClean="0"/>
              <a:t>fiber</a:t>
            </a:r>
            <a:r>
              <a:rPr lang="en-GB" dirty="0" smtClean="0"/>
              <a:t> pumped into control line</a:t>
            </a:r>
          </a:p>
          <a:p>
            <a:r>
              <a:rPr lang="en-GB" dirty="0" smtClean="0"/>
              <a:t>Intervention Conveyance</a:t>
            </a:r>
          </a:p>
          <a:p>
            <a:pPr lvl="1"/>
            <a:r>
              <a:rPr lang="en-GB" dirty="0" smtClean="0"/>
              <a:t>Records </a:t>
            </a:r>
            <a:r>
              <a:rPr lang="en-GB" dirty="0" err="1" smtClean="0"/>
              <a:t>fiber</a:t>
            </a:r>
            <a:r>
              <a:rPr lang="en-GB" dirty="0" smtClean="0"/>
              <a:t> conveyed on wireline, coiled tubing etc.</a:t>
            </a:r>
          </a:p>
          <a:p>
            <a:r>
              <a:rPr lang="en-GB" sz="2400" dirty="0" smtClean="0"/>
              <a:t>In future these could be linked to Completion “Equipment” for permanent </a:t>
            </a:r>
            <a:r>
              <a:rPr lang="en-GB" sz="2400" dirty="0"/>
              <a:t> </a:t>
            </a:r>
            <a:r>
              <a:rPr lang="en-GB" sz="2400" dirty="0" smtClean="0"/>
              <a:t>installations, and “Job” for interventions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3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Temperature measurement spatially </a:t>
            </a:r>
            <a:r>
              <a:rPr lang="en-GB" dirty="0"/>
              <a:t>distributed over </a:t>
            </a:r>
            <a:r>
              <a:rPr lang="en-GB" dirty="0" smtClean="0"/>
              <a:t>thousands </a:t>
            </a:r>
            <a:r>
              <a:rPr lang="en-GB" dirty="0"/>
              <a:t>of </a:t>
            </a:r>
            <a:r>
              <a:rPr lang="en-GB" dirty="0" smtClean="0"/>
              <a:t>points</a:t>
            </a:r>
          </a:p>
          <a:p>
            <a:pPr lvl="0"/>
            <a:r>
              <a:rPr lang="en-GB" dirty="0" smtClean="0"/>
              <a:t>Used in hundreds of facilities for, e.g.: </a:t>
            </a:r>
          </a:p>
          <a:p>
            <a:pPr lvl="1"/>
            <a:r>
              <a:rPr lang="en-GB" dirty="0" smtClean="0"/>
              <a:t>real-time surveillance, </a:t>
            </a:r>
          </a:p>
          <a:p>
            <a:pPr lvl="1"/>
            <a:r>
              <a:rPr lang="en-GB" dirty="0" smtClean="0"/>
              <a:t>status </a:t>
            </a:r>
            <a:r>
              <a:rPr lang="en-GB" dirty="0"/>
              <a:t>of </a:t>
            </a:r>
            <a:r>
              <a:rPr lang="en-GB" dirty="0" smtClean="0"/>
              <a:t>gas </a:t>
            </a:r>
            <a:r>
              <a:rPr lang="en-GB" dirty="0"/>
              <a:t>lifted </a:t>
            </a:r>
            <a:r>
              <a:rPr lang="en-GB" dirty="0" smtClean="0"/>
              <a:t>or steam wells, </a:t>
            </a:r>
          </a:p>
          <a:p>
            <a:pPr lvl="1"/>
            <a:r>
              <a:rPr lang="en-GB" dirty="0" smtClean="0"/>
              <a:t>casing /tubing integrity, </a:t>
            </a:r>
          </a:p>
          <a:p>
            <a:pPr lvl="1"/>
            <a:r>
              <a:rPr lang="en-GB" dirty="0" smtClean="0"/>
              <a:t>leak </a:t>
            </a:r>
            <a:r>
              <a:rPr lang="en-GB" dirty="0"/>
              <a:t>detection on </a:t>
            </a:r>
            <a:r>
              <a:rPr lang="en-GB" dirty="0" smtClean="0"/>
              <a:t>pipelines</a:t>
            </a:r>
          </a:p>
          <a:p>
            <a:pPr lvl="0"/>
            <a:r>
              <a:rPr lang="en-GB" dirty="0" smtClean="0"/>
              <a:t>Use is growing and new </a:t>
            </a:r>
            <a:r>
              <a:rPr lang="en-GB" dirty="0" err="1" smtClean="0"/>
              <a:t>fiber</a:t>
            </a:r>
            <a:r>
              <a:rPr lang="en-GB" dirty="0" smtClean="0"/>
              <a:t> measurements are emerging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Instrument Box has properties and records calibration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Properties including reference temperatures, warm up time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Manufacturer details</a:t>
            </a:r>
          </a:p>
          <a:p>
            <a:r>
              <a:rPr lang="en-GB" dirty="0" smtClean="0"/>
              <a:t>Factory calibration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16114"/>
            <a:ext cx="7801429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 smtClean="0"/>
              <a:t>Installed System is a combination of Instrument Box + Optical Path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1386109" y="3730158"/>
            <a:ext cx="2123728" cy="1828802"/>
            <a:chOff x="551542" y="2162627"/>
            <a:chExt cx="2123728" cy="182880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551542" y="2162627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14286" y="2496457"/>
              <a:ext cx="0" cy="149497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884012" y="3824503"/>
            <a:ext cx="2123728" cy="2214322"/>
            <a:chOff x="2692360" y="2169887"/>
            <a:chExt cx="2123728" cy="22143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2692360" y="2169887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3630358" y="3310152"/>
              <a:ext cx="0" cy="10740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4431" y="3323203"/>
              <a:ext cx="0" cy="100874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940067" y="2483997"/>
              <a:ext cx="486791" cy="8542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28571" y="2481943"/>
              <a:ext cx="319315" cy="84182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381172" y="2119080"/>
            <a:ext cx="2740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“Single Channel Instrument Box</a:t>
            </a:r>
            <a:r>
              <a:rPr lang="en-GB" b="1" dirty="0"/>
              <a:t>”</a:t>
            </a:r>
          </a:p>
          <a:p>
            <a:r>
              <a:rPr lang="en-GB" dirty="0" smtClean="0"/>
              <a:t>One </a:t>
            </a:r>
            <a:r>
              <a:rPr lang="en-GB" dirty="0" err="1" smtClean="0"/>
              <a:t>fiber</a:t>
            </a:r>
            <a:r>
              <a:rPr lang="en-GB" dirty="0" smtClean="0"/>
              <a:t>, one box, one facility </a:t>
            </a:r>
          </a:p>
          <a:p>
            <a:r>
              <a:rPr lang="en-GB" dirty="0" smtClean="0"/>
              <a:t>= 1 Installed System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82316" y="2103339"/>
            <a:ext cx="2610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“Multiplexed Instrument Box”</a:t>
            </a:r>
          </a:p>
          <a:p>
            <a:r>
              <a:rPr lang="en-GB" dirty="0" smtClean="0"/>
              <a:t>One box with </a:t>
            </a:r>
            <a:r>
              <a:rPr lang="en-GB" b="1" dirty="0" smtClean="0"/>
              <a:t>multiplex</a:t>
            </a:r>
            <a:r>
              <a:rPr lang="en-GB" dirty="0" smtClean="0"/>
              <a:t>, two facility, two </a:t>
            </a:r>
            <a:r>
              <a:rPr lang="en-GB" dirty="0" err="1"/>
              <a:t>fiber</a:t>
            </a:r>
            <a:r>
              <a:rPr lang="en-GB" dirty="0" smtClean="0"/>
              <a:t>,</a:t>
            </a:r>
          </a:p>
          <a:p>
            <a:r>
              <a:rPr lang="en-GB" dirty="0" smtClean="0"/>
              <a:t>= 2 </a:t>
            </a:r>
            <a:r>
              <a:rPr lang="en-GB" dirty="0"/>
              <a:t>Installed System</a:t>
            </a:r>
          </a:p>
        </p:txBody>
      </p:sp>
      <p:sp>
        <p:nvSpPr>
          <p:cNvPr id="29" name="Freeform 28"/>
          <p:cNvSpPr/>
          <p:nvPr/>
        </p:nvSpPr>
        <p:spPr>
          <a:xfrm>
            <a:off x="4873002" y="3629451"/>
            <a:ext cx="2165294" cy="2554779"/>
          </a:xfrm>
          <a:custGeom>
            <a:avLst/>
            <a:gdLst>
              <a:gd name="connsiteX0" fmla="*/ 976251 w 2165294"/>
              <a:gd name="connsiteY0" fmla="*/ 13622 h 2554779"/>
              <a:gd name="connsiteX1" fmla="*/ 294079 w 2165294"/>
              <a:gd name="connsiteY1" fmla="*/ 129737 h 2554779"/>
              <a:gd name="connsiteX2" fmla="*/ 18308 w 2165294"/>
              <a:gd name="connsiteY2" fmla="*/ 361965 h 2554779"/>
              <a:gd name="connsiteX3" fmla="*/ 105394 w 2165294"/>
              <a:gd name="connsiteY3" fmla="*/ 594194 h 2554779"/>
              <a:gd name="connsiteX4" fmla="*/ 744022 w 2165294"/>
              <a:gd name="connsiteY4" fmla="*/ 768365 h 2554779"/>
              <a:gd name="connsiteX5" fmla="*/ 860137 w 2165294"/>
              <a:gd name="connsiteY5" fmla="*/ 1044137 h 2554779"/>
              <a:gd name="connsiteX6" fmla="*/ 744022 w 2165294"/>
              <a:gd name="connsiteY6" fmla="*/ 2147222 h 2554779"/>
              <a:gd name="connsiteX7" fmla="*/ 816594 w 2165294"/>
              <a:gd name="connsiteY7" fmla="*/ 2466537 h 2554779"/>
              <a:gd name="connsiteX8" fmla="*/ 1019794 w 2165294"/>
              <a:gd name="connsiteY8" fmla="*/ 2553622 h 2554779"/>
              <a:gd name="connsiteX9" fmla="*/ 1150422 w 2165294"/>
              <a:gd name="connsiteY9" fmla="*/ 2422994 h 2554779"/>
              <a:gd name="connsiteX10" fmla="*/ 1252022 w 2165294"/>
              <a:gd name="connsiteY10" fmla="*/ 1987565 h 2554779"/>
              <a:gd name="connsiteX11" fmla="*/ 1310079 w 2165294"/>
              <a:gd name="connsiteY11" fmla="*/ 928022 h 2554779"/>
              <a:gd name="connsiteX12" fmla="*/ 1527794 w 2165294"/>
              <a:gd name="connsiteY12" fmla="*/ 608708 h 2554779"/>
              <a:gd name="connsiteX13" fmla="*/ 1876137 w 2165294"/>
              <a:gd name="connsiteY13" fmla="*/ 579680 h 2554779"/>
              <a:gd name="connsiteX14" fmla="*/ 2122879 w 2165294"/>
              <a:gd name="connsiteY14" fmla="*/ 420022 h 2554779"/>
              <a:gd name="connsiteX15" fmla="*/ 2122879 w 2165294"/>
              <a:gd name="connsiteY15" fmla="*/ 115222 h 2554779"/>
              <a:gd name="connsiteX16" fmla="*/ 1701965 w 2165294"/>
              <a:gd name="connsiteY16" fmla="*/ 13622 h 2554779"/>
              <a:gd name="connsiteX17" fmla="*/ 976251 w 2165294"/>
              <a:gd name="connsiteY17" fmla="*/ 13622 h 25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294" h="2554779">
                <a:moveTo>
                  <a:pt x="976251" y="13622"/>
                </a:moveTo>
                <a:cubicBezTo>
                  <a:pt x="741603" y="32975"/>
                  <a:pt x="453736" y="71680"/>
                  <a:pt x="294079" y="129737"/>
                </a:cubicBezTo>
                <a:cubicBezTo>
                  <a:pt x="134422" y="187794"/>
                  <a:pt x="49755" y="284556"/>
                  <a:pt x="18308" y="361965"/>
                </a:cubicBezTo>
                <a:cubicBezTo>
                  <a:pt x="-13139" y="439374"/>
                  <a:pt x="-15558" y="526461"/>
                  <a:pt x="105394" y="594194"/>
                </a:cubicBezTo>
                <a:cubicBezTo>
                  <a:pt x="226346" y="661927"/>
                  <a:pt x="618232" y="693375"/>
                  <a:pt x="744022" y="768365"/>
                </a:cubicBezTo>
                <a:cubicBezTo>
                  <a:pt x="869812" y="843355"/>
                  <a:pt x="860137" y="814328"/>
                  <a:pt x="860137" y="1044137"/>
                </a:cubicBezTo>
                <a:cubicBezTo>
                  <a:pt x="860137" y="1273946"/>
                  <a:pt x="751279" y="1910155"/>
                  <a:pt x="744022" y="2147222"/>
                </a:cubicBezTo>
                <a:cubicBezTo>
                  <a:pt x="736765" y="2384289"/>
                  <a:pt x="770632" y="2398804"/>
                  <a:pt x="816594" y="2466537"/>
                </a:cubicBezTo>
                <a:cubicBezTo>
                  <a:pt x="862556" y="2534270"/>
                  <a:pt x="964156" y="2560879"/>
                  <a:pt x="1019794" y="2553622"/>
                </a:cubicBezTo>
                <a:cubicBezTo>
                  <a:pt x="1075432" y="2546365"/>
                  <a:pt x="1111717" y="2517337"/>
                  <a:pt x="1150422" y="2422994"/>
                </a:cubicBezTo>
                <a:cubicBezTo>
                  <a:pt x="1189127" y="2328651"/>
                  <a:pt x="1225413" y="2236727"/>
                  <a:pt x="1252022" y="1987565"/>
                </a:cubicBezTo>
                <a:cubicBezTo>
                  <a:pt x="1278631" y="1738403"/>
                  <a:pt x="1264117" y="1157831"/>
                  <a:pt x="1310079" y="928022"/>
                </a:cubicBezTo>
                <a:cubicBezTo>
                  <a:pt x="1356041" y="698213"/>
                  <a:pt x="1433451" y="666765"/>
                  <a:pt x="1527794" y="608708"/>
                </a:cubicBezTo>
                <a:cubicBezTo>
                  <a:pt x="1622137" y="550651"/>
                  <a:pt x="1776956" y="611128"/>
                  <a:pt x="1876137" y="579680"/>
                </a:cubicBezTo>
                <a:cubicBezTo>
                  <a:pt x="1975318" y="548232"/>
                  <a:pt x="2081755" y="497432"/>
                  <a:pt x="2122879" y="420022"/>
                </a:cubicBezTo>
                <a:cubicBezTo>
                  <a:pt x="2164003" y="342612"/>
                  <a:pt x="2193031" y="182955"/>
                  <a:pt x="2122879" y="115222"/>
                </a:cubicBezTo>
                <a:cubicBezTo>
                  <a:pt x="2052727" y="47489"/>
                  <a:pt x="1895489" y="30555"/>
                  <a:pt x="1701965" y="13622"/>
                </a:cubicBezTo>
                <a:cubicBezTo>
                  <a:pt x="1508441" y="-3311"/>
                  <a:pt x="1210899" y="-5731"/>
                  <a:pt x="976251" y="13622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1315223" y="3561901"/>
            <a:ext cx="2352874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975429" y="1349829"/>
            <a:ext cx="26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/>
              <a:t>Permanent Type</a:t>
            </a:r>
            <a:endParaRPr lang="en-GB" sz="28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405720" y="3753135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54139" y="3875967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30" name="Freeform 29"/>
          <p:cNvSpPr/>
          <p:nvPr/>
        </p:nvSpPr>
        <p:spPr>
          <a:xfrm flipH="1">
            <a:off x="5373738" y="3665739"/>
            <a:ext cx="2165294" cy="2554779"/>
          </a:xfrm>
          <a:custGeom>
            <a:avLst/>
            <a:gdLst>
              <a:gd name="connsiteX0" fmla="*/ 976251 w 2165294"/>
              <a:gd name="connsiteY0" fmla="*/ 13622 h 2554779"/>
              <a:gd name="connsiteX1" fmla="*/ 294079 w 2165294"/>
              <a:gd name="connsiteY1" fmla="*/ 129737 h 2554779"/>
              <a:gd name="connsiteX2" fmla="*/ 18308 w 2165294"/>
              <a:gd name="connsiteY2" fmla="*/ 361965 h 2554779"/>
              <a:gd name="connsiteX3" fmla="*/ 105394 w 2165294"/>
              <a:gd name="connsiteY3" fmla="*/ 594194 h 2554779"/>
              <a:gd name="connsiteX4" fmla="*/ 744022 w 2165294"/>
              <a:gd name="connsiteY4" fmla="*/ 768365 h 2554779"/>
              <a:gd name="connsiteX5" fmla="*/ 860137 w 2165294"/>
              <a:gd name="connsiteY5" fmla="*/ 1044137 h 2554779"/>
              <a:gd name="connsiteX6" fmla="*/ 744022 w 2165294"/>
              <a:gd name="connsiteY6" fmla="*/ 2147222 h 2554779"/>
              <a:gd name="connsiteX7" fmla="*/ 816594 w 2165294"/>
              <a:gd name="connsiteY7" fmla="*/ 2466537 h 2554779"/>
              <a:gd name="connsiteX8" fmla="*/ 1019794 w 2165294"/>
              <a:gd name="connsiteY8" fmla="*/ 2553622 h 2554779"/>
              <a:gd name="connsiteX9" fmla="*/ 1150422 w 2165294"/>
              <a:gd name="connsiteY9" fmla="*/ 2422994 h 2554779"/>
              <a:gd name="connsiteX10" fmla="*/ 1252022 w 2165294"/>
              <a:gd name="connsiteY10" fmla="*/ 1987565 h 2554779"/>
              <a:gd name="connsiteX11" fmla="*/ 1310079 w 2165294"/>
              <a:gd name="connsiteY11" fmla="*/ 928022 h 2554779"/>
              <a:gd name="connsiteX12" fmla="*/ 1527794 w 2165294"/>
              <a:gd name="connsiteY12" fmla="*/ 608708 h 2554779"/>
              <a:gd name="connsiteX13" fmla="*/ 1876137 w 2165294"/>
              <a:gd name="connsiteY13" fmla="*/ 579680 h 2554779"/>
              <a:gd name="connsiteX14" fmla="*/ 2122879 w 2165294"/>
              <a:gd name="connsiteY14" fmla="*/ 420022 h 2554779"/>
              <a:gd name="connsiteX15" fmla="*/ 2122879 w 2165294"/>
              <a:gd name="connsiteY15" fmla="*/ 115222 h 2554779"/>
              <a:gd name="connsiteX16" fmla="*/ 1701965 w 2165294"/>
              <a:gd name="connsiteY16" fmla="*/ 13622 h 2554779"/>
              <a:gd name="connsiteX17" fmla="*/ 976251 w 2165294"/>
              <a:gd name="connsiteY17" fmla="*/ 13622 h 25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65294" h="2554779">
                <a:moveTo>
                  <a:pt x="976251" y="13622"/>
                </a:moveTo>
                <a:cubicBezTo>
                  <a:pt x="741603" y="32975"/>
                  <a:pt x="453736" y="71680"/>
                  <a:pt x="294079" y="129737"/>
                </a:cubicBezTo>
                <a:cubicBezTo>
                  <a:pt x="134422" y="187794"/>
                  <a:pt x="49755" y="284556"/>
                  <a:pt x="18308" y="361965"/>
                </a:cubicBezTo>
                <a:cubicBezTo>
                  <a:pt x="-13139" y="439374"/>
                  <a:pt x="-15558" y="526461"/>
                  <a:pt x="105394" y="594194"/>
                </a:cubicBezTo>
                <a:cubicBezTo>
                  <a:pt x="226346" y="661927"/>
                  <a:pt x="618232" y="693375"/>
                  <a:pt x="744022" y="768365"/>
                </a:cubicBezTo>
                <a:cubicBezTo>
                  <a:pt x="869812" y="843355"/>
                  <a:pt x="860137" y="814328"/>
                  <a:pt x="860137" y="1044137"/>
                </a:cubicBezTo>
                <a:cubicBezTo>
                  <a:pt x="860137" y="1273946"/>
                  <a:pt x="751279" y="1910155"/>
                  <a:pt x="744022" y="2147222"/>
                </a:cubicBezTo>
                <a:cubicBezTo>
                  <a:pt x="736765" y="2384289"/>
                  <a:pt x="770632" y="2398804"/>
                  <a:pt x="816594" y="2466537"/>
                </a:cubicBezTo>
                <a:cubicBezTo>
                  <a:pt x="862556" y="2534270"/>
                  <a:pt x="964156" y="2560879"/>
                  <a:pt x="1019794" y="2553622"/>
                </a:cubicBezTo>
                <a:cubicBezTo>
                  <a:pt x="1075432" y="2546365"/>
                  <a:pt x="1111717" y="2517337"/>
                  <a:pt x="1150422" y="2422994"/>
                </a:cubicBezTo>
                <a:cubicBezTo>
                  <a:pt x="1189127" y="2328651"/>
                  <a:pt x="1225413" y="2236727"/>
                  <a:pt x="1252022" y="1987565"/>
                </a:cubicBezTo>
                <a:cubicBezTo>
                  <a:pt x="1278631" y="1738403"/>
                  <a:pt x="1264117" y="1157831"/>
                  <a:pt x="1310079" y="928022"/>
                </a:cubicBezTo>
                <a:cubicBezTo>
                  <a:pt x="1356041" y="698213"/>
                  <a:pt x="1433451" y="666765"/>
                  <a:pt x="1527794" y="608708"/>
                </a:cubicBezTo>
                <a:cubicBezTo>
                  <a:pt x="1622137" y="550651"/>
                  <a:pt x="1776956" y="611128"/>
                  <a:pt x="1876137" y="579680"/>
                </a:cubicBezTo>
                <a:cubicBezTo>
                  <a:pt x="1975318" y="548232"/>
                  <a:pt x="2081755" y="497432"/>
                  <a:pt x="2122879" y="420022"/>
                </a:cubicBezTo>
                <a:cubicBezTo>
                  <a:pt x="2164003" y="342612"/>
                  <a:pt x="2193031" y="182955"/>
                  <a:pt x="2122879" y="115222"/>
                </a:cubicBezTo>
                <a:cubicBezTo>
                  <a:pt x="2052727" y="47489"/>
                  <a:pt x="1895489" y="30555"/>
                  <a:pt x="1701965" y="13622"/>
                </a:cubicBezTo>
                <a:cubicBezTo>
                  <a:pt x="1508441" y="-3311"/>
                  <a:pt x="1210899" y="-5731"/>
                  <a:pt x="976251" y="1362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803091" y="5168444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A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907238" y="51684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1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16114"/>
            <a:ext cx="7801429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 smtClean="0"/>
              <a:t>Installed System cont.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3845" y="4383296"/>
            <a:ext cx="0" cy="14949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6970" y="2104559"/>
            <a:ext cx="419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“Drive-by” DTS</a:t>
            </a:r>
          </a:p>
          <a:p>
            <a:r>
              <a:rPr lang="en-GB" dirty="0" smtClean="0"/>
              <a:t>One box taken to  different facility/pre-installed </a:t>
            </a:r>
            <a:r>
              <a:rPr lang="en-GB" dirty="0" err="1" smtClean="0"/>
              <a:t>fiber</a:t>
            </a:r>
            <a:r>
              <a:rPr lang="en-GB" dirty="0" smtClean="0"/>
              <a:t> and hooked up for single survey</a:t>
            </a:r>
          </a:p>
          <a:p>
            <a:r>
              <a:rPr lang="en-GB" dirty="0" smtClean="0"/>
              <a:t>= 1 </a:t>
            </a:r>
            <a:r>
              <a:rPr lang="en-GB" dirty="0"/>
              <a:t>I</a:t>
            </a:r>
            <a:r>
              <a:rPr lang="en-GB" dirty="0" smtClean="0"/>
              <a:t>nstalled System for </a:t>
            </a:r>
            <a:r>
              <a:rPr lang="en-GB" b="1" dirty="0" smtClean="0"/>
              <a:t>each</a:t>
            </a:r>
            <a:r>
              <a:rPr lang="en-GB" dirty="0" smtClean="0"/>
              <a:t> “drive-by hook up”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588000" y="2104559"/>
            <a:ext cx="3151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“Logging Operation”</a:t>
            </a:r>
          </a:p>
          <a:p>
            <a:r>
              <a:rPr lang="en-GB" dirty="0" smtClean="0"/>
              <a:t>One temporary </a:t>
            </a:r>
            <a:r>
              <a:rPr lang="en-GB" dirty="0" err="1" smtClean="0"/>
              <a:t>fiber</a:t>
            </a:r>
            <a:r>
              <a:rPr lang="en-GB" dirty="0" smtClean="0"/>
              <a:t>, one box,  one facility </a:t>
            </a:r>
          </a:p>
          <a:p>
            <a:r>
              <a:rPr lang="en-GB" dirty="0" smtClean="0"/>
              <a:t>= 1 Installed System for </a:t>
            </a:r>
            <a:r>
              <a:rPr lang="en-GB" b="1" dirty="0" smtClean="0"/>
              <a:t>each</a:t>
            </a:r>
            <a:r>
              <a:rPr lang="en-GB" dirty="0" smtClean="0"/>
              <a:t> “logging operation”</a:t>
            </a:r>
            <a:endParaRPr lang="en-GB" dirty="0"/>
          </a:p>
        </p:txBody>
      </p:sp>
      <p:sp>
        <p:nvSpPr>
          <p:cNvPr id="31" name="Freeform 30"/>
          <p:cNvSpPr/>
          <p:nvPr/>
        </p:nvSpPr>
        <p:spPr>
          <a:xfrm>
            <a:off x="270215" y="3881209"/>
            <a:ext cx="2352874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338275" y="1320805"/>
            <a:ext cx="257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/>
              <a:t>Temporary Type</a:t>
            </a:r>
            <a:endParaRPr lang="en-GB" sz="2800" b="1" u="sng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65569" y="4390556"/>
            <a:ext cx="0" cy="14949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881901" y="3983498"/>
            <a:ext cx="2123728" cy="446182"/>
            <a:chOff x="2881901" y="3983498"/>
            <a:chExt cx="2123728" cy="446182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2881901" y="3983498"/>
              <a:ext cx="2123728" cy="4038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</p:pic>
        <p:sp>
          <p:nvSpPr>
            <p:cNvPr id="22" name="TextBox 21"/>
            <p:cNvSpPr txBox="1"/>
            <p:nvPr/>
          </p:nvSpPr>
          <p:spPr>
            <a:xfrm>
              <a:off x="2893325" y="3998793"/>
              <a:ext cx="84616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b="1" dirty="0" smtClean="0"/>
                <a:t>Instrument</a:t>
              </a:r>
            </a:p>
            <a:p>
              <a:r>
                <a:rPr lang="en-GB" sz="1400" b="1" dirty="0" smtClean="0"/>
                <a:t>Box</a:t>
              </a:r>
              <a:endParaRPr lang="en-GB" sz="14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31809" y="3930554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35" name="Curved Down Arrow 34"/>
          <p:cNvSpPr/>
          <p:nvPr/>
        </p:nvSpPr>
        <p:spPr>
          <a:xfrm>
            <a:off x="2235200" y="3730160"/>
            <a:ext cx="1146629" cy="362857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773929" y="3801381"/>
            <a:ext cx="2352874" cy="2345107"/>
          </a:xfrm>
          <a:custGeom>
            <a:avLst/>
            <a:gdLst>
              <a:gd name="connsiteX0" fmla="*/ 629687 w 2352874"/>
              <a:gd name="connsiteY0" fmla="*/ 110201 h 2345107"/>
              <a:gd name="connsiteX1" fmla="*/ 92658 w 2352874"/>
              <a:gd name="connsiteY1" fmla="*/ 211801 h 2345107"/>
              <a:gd name="connsiteX2" fmla="*/ 49116 w 2352874"/>
              <a:gd name="connsiteY2" fmla="*/ 589173 h 2345107"/>
              <a:gd name="connsiteX3" fmla="*/ 600658 w 2352874"/>
              <a:gd name="connsiteY3" fmla="*/ 821401 h 2345107"/>
              <a:gd name="connsiteX4" fmla="*/ 1050601 w 2352874"/>
              <a:gd name="connsiteY4" fmla="*/ 1024601 h 2345107"/>
              <a:gd name="connsiteX5" fmla="*/ 1137687 w 2352874"/>
              <a:gd name="connsiteY5" fmla="*/ 1401973 h 2345107"/>
              <a:gd name="connsiteX6" fmla="*/ 1152201 w 2352874"/>
              <a:gd name="connsiteY6" fmla="*/ 1997058 h 2345107"/>
              <a:gd name="connsiteX7" fmla="*/ 1253801 w 2352874"/>
              <a:gd name="connsiteY7" fmla="*/ 2301858 h 2345107"/>
              <a:gd name="connsiteX8" fmla="*/ 1384430 w 2352874"/>
              <a:gd name="connsiteY8" fmla="*/ 2330887 h 2345107"/>
              <a:gd name="connsiteX9" fmla="*/ 1558601 w 2352874"/>
              <a:gd name="connsiteY9" fmla="*/ 2185744 h 2345107"/>
              <a:gd name="connsiteX10" fmla="*/ 1573116 w 2352874"/>
              <a:gd name="connsiteY10" fmla="*/ 1808373 h 2345107"/>
              <a:gd name="connsiteX11" fmla="*/ 1587630 w 2352874"/>
              <a:gd name="connsiteY11" fmla="*/ 1227801 h 2345107"/>
              <a:gd name="connsiteX12" fmla="*/ 1761801 w 2352874"/>
              <a:gd name="connsiteY12" fmla="*/ 966544 h 2345107"/>
              <a:gd name="connsiteX13" fmla="*/ 2052087 w 2352874"/>
              <a:gd name="connsiteY13" fmla="*/ 864944 h 2345107"/>
              <a:gd name="connsiteX14" fmla="*/ 2313344 w 2352874"/>
              <a:gd name="connsiteY14" fmla="*/ 574658 h 2345107"/>
              <a:gd name="connsiteX15" fmla="*/ 2327858 w 2352874"/>
              <a:gd name="connsiteY15" fmla="*/ 95687 h 2345107"/>
              <a:gd name="connsiteX16" fmla="*/ 2081116 w 2352874"/>
              <a:gd name="connsiteY16" fmla="*/ 8601 h 2345107"/>
              <a:gd name="connsiteX17" fmla="*/ 2023058 w 2352874"/>
              <a:gd name="connsiteY17" fmla="*/ 8601 h 2345107"/>
              <a:gd name="connsiteX18" fmla="*/ 1457001 w 2352874"/>
              <a:gd name="connsiteY18" fmla="*/ 8601 h 2345107"/>
              <a:gd name="connsiteX19" fmla="*/ 513573 w 2352874"/>
              <a:gd name="connsiteY19" fmla="*/ 124716 h 234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2874" h="2345107">
                <a:moveTo>
                  <a:pt x="629687" y="110201"/>
                </a:moveTo>
                <a:cubicBezTo>
                  <a:pt x="409553" y="121086"/>
                  <a:pt x="189420" y="131972"/>
                  <a:pt x="92658" y="211801"/>
                </a:cubicBezTo>
                <a:cubicBezTo>
                  <a:pt x="-4104" y="291630"/>
                  <a:pt x="-35551" y="487573"/>
                  <a:pt x="49116" y="589173"/>
                </a:cubicBezTo>
                <a:cubicBezTo>
                  <a:pt x="133783" y="690773"/>
                  <a:pt x="433744" y="748830"/>
                  <a:pt x="600658" y="821401"/>
                </a:cubicBezTo>
                <a:cubicBezTo>
                  <a:pt x="767572" y="893972"/>
                  <a:pt x="961096" y="927839"/>
                  <a:pt x="1050601" y="1024601"/>
                </a:cubicBezTo>
                <a:cubicBezTo>
                  <a:pt x="1140106" y="1121363"/>
                  <a:pt x="1120754" y="1239897"/>
                  <a:pt x="1137687" y="1401973"/>
                </a:cubicBezTo>
                <a:cubicBezTo>
                  <a:pt x="1154620" y="1564049"/>
                  <a:pt x="1132849" y="1847077"/>
                  <a:pt x="1152201" y="1997058"/>
                </a:cubicBezTo>
                <a:cubicBezTo>
                  <a:pt x="1171553" y="2147039"/>
                  <a:pt x="1215096" y="2246220"/>
                  <a:pt x="1253801" y="2301858"/>
                </a:cubicBezTo>
                <a:cubicBezTo>
                  <a:pt x="1292506" y="2357496"/>
                  <a:pt x="1333630" y="2350239"/>
                  <a:pt x="1384430" y="2330887"/>
                </a:cubicBezTo>
                <a:cubicBezTo>
                  <a:pt x="1435230" y="2311535"/>
                  <a:pt x="1527153" y="2272830"/>
                  <a:pt x="1558601" y="2185744"/>
                </a:cubicBezTo>
                <a:cubicBezTo>
                  <a:pt x="1590049" y="2098658"/>
                  <a:pt x="1568278" y="1968030"/>
                  <a:pt x="1573116" y="1808373"/>
                </a:cubicBezTo>
                <a:cubicBezTo>
                  <a:pt x="1577954" y="1648716"/>
                  <a:pt x="1556183" y="1368106"/>
                  <a:pt x="1587630" y="1227801"/>
                </a:cubicBezTo>
                <a:cubicBezTo>
                  <a:pt x="1619077" y="1087496"/>
                  <a:pt x="1684392" y="1027020"/>
                  <a:pt x="1761801" y="966544"/>
                </a:cubicBezTo>
                <a:cubicBezTo>
                  <a:pt x="1839210" y="906068"/>
                  <a:pt x="1960163" y="930258"/>
                  <a:pt x="2052087" y="864944"/>
                </a:cubicBezTo>
                <a:cubicBezTo>
                  <a:pt x="2144011" y="799630"/>
                  <a:pt x="2267382" y="702868"/>
                  <a:pt x="2313344" y="574658"/>
                </a:cubicBezTo>
                <a:cubicBezTo>
                  <a:pt x="2359306" y="446449"/>
                  <a:pt x="2366563" y="190030"/>
                  <a:pt x="2327858" y="95687"/>
                </a:cubicBezTo>
                <a:cubicBezTo>
                  <a:pt x="2289153" y="1344"/>
                  <a:pt x="2131916" y="23115"/>
                  <a:pt x="2081116" y="8601"/>
                </a:cubicBezTo>
                <a:cubicBezTo>
                  <a:pt x="2030316" y="-5913"/>
                  <a:pt x="2023058" y="8601"/>
                  <a:pt x="2023058" y="8601"/>
                </a:cubicBezTo>
                <a:cubicBezTo>
                  <a:pt x="1919039" y="8601"/>
                  <a:pt x="1708582" y="-10752"/>
                  <a:pt x="1457001" y="8601"/>
                </a:cubicBezTo>
                <a:cubicBezTo>
                  <a:pt x="1205420" y="27953"/>
                  <a:pt x="859496" y="76334"/>
                  <a:pt x="513573" y="124716"/>
                </a:cubicBezTo>
              </a:path>
            </a:pathLst>
          </a:custGeom>
          <a:noFill/>
          <a:ln>
            <a:solidFill>
              <a:srgbClr val="FE7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5435494" y="3976894"/>
            <a:ext cx="2123728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H="1">
            <a:off x="8395031" y="4325240"/>
            <a:ext cx="0" cy="14949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Laurence\AppData\Local\Microsoft\Windows\Temporary Internet Files\Content.IE5\D019J2E7\MC90030389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4585" y="3628572"/>
            <a:ext cx="760623" cy="7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3075" idx="1"/>
          </p:cNvCxnSpPr>
          <p:nvPr/>
        </p:nvCxnSpPr>
        <p:spPr>
          <a:xfrm>
            <a:off x="8315208" y="4016270"/>
            <a:ext cx="14405" cy="181847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flipH="1">
            <a:off x="7557747" y="3624264"/>
            <a:ext cx="757238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/>
          <p:cNvSpPr/>
          <p:nvPr/>
        </p:nvSpPr>
        <p:spPr>
          <a:xfrm>
            <a:off x="6683780" y="4064000"/>
            <a:ext cx="1335937" cy="584419"/>
          </a:xfrm>
          <a:custGeom>
            <a:avLst/>
            <a:gdLst>
              <a:gd name="connsiteX0" fmla="*/ 21820 w 1335937"/>
              <a:gd name="connsiteY0" fmla="*/ 232229 h 584419"/>
              <a:gd name="connsiteX1" fmla="*/ 7306 w 1335937"/>
              <a:gd name="connsiteY1" fmla="*/ 464457 h 584419"/>
              <a:gd name="connsiteX2" fmla="*/ 123420 w 1335937"/>
              <a:gd name="connsiteY2" fmla="*/ 508000 h 584419"/>
              <a:gd name="connsiteX3" fmla="*/ 399191 w 1335937"/>
              <a:gd name="connsiteY3" fmla="*/ 406400 h 584419"/>
              <a:gd name="connsiteX4" fmla="*/ 573363 w 1335937"/>
              <a:gd name="connsiteY4" fmla="*/ 464457 h 584419"/>
              <a:gd name="connsiteX5" fmla="*/ 631420 w 1335937"/>
              <a:gd name="connsiteY5" fmla="*/ 580571 h 584419"/>
              <a:gd name="connsiteX6" fmla="*/ 878163 w 1335937"/>
              <a:gd name="connsiteY6" fmla="*/ 537029 h 584419"/>
              <a:gd name="connsiteX7" fmla="*/ 950734 w 1335937"/>
              <a:gd name="connsiteY7" fmla="*/ 348343 h 584419"/>
              <a:gd name="connsiteX8" fmla="*/ 1081363 w 1335937"/>
              <a:gd name="connsiteY8" fmla="*/ 435429 h 584419"/>
              <a:gd name="connsiteX9" fmla="*/ 1313591 w 1335937"/>
              <a:gd name="connsiteY9" fmla="*/ 391886 h 584419"/>
              <a:gd name="connsiteX10" fmla="*/ 1313591 w 1335937"/>
              <a:gd name="connsiteY10" fmla="*/ 0 h 5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5937" h="584419">
                <a:moveTo>
                  <a:pt x="21820" y="232229"/>
                </a:moveTo>
                <a:cubicBezTo>
                  <a:pt x="6096" y="325362"/>
                  <a:pt x="-9627" y="418495"/>
                  <a:pt x="7306" y="464457"/>
                </a:cubicBezTo>
                <a:cubicBezTo>
                  <a:pt x="24239" y="510419"/>
                  <a:pt x="58106" y="517676"/>
                  <a:pt x="123420" y="508000"/>
                </a:cubicBezTo>
                <a:cubicBezTo>
                  <a:pt x="188734" y="498324"/>
                  <a:pt x="324201" y="413657"/>
                  <a:pt x="399191" y="406400"/>
                </a:cubicBezTo>
                <a:cubicBezTo>
                  <a:pt x="474181" y="399143"/>
                  <a:pt x="534658" y="435428"/>
                  <a:pt x="573363" y="464457"/>
                </a:cubicBezTo>
                <a:cubicBezTo>
                  <a:pt x="612068" y="493486"/>
                  <a:pt x="580620" y="568476"/>
                  <a:pt x="631420" y="580571"/>
                </a:cubicBezTo>
                <a:cubicBezTo>
                  <a:pt x="682220" y="592666"/>
                  <a:pt x="824944" y="575734"/>
                  <a:pt x="878163" y="537029"/>
                </a:cubicBezTo>
                <a:cubicBezTo>
                  <a:pt x="931382" y="498324"/>
                  <a:pt x="916867" y="365276"/>
                  <a:pt x="950734" y="348343"/>
                </a:cubicBezTo>
                <a:cubicBezTo>
                  <a:pt x="984601" y="331410"/>
                  <a:pt x="1020887" y="428172"/>
                  <a:pt x="1081363" y="435429"/>
                </a:cubicBezTo>
                <a:cubicBezTo>
                  <a:pt x="1141839" y="442686"/>
                  <a:pt x="1274886" y="464457"/>
                  <a:pt x="1313591" y="391886"/>
                </a:cubicBezTo>
                <a:cubicBezTo>
                  <a:pt x="1352296" y="319315"/>
                  <a:pt x="1332943" y="159657"/>
                  <a:pt x="131359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/>
          <p:cNvSpPr/>
          <p:nvPr/>
        </p:nvSpPr>
        <p:spPr>
          <a:xfrm>
            <a:off x="5427407" y="3518465"/>
            <a:ext cx="3198418" cy="2566869"/>
          </a:xfrm>
          <a:custGeom>
            <a:avLst/>
            <a:gdLst>
              <a:gd name="connsiteX0" fmla="*/ 2932822 w 3198418"/>
              <a:gd name="connsiteY0" fmla="*/ 2563021 h 2566869"/>
              <a:gd name="connsiteX1" fmla="*/ 3136022 w 3198418"/>
              <a:gd name="connsiteY1" fmla="*/ 2446906 h 2566869"/>
              <a:gd name="connsiteX2" fmla="*/ 3194079 w 3198418"/>
              <a:gd name="connsiteY2" fmla="*/ 2011478 h 2566869"/>
              <a:gd name="connsiteX3" fmla="*/ 3179564 w 3198418"/>
              <a:gd name="connsiteY3" fmla="*/ 792278 h 2566869"/>
              <a:gd name="connsiteX4" fmla="*/ 3063450 w 3198418"/>
              <a:gd name="connsiteY4" fmla="*/ 182678 h 2566869"/>
              <a:gd name="connsiteX5" fmla="*/ 2816707 w 3198418"/>
              <a:gd name="connsiteY5" fmla="*/ 23021 h 2566869"/>
              <a:gd name="connsiteX6" fmla="*/ 2569964 w 3198418"/>
              <a:gd name="connsiteY6" fmla="*/ 8506 h 2566869"/>
              <a:gd name="connsiteX7" fmla="*/ 1945850 w 3198418"/>
              <a:gd name="connsiteY7" fmla="*/ 95592 h 2566869"/>
              <a:gd name="connsiteX8" fmla="*/ 1234650 w 3198418"/>
              <a:gd name="connsiteY8" fmla="*/ 182678 h 2566869"/>
              <a:gd name="connsiteX9" fmla="*/ 566993 w 3198418"/>
              <a:gd name="connsiteY9" fmla="*/ 255249 h 2566869"/>
              <a:gd name="connsiteX10" fmla="*/ 189622 w 3198418"/>
              <a:gd name="connsiteY10" fmla="*/ 342335 h 2566869"/>
              <a:gd name="connsiteX11" fmla="*/ 29964 w 3198418"/>
              <a:gd name="connsiteY11" fmla="*/ 501992 h 2566869"/>
              <a:gd name="connsiteX12" fmla="*/ 936 w 3198418"/>
              <a:gd name="connsiteY12" fmla="*/ 690678 h 2566869"/>
              <a:gd name="connsiteX13" fmla="*/ 44479 w 3198418"/>
              <a:gd name="connsiteY13" fmla="*/ 864849 h 2566869"/>
              <a:gd name="connsiteX14" fmla="*/ 233164 w 3198418"/>
              <a:gd name="connsiteY14" fmla="*/ 937421 h 2566869"/>
              <a:gd name="connsiteX15" fmla="*/ 436364 w 3198418"/>
              <a:gd name="connsiteY15" fmla="*/ 966449 h 2566869"/>
              <a:gd name="connsiteX16" fmla="*/ 1394307 w 3198418"/>
              <a:gd name="connsiteY16" fmla="*/ 1155135 h 2566869"/>
              <a:gd name="connsiteX17" fmla="*/ 2018422 w 3198418"/>
              <a:gd name="connsiteY17" fmla="*/ 1358335 h 2566869"/>
              <a:gd name="connsiteX18" fmla="*/ 2526422 w 3198418"/>
              <a:gd name="connsiteY18" fmla="*/ 1895364 h 2566869"/>
              <a:gd name="connsiteX19" fmla="*/ 2686079 w 3198418"/>
              <a:gd name="connsiteY19" fmla="*/ 2316278 h 2566869"/>
              <a:gd name="connsiteX20" fmla="*/ 2787679 w 3198418"/>
              <a:gd name="connsiteY20" fmla="*/ 2519478 h 2566869"/>
              <a:gd name="connsiteX21" fmla="*/ 2932822 w 3198418"/>
              <a:gd name="connsiteY21" fmla="*/ 2563021 h 256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98418" h="2566869">
                <a:moveTo>
                  <a:pt x="2932822" y="2563021"/>
                </a:moveTo>
                <a:cubicBezTo>
                  <a:pt x="2990879" y="2550926"/>
                  <a:pt x="3092479" y="2538830"/>
                  <a:pt x="3136022" y="2446906"/>
                </a:cubicBezTo>
                <a:cubicBezTo>
                  <a:pt x="3179565" y="2354982"/>
                  <a:pt x="3186822" y="2287249"/>
                  <a:pt x="3194079" y="2011478"/>
                </a:cubicBezTo>
                <a:cubicBezTo>
                  <a:pt x="3201336" y="1735707"/>
                  <a:pt x="3201335" y="1097078"/>
                  <a:pt x="3179564" y="792278"/>
                </a:cubicBezTo>
                <a:cubicBezTo>
                  <a:pt x="3157793" y="487478"/>
                  <a:pt x="3123926" y="310887"/>
                  <a:pt x="3063450" y="182678"/>
                </a:cubicBezTo>
                <a:cubicBezTo>
                  <a:pt x="3002974" y="54469"/>
                  <a:pt x="2898955" y="52050"/>
                  <a:pt x="2816707" y="23021"/>
                </a:cubicBezTo>
                <a:cubicBezTo>
                  <a:pt x="2734459" y="-6008"/>
                  <a:pt x="2715107" y="-3589"/>
                  <a:pt x="2569964" y="8506"/>
                </a:cubicBezTo>
                <a:cubicBezTo>
                  <a:pt x="2424821" y="20601"/>
                  <a:pt x="1945850" y="95592"/>
                  <a:pt x="1945850" y="95592"/>
                </a:cubicBezTo>
                <a:lnTo>
                  <a:pt x="1234650" y="182678"/>
                </a:lnTo>
                <a:cubicBezTo>
                  <a:pt x="1004840" y="209287"/>
                  <a:pt x="741164" y="228639"/>
                  <a:pt x="566993" y="255249"/>
                </a:cubicBezTo>
                <a:cubicBezTo>
                  <a:pt x="392822" y="281858"/>
                  <a:pt x="279127" y="301211"/>
                  <a:pt x="189622" y="342335"/>
                </a:cubicBezTo>
                <a:cubicBezTo>
                  <a:pt x="100117" y="383459"/>
                  <a:pt x="61412" y="443935"/>
                  <a:pt x="29964" y="501992"/>
                </a:cubicBezTo>
                <a:cubicBezTo>
                  <a:pt x="-1484" y="560049"/>
                  <a:pt x="-1483" y="630202"/>
                  <a:pt x="936" y="690678"/>
                </a:cubicBezTo>
                <a:cubicBezTo>
                  <a:pt x="3355" y="751154"/>
                  <a:pt x="5774" y="823725"/>
                  <a:pt x="44479" y="864849"/>
                </a:cubicBezTo>
                <a:cubicBezTo>
                  <a:pt x="83184" y="905973"/>
                  <a:pt x="167850" y="920488"/>
                  <a:pt x="233164" y="937421"/>
                </a:cubicBezTo>
                <a:cubicBezTo>
                  <a:pt x="298478" y="954354"/>
                  <a:pt x="436364" y="966449"/>
                  <a:pt x="436364" y="966449"/>
                </a:cubicBezTo>
                <a:cubicBezTo>
                  <a:pt x="629888" y="1002735"/>
                  <a:pt x="1130631" y="1089821"/>
                  <a:pt x="1394307" y="1155135"/>
                </a:cubicBezTo>
                <a:cubicBezTo>
                  <a:pt x="1657983" y="1220449"/>
                  <a:pt x="1829736" y="1234964"/>
                  <a:pt x="2018422" y="1358335"/>
                </a:cubicBezTo>
                <a:cubicBezTo>
                  <a:pt x="2207108" y="1481706"/>
                  <a:pt x="2415146" y="1735707"/>
                  <a:pt x="2526422" y="1895364"/>
                </a:cubicBezTo>
                <a:cubicBezTo>
                  <a:pt x="2637698" y="2055021"/>
                  <a:pt x="2642536" y="2212259"/>
                  <a:pt x="2686079" y="2316278"/>
                </a:cubicBezTo>
                <a:cubicBezTo>
                  <a:pt x="2729622" y="2420297"/>
                  <a:pt x="2739298" y="2480773"/>
                  <a:pt x="2787679" y="2519478"/>
                </a:cubicBezTo>
                <a:cubicBezTo>
                  <a:pt x="2836060" y="2558183"/>
                  <a:pt x="2874765" y="2575116"/>
                  <a:pt x="2932822" y="2563021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41101" y="4049466"/>
            <a:ext cx="2123728" cy="462103"/>
            <a:chOff x="341101" y="4049466"/>
            <a:chExt cx="2123728" cy="46210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0" t="7572" r="67335" b="85124"/>
            <a:stretch/>
          </p:blipFill>
          <p:spPr bwMode="auto">
            <a:xfrm>
              <a:off x="341101" y="4049466"/>
              <a:ext cx="2123728" cy="40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5792" y="4080682"/>
              <a:ext cx="84616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b="1" dirty="0" smtClean="0"/>
                <a:t>Instrument</a:t>
              </a:r>
            </a:p>
            <a:p>
              <a:r>
                <a:rPr lang="en-GB" sz="1400" b="1" dirty="0" smtClean="0"/>
                <a:t>Box</a:t>
              </a:r>
              <a:endParaRPr lang="en-GB" sz="1400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852382" y="3985146"/>
            <a:ext cx="2006221" cy="450376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61386" y="4001070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1341" y="5276336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A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990336" y="5263979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B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006282" y="5202195"/>
            <a:ext cx="7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Well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3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67253E-6 L 0.07483 -0.03006 C 0.09045 -0.03677 0.11389 -0.04001 0.13854 -0.04001 C 0.16667 -0.04001 0.18906 -0.03677 0.20469 -0.03006 L 0.28004 -3.67253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2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3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DTS Measurement is the output from an operational DTS</a:t>
            </a:r>
            <a:r>
              <a:rPr lang="en-GB" dirty="0"/>
              <a:t> </a:t>
            </a:r>
            <a:r>
              <a:rPr lang="en-GB" dirty="0" smtClean="0"/>
              <a:t>&amp; is divided </a:t>
            </a:r>
            <a:r>
              <a:rPr lang="en-GB" dirty="0"/>
              <a:t>into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measured trace set</a:t>
            </a:r>
            <a:r>
              <a:rPr lang="en-GB" dirty="0" smtClean="0"/>
              <a:t> which: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Is indexed against </a:t>
            </a:r>
            <a:r>
              <a:rPr lang="en-GB" dirty="0" err="1" smtClean="0"/>
              <a:t>fiber</a:t>
            </a:r>
            <a:r>
              <a:rPr lang="en-GB" dirty="0" smtClean="0"/>
              <a:t> distance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Can contain a controlled list of curves corresponding to “raw” data and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interpretation log set</a:t>
            </a:r>
            <a:r>
              <a:rPr lang="en-GB" dirty="0" smtClean="0"/>
              <a:t> which: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Is indexed against facility length for a specific facility (e.g. like a well log)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Can contain only the processed temperature result</a:t>
            </a:r>
          </a:p>
          <a:p>
            <a:pPr marL="91440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80400" cy="8865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DTS Measurement Concept: 1 – record measured trace; 2 – record interpreted log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2671"/>
            <a:ext cx="8331782" cy="48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6171" y="4557486"/>
            <a:ext cx="1727201" cy="646331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Folded Part of Trace for Facility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329715" y="2191657"/>
            <a:ext cx="1654630" cy="923330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Whole Traces</a:t>
            </a:r>
          </a:p>
          <a:p>
            <a:r>
              <a:rPr lang="en-GB" dirty="0" smtClean="0"/>
              <a:t>Raw measurements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48114" y="4949371"/>
            <a:ext cx="8324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Facility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1397199" y="3556875"/>
            <a:ext cx="1371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Facility Length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854033" y="3573136"/>
            <a:ext cx="13350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 X Facility Length</a:t>
            </a:r>
            <a:endParaRPr lang="en-GB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/>
          <a:stretch/>
        </p:blipFill>
        <p:spPr bwMode="auto">
          <a:xfrm>
            <a:off x="2844799" y="2911248"/>
            <a:ext cx="1103087" cy="211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917371" y="2917371"/>
            <a:ext cx="1016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02857" y="2917371"/>
            <a:ext cx="0" cy="17272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3201" y="1059543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00FF"/>
                </a:solidFill>
              </a:rPr>
              <a:t>Measured Trace Set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8878" y="5603140"/>
            <a:ext cx="14204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0000FF"/>
                </a:solidFill>
              </a:rPr>
              <a:t>Index: Optical Path Distance</a:t>
            </a:r>
            <a:endParaRPr lang="en-GB" sz="14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4878" y="4812111"/>
            <a:ext cx="14204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Index: Facility Length</a:t>
            </a:r>
            <a:endParaRPr lang="en-GB" sz="1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2946400" y="4412343"/>
            <a:ext cx="258478" cy="66137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39771" y="5152571"/>
            <a:ext cx="522515" cy="391886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Down Arrow 26"/>
          <p:cNvSpPr/>
          <p:nvPr/>
        </p:nvSpPr>
        <p:spPr>
          <a:xfrm flipH="1">
            <a:off x="3715657" y="2365824"/>
            <a:ext cx="1756229" cy="580572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25486" y="1349829"/>
            <a:ext cx="1335314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040809" y="1952169"/>
            <a:ext cx="1632791" cy="3120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Interpretation Log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21072927">
            <a:off x="1424694" y="1265062"/>
            <a:ext cx="3927387" cy="580572"/>
          </a:xfrm>
          <a:prstGeom prst="curvedDownArrow">
            <a:avLst/>
          </a:prstGeom>
          <a:solidFill>
            <a:srgbClr val="8EB4E3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2343" y="1190172"/>
            <a:ext cx="340158" cy="461665"/>
          </a:xfrm>
          <a:prstGeom prst="rect">
            <a:avLst/>
          </a:prstGeom>
          <a:solidFill>
            <a:srgbClr val="8EB4E3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00FF"/>
                </a:solidFill>
              </a:rPr>
              <a:t>1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799" y="1944913"/>
            <a:ext cx="34015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2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965" y="2101756"/>
            <a:ext cx="668741" cy="323165"/>
          </a:xfrm>
          <a:prstGeom prst="rect">
            <a:avLst/>
          </a:prstGeom>
          <a:solidFill>
            <a:srgbClr val="B1CA80"/>
          </a:solidFill>
          <a:ln>
            <a:solidFill>
              <a:srgbClr val="C3D69B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050" b="1" dirty="0" smtClean="0"/>
              <a:t>Instrument</a:t>
            </a:r>
          </a:p>
          <a:p>
            <a:r>
              <a:rPr lang="en-GB" sz="1050" b="1" dirty="0" smtClean="0"/>
              <a:t>Box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4256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Measurement – contains: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9086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Only one set of traces/logs for a single DTS acquisition (over a time range)</a:t>
            </a:r>
          </a:p>
          <a:p>
            <a:r>
              <a:rPr lang="en-GB" dirty="0" smtClean="0"/>
              <a:t>Can contain “child” logs/traces which have been processed from parent logs, e.g. by averaging (parents may be in multiple other logs), recalibrated (from a parent)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Measurement Tags to ID events, e.g. well start up; Diagnostic 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101601"/>
            <a:ext cx="8868229" cy="94342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Facility Mapping could be used to define “zones”, e.g. contact intervals, to be reported using “mini-logs”</a:t>
            </a:r>
            <a:endParaRPr lang="en-GB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6"/>
          <a:stretch/>
        </p:blipFill>
        <p:spPr bwMode="auto">
          <a:xfrm>
            <a:off x="1977593" y="1058681"/>
            <a:ext cx="4423207" cy="579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9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Major step in DTS reporting upgrades original standard for up to date practices </a:t>
            </a:r>
          </a:p>
          <a:p>
            <a:pPr lvl="1"/>
            <a:r>
              <a:rPr lang="en-GB" dirty="0" smtClean="0"/>
              <a:t>Multiple facilities on one path</a:t>
            </a:r>
          </a:p>
          <a:p>
            <a:pPr lvl="1"/>
            <a:r>
              <a:rPr lang="en-GB" dirty="0" smtClean="0"/>
              <a:t>Logging and other conveyance</a:t>
            </a:r>
          </a:p>
          <a:p>
            <a:r>
              <a:rPr lang="en-GB" dirty="0" smtClean="0"/>
              <a:t>Controlled lists of curves eliminates previous log curve ID ambiguity</a:t>
            </a:r>
          </a:p>
          <a:p>
            <a:r>
              <a:rPr lang="en-GB" dirty="0" smtClean="0"/>
              <a:t>Keeps measured and interpreted data together</a:t>
            </a:r>
          </a:p>
          <a:p>
            <a:r>
              <a:rPr lang="en-GB" dirty="0" smtClean="0"/>
              <a:t>Supports equipment tracking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Future Growth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“</a:t>
            </a:r>
            <a:r>
              <a:rPr lang="en-GB" dirty="0" err="1" smtClean="0"/>
              <a:t>DxS</a:t>
            </a:r>
            <a:r>
              <a:rPr lang="en-GB" dirty="0" smtClean="0"/>
              <a:t>” sensing, e.g. acoustics (DAS)</a:t>
            </a:r>
          </a:p>
          <a:p>
            <a:r>
              <a:rPr lang="en-GB" dirty="0" smtClean="0"/>
              <a:t>Closer integration with Completion object, e.g. for DTS as physical strings located in wellbore equipment, operations as “Jobs”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Appendix - Technical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PRODML DTS Project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Support requirements sufficient for industry-wide adoption.</a:t>
            </a:r>
          </a:p>
          <a:p>
            <a:pPr lvl="1"/>
            <a:r>
              <a:rPr lang="en-US" sz="2400" dirty="0"/>
              <a:t>Data transmission, storage, and interfaces</a:t>
            </a:r>
          </a:p>
          <a:p>
            <a:pPr lvl="1"/>
            <a:r>
              <a:rPr lang="en-US" sz="2400" dirty="0"/>
              <a:t>Fiber Asset Management</a:t>
            </a:r>
          </a:p>
          <a:p>
            <a:pPr lvl="1"/>
            <a:r>
              <a:rPr lang="en-US" sz="2400" dirty="0" smtClean="0"/>
              <a:t>Metadata</a:t>
            </a:r>
          </a:p>
          <a:p>
            <a:pPr lvl="0"/>
            <a:r>
              <a:rPr lang="en-US" sz="2400" dirty="0" smtClean="0"/>
              <a:t>Provide PRODML Schema &amp; guidelines so vendor software can be interchangeable, allowing mix-and-match hardware and software</a:t>
            </a:r>
          </a:p>
          <a:p>
            <a:pPr lvl="0"/>
            <a:r>
              <a:rPr lang="en-US" sz="2400" dirty="0" smtClean="0"/>
              <a:t>Create compelling standard that attracts OCs and vendors</a:t>
            </a:r>
          </a:p>
          <a:p>
            <a:pPr lvl="0"/>
            <a:r>
              <a:rPr lang="en-US" sz="2400" dirty="0" smtClean="0"/>
              <a:t>...promoting products that plug into multiple vendors hardware for data acquisition and integrate out of the box with consumer products on the front-end.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2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Principle of DTS: Laser light down optical </a:t>
            </a:r>
            <a:r>
              <a:rPr lang="en-GB" dirty="0" err="1" smtClean="0"/>
              <a:t>fiber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7" y="1275110"/>
            <a:ext cx="8209908" cy="503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DTS uses back-scattered light to measure temperature all along the </a:t>
            </a:r>
            <a:r>
              <a:rPr lang="en-GB" dirty="0" err="1" smtClean="0"/>
              <a:t>fiber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Laurence\Documents\Energistics\prodml_v1.2.2_data_schema\prodml_v1.2.2_data\doc\PRODML_dtsBacksc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9148169" cy="57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672" y="3501008"/>
            <a:ext cx="1512168" cy="1368152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92280" y="3501008"/>
            <a:ext cx="1512168" cy="1368152"/>
          </a:xfrm>
          <a:prstGeom prst="rect">
            <a:avLst/>
          </a:prstGeom>
          <a:solidFill>
            <a:srgbClr val="0000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87824" y="5013176"/>
            <a:ext cx="504056" cy="43204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32240" y="5013176"/>
            <a:ext cx="504056" cy="432048"/>
          </a:xfrm>
          <a:prstGeom prst="rect">
            <a:avLst/>
          </a:prstGeom>
          <a:solidFill>
            <a:srgbClr val="0000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79912" y="1556792"/>
            <a:ext cx="288000" cy="43204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6" y="1556792"/>
            <a:ext cx="288000" cy="432048"/>
          </a:xfrm>
          <a:prstGeom prst="rect">
            <a:avLst/>
          </a:prstGeom>
          <a:solidFill>
            <a:srgbClr val="0000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Temperature sampled at regular intervals creating a trace indexed along the </a:t>
            </a:r>
            <a:r>
              <a:rPr lang="en-GB" dirty="0" err="1" smtClean="0"/>
              <a:t>fiber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3999" cy="475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DTS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Data is traces (like logs) not point values</a:t>
            </a:r>
          </a:p>
          <a:p>
            <a:pPr lvl="1"/>
            <a:r>
              <a:rPr lang="en-GB" dirty="0" smtClean="0"/>
              <a:t>~ 1MB per trace per ~ minute per well</a:t>
            </a:r>
          </a:p>
          <a:p>
            <a:r>
              <a:rPr lang="en-GB" dirty="0" smtClean="0"/>
              <a:t>Configuration and condition of </a:t>
            </a:r>
            <a:r>
              <a:rPr lang="en-GB" dirty="0" err="1" smtClean="0"/>
              <a:t>fiber</a:t>
            </a:r>
            <a:r>
              <a:rPr lang="en-GB" dirty="0" smtClean="0"/>
              <a:t> needs to be known and managed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omplex configurations becoming common</a:t>
            </a:r>
          </a:p>
          <a:p>
            <a:pPr lvl="1"/>
            <a:r>
              <a:rPr lang="en-GB" dirty="0" smtClean="0"/>
              <a:t>Condition, faults etc. change over time</a:t>
            </a:r>
          </a:p>
          <a:p>
            <a:r>
              <a:rPr lang="en-GB" dirty="0" smtClean="0"/>
              <a:t>No standard interface for whole data transfer (earlier PRODML partial coverage and not fully standardised)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DTS System and challenges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05069" y="6469199"/>
            <a:ext cx="2520000" cy="32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1066800"/>
            <a:ext cx="3132" cy="4795381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08304" y="2060848"/>
            <a:ext cx="1643126" cy="806885"/>
          </a:xfrm>
          <a:prstGeom prst="roundRect">
            <a:avLst/>
          </a:prstGeom>
          <a:solidFill>
            <a:srgbClr val="339B6E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Mgmt.</a:t>
            </a:r>
          </a:p>
        </p:txBody>
      </p:sp>
      <p:cxnSp>
        <p:nvCxnSpPr>
          <p:cNvPr id="40" name="Straight Arrow Connector 39"/>
          <p:cNvCxnSpPr>
            <a:stCxn id="65" idx="2"/>
            <a:endCxn id="52" idx="3"/>
          </p:cNvCxnSpPr>
          <p:nvPr/>
        </p:nvCxnSpPr>
        <p:spPr>
          <a:xfrm flipH="1" flipV="1">
            <a:off x="6858000" y="4487622"/>
            <a:ext cx="609600" cy="1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1143000"/>
            <a:ext cx="551145" cy="3256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/>
              <a:t>Field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7452" y="1143000"/>
            <a:ext cx="889348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/>
              <a:t>Office Domain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4896110" y="1924794"/>
            <a:ext cx="1276089" cy="1066800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DTS Repository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7467600" y="3917776"/>
            <a:ext cx="1295400" cy="1143001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Historian &amp;</a:t>
            </a:r>
          </a:p>
          <a:p>
            <a:pPr algn="ctr"/>
            <a:r>
              <a:rPr lang="en-US" sz="1600" dirty="0" smtClean="0"/>
              <a:t>Completion Data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995936" y="2132856"/>
            <a:ext cx="9361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  <a:br>
              <a:rPr lang="en-US" sz="1200" b="1" u="sng" dirty="0" smtClean="0"/>
            </a:br>
            <a:r>
              <a:rPr lang="en-US" sz="1200" b="1" u="sng" dirty="0" smtClean="0"/>
              <a:t>V1 or other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1400" y="6487699"/>
            <a:ext cx="889348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400" dirty="0" smtClean="0"/>
              <a:t>Product Scope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57800" y="4030422"/>
            <a:ext cx="1600200" cy="914399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Surveillance &amp;</a:t>
            </a:r>
          </a:p>
          <a:p>
            <a:pPr algn="ctr"/>
            <a:r>
              <a:rPr lang="en-US" sz="1600" dirty="0" smtClean="0"/>
              <a:t>Analysis Tools</a:t>
            </a:r>
          </a:p>
        </p:txBody>
      </p:sp>
      <p:cxnSp>
        <p:nvCxnSpPr>
          <p:cNvPr id="58" name="Straight Arrow Connector 57"/>
          <p:cNvCxnSpPr>
            <a:stCxn id="52" idx="0"/>
            <a:endCxn id="42" idx="3"/>
          </p:cNvCxnSpPr>
          <p:nvPr/>
        </p:nvCxnSpPr>
        <p:spPr>
          <a:xfrm flipH="1" flipV="1">
            <a:off x="5534155" y="2991594"/>
            <a:ext cx="523745" cy="103882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86400" y="4984576"/>
            <a:ext cx="1677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Wells</a:t>
            </a:r>
          </a:p>
          <a:p>
            <a:r>
              <a:rPr lang="en-US" sz="1600" i="1" dirty="0" smtClean="0"/>
              <a:t>Pipelines</a:t>
            </a:r>
          </a:p>
          <a:p>
            <a:r>
              <a:rPr lang="en-US" sz="1600" i="1" dirty="0" smtClean="0"/>
              <a:t>Heaters</a:t>
            </a:r>
          </a:p>
          <a:p>
            <a:r>
              <a:rPr lang="en-US" sz="1600" i="1" dirty="0" smtClean="0"/>
              <a:t>Leak Detection…</a:t>
            </a:r>
          </a:p>
        </p:txBody>
      </p:sp>
      <p:cxnSp>
        <p:nvCxnSpPr>
          <p:cNvPr id="48" name="Straight Arrow Connector 47"/>
          <p:cNvCxnSpPr>
            <a:stCxn id="6146" idx="3"/>
            <a:endCxn id="42" idx="2"/>
          </p:cNvCxnSpPr>
          <p:nvPr/>
        </p:nvCxnSpPr>
        <p:spPr>
          <a:xfrm>
            <a:off x="2168352" y="2458194"/>
            <a:ext cx="27277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146" idx="2"/>
          </p:cNvCxnSpPr>
          <p:nvPr/>
        </p:nvCxnSpPr>
        <p:spPr>
          <a:xfrm flipV="1">
            <a:off x="1304256" y="3315444"/>
            <a:ext cx="6846" cy="517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Laurence\AppData\Local\Microsoft\Windows\Temporary Internet Files\Content.IE5\5YAAAXR9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2" y="160094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0" y="3933370"/>
            <a:ext cx="2123728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933872" y="4527376"/>
            <a:ext cx="685800" cy="762000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DTS</a:t>
            </a:r>
          </a:p>
          <a:p>
            <a:pPr algn="ctr"/>
            <a:r>
              <a:rPr lang="en-US" sz="1400" dirty="0" smtClean="0"/>
              <a:t>Fiber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78" idx="0"/>
          </p:cNvCxnSpPr>
          <p:nvPr/>
        </p:nvCxnSpPr>
        <p:spPr>
          <a:xfrm flipV="1">
            <a:off x="1276772" y="4201699"/>
            <a:ext cx="7829" cy="325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59832" y="25649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reliability problems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512" y="3429000"/>
            <a:ext cx="115212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400" b="1" u="sng" dirty="0" smtClean="0"/>
              <a:t>Proprietary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5976" y="3356992"/>
            <a:ext cx="1368152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u="sng" dirty="0" smtClean="0">
                <a:solidFill>
                  <a:srgbClr val="FF0000"/>
                </a:solidFill>
              </a:rPr>
              <a:t>Proprietary and largely manual</a:t>
            </a:r>
          </a:p>
        </p:txBody>
      </p:sp>
      <p:cxnSp>
        <p:nvCxnSpPr>
          <p:cNvPr id="11" name="Straight Arrow Connector 10"/>
          <p:cNvCxnSpPr>
            <a:stCxn id="42" idx="4"/>
            <a:endCxn id="35" idx="1"/>
          </p:cNvCxnSpPr>
          <p:nvPr/>
        </p:nvCxnSpPr>
        <p:spPr>
          <a:xfrm>
            <a:off x="6172199" y="2458194"/>
            <a:ext cx="1136105" cy="609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28184" y="2492896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u="sng" dirty="0" smtClean="0">
                <a:solidFill>
                  <a:srgbClr val="FF0000"/>
                </a:solidFill>
              </a:rPr>
              <a:t>Not related hence data not mapped to assets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907704" y="4509120"/>
            <a:ext cx="685800" cy="762000"/>
          </a:xfrm>
          <a:prstGeom prst="roundRect">
            <a:avLst/>
          </a:prstGeom>
          <a:solidFill>
            <a:srgbClr val="339B6E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DTS</a:t>
            </a:r>
          </a:p>
          <a:p>
            <a:pPr algn="ctr"/>
            <a:r>
              <a:rPr lang="en-US" sz="1400" dirty="0" smtClean="0"/>
              <a:t>Fiber</a:t>
            </a:r>
            <a:endParaRPr lang="en-US" sz="1400" dirty="0"/>
          </a:p>
        </p:txBody>
      </p:sp>
      <p:sp>
        <p:nvSpPr>
          <p:cNvPr id="14" name="Curved Up Arrow 13"/>
          <p:cNvSpPr/>
          <p:nvPr/>
        </p:nvSpPr>
        <p:spPr>
          <a:xfrm>
            <a:off x="1403648" y="5301208"/>
            <a:ext cx="792088" cy="216024"/>
          </a:xfrm>
          <a:prstGeom prst="curved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1600" y="5445224"/>
            <a:ext cx="15121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u="sng" dirty="0" err="1" smtClean="0">
                <a:solidFill>
                  <a:srgbClr val="FF0000"/>
                </a:solidFill>
              </a:rPr>
              <a:t>Config</a:t>
            </a:r>
            <a:r>
              <a:rPr lang="en-US" sz="1600" b="1" u="sng" dirty="0" smtClean="0">
                <a:solidFill>
                  <a:srgbClr val="FF0000"/>
                </a:solidFill>
              </a:rPr>
              <a:t> changes over time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8" y="4012442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578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3F8393"/>
                </a:solidFill>
              </a:rPr>
              <a:t>PRODML </a:t>
            </a:r>
            <a:r>
              <a:rPr lang="en-US" dirty="0" smtClean="0">
                <a:solidFill>
                  <a:srgbClr val="3F8393"/>
                </a:solidFill>
              </a:rPr>
              <a:t>DTS Enhancements</a:t>
            </a:r>
            <a:endParaRPr lang="en-US" dirty="0">
              <a:solidFill>
                <a:srgbClr val="3F839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 Standard interface for acquiring data from Instrument box of multiple vendors</a:t>
            </a:r>
          </a:p>
          <a:p>
            <a:endParaRPr lang="en-US" dirty="0" smtClean="0"/>
          </a:p>
          <a:p>
            <a:r>
              <a:rPr lang="en-US" dirty="0" smtClean="0"/>
              <a:t>Provide standard transport to move data across varying infrastructures and security zones.</a:t>
            </a:r>
          </a:p>
          <a:p>
            <a:endParaRPr lang="en-US" dirty="0" smtClean="0"/>
          </a:p>
          <a:p>
            <a:r>
              <a:rPr lang="en-US" dirty="0" smtClean="0"/>
              <a:t>Provide storage that retains current and historical information on fiber assets, and measurements/quality, calibration, and actions taken on/from these assets.</a:t>
            </a:r>
          </a:p>
          <a:p>
            <a:endParaRPr lang="en-US" dirty="0" smtClean="0"/>
          </a:p>
          <a:p>
            <a:r>
              <a:rPr lang="en-US" dirty="0" smtClean="0"/>
              <a:t>Provide a standard interface to allow visualization, analytics, and other consumers to access out of the box.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75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DTS System Exploiting PRODML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05069" y="6469199"/>
            <a:ext cx="2520000" cy="32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1066800"/>
            <a:ext cx="3132" cy="4795381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89314" y="2054752"/>
            <a:ext cx="1416486" cy="806885"/>
          </a:xfrm>
          <a:prstGeom prst="roundRect">
            <a:avLst/>
          </a:prstGeom>
          <a:solidFill>
            <a:srgbClr val="339B6E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Mgmt.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1"/>
            <a:endCxn id="42" idx="4"/>
          </p:cNvCxnSpPr>
          <p:nvPr/>
        </p:nvCxnSpPr>
        <p:spPr>
          <a:xfrm flipH="1" flipV="1">
            <a:off x="6172199" y="2458194"/>
            <a:ext cx="71711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5" idx="2"/>
            <a:endCxn id="52" idx="3"/>
          </p:cNvCxnSpPr>
          <p:nvPr/>
        </p:nvCxnSpPr>
        <p:spPr>
          <a:xfrm flipH="1" flipV="1">
            <a:off x="6858000" y="4487622"/>
            <a:ext cx="609600" cy="1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1143000"/>
            <a:ext cx="551145" cy="3256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/>
              <a:t>Field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7452" y="1143000"/>
            <a:ext cx="889348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b="1" dirty="0" smtClean="0"/>
              <a:t>Office Domain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4896110" y="1924794"/>
            <a:ext cx="1276089" cy="1066800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DTS Repository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7467600" y="3917776"/>
            <a:ext cx="1295400" cy="1143001"/>
          </a:xfrm>
          <a:prstGeom prst="flowChartMagneticDisk">
            <a:avLst/>
          </a:prstGeom>
          <a:solidFill>
            <a:srgbClr val="339B6E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Historian &amp;</a:t>
            </a:r>
          </a:p>
          <a:p>
            <a:pPr algn="ctr"/>
            <a:r>
              <a:rPr lang="en-US" sz="1600" dirty="0" smtClean="0"/>
              <a:t>Completion Data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7452320" y="285293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View and Manage  DTS related Assets</a:t>
            </a:r>
            <a:endParaRPr lang="en-US" sz="1600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1835696" y="1960984"/>
            <a:ext cx="2968669" cy="790184"/>
          </a:xfrm>
          <a:prstGeom prst="roundRect">
            <a:avLst/>
          </a:prstGeom>
          <a:solidFill>
            <a:srgbClr val="C3D69B">
              <a:alpha val="69804"/>
            </a:srgb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Transport App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995936" y="2132856"/>
            <a:ext cx="838200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72200" y="2012776"/>
            <a:ext cx="76200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84168" y="3645024"/>
            <a:ext cx="838200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1400" y="6487699"/>
            <a:ext cx="889348" cy="3256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400" dirty="0" smtClean="0"/>
              <a:t>Product Scope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57800" y="4030422"/>
            <a:ext cx="1600200" cy="914399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Surveillance &amp;</a:t>
            </a:r>
          </a:p>
          <a:p>
            <a:pPr algn="ctr"/>
            <a:r>
              <a:rPr lang="en-US" sz="1600" dirty="0" smtClean="0"/>
              <a:t>Analysis Tools</a:t>
            </a:r>
          </a:p>
        </p:txBody>
      </p:sp>
      <p:cxnSp>
        <p:nvCxnSpPr>
          <p:cNvPr id="58" name="Straight Arrow Connector 57"/>
          <p:cNvCxnSpPr>
            <a:stCxn id="52" idx="0"/>
            <a:endCxn id="42" idx="3"/>
          </p:cNvCxnSpPr>
          <p:nvPr/>
        </p:nvCxnSpPr>
        <p:spPr>
          <a:xfrm flipH="1" flipV="1">
            <a:off x="5534155" y="2991594"/>
            <a:ext cx="523745" cy="10388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86400" y="4984576"/>
            <a:ext cx="1677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Wells</a:t>
            </a:r>
          </a:p>
          <a:p>
            <a:r>
              <a:rPr lang="en-US" sz="1600" i="1" dirty="0" smtClean="0"/>
              <a:t>Pipelines</a:t>
            </a:r>
          </a:p>
          <a:p>
            <a:r>
              <a:rPr lang="en-US" sz="1600" i="1" dirty="0" smtClean="0"/>
              <a:t>Heaters</a:t>
            </a:r>
          </a:p>
          <a:p>
            <a:r>
              <a:rPr lang="en-US" sz="1600" i="1" dirty="0" smtClean="0"/>
              <a:t>Leak Detection…</a:t>
            </a:r>
          </a:p>
        </p:txBody>
      </p:sp>
      <p:cxnSp>
        <p:nvCxnSpPr>
          <p:cNvPr id="48" name="Straight Arrow Connector 47"/>
          <p:cNvCxnSpPr>
            <a:stCxn id="6146" idx="3"/>
            <a:endCxn id="42" idx="2"/>
          </p:cNvCxnSpPr>
          <p:nvPr/>
        </p:nvCxnSpPr>
        <p:spPr>
          <a:xfrm>
            <a:off x="2168352" y="2458194"/>
            <a:ext cx="27277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146" idx="2"/>
          </p:cNvCxnSpPr>
          <p:nvPr/>
        </p:nvCxnSpPr>
        <p:spPr>
          <a:xfrm flipV="1">
            <a:off x="1304256" y="3315444"/>
            <a:ext cx="6846" cy="517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Laurence\AppData\Local\Microsoft\Windows\Temporary Internet Files\Content.IE5\5YAAAXR9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2" y="160094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" t="7572" r="67335" b="85124"/>
          <a:stretch/>
        </p:blipFill>
        <p:spPr bwMode="auto">
          <a:xfrm>
            <a:off x="0" y="3933370"/>
            <a:ext cx="2123728" cy="40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933872" y="4527376"/>
            <a:ext cx="685800" cy="762000"/>
          </a:xfrm>
          <a:prstGeom prst="roundRect">
            <a:avLst/>
          </a:prstGeom>
          <a:solidFill>
            <a:srgbClr val="339B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DTS</a:t>
            </a:r>
          </a:p>
          <a:p>
            <a:pPr algn="ctr"/>
            <a:r>
              <a:rPr lang="en-US" sz="1400" dirty="0" smtClean="0"/>
              <a:t>Fiber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78" idx="0"/>
          </p:cNvCxnSpPr>
          <p:nvPr/>
        </p:nvCxnSpPr>
        <p:spPr>
          <a:xfrm flipV="1">
            <a:off x="1276772" y="4201699"/>
            <a:ext cx="7829" cy="325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59832" y="2564904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PRODML-enabled transport app resolves </a:t>
            </a:r>
            <a:r>
              <a:rPr lang="en-US" sz="1600" i="1" dirty="0" smtClean="0"/>
              <a:t>reliability problems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536" y="3429000"/>
            <a:ext cx="838200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07704" y="4509120"/>
            <a:ext cx="685800" cy="762000"/>
          </a:xfrm>
          <a:prstGeom prst="roundRect">
            <a:avLst/>
          </a:prstGeom>
          <a:solidFill>
            <a:srgbClr val="339B6E">
              <a:alpha val="6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DTS</a:t>
            </a:r>
          </a:p>
          <a:p>
            <a:pPr algn="ctr"/>
            <a:r>
              <a:rPr lang="en-US" sz="1400" dirty="0" smtClean="0"/>
              <a:t>Fiber</a:t>
            </a:r>
            <a:endParaRPr lang="en-US" sz="1400" dirty="0"/>
          </a:p>
        </p:txBody>
      </p:sp>
      <p:sp>
        <p:nvSpPr>
          <p:cNvPr id="31" name="Curved Up Arrow 30"/>
          <p:cNvSpPr/>
          <p:nvPr/>
        </p:nvSpPr>
        <p:spPr>
          <a:xfrm>
            <a:off x="1403648" y="5301208"/>
            <a:ext cx="792088" cy="216024"/>
          </a:xfrm>
          <a:prstGeom prst="curved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87824" y="486916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>
                <a:solidFill>
                  <a:srgbClr val="0000FF"/>
                </a:solidFill>
              </a:rPr>
              <a:t>Config</a:t>
            </a:r>
            <a:r>
              <a:rPr lang="en-US" dirty="0">
                <a:solidFill>
                  <a:srgbClr val="0000FF"/>
                </a:solidFill>
              </a:rPr>
              <a:t> changes over time</a:t>
            </a:r>
          </a:p>
        </p:txBody>
      </p:sp>
      <p:cxnSp>
        <p:nvCxnSpPr>
          <p:cNvPr id="5" name="Straight Arrow Connector 4"/>
          <p:cNvCxnSpPr>
            <a:stCxn id="32" idx="0"/>
          </p:cNvCxnSpPr>
          <p:nvPr/>
        </p:nvCxnSpPr>
        <p:spPr>
          <a:xfrm flipV="1">
            <a:off x="3743908" y="2780928"/>
            <a:ext cx="3132348" cy="20882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9872" y="4365104"/>
            <a:ext cx="838200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b="1" u="sng" dirty="0" smtClean="0"/>
              <a:t>PRODML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48" y="4012442"/>
            <a:ext cx="84616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/>
              <a:t>Instrument</a:t>
            </a:r>
          </a:p>
          <a:p>
            <a:r>
              <a:rPr lang="en-GB" sz="1400" b="1" dirty="0" smtClean="0"/>
              <a:t>Box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9885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Cases and Key Concepts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Configuration of &amp; changes in </a:t>
            </a:r>
            <a:r>
              <a:rPr lang="en-GB" dirty="0" err="1"/>
              <a:t>fiber</a:t>
            </a:r>
            <a:r>
              <a:rPr lang="en-GB" dirty="0"/>
              <a:t> assets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Optical path comprising: </a:t>
            </a:r>
            <a:r>
              <a:rPr lang="en-GB" dirty="0" err="1"/>
              <a:t>fiber</a:t>
            </a:r>
            <a:r>
              <a:rPr lang="en-GB" dirty="0"/>
              <a:t> segments, connectors, splices, conveyance, anomalies…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Instrument box + path combinations: generate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Calibrations and condition </a:t>
            </a:r>
            <a:r>
              <a:rPr lang="en-GB" dirty="0" smtClean="0"/>
              <a:t>monitoring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For an installed DTS system, transfer trace data from field to office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Transfer temperature data mapped from trace to actual facilities (wells, pipes etc.)</a:t>
            </a:r>
          </a:p>
        </p:txBody>
      </p:sp>
    </p:spTree>
    <p:extLst>
      <p:ext uri="{BB962C8B-B14F-4D97-AF65-F5344CB8AC3E}">
        <p14:creationId xmlns:p14="http://schemas.microsoft.com/office/powerpoint/2010/main" val="22495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istics_Presentation_Template_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70C0"/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ndard xmlns="e3b101ae-3c47-482c-9470-fefe9a4bfd86" xsi:nil="true"/>
    <Category xmlns="e3b101ae-3c47-482c-9470-fefe9a4bfd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B67F48CE0B5498946991603714D3B" ma:contentTypeVersion="2" ma:contentTypeDescription="Create a new document." ma:contentTypeScope="" ma:versionID="9a30922d528b2fd8f4d7f2e83c013dc2">
  <xsd:schema xmlns:xsd="http://www.w3.org/2001/XMLSchema" xmlns:xs="http://www.w3.org/2001/XMLSchema" xmlns:p="http://schemas.microsoft.com/office/2006/metadata/properties" xmlns:ns2="e3b101ae-3c47-482c-9470-fefe9a4bfd86" targetNamespace="http://schemas.microsoft.com/office/2006/metadata/properties" ma:root="true" ma:fieldsID="40d404672da8c5fa47a7cab1f41dfa97" ns2:_="">
    <xsd:import namespace="e3b101ae-3c47-482c-9470-fefe9a4bfd86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tanda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101ae-3c47-482c-9470-fefe9a4bfd86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scription="Document category" ma:format="Dropdown" ma:internalName="Category">
      <xsd:simpleType>
        <xsd:restriction base="dms:Choice">
          <xsd:enumeration value="Administration"/>
          <xsd:enumeration value="Articles and Papers"/>
          <xsd:enumeration value="Events"/>
          <xsd:enumeration value="Executive"/>
          <xsd:enumeration value="Marketing"/>
          <xsd:enumeration value="Membership"/>
          <xsd:enumeration value="Presentations"/>
          <xsd:enumeration value="Process and templates"/>
          <xsd:enumeration value="Regulatory"/>
          <xsd:enumeration value="Standards and specifications"/>
        </xsd:restriction>
      </xsd:simpleType>
    </xsd:element>
    <xsd:element name="Standard" ma:index="9" nillable="true" ma:displayName="Standard" ma:format="Dropdown" ma:internalName="Standard">
      <xsd:simpleType>
        <xsd:restriction base="dms:Choice">
          <xsd:enumeration value="N/A"/>
          <xsd:enumeration value="Unspecified"/>
          <xsd:enumeration value="Cross-SIG"/>
          <xsd:enumeration value="Technical Architecture"/>
          <xsd:enumeration value="WITSML"/>
          <xsd:enumeration value="PRODML"/>
          <xsd:enumeration value="RESQM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EBC8D-949B-41B4-884B-C6B170582BAC}">
  <ds:schemaRefs>
    <ds:schemaRef ds:uri="e3b101ae-3c47-482c-9470-fefe9a4bfd86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0FC184-1DCC-451F-9EFE-F83F2C57A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73841-532A-4400-ACBE-41472450B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b101ae-3c47-482c-9470-fefe9a4bf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12938</TotalTime>
  <Words>1856</Words>
  <Application>Microsoft Office PowerPoint</Application>
  <PresentationFormat>On-screen Show (4:3)</PresentationFormat>
  <Paragraphs>307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Energistics_Presentation_Template_2012</vt:lpstr>
      <vt:lpstr>PRODML 1.3 July 2014 DTS Upgrade</vt:lpstr>
      <vt:lpstr>DTS Introduction</vt:lpstr>
      <vt:lpstr>Goals for PRODML DTS Project</vt:lpstr>
      <vt:lpstr>DTS Challenges</vt:lpstr>
      <vt:lpstr>Typical DTS System and challenges</vt:lpstr>
      <vt:lpstr>PRODML DTS Enhancements</vt:lpstr>
      <vt:lpstr>Typical DTS System Exploiting PRODML</vt:lpstr>
      <vt:lpstr>Use Cases and Key Concepts</vt:lpstr>
      <vt:lpstr>Principle Use Cases</vt:lpstr>
      <vt:lpstr>Top Level Data Objects</vt:lpstr>
      <vt:lpstr>Optical Path</vt:lpstr>
      <vt:lpstr>Optical Path Components</vt:lpstr>
      <vt:lpstr>Optical Path Can Span Multiple Facilities</vt:lpstr>
      <vt:lpstr>Fiber may be linear or “folded” along the facility (well, pipeline etc.) being measured</vt:lpstr>
      <vt:lpstr>Optical Path Connectivity Representation</vt:lpstr>
      <vt:lpstr>Fiber Facility Mapping links path distance to facility length, enabling facility “logs” to be made</vt:lpstr>
      <vt:lpstr>Fiber Defects recorded along Optical Path (Example data from OTDR test)</vt:lpstr>
      <vt:lpstr>Optical Path may record changes over time: use of Inventory and Network allows for this</vt:lpstr>
      <vt:lpstr>Conveyance – how a fiber is physically installed in a facility</vt:lpstr>
      <vt:lpstr>Instrument Box has properties and records calibration </vt:lpstr>
      <vt:lpstr>Installed System is a combination of Instrument Box + Optical Path</vt:lpstr>
      <vt:lpstr>Installed System cont.</vt:lpstr>
      <vt:lpstr>DTS Measurement is the output from an operational DTS &amp; is divided into two parts</vt:lpstr>
      <vt:lpstr>DTS Measurement Concept: 1 – record measured trace; 2 – record interpreted log</vt:lpstr>
      <vt:lpstr>DTS Measurement – contains:</vt:lpstr>
      <vt:lpstr>Facility Mapping could be used to define “zones”, e.g. contact intervals, to be reported using “mini-logs”</vt:lpstr>
      <vt:lpstr>Summary</vt:lpstr>
      <vt:lpstr>Potential Future Growth</vt:lpstr>
      <vt:lpstr>Appendix - Technical</vt:lpstr>
      <vt:lpstr>Principle of DTS: Laser light down optical fiber</vt:lpstr>
      <vt:lpstr>DTS uses back-scattered light to measure temperature all along the fiber</vt:lpstr>
      <vt:lpstr>Temperature sampled at regular intervals creating a trace indexed along the fiber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Ormerod</dc:creator>
  <cp:lastModifiedBy>Laurence Ormerod</cp:lastModifiedBy>
  <cp:revision>63</cp:revision>
  <dcterms:created xsi:type="dcterms:W3CDTF">2013-10-11T11:51:37Z</dcterms:created>
  <dcterms:modified xsi:type="dcterms:W3CDTF">2014-07-17T20:35:56Z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0x0101008F2B67F48CE0B5498946991603714D3B</vt:lpwstr>
  </property>
</Properties>
</file>