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020" y="-1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70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3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8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3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4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0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8C41-F486-4953-A271-61A8E0D18833}" type="datetimeFigureOut">
              <a:rPr lang="en-GB" smtClean="0"/>
              <a:t>25/04/2014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AA6-E6E8-4B05-A0F4-F95B78E34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5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-324544"/>
            <a:ext cx="4079628" cy="986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80" y="75557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68760" y="1907704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48680" y="255577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124744" y="3419872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04664" y="4716016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52736" y="565212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32656" y="6588224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80728" y="752432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48680" y="8388424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18209248">
            <a:off x="2409394" y="238961"/>
            <a:ext cx="216024" cy="779259"/>
          </a:xfrm>
          <a:prstGeom prst="downArrow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772816" y="246003"/>
            <a:ext cx="463588" cy="230832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dirty="0" smtClean="0"/>
              <a:t>Name</a:t>
            </a:r>
            <a:endParaRPr lang="en-GB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2936" y="107504"/>
            <a:ext cx="1152128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There is a name element added to the standard model.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2936" y="683568"/>
            <a:ext cx="144016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May not be needed since there is a name on Network which is mandatory</a:t>
            </a:r>
          </a:p>
        </p:txBody>
      </p:sp>
      <p:cxnSp>
        <p:nvCxnSpPr>
          <p:cNvPr id="18" name="Straight Arrow Connector 17"/>
          <p:cNvCxnSpPr>
            <a:stCxn id="15" idx="1"/>
            <a:endCxn id="14" idx="3"/>
          </p:cNvCxnSpPr>
          <p:nvPr/>
        </p:nvCxnSpPr>
        <p:spPr>
          <a:xfrm flipH="1" flipV="1">
            <a:off x="2236404" y="361419"/>
            <a:ext cx="6165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wn Arrow 25"/>
          <p:cNvSpPr/>
          <p:nvPr/>
        </p:nvSpPr>
        <p:spPr>
          <a:xfrm rot="2574259">
            <a:off x="1970050" y="756567"/>
            <a:ext cx="216024" cy="2157422"/>
          </a:xfrm>
          <a:prstGeom prst="downArrow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060848" y="1403648"/>
            <a:ext cx="18722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Time start and end</a:t>
            </a:r>
            <a:r>
              <a:rPr lang="en-GB" sz="900" dirty="0" smtClean="0"/>
              <a:t> for this optical path network</a:t>
            </a:r>
          </a:p>
        </p:txBody>
      </p:sp>
      <p:cxnSp>
        <p:nvCxnSpPr>
          <p:cNvPr id="21" name="Elbow Connector 20"/>
          <p:cNvCxnSpPr>
            <a:stCxn id="19" idx="1"/>
            <a:endCxn id="4" idx="3"/>
          </p:cNvCxnSpPr>
          <p:nvPr/>
        </p:nvCxnSpPr>
        <p:spPr>
          <a:xfrm rot="10800000">
            <a:off x="1412776" y="863588"/>
            <a:ext cx="648072" cy="724726"/>
          </a:xfrm>
          <a:prstGeom prst="bentConnector3">
            <a:avLst>
              <a:gd name="adj1" fmla="val 110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60848" y="1835696"/>
            <a:ext cx="2232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Only ONE network instance is to be used for the one optical path network represented</a:t>
            </a:r>
          </a:p>
        </p:txBody>
      </p:sp>
      <p:cxnSp>
        <p:nvCxnSpPr>
          <p:cNvPr id="25" name="Elbow Connector 24"/>
          <p:cNvCxnSpPr>
            <a:endCxn id="6" idx="3"/>
          </p:cNvCxnSpPr>
          <p:nvPr/>
        </p:nvCxnSpPr>
        <p:spPr>
          <a:xfrm rot="10800000">
            <a:off x="1412776" y="1979712"/>
            <a:ext cx="648072" cy="720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2856" y="3275856"/>
            <a:ext cx="1840568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dirty="0" smtClean="0"/>
              <a:t>Name</a:t>
            </a:r>
            <a:r>
              <a:rPr lang="en-GB" sz="900" dirty="0" smtClean="0"/>
              <a:t> of this optical path network</a:t>
            </a:r>
          </a:p>
        </p:txBody>
      </p:sp>
      <p:cxnSp>
        <p:nvCxnSpPr>
          <p:cNvPr id="30" name="Elbow Connector 29"/>
          <p:cNvCxnSpPr>
            <a:stCxn id="27" idx="1"/>
            <a:endCxn id="7" idx="3"/>
          </p:cNvCxnSpPr>
          <p:nvPr/>
        </p:nvCxnSpPr>
        <p:spPr>
          <a:xfrm rot="10800000">
            <a:off x="1196752" y="2663788"/>
            <a:ext cx="936104" cy="72748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2856" y="3635896"/>
            <a:ext cx="187220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Unit represents an item in the network, therefore </a:t>
            </a:r>
            <a:r>
              <a:rPr lang="en-GB" sz="900" b="1" dirty="0" smtClean="0"/>
              <a:t>one unit per item</a:t>
            </a:r>
            <a:r>
              <a:rPr lang="en-GB" sz="900" dirty="0" smtClean="0"/>
              <a:t> of Inventory used in this optical path network</a:t>
            </a:r>
          </a:p>
        </p:txBody>
      </p:sp>
      <p:cxnSp>
        <p:nvCxnSpPr>
          <p:cNvPr id="1025" name="Elbow Connector 1024"/>
          <p:cNvCxnSpPr>
            <a:stCxn id="31" idx="1"/>
            <a:endCxn id="8" idx="3"/>
          </p:cNvCxnSpPr>
          <p:nvPr/>
        </p:nvCxnSpPr>
        <p:spPr>
          <a:xfrm rot="10800000">
            <a:off x="1484784" y="3635896"/>
            <a:ext cx="648072" cy="3231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2204864" y="5436096"/>
            <a:ext cx="201622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Facility Element content is the </a:t>
            </a:r>
            <a:r>
              <a:rPr lang="en-GB" sz="900" b="1" dirty="0" smtClean="0"/>
              <a:t>name of the item</a:t>
            </a:r>
            <a:r>
              <a:rPr lang="en-GB" sz="900" dirty="0" smtClean="0"/>
              <a:t> of inventory. There are 4 attributes of which only one is needed: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Kind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Site kind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Naming system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dirty="0" err="1" smtClean="0"/>
              <a:t>UIDRef</a:t>
            </a:r>
            <a:r>
              <a:rPr lang="en-GB" sz="900" dirty="0" smtClean="0"/>
              <a:t> – this is the </a:t>
            </a:r>
            <a:r>
              <a:rPr lang="en-GB" sz="900" b="1" dirty="0" smtClean="0"/>
              <a:t>UID</a:t>
            </a:r>
            <a:r>
              <a:rPr lang="en-GB" sz="900" dirty="0" smtClean="0"/>
              <a:t> of the item of inventory installed</a:t>
            </a:r>
          </a:p>
        </p:txBody>
      </p:sp>
      <p:cxnSp>
        <p:nvCxnSpPr>
          <p:cNvPr id="1029" name="Elbow Connector 1028"/>
          <p:cNvCxnSpPr/>
          <p:nvPr/>
        </p:nvCxnSpPr>
        <p:spPr>
          <a:xfrm rot="16200000" flipV="1">
            <a:off x="1232756" y="5040052"/>
            <a:ext cx="1080120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2204864" y="6732240"/>
            <a:ext cx="18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Two</a:t>
            </a:r>
            <a:r>
              <a:rPr lang="en-GB" sz="900" dirty="0" smtClean="0"/>
              <a:t> ports are needed (one for each connection)</a:t>
            </a:r>
            <a:endParaRPr lang="en-GB" sz="900" b="1" dirty="0" smtClean="0"/>
          </a:p>
        </p:txBody>
      </p:sp>
      <p:cxnSp>
        <p:nvCxnSpPr>
          <p:cNvPr id="1034" name="Elbow Connector 1033"/>
          <p:cNvCxnSpPr>
            <a:stCxn id="1032" idx="1"/>
            <a:endCxn id="10" idx="3"/>
          </p:cNvCxnSpPr>
          <p:nvPr/>
        </p:nvCxnSpPr>
        <p:spPr>
          <a:xfrm rot="10800000">
            <a:off x="1556792" y="5868144"/>
            <a:ext cx="648072" cy="104876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204864" y="7236296"/>
            <a:ext cx="1568058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dirty="0" smtClean="0"/>
              <a:t>Each port </a:t>
            </a:r>
            <a:r>
              <a:rPr lang="en-GB" sz="900" b="1" dirty="0" smtClean="0"/>
              <a:t>name</a:t>
            </a:r>
            <a:r>
              <a:rPr lang="en-GB" sz="900" dirty="0" smtClean="0"/>
              <a:t> is mandatory</a:t>
            </a:r>
          </a:p>
        </p:txBody>
      </p:sp>
      <p:cxnSp>
        <p:nvCxnSpPr>
          <p:cNvPr id="1037" name="Elbow Connector 1036"/>
          <p:cNvCxnSpPr>
            <a:stCxn id="1035" idx="1"/>
          </p:cNvCxnSpPr>
          <p:nvPr/>
        </p:nvCxnSpPr>
        <p:spPr>
          <a:xfrm rot="10800000">
            <a:off x="1052736" y="6660232"/>
            <a:ext cx="1152128" cy="6914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2204864" y="7668344"/>
            <a:ext cx="200728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dirty="0" smtClean="0"/>
              <a:t>Each port has just </a:t>
            </a:r>
            <a:r>
              <a:rPr lang="en-GB" sz="900" b="1" dirty="0" smtClean="0"/>
              <a:t>one</a:t>
            </a:r>
            <a:r>
              <a:rPr lang="en-GB" sz="900" dirty="0" smtClean="0"/>
              <a:t> connected node</a:t>
            </a:r>
          </a:p>
        </p:txBody>
      </p:sp>
      <p:cxnSp>
        <p:nvCxnSpPr>
          <p:cNvPr id="1040" name="Elbow Connector 1039"/>
          <p:cNvCxnSpPr>
            <a:endCxn id="12" idx="3"/>
          </p:cNvCxnSpPr>
          <p:nvPr/>
        </p:nvCxnSpPr>
        <p:spPr>
          <a:xfrm rot="10800000">
            <a:off x="1484784" y="7668344"/>
            <a:ext cx="720080" cy="720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2204864" y="8172400"/>
            <a:ext cx="20162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The node simply represents the connection between ports. It has no physical meaning. The convention is that when the </a:t>
            </a:r>
            <a:r>
              <a:rPr lang="en-GB" sz="900" b="1" dirty="0" smtClean="0"/>
              <a:t>same node name</a:t>
            </a:r>
            <a:r>
              <a:rPr lang="en-GB" sz="900" dirty="0" smtClean="0"/>
              <a:t> is used for the connected node on two ports, they are </a:t>
            </a:r>
            <a:r>
              <a:rPr lang="en-GB" sz="900" b="1" dirty="0" smtClean="0"/>
              <a:t>connected</a:t>
            </a:r>
            <a:r>
              <a:rPr lang="en-GB" sz="900" dirty="0" smtClean="0"/>
              <a:t>.</a:t>
            </a:r>
          </a:p>
        </p:txBody>
      </p:sp>
      <p:cxnSp>
        <p:nvCxnSpPr>
          <p:cNvPr id="1043" name="Elbow Connector 1042"/>
          <p:cNvCxnSpPr/>
          <p:nvPr/>
        </p:nvCxnSpPr>
        <p:spPr>
          <a:xfrm rot="10800000">
            <a:off x="1340768" y="8460432"/>
            <a:ext cx="864096" cy="14401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4509120" y="683568"/>
            <a:ext cx="2276872" cy="13234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of Product Flow Model to represent </a:t>
            </a:r>
            <a:r>
              <a:rPr lang="en-GB" sz="2000" dirty="0" err="1" smtClean="0"/>
              <a:t>fiber</a:t>
            </a:r>
            <a:r>
              <a:rPr lang="en-GB" sz="2000" dirty="0" smtClean="0"/>
              <a:t> optical path network</a:t>
            </a:r>
          </a:p>
        </p:txBody>
      </p:sp>
      <p:sp>
        <p:nvSpPr>
          <p:cNvPr id="1045" name="TextBox 1044"/>
          <p:cNvSpPr txBox="1"/>
          <p:nvPr/>
        </p:nvSpPr>
        <p:spPr>
          <a:xfrm>
            <a:off x="4509120" y="2267744"/>
            <a:ext cx="230425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The </a:t>
            </a:r>
            <a:r>
              <a:rPr lang="en-GB" sz="900" dirty="0" err="1" smtClean="0"/>
              <a:t>fiberOpticalPathSequence</a:t>
            </a:r>
            <a:r>
              <a:rPr lang="en-GB" sz="900" dirty="0" smtClean="0"/>
              <a:t> starts at the top of the diagram.</a:t>
            </a:r>
          </a:p>
        </p:txBody>
      </p:sp>
      <p:sp>
        <p:nvSpPr>
          <p:cNvPr id="1046" name="TextBox 1045"/>
          <p:cNvSpPr txBox="1"/>
          <p:nvPr/>
        </p:nvSpPr>
        <p:spPr>
          <a:xfrm>
            <a:off x="4509120" y="2843808"/>
            <a:ext cx="2232248" cy="507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Elements which are mandatory for </a:t>
            </a:r>
            <a:r>
              <a:rPr lang="en-GB" sz="900" dirty="0" err="1" smtClean="0"/>
              <a:t>fiberOpticalPathSequence</a:t>
            </a:r>
            <a:r>
              <a:rPr lang="en-GB" sz="900" dirty="0" smtClean="0"/>
              <a:t> shown with red border</a:t>
            </a:r>
          </a:p>
        </p:txBody>
      </p:sp>
    </p:spTree>
    <p:extLst>
      <p:ext uri="{BB962C8B-B14F-4D97-AF65-F5344CB8AC3E}">
        <p14:creationId xmlns:p14="http://schemas.microsoft.com/office/powerpoint/2010/main" val="32361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-324544"/>
            <a:ext cx="4079628" cy="986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80" y="75557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68760" y="1907704"/>
            <a:ext cx="14401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48680" y="2555776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124744" y="3419872"/>
            <a:ext cx="3600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04664" y="4716016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52736" y="565212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32656" y="6588224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80728" y="752432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48680" y="8388424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060848" y="1403648"/>
            <a:ext cx="187220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Time start and end</a:t>
            </a:r>
            <a:r>
              <a:rPr lang="en-GB" sz="900" dirty="0" smtClean="0"/>
              <a:t> for this optical path network</a:t>
            </a:r>
          </a:p>
        </p:txBody>
      </p:sp>
      <p:cxnSp>
        <p:nvCxnSpPr>
          <p:cNvPr id="21" name="Elbow Connector 20"/>
          <p:cNvCxnSpPr>
            <a:stCxn id="19" idx="1"/>
            <a:endCxn id="4" idx="3"/>
          </p:cNvCxnSpPr>
          <p:nvPr/>
        </p:nvCxnSpPr>
        <p:spPr>
          <a:xfrm rot="10800000">
            <a:off x="1412776" y="863588"/>
            <a:ext cx="648072" cy="724726"/>
          </a:xfrm>
          <a:prstGeom prst="bentConnector3">
            <a:avLst>
              <a:gd name="adj1" fmla="val 110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60848" y="1835696"/>
            <a:ext cx="22322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Only ONE network instance is to be used for the one optical path network represented</a:t>
            </a:r>
          </a:p>
        </p:txBody>
      </p:sp>
      <p:cxnSp>
        <p:nvCxnSpPr>
          <p:cNvPr id="25" name="Elbow Connector 24"/>
          <p:cNvCxnSpPr>
            <a:endCxn id="6" idx="3"/>
          </p:cNvCxnSpPr>
          <p:nvPr/>
        </p:nvCxnSpPr>
        <p:spPr>
          <a:xfrm rot="10800000">
            <a:off x="1412776" y="1979712"/>
            <a:ext cx="648072" cy="720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2856" y="3275856"/>
            <a:ext cx="1840568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b="1" dirty="0" smtClean="0"/>
              <a:t>Name</a:t>
            </a:r>
            <a:r>
              <a:rPr lang="en-GB" sz="900" dirty="0" smtClean="0"/>
              <a:t> of this optical path network</a:t>
            </a:r>
          </a:p>
        </p:txBody>
      </p:sp>
      <p:cxnSp>
        <p:nvCxnSpPr>
          <p:cNvPr id="30" name="Elbow Connector 29"/>
          <p:cNvCxnSpPr>
            <a:stCxn id="27" idx="1"/>
            <a:endCxn id="7" idx="3"/>
          </p:cNvCxnSpPr>
          <p:nvPr/>
        </p:nvCxnSpPr>
        <p:spPr>
          <a:xfrm rot="10800000">
            <a:off x="1196752" y="2663788"/>
            <a:ext cx="936104" cy="72748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2856" y="3635896"/>
            <a:ext cx="187220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Unit represents an item in the network, therefore </a:t>
            </a:r>
            <a:r>
              <a:rPr lang="en-GB" sz="900" b="1" dirty="0" smtClean="0"/>
              <a:t>one unit per item</a:t>
            </a:r>
            <a:r>
              <a:rPr lang="en-GB" sz="900" dirty="0" smtClean="0"/>
              <a:t> of Inventory used in this optical path network</a:t>
            </a:r>
          </a:p>
        </p:txBody>
      </p:sp>
      <p:cxnSp>
        <p:nvCxnSpPr>
          <p:cNvPr id="1025" name="Elbow Connector 1024"/>
          <p:cNvCxnSpPr>
            <a:stCxn id="31" idx="1"/>
            <a:endCxn id="8" idx="3"/>
          </p:cNvCxnSpPr>
          <p:nvPr/>
        </p:nvCxnSpPr>
        <p:spPr>
          <a:xfrm rot="10800000">
            <a:off x="1484784" y="3635896"/>
            <a:ext cx="648072" cy="3231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2204864" y="5436096"/>
            <a:ext cx="201622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Facility Element content is the </a:t>
            </a:r>
            <a:r>
              <a:rPr lang="en-GB" sz="900" b="1" dirty="0" smtClean="0"/>
              <a:t>name of the item</a:t>
            </a:r>
            <a:r>
              <a:rPr lang="en-GB" sz="900" dirty="0" smtClean="0"/>
              <a:t> of inventory. There are 4 attributes of which only one is needed: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Kind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Site kind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Naming system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dirty="0" err="1" smtClean="0"/>
              <a:t>UIDRef</a:t>
            </a:r>
            <a:r>
              <a:rPr lang="en-GB" sz="900" dirty="0" smtClean="0"/>
              <a:t> – this is the </a:t>
            </a:r>
            <a:r>
              <a:rPr lang="en-GB" sz="900" b="1" dirty="0" smtClean="0"/>
              <a:t>UID</a:t>
            </a:r>
            <a:r>
              <a:rPr lang="en-GB" sz="900" dirty="0" smtClean="0"/>
              <a:t> of the item of inventory installed</a:t>
            </a:r>
          </a:p>
        </p:txBody>
      </p:sp>
      <p:cxnSp>
        <p:nvCxnSpPr>
          <p:cNvPr id="1029" name="Elbow Connector 1028"/>
          <p:cNvCxnSpPr/>
          <p:nvPr/>
        </p:nvCxnSpPr>
        <p:spPr>
          <a:xfrm rot="16200000" flipV="1">
            <a:off x="1232756" y="5040052"/>
            <a:ext cx="1080120" cy="864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2204864" y="6732240"/>
            <a:ext cx="18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Two</a:t>
            </a:r>
            <a:r>
              <a:rPr lang="en-GB" sz="900" dirty="0" smtClean="0"/>
              <a:t> ports are needed (one for each connection)</a:t>
            </a:r>
            <a:endParaRPr lang="en-GB" sz="900" b="1" dirty="0" smtClean="0"/>
          </a:p>
        </p:txBody>
      </p:sp>
      <p:cxnSp>
        <p:nvCxnSpPr>
          <p:cNvPr id="1034" name="Elbow Connector 1033"/>
          <p:cNvCxnSpPr>
            <a:stCxn id="1032" idx="1"/>
            <a:endCxn id="10" idx="3"/>
          </p:cNvCxnSpPr>
          <p:nvPr/>
        </p:nvCxnSpPr>
        <p:spPr>
          <a:xfrm rot="10800000">
            <a:off x="1556792" y="5868144"/>
            <a:ext cx="648072" cy="104876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204864" y="7236296"/>
            <a:ext cx="1568058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dirty="0" smtClean="0"/>
              <a:t>Each port </a:t>
            </a:r>
            <a:r>
              <a:rPr lang="en-GB" sz="900" b="1" dirty="0" smtClean="0"/>
              <a:t>name</a:t>
            </a:r>
            <a:r>
              <a:rPr lang="en-GB" sz="900" dirty="0" smtClean="0"/>
              <a:t> is mandatory</a:t>
            </a:r>
          </a:p>
        </p:txBody>
      </p:sp>
      <p:cxnSp>
        <p:nvCxnSpPr>
          <p:cNvPr id="1037" name="Elbow Connector 1036"/>
          <p:cNvCxnSpPr>
            <a:stCxn id="1035" idx="1"/>
          </p:cNvCxnSpPr>
          <p:nvPr/>
        </p:nvCxnSpPr>
        <p:spPr>
          <a:xfrm rot="10800000">
            <a:off x="1052736" y="6660232"/>
            <a:ext cx="1152128" cy="6914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2204864" y="7668344"/>
            <a:ext cx="2007281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900" dirty="0" smtClean="0"/>
              <a:t>Each port has just </a:t>
            </a:r>
            <a:r>
              <a:rPr lang="en-GB" sz="900" b="1" dirty="0" smtClean="0"/>
              <a:t>one</a:t>
            </a:r>
            <a:r>
              <a:rPr lang="en-GB" sz="900" dirty="0" smtClean="0"/>
              <a:t> connected node</a:t>
            </a:r>
          </a:p>
        </p:txBody>
      </p:sp>
      <p:cxnSp>
        <p:nvCxnSpPr>
          <p:cNvPr id="1040" name="Elbow Connector 1039"/>
          <p:cNvCxnSpPr>
            <a:endCxn id="12" idx="3"/>
          </p:cNvCxnSpPr>
          <p:nvPr/>
        </p:nvCxnSpPr>
        <p:spPr>
          <a:xfrm rot="10800000">
            <a:off x="1484784" y="7668344"/>
            <a:ext cx="720080" cy="720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2204864" y="8172400"/>
            <a:ext cx="20162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The node simply represents the connection between ports. It has no physical meaning. The convention is that when the </a:t>
            </a:r>
            <a:r>
              <a:rPr lang="en-GB" sz="900" b="1" dirty="0" smtClean="0"/>
              <a:t>same node name</a:t>
            </a:r>
            <a:r>
              <a:rPr lang="en-GB" sz="900" dirty="0" smtClean="0"/>
              <a:t> is used for the connected node on two ports, they are </a:t>
            </a:r>
            <a:r>
              <a:rPr lang="en-GB" sz="900" b="1" dirty="0" smtClean="0"/>
              <a:t>connected</a:t>
            </a:r>
            <a:r>
              <a:rPr lang="en-GB" sz="900" dirty="0" smtClean="0"/>
              <a:t>.</a:t>
            </a:r>
          </a:p>
        </p:txBody>
      </p:sp>
      <p:cxnSp>
        <p:nvCxnSpPr>
          <p:cNvPr id="1043" name="Elbow Connector 1042"/>
          <p:cNvCxnSpPr/>
          <p:nvPr/>
        </p:nvCxnSpPr>
        <p:spPr>
          <a:xfrm rot="10800000">
            <a:off x="1340768" y="8460432"/>
            <a:ext cx="864096" cy="14401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4509120" y="683568"/>
            <a:ext cx="2276872" cy="13234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of Product Flow Model to represent </a:t>
            </a:r>
            <a:r>
              <a:rPr lang="en-GB" sz="2000" dirty="0" err="1" smtClean="0"/>
              <a:t>fiber</a:t>
            </a:r>
            <a:r>
              <a:rPr lang="en-GB" sz="2000" dirty="0" smtClean="0"/>
              <a:t> optical path network</a:t>
            </a:r>
          </a:p>
        </p:txBody>
      </p:sp>
      <p:sp>
        <p:nvSpPr>
          <p:cNvPr id="1045" name="TextBox 1044"/>
          <p:cNvSpPr txBox="1"/>
          <p:nvPr/>
        </p:nvSpPr>
        <p:spPr>
          <a:xfrm>
            <a:off x="4509120" y="2267744"/>
            <a:ext cx="230425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The </a:t>
            </a:r>
            <a:r>
              <a:rPr lang="en-GB" sz="900" dirty="0" err="1" smtClean="0"/>
              <a:t>fiberOpticalPathSequence</a:t>
            </a:r>
            <a:r>
              <a:rPr lang="en-GB" sz="900" dirty="0" smtClean="0"/>
              <a:t> starts at the top of the diagram.</a:t>
            </a:r>
          </a:p>
        </p:txBody>
      </p:sp>
      <p:sp>
        <p:nvSpPr>
          <p:cNvPr id="1046" name="TextBox 1045"/>
          <p:cNvSpPr txBox="1"/>
          <p:nvPr/>
        </p:nvSpPr>
        <p:spPr>
          <a:xfrm>
            <a:off x="4509120" y="2843808"/>
            <a:ext cx="2232248" cy="507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 smtClean="0"/>
              <a:t>Elements which are mandatory for </a:t>
            </a:r>
            <a:r>
              <a:rPr lang="en-GB" sz="900" dirty="0" err="1" smtClean="0"/>
              <a:t>fiberOpticalPathSequence</a:t>
            </a:r>
            <a:r>
              <a:rPr lang="en-GB" sz="900" dirty="0" smtClean="0"/>
              <a:t> shown with red border</a:t>
            </a:r>
          </a:p>
        </p:txBody>
      </p:sp>
    </p:spTree>
    <p:extLst>
      <p:ext uri="{BB962C8B-B14F-4D97-AF65-F5344CB8AC3E}">
        <p14:creationId xmlns:p14="http://schemas.microsoft.com/office/powerpoint/2010/main" val="19159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390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Ormerod</dc:creator>
  <cp:lastModifiedBy>Laurence Ormerod</cp:lastModifiedBy>
  <cp:revision>10</cp:revision>
  <dcterms:created xsi:type="dcterms:W3CDTF">2014-04-09T11:49:41Z</dcterms:created>
  <dcterms:modified xsi:type="dcterms:W3CDTF">2014-04-25T16:41:13Z</dcterms:modified>
</cp:coreProperties>
</file>