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D37183C-451A-457E-97C6-368CBB400AD6}" type="datetimeFigureOut">
              <a:rPr lang="en-GB" smtClean="0"/>
              <a:t>19/06/2015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37083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37183C-451A-457E-97C6-368CBB400AD6}" type="datetimeFigureOut">
              <a:rPr lang="en-GB" smtClean="0"/>
              <a:t>19/06/2015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41669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37183C-451A-457E-97C6-368CBB400AD6}" type="datetimeFigureOut">
              <a:rPr lang="en-GB" smtClean="0"/>
              <a:t>19/06/2015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224270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B22E1C-988D-467C-947A-B2C836E36CFA}" type="datetimeFigureOut">
              <a:rPr lang="en-US" smtClean="0"/>
              <a:pPr/>
              <a:t>6/19/2015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383A25-65A3-4ACC-B522-F31A4043260A}" type="slidenum">
              <a:rPr lang="en-GB" smtClean="0"/>
              <a:pPr/>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446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22E1C-988D-467C-947A-B2C836E36CFA}" type="datetimeFigureOut">
              <a:rPr lang="en-US" smtClean="0"/>
              <a:pPr/>
              <a:t>6/19/2015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525806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22E1C-988D-467C-947A-B2C836E36CFA}" type="datetimeFigureOut">
              <a:rPr lang="en-US" smtClean="0"/>
              <a:pPr/>
              <a:t>6/19/2015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97933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B22E1C-988D-467C-947A-B2C836E36CFA}" type="datetimeFigureOut">
              <a:rPr lang="en-US" smtClean="0"/>
              <a:pPr/>
              <a:t>6/19/2015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296939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B22E1C-988D-467C-947A-B2C836E36CFA}" type="datetimeFigureOut">
              <a:rPr lang="en-US" smtClean="0"/>
              <a:pPr/>
              <a:t>6/19/2015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05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B22E1C-988D-467C-947A-B2C836E36CFA}" type="datetimeFigureOut">
              <a:rPr lang="en-US" smtClean="0"/>
              <a:pPr/>
              <a:t>6/19/2015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930181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22E1C-988D-467C-947A-B2C836E36CFA}" type="datetimeFigureOut">
              <a:rPr lang="en-US" smtClean="0"/>
              <a:pPr/>
              <a:t>6/19/2015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011461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22E1C-988D-467C-947A-B2C836E36CFA}" type="datetimeFigureOut">
              <a:rPr lang="en-US" smtClean="0"/>
              <a:pPr/>
              <a:t>6/19/2015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3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37183C-451A-457E-97C6-368CBB400AD6}" type="datetimeFigureOut">
              <a:rPr lang="en-GB" smtClean="0"/>
              <a:t>19/06/2015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06047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22E1C-988D-467C-947A-B2C836E36CFA}" type="datetimeFigureOut">
              <a:rPr lang="en-US" smtClean="0"/>
              <a:pPr/>
              <a:t>6/19/2015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918979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22E1C-988D-467C-947A-B2C836E36CFA}" type="datetimeFigureOut">
              <a:rPr lang="en-US" smtClean="0"/>
              <a:pPr/>
              <a:t>6/19/2015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49220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22E1C-988D-467C-947A-B2C836E36CFA}" type="datetimeFigureOut">
              <a:rPr lang="en-US" smtClean="0"/>
              <a:pPr/>
              <a:t>6/19/2015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494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7183C-451A-457E-97C6-368CBB400AD6}" type="datetimeFigureOut">
              <a:rPr lang="en-GB" smtClean="0"/>
              <a:t>19/06/2015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76516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D37183C-451A-457E-97C6-368CBB400AD6}" type="datetimeFigureOut">
              <a:rPr lang="en-GB" smtClean="0"/>
              <a:t>19/06/2015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239743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D37183C-451A-457E-97C6-368CBB400AD6}" type="datetimeFigureOut">
              <a:rPr lang="en-GB" smtClean="0"/>
              <a:t>19/06/2015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420026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D37183C-451A-457E-97C6-368CBB400AD6}" type="datetimeFigureOut">
              <a:rPr lang="en-GB" smtClean="0"/>
              <a:t>19/06/2015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415254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7183C-451A-457E-97C6-368CBB400AD6}" type="datetimeFigureOut">
              <a:rPr lang="en-GB" smtClean="0"/>
              <a:t>19/06/2015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54324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7183C-451A-457E-97C6-368CBB400AD6}" type="datetimeFigureOut">
              <a:rPr lang="en-GB" smtClean="0"/>
              <a:t>19/06/2015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406846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7183C-451A-457E-97C6-368CBB400AD6}" type="datetimeFigureOut">
              <a:rPr lang="en-GB" smtClean="0"/>
              <a:t>19/06/2015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0926F-DE7D-4C05-91E8-D39B64F214EC}" type="slidenum">
              <a:rPr lang="en-GB" smtClean="0"/>
              <a:t>‹#›</a:t>
            </a:fld>
            <a:endParaRPr lang="en-GB"/>
          </a:p>
        </p:txBody>
      </p:sp>
    </p:spTree>
    <p:extLst>
      <p:ext uri="{BB962C8B-B14F-4D97-AF65-F5344CB8AC3E}">
        <p14:creationId xmlns:p14="http://schemas.microsoft.com/office/powerpoint/2010/main" val="167569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7183C-451A-457E-97C6-368CBB400AD6}" type="datetimeFigureOut">
              <a:rPr lang="en-GB" smtClean="0"/>
              <a:t>19/06/2015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0926F-DE7D-4C05-91E8-D39B64F214EC}" type="slidenum">
              <a:rPr lang="en-GB" smtClean="0"/>
              <a:t>‹#›</a:t>
            </a:fld>
            <a:endParaRPr lang="en-GB"/>
          </a:p>
        </p:txBody>
      </p:sp>
    </p:spTree>
    <p:extLst>
      <p:ext uri="{BB962C8B-B14F-4D97-AF65-F5344CB8AC3E}">
        <p14:creationId xmlns:p14="http://schemas.microsoft.com/office/powerpoint/2010/main" val="131869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7B22E1C-988D-467C-947A-B2C836E36CFA}" type="datetimeFigureOut">
              <a:rPr lang="en-US" smtClean="0"/>
              <a:pPr/>
              <a:t>6/19/2015</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51403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EoS</a:t>
            </a:r>
            <a:r>
              <a:rPr lang="en-GB" dirty="0" smtClean="0"/>
              <a:t> Models for PVT – </a:t>
            </a:r>
            <a:br>
              <a:rPr lang="en-GB" dirty="0" smtClean="0"/>
            </a:br>
            <a:r>
              <a:rPr lang="en-GB" dirty="0" smtClean="0"/>
              <a:t>use of approach from PTA</a:t>
            </a:r>
            <a:endParaRPr lang="en-GB" dirty="0"/>
          </a:p>
        </p:txBody>
      </p:sp>
      <p:sp>
        <p:nvSpPr>
          <p:cNvPr id="3" name="Subtitle 2"/>
          <p:cNvSpPr>
            <a:spLocks noGrp="1"/>
          </p:cNvSpPr>
          <p:nvPr>
            <p:ph type="subTitle" idx="1"/>
          </p:nvPr>
        </p:nvSpPr>
        <p:spPr/>
        <p:txBody>
          <a:bodyPr/>
          <a:lstStyle/>
          <a:p>
            <a:r>
              <a:rPr lang="en-GB" dirty="0" smtClean="0"/>
              <a:t>Material donated to Energistics by Schlumberger and Kappa Engineering</a:t>
            </a:r>
          </a:p>
          <a:p>
            <a:r>
              <a:rPr lang="en-GB" dirty="0" smtClean="0"/>
              <a:t>19 June 2015</a:t>
            </a:r>
            <a:endParaRPr lang="en-GB" dirty="0"/>
          </a:p>
        </p:txBody>
      </p:sp>
    </p:spTree>
    <p:extLst>
      <p:ext uri="{BB962C8B-B14F-4D97-AF65-F5344CB8AC3E}">
        <p14:creationId xmlns:p14="http://schemas.microsoft.com/office/powerpoint/2010/main" val="139737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Models - 1</a:t>
            </a:r>
            <a:endParaRPr lang="en-GB"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GB" dirty="0" smtClean="0"/>
              <a:t>The analysis models are divided into 4 model Sections. </a:t>
            </a:r>
          </a:p>
          <a:p>
            <a:pPr marL="457200" indent="-457200">
              <a:buFont typeface="+mj-lt"/>
              <a:buAutoNum type="arabicPeriod"/>
            </a:pPr>
            <a:r>
              <a:rPr lang="en-GB" b="1" dirty="0" smtClean="0"/>
              <a:t>Wellbore</a:t>
            </a:r>
            <a:r>
              <a:rPr lang="en-GB" dirty="0" smtClean="0"/>
              <a:t> concerns the wellbore storage modelling</a:t>
            </a:r>
          </a:p>
          <a:p>
            <a:pPr marL="457200" indent="-457200">
              <a:buFont typeface="+mj-lt"/>
              <a:buAutoNum type="arabicPeriod"/>
            </a:pPr>
            <a:r>
              <a:rPr lang="en-GB" b="1" dirty="0" smtClean="0"/>
              <a:t>Near Wellbore</a:t>
            </a:r>
            <a:r>
              <a:rPr lang="en-GB" dirty="0" smtClean="0"/>
              <a:t> (the “skin factor” effects of damage, convergence etc. modelling)</a:t>
            </a:r>
          </a:p>
          <a:p>
            <a:pPr marL="457200" indent="-457200">
              <a:buFont typeface="+mj-lt"/>
              <a:buAutoNum type="arabicPeriod"/>
            </a:pPr>
            <a:r>
              <a:rPr lang="en-GB" b="1" dirty="0" smtClean="0"/>
              <a:t>Reservoir</a:t>
            </a:r>
            <a:r>
              <a:rPr lang="en-GB" dirty="0" smtClean="0"/>
              <a:t> (the reservoir modelling, such as homogeneous, dual porosity, etc.)</a:t>
            </a:r>
          </a:p>
          <a:p>
            <a:pPr marL="457200" indent="-457200">
              <a:buFont typeface="+mj-lt"/>
              <a:buAutoNum type="arabicPeriod"/>
            </a:pPr>
            <a:r>
              <a:rPr lang="en-GB" b="1" dirty="0" smtClean="0"/>
              <a:t>Boundary</a:t>
            </a:r>
            <a:r>
              <a:rPr lang="en-GB" dirty="0" smtClean="0"/>
              <a:t> (the modelling of </a:t>
            </a:r>
            <a:r>
              <a:rPr lang="en-GB" dirty="0" smtClean="0"/>
              <a:t>boundaries </a:t>
            </a:r>
            <a:r>
              <a:rPr lang="en-GB" dirty="0" smtClean="0"/>
              <a:t>such as faults, closed volumes, etc.)</a:t>
            </a:r>
          </a:p>
          <a:p>
            <a:r>
              <a:rPr lang="en-GB" dirty="0"/>
              <a:t>There is 1 Wellbore Model Section, and 1 to many Layer Models per Test Location Analysis. </a:t>
            </a:r>
          </a:p>
          <a:p>
            <a:r>
              <a:rPr lang="en-GB" dirty="0"/>
              <a:t>Each Layer Model groups Near Wellbore, Reservoir and Boundary Sections</a:t>
            </a:r>
            <a:r>
              <a:rPr lang="en-GB" dirty="0" smtClean="0"/>
              <a:t>.</a:t>
            </a:r>
          </a:p>
          <a:p>
            <a:r>
              <a:rPr lang="en-GB" b="1" i="1" dirty="0" smtClean="0"/>
              <a:t>Note</a:t>
            </a:r>
            <a:r>
              <a:rPr lang="en-GB" i="1" dirty="0" smtClean="0"/>
              <a:t>: A PTA or RTA “model” may be one mathematical algorithm dealing with all Sections in one calculation but for transfer purposes it is always broken into these logical Sections</a:t>
            </a:r>
          </a:p>
        </p:txBody>
      </p:sp>
    </p:spTree>
    <p:extLst>
      <p:ext uri="{BB962C8B-B14F-4D97-AF65-F5344CB8AC3E}">
        <p14:creationId xmlns:p14="http://schemas.microsoft.com/office/powerpoint/2010/main" val="3516889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Models - 2</a:t>
            </a:r>
            <a:endParaRPr lang="en-GB" dirty="0"/>
          </a:p>
        </p:txBody>
      </p:sp>
      <p:sp>
        <p:nvSpPr>
          <p:cNvPr id="3" name="Content Placeholder 2"/>
          <p:cNvSpPr>
            <a:spLocks noGrp="1"/>
          </p:cNvSpPr>
          <p:nvPr>
            <p:ph idx="1"/>
          </p:nvPr>
        </p:nvSpPr>
        <p:spPr/>
        <p:txBody>
          <a:bodyPr>
            <a:normAutofit/>
          </a:bodyPr>
          <a:lstStyle/>
          <a:p>
            <a:r>
              <a:rPr lang="en-GB" dirty="0" smtClean="0"/>
              <a:t>The commonly-used models are built into the schema.</a:t>
            </a:r>
          </a:p>
          <a:p>
            <a:r>
              <a:rPr lang="en-GB" dirty="0" smtClean="0"/>
              <a:t>Models are represented by a set of Parameters</a:t>
            </a:r>
          </a:p>
          <a:p>
            <a:r>
              <a:rPr lang="en-GB" dirty="0" smtClean="0"/>
              <a:t>Abstract Base Models for each Section type contain the Parameters which recur for all Models within that Section</a:t>
            </a:r>
          </a:p>
          <a:p>
            <a:r>
              <a:rPr lang="en-GB" dirty="0" smtClean="0"/>
              <a:t>Inheritance is used to restrict each Model to appearing in the Section type to which it belongs</a:t>
            </a:r>
          </a:p>
          <a:p>
            <a:r>
              <a:rPr lang="en-GB" dirty="0" smtClean="0"/>
              <a:t>Example: Reservoir Base Model is abstract and contains all the common reservoir Parameters, e.g. permeability. Dual porosity model adds the</a:t>
            </a:r>
            <a:r>
              <a:rPr lang="en-GB" b="1" dirty="0" smtClean="0"/>
              <a:t> </a:t>
            </a:r>
            <a:r>
              <a:rPr lang="el-GR" b="1" dirty="0" smtClean="0">
                <a:latin typeface="Gulim"/>
                <a:ea typeface="Gulim"/>
              </a:rPr>
              <a:t>λ</a:t>
            </a:r>
            <a:r>
              <a:rPr lang="en-GB" b="1" dirty="0" smtClean="0">
                <a:latin typeface="Gulim"/>
                <a:ea typeface="Gulim"/>
              </a:rPr>
              <a:t> </a:t>
            </a:r>
            <a:r>
              <a:rPr lang="en-GB" dirty="0"/>
              <a:t>and</a:t>
            </a:r>
            <a:r>
              <a:rPr lang="en-GB" b="1" dirty="0" smtClean="0">
                <a:latin typeface="Gulim"/>
                <a:ea typeface="Gulim"/>
              </a:rPr>
              <a:t> </a:t>
            </a:r>
            <a:r>
              <a:rPr lang="el-GR" b="1" dirty="0" smtClean="0">
                <a:latin typeface="Gulim"/>
                <a:ea typeface="Gulim"/>
              </a:rPr>
              <a:t>ώ</a:t>
            </a:r>
            <a:r>
              <a:rPr lang="en-GB" b="1" dirty="0">
                <a:latin typeface="Gulim"/>
                <a:ea typeface="Gulim"/>
              </a:rPr>
              <a:t> </a:t>
            </a:r>
            <a:r>
              <a:rPr lang="en-GB" dirty="0" smtClean="0"/>
              <a:t>Parameters.</a:t>
            </a:r>
          </a:p>
          <a:p>
            <a:r>
              <a:rPr lang="en-GB" dirty="0" smtClean="0"/>
              <a:t>Some of the Parameters are optional. The multiplicity of each Parameter within a Model Section is used to control this.</a:t>
            </a:r>
            <a:endParaRPr lang="en-GB" dirty="0"/>
          </a:p>
        </p:txBody>
      </p:sp>
    </p:spTree>
    <p:extLst>
      <p:ext uri="{BB962C8B-B14F-4D97-AF65-F5344CB8AC3E}">
        <p14:creationId xmlns:p14="http://schemas.microsoft.com/office/powerpoint/2010/main" val="2338577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Parameters</a:t>
            </a:r>
            <a:endParaRPr lang="en-GB" dirty="0"/>
          </a:p>
        </p:txBody>
      </p:sp>
      <p:sp>
        <p:nvSpPr>
          <p:cNvPr id="3" name="Content Placeholder 2"/>
          <p:cNvSpPr>
            <a:spLocks noGrp="1"/>
          </p:cNvSpPr>
          <p:nvPr>
            <p:ph idx="1"/>
          </p:nvPr>
        </p:nvSpPr>
        <p:spPr>
          <a:xfrm>
            <a:off x="457200" y="1600200"/>
            <a:ext cx="8229600" cy="5141794"/>
          </a:xfrm>
        </p:spPr>
        <p:txBody>
          <a:bodyPr>
            <a:normAutofit/>
          </a:bodyPr>
          <a:lstStyle/>
          <a:p>
            <a:r>
              <a:rPr lang="en-GB" dirty="0" smtClean="0"/>
              <a:t>All the Parameters have a fixed type and also a fixed Abbreviation, e.g. “</a:t>
            </a:r>
            <a:r>
              <a:rPr lang="en-GB" dirty="0" err="1"/>
              <a:t>HorizontalRadialPermeability</a:t>
            </a:r>
            <a:r>
              <a:rPr lang="en-GB" dirty="0"/>
              <a:t>” </a:t>
            </a:r>
            <a:r>
              <a:rPr lang="en-GB" dirty="0" smtClean="0"/>
              <a:t>and “K”.</a:t>
            </a:r>
          </a:p>
          <a:p>
            <a:r>
              <a:rPr lang="en-GB" dirty="0" smtClean="0"/>
              <a:t>Parameters have their value in a specific element for that Parameter, e.g. “permeability”.  These elements are typed with the appropriate Energistics quantity class, e.g. “</a:t>
            </a:r>
            <a:r>
              <a:rPr lang="en-GB" dirty="0" err="1" smtClean="0"/>
              <a:t>permeabilityMeasure</a:t>
            </a:r>
            <a:r>
              <a:rPr lang="en-GB" dirty="0" smtClean="0"/>
              <a:t>” which is then restricted to appropriate Units of Measure, e.g. “</a:t>
            </a:r>
            <a:r>
              <a:rPr lang="en-GB" dirty="0" err="1" smtClean="0"/>
              <a:t>Millidarcies</a:t>
            </a:r>
            <a:r>
              <a:rPr lang="en-GB" dirty="0" smtClean="0"/>
              <a:t>”.</a:t>
            </a:r>
          </a:p>
          <a:p>
            <a:r>
              <a:rPr lang="en-GB" dirty="0" smtClean="0"/>
              <a:t>Parameters have a UID</a:t>
            </a:r>
          </a:p>
          <a:p>
            <a:r>
              <a:rPr lang="en-GB" dirty="0" smtClean="0"/>
              <a:t>Parameters have an optional Source Result Ref. If in an Analysis a parameter is an input (</a:t>
            </a:r>
            <a:r>
              <a:rPr lang="en-GB" dirty="0" err="1" smtClean="0"/>
              <a:t>ie</a:t>
            </a:r>
            <a:r>
              <a:rPr lang="en-GB" dirty="0" smtClean="0"/>
              <a:t> fixed) rather than an output then this Ref can be used to point to the UID of the source Parameter (in a different Test Location Analysis)for the value</a:t>
            </a:r>
            <a:endParaRPr lang="en-GB" dirty="0"/>
          </a:p>
        </p:txBody>
      </p:sp>
    </p:spTree>
    <p:extLst>
      <p:ext uri="{BB962C8B-B14F-4D97-AF65-F5344CB8AC3E}">
        <p14:creationId xmlns:p14="http://schemas.microsoft.com/office/powerpoint/2010/main" val="2400303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 Models and Parameters</a:t>
            </a:r>
            <a:endParaRPr lang="en-GB" dirty="0"/>
          </a:p>
        </p:txBody>
      </p:sp>
      <p:sp>
        <p:nvSpPr>
          <p:cNvPr id="3" name="Content Placeholder 2"/>
          <p:cNvSpPr>
            <a:spLocks noGrp="1"/>
          </p:cNvSpPr>
          <p:nvPr>
            <p:ph idx="1"/>
          </p:nvPr>
        </p:nvSpPr>
        <p:spPr>
          <a:xfrm>
            <a:off x="457200" y="1514901"/>
            <a:ext cx="8229600" cy="5213445"/>
          </a:xfrm>
        </p:spPr>
        <p:txBody>
          <a:bodyPr>
            <a:normAutofit fontScale="92500"/>
          </a:bodyPr>
          <a:lstStyle/>
          <a:p>
            <a:r>
              <a:rPr lang="en-GB" dirty="0" smtClean="0"/>
              <a:t>Custom Model Sections can be used to transfer model data which is not one of the built-in models. </a:t>
            </a:r>
          </a:p>
          <a:p>
            <a:r>
              <a:rPr lang="en-GB" dirty="0" smtClean="0"/>
              <a:t>Each Model Section type has a Custom Model, e.g. “</a:t>
            </a:r>
            <a:r>
              <a:rPr lang="en-GB" dirty="0" err="1" smtClean="0"/>
              <a:t>CustomBoundaryModel</a:t>
            </a:r>
            <a:r>
              <a:rPr lang="en-GB" dirty="0" smtClean="0"/>
              <a:t>”.  These Custom Models inherit the Base Model for that Section type. They add a Model Name.</a:t>
            </a:r>
          </a:p>
          <a:p>
            <a:r>
              <a:rPr lang="en-GB" dirty="0" smtClean="0"/>
              <a:t>Custom Models can add Any Parameter elements which allow any of the built-in Parameters to be used. </a:t>
            </a:r>
          </a:p>
          <a:p>
            <a:r>
              <a:rPr lang="en-GB" dirty="0"/>
              <a:t>Custom Models </a:t>
            </a:r>
            <a:r>
              <a:rPr lang="en-GB" dirty="0" smtClean="0"/>
              <a:t>can also add Custom Parameter elements. These are to allow transfer of parameter data where there is </a:t>
            </a:r>
            <a:r>
              <a:rPr lang="en-GB" dirty="0"/>
              <a:t>not </a:t>
            </a:r>
            <a:r>
              <a:rPr lang="en-GB" dirty="0" smtClean="0"/>
              <a:t>a built-in Parameter. </a:t>
            </a:r>
          </a:p>
          <a:p>
            <a:r>
              <a:rPr lang="en-GB" dirty="0" smtClean="0"/>
              <a:t>Custom Parameters have name and abbreviation (uncontrolled), and a General Measure Type of quantity, meaning the Units of Measure are not controlled.</a:t>
            </a:r>
          </a:p>
          <a:p>
            <a:r>
              <a:rPr lang="en-GB" dirty="0" smtClean="0"/>
              <a:t>Interoperability using Custom Models is therefore limited.</a:t>
            </a:r>
          </a:p>
          <a:p>
            <a:endParaRPr lang="en-GB" dirty="0"/>
          </a:p>
        </p:txBody>
      </p:sp>
    </p:spTree>
    <p:extLst>
      <p:ext uri="{BB962C8B-B14F-4D97-AF65-F5344CB8AC3E}">
        <p14:creationId xmlns:p14="http://schemas.microsoft.com/office/powerpoint/2010/main" val="646048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&amp; Parameter Further Details</a:t>
            </a:r>
            <a:endParaRPr lang="en-GB"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GB" dirty="0" smtClean="0"/>
              <a:t>A Layer Model can have optional Layer To Layer Connections to other Layers. The UID of the other Layer is used to identify it, and an Inter Layer Connectivity Parameter quantifies the connection.</a:t>
            </a:r>
          </a:p>
          <a:p>
            <a:r>
              <a:rPr lang="en-GB" dirty="0" smtClean="0"/>
              <a:t>Layer model can be flagged as representing total multiple layers’ combined response.</a:t>
            </a:r>
          </a:p>
          <a:p>
            <a:r>
              <a:rPr lang="en-GB" dirty="0" smtClean="0"/>
              <a:t>A small number of Parameters are </a:t>
            </a:r>
            <a:r>
              <a:rPr lang="en-GB" dirty="0" err="1" smtClean="0"/>
              <a:t>enums</a:t>
            </a:r>
            <a:endParaRPr lang="en-GB" dirty="0" smtClean="0"/>
          </a:p>
          <a:p>
            <a:r>
              <a:rPr lang="en-GB" dirty="0" smtClean="0"/>
              <a:t>A small number of Model Sections have sub-models in addition to Parameters. </a:t>
            </a:r>
            <a:r>
              <a:rPr lang="en-GB" dirty="0"/>
              <a:t>Example: </a:t>
            </a:r>
            <a:r>
              <a:rPr lang="en-GB" dirty="0" smtClean="0"/>
              <a:t>the </a:t>
            </a:r>
            <a:r>
              <a:rPr lang="en-GB" sz="1800" dirty="0" err="1" smtClean="0"/>
              <a:t>HorizontalWellboreMultipleVariableFracturedModel</a:t>
            </a:r>
            <a:r>
              <a:rPr lang="en-GB" sz="1800" dirty="0" smtClean="0"/>
              <a:t> </a:t>
            </a:r>
            <a:r>
              <a:rPr lang="en-GB" dirty="0" smtClean="0"/>
              <a:t>requires to describe many different fractures. In this case a </a:t>
            </a:r>
            <a:r>
              <a:rPr lang="en-GB" dirty="0"/>
              <a:t>sub-model element (</a:t>
            </a:r>
            <a:r>
              <a:rPr lang="en-GB" sz="1800" dirty="0" err="1" smtClean="0"/>
              <a:t>SingleFractureSubModel</a:t>
            </a:r>
            <a:r>
              <a:rPr lang="en-GB" dirty="0" smtClean="0"/>
              <a:t>) is used to represent each fracture. These sub-models use Parameters the same way as other Model Sections.</a:t>
            </a:r>
          </a:p>
          <a:p>
            <a:endParaRPr lang="en-GB" dirty="0" smtClean="0"/>
          </a:p>
          <a:p>
            <a:endParaRPr lang="en-GB" dirty="0"/>
          </a:p>
        </p:txBody>
      </p:sp>
    </p:spTree>
    <p:extLst>
      <p:ext uri="{BB962C8B-B14F-4D97-AF65-F5344CB8AC3E}">
        <p14:creationId xmlns:p14="http://schemas.microsoft.com/office/powerpoint/2010/main" val="2409480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Basis - Parameters</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5314286" cy="332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125216"/>
            <a:ext cx="16668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1027" idx="1"/>
          </p:cNvCxnSpPr>
          <p:nvPr/>
        </p:nvCxnSpPr>
        <p:spPr>
          <a:xfrm flipH="1" flipV="1">
            <a:off x="2699792" y="2845296"/>
            <a:ext cx="3960440" cy="382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5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Basis - Models</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190477" cy="269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717032"/>
            <a:ext cx="5095875"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53784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solidFill>
          <a:srgbClr val="FFFF00"/>
        </a:solidFill>
        <a:ln>
          <a:solidFill>
            <a:srgbClr val="0070C0"/>
          </a:solidFill>
        </a:ln>
      </a:spPr>
      <a:bodyPr wrap="none" rtlCol="0">
        <a:spAutoFit/>
      </a:bodyPr>
      <a:lstStyle>
        <a:defPPr>
          <a:defRPr dirty="0" smtClean="0">
            <a:solidFill>
              <a:srgbClr val="0070C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72</TotalTime>
  <Words>632</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Clarity</vt:lpstr>
      <vt:lpstr>EoS Models for PVT –  use of approach from PTA</vt:lpstr>
      <vt:lpstr>Analysis Models - 1</vt:lpstr>
      <vt:lpstr>Analysis Models - 2</vt:lpstr>
      <vt:lpstr>Parameters</vt:lpstr>
      <vt:lpstr>Custom Models and Parameters</vt:lpstr>
      <vt:lpstr>Model &amp; Parameter Further Details</vt:lpstr>
      <vt:lpstr>Model Basis - Parameters</vt:lpstr>
      <vt:lpstr>Model Basis -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EoS Models for PVT –  use of approach from PTA</dc:title>
  <dc:creator>Laurence Ormerod</dc:creator>
  <cp:lastModifiedBy>Laurence Ormerod</cp:lastModifiedBy>
  <cp:revision>4</cp:revision>
  <dcterms:created xsi:type="dcterms:W3CDTF">2015-06-19T10:56:46Z</dcterms:created>
  <dcterms:modified xsi:type="dcterms:W3CDTF">2015-06-19T12:09:26Z</dcterms:modified>
</cp:coreProperties>
</file>