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6" r:id="rId2"/>
    <p:sldId id="287" r:id="rId3"/>
    <p:sldId id="288" r:id="rId4"/>
    <p:sldId id="28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13" autoAdjust="0"/>
    <p:restoredTop sz="94660"/>
  </p:normalViewPr>
  <p:slideViewPr>
    <p:cSldViewPr snapToGrid="0">
      <p:cViewPr>
        <p:scale>
          <a:sx n="150" d="100"/>
          <a:sy n="150" d="100"/>
        </p:scale>
        <p:origin x="-82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1C929-865A-4548-8673-BBF5B1D3AC46}" type="datetimeFigureOut">
              <a:rPr lang="en-US" smtClean="0"/>
              <a:pPr/>
              <a:t>3/28/2012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B7B89-3141-4348-BBCA-EFB96C506E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16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B7B89-3141-4348-BBCA-EFB96C506E42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B7B89-3141-4348-BBCA-EFB96C506E42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B7B89-3141-4348-BBCA-EFB96C506E42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B7B89-3141-4348-BBCA-EFB96C506E42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085B-B596-4F7F-B23E-7DC907EE57F0}" type="datetimeFigureOut">
              <a:rPr lang="en-US" smtClean="0"/>
              <a:pPr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52F-2026-4594-9C41-DD73AF058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085B-B596-4F7F-B23E-7DC907EE57F0}" type="datetimeFigureOut">
              <a:rPr lang="en-US" smtClean="0"/>
              <a:pPr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52F-2026-4594-9C41-DD73AF058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085B-B596-4F7F-B23E-7DC907EE57F0}" type="datetimeFigureOut">
              <a:rPr lang="en-US" smtClean="0"/>
              <a:pPr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52F-2026-4594-9C41-DD73AF058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085B-B596-4F7F-B23E-7DC907EE57F0}" type="datetimeFigureOut">
              <a:rPr lang="en-US" smtClean="0"/>
              <a:pPr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52F-2026-4594-9C41-DD73AF058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085B-B596-4F7F-B23E-7DC907EE57F0}" type="datetimeFigureOut">
              <a:rPr lang="en-US" smtClean="0"/>
              <a:pPr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52F-2026-4594-9C41-DD73AF058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085B-B596-4F7F-B23E-7DC907EE57F0}" type="datetimeFigureOut">
              <a:rPr lang="en-US" smtClean="0"/>
              <a:pPr/>
              <a:t>3/28/2012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52F-2026-4594-9C41-DD73AF058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085B-B596-4F7F-B23E-7DC907EE57F0}" type="datetimeFigureOut">
              <a:rPr lang="en-US" smtClean="0"/>
              <a:pPr/>
              <a:t>3/28/2012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52F-2026-4594-9C41-DD73AF058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085B-B596-4F7F-B23E-7DC907EE57F0}" type="datetimeFigureOut">
              <a:rPr lang="en-US" smtClean="0"/>
              <a:pPr/>
              <a:t>3/28/2012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52F-2026-4594-9C41-DD73AF058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085B-B596-4F7F-B23E-7DC907EE57F0}" type="datetimeFigureOut">
              <a:rPr lang="en-US" smtClean="0"/>
              <a:pPr/>
              <a:t>3/28/2012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52F-2026-4594-9C41-DD73AF058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085B-B596-4F7F-B23E-7DC907EE57F0}" type="datetimeFigureOut">
              <a:rPr lang="en-US" smtClean="0"/>
              <a:pPr/>
              <a:t>3/28/2012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52F-2026-4594-9C41-DD73AF058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085B-B596-4F7F-B23E-7DC907EE57F0}" type="datetimeFigureOut">
              <a:rPr lang="en-US" smtClean="0"/>
              <a:pPr/>
              <a:t>3/28/2012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52F-2026-4594-9C41-DD73AF058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F085B-B596-4F7F-B23E-7DC907EE57F0}" type="datetimeFigureOut">
              <a:rPr lang="en-US" smtClean="0"/>
              <a:pPr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1552F-2026-4594-9C41-DD73AF058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perfomix\Desktop\cr_bore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3913" y="749617"/>
            <a:ext cx="723900" cy="275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Users\perfomix\Desktop\cr_lh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571500" y="1919605"/>
            <a:ext cx="1568450" cy="16065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3238500" y="370201"/>
            <a:ext cx="457200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800" b="1" dirty="0" smtClean="0">
                <a:solidFill>
                  <a:prstClr val="black"/>
                </a:solidFill>
              </a:rPr>
              <a:t>Choke</a:t>
            </a:r>
            <a:endParaRPr lang="en-US" sz="800" b="1" dirty="0">
              <a:solidFill>
                <a:prstClr val="black"/>
              </a:solidFill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199742" y="5743967"/>
            <a:ext cx="788193" cy="45799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800" b="1" dirty="0" smtClean="0">
                <a:solidFill>
                  <a:prstClr val="black"/>
                </a:solidFill>
              </a:rPr>
              <a:t>Separator</a:t>
            </a:r>
            <a:endParaRPr lang="en-US" sz="800" b="1" dirty="0">
              <a:solidFill>
                <a:prstClr val="black"/>
              </a:solidFill>
            </a:endParaRPr>
          </a:p>
        </p:txBody>
      </p:sp>
      <p:cxnSp>
        <p:nvCxnSpPr>
          <p:cNvPr id="12" name="Straight Arrow Connector 26"/>
          <p:cNvCxnSpPr>
            <a:cxnSpLocks noChangeShapeType="1"/>
            <a:stCxn id="6" idx="3"/>
            <a:endCxn id="7" idx="1"/>
          </p:cNvCxnSpPr>
          <p:nvPr/>
        </p:nvCxnSpPr>
        <p:spPr bwMode="auto">
          <a:xfrm>
            <a:off x="2775585" y="559117"/>
            <a:ext cx="462915" cy="1584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6" name="Straight Arrow Connector 25"/>
          <p:cNvCxnSpPr/>
          <p:nvPr/>
        </p:nvCxnSpPr>
        <p:spPr>
          <a:xfrm rot="5400000" flipH="1" flipV="1">
            <a:off x="2051053" y="3272157"/>
            <a:ext cx="727076" cy="333376"/>
          </a:xfrm>
          <a:prstGeom prst="bentConnector3">
            <a:avLst>
              <a:gd name="adj1" fmla="val 1528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 bwMode="auto">
          <a:xfrm>
            <a:off x="3825489" y="4529458"/>
            <a:ext cx="1524000" cy="158748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800" b="1" dirty="0" smtClean="0">
                <a:solidFill>
                  <a:prstClr val="black"/>
                </a:solidFill>
              </a:rPr>
              <a:t>Production Header</a:t>
            </a:r>
            <a:endParaRPr lang="en-US" sz="800" b="1" dirty="0">
              <a:solidFill>
                <a:prstClr val="black"/>
              </a:solidFill>
            </a:endParaRPr>
          </a:p>
        </p:txBody>
      </p:sp>
      <p:cxnSp>
        <p:nvCxnSpPr>
          <p:cNvPr id="87" name="Elbow Connector 17"/>
          <p:cNvCxnSpPr>
            <a:cxnSpLocks noChangeShapeType="1"/>
            <a:stCxn id="48" idx="2"/>
            <a:endCxn id="162" idx="0"/>
          </p:cNvCxnSpPr>
          <p:nvPr/>
        </p:nvCxnSpPr>
        <p:spPr bwMode="auto">
          <a:xfrm rot="16200000" flipH="1">
            <a:off x="4396989" y="4878705"/>
            <a:ext cx="381000" cy="1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62" name="Rectangle 161"/>
          <p:cNvSpPr/>
          <p:nvPr/>
        </p:nvSpPr>
        <p:spPr bwMode="auto">
          <a:xfrm>
            <a:off x="4168389" y="5069206"/>
            <a:ext cx="838201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800" b="1" dirty="0">
                <a:solidFill>
                  <a:prstClr val="black"/>
                </a:solidFill>
              </a:rPr>
              <a:t>multi-phase flow </a:t>
            </a:r>
            <a:r>
              <a:rPr lang="en-US" sz="800" b="1" dirty="0" smtClean="0">
                <a:solidFill>
                  <a:prstClr val="black"/>
                </a:solidFill>
              </a:rPr>
              <a:t>meter</a:t>
            </a:r>
            <a:endParaRPr lang="en-US" sz="800" b="1" dirty="0">
              <a:solidFill>
                <a:prstClr val="black"/>
              </a:solidFill>
            </a:endParaRPr>
          </a:p>
        </p:txBody>
      </p:sp>
      <p:cxnSp>
        <p:nvCxnSpPr>
          <p:cNvPr id="167" name="Elbow Connector 17"/>
          <p:cNvCxnSpPr>
            <a:cxnSpLocks noChangeShapeType="1"/>
            <a:stCxn id="162" idx="2"/>
            <a:endCxn id="9" idx="0"/>
          </p:cNvCxnSpPr>
          <p:nvPr/>
        </p:nvCxnSpPr>
        <p:spPr bwMode="auto">
          <a:xfrm>
            <a:off x="4587490" y="5450206"/>
            <a:ext cx="6349" cy="293761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" name="Rectangle 5"/>
          <p:cNvSpPr/>
          <p:nvPr/>
        </p:nvSpPr>
        <p:spPr bwMode="auto">
          <a:xfrm>
            <a:off x="2146935" y="368617"/>
            <a:ext cx="628650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800" b="1" dirty="0" smtClean="0">
                <a:solidFill>
                  <a:prstClr val="black"/>
                </a:solidFill>
              </a:rPr>
              <a:t>Wellhead</a:t>
            </a:r>
            <a:endParaRPr lang="en-US" sz="800" b="1" dirty="0">
              <a:solidFill>
                <a:prstClr val="black"/>
              </a:solidFill>
            </a:endParaRPr>
          </a:p>
        </p:txBody>
      </p:sp>
      <p:cxnSp>
        <p:nvCxnSpPr>
          <p:cNvPr id="47" name="Elbow Connector 17"/>
          <p:cNvCxnSpPr>
            <a:cxnSpLocks noChangeShapeType="1"/>
          </p:cNvCxnSpPr>
          <p:nvPr/>
        </p:nvCxnSpPr>
        <p:spPr bwMode="auto">
          <a:xfrm>
            <a:off x="4601459" y="6201961"/>
            <a:ext cx="0" cy="29630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" name="Elbow Connector 17"/>
          <p:cNvCxnSpPr>
            <a:cxnSpLocks noChangeShapeType="1"/>
          </p:cNvCxnSpPr>
          <p:nvPr/>
        </p:nvCxnSpPr>
        <p:spPr bwMode="auto">
          <a:xfrm>
            <a:off x="4993503" y="5831205"/>
            <a:ext cx="361554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0" name="Elbow Connector 17"/>
          <p:cNvCxnSpPr>
            <a:cxnSpLocks noChangeShapeType="1"/>
          </p:cNvCxnSpPr>
          <p:nvPr/>
        </p:nvCxnSpPr>
        <p:spPr bwMode="auto">
          <a:xfrm>
            <a:off x="4587488" y="3605582"/>
            <a:ext cx="1" cy="923876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olid"/>
            <a:round/>
            <a:headEnd/>
            <a:tailEnd type="arrow" w="med" len="med"/>
          </a:ln>
        </p:spPr>
      </p:cxnSp>
      <p:cxnSp>
        <p:nvCxnSpPr>
          <p:cNvPr id="53" name="Elbow Connector 17"/>
          <p:cNvCxnSpPr>
            <a:cxnSpLocks noChangeShapeType="1"/>
          </p:cNvCxnSpPr>
          <p:nvPr/>
        </p:nvCxnSpPr>
        <p:spPr bwMode="auto">
          <a:xfrm>
            <a:off x="5044690" y="3627751"/>
            <a:ext cx="0" cy="901706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olid"/>
            <a:round/>
            <a:headEnd/>
            <a:tailEnd type="arrow" w="med" len="med"/>
          </a:ln>
        </p:spPr>
      </p:cxnSp>
      <p:sp>
        <p:nvSpPr>
          <p:cNvPr id="62" name="TextBox 61"/>
          <p:cNvSpPr txBox="1"/>
          <p:nvPr/>
        </p:nvSpPr>
        <p:spPr>
          <a:xfrm>
            <a:off x="4282689" y="3289197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Production </a:t>
            </a:r>
            <a:r>
              <a:rPr lang="en-US" sz="800" b="1" dirty="0" smtClean="0"/>
              <a:t>Lines</a:t>
            </a:r>
            <a:endParaRPr lang="en-US" sz="800" b="1" dirty="0"/>
          </a:p>
          <a:p>
            <a:r>
              <a:rPr lang="en-US" sz="800" b="1" dirty="0" smtClean="0"/>
              <a:t>From Wells</a:t>
            </a:r>
            <a:endParaRPr lang="en-US" sz="800" b="1" dirty="0"/>
          </a:p>
        </p:txBody>
      </p:sp>
      <p:cxnSp>
        <p:nvCxnSpPr>
          <p:cNvPr id="82" name="Elbow Connector 17"/>
          <p:cNvCxnSpPr>
            <a:cxnSpLocks noChangeShapeType="1"/>
          </p:cNvCxnSpPr>
          <p:nvPr/>
        </p:nvCxnSpPr>
        <p:spPr bwMode="auto">
          <a:xfrm>
            <a:off x="4993503" y="6059805"/>
            <a:ext cx="361554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5" name="Rectangle 84"/>
          <p:cNvSpPr/>
          <p:nvPr/>
        </p:nvSpPr>
        <p:spPr bwMode="auto">
          <a:xfrm>
            <a:off x="2351087" y="2722880"/>
            <a:ext cx="344489" cy="352425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800" b="1" dirty="0" smtClean="0">
                <a:solidFill>
                  <a:prstClr val="black"/>
                </a:solidFill>
              </a:rPr>
              <a:t>ESP</a:t>
            </a:r>
            <a:endParaRPr lang="en-US" sz="800" b="1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93626" y="4770397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oil and gas</a:t>
            </a:r>
            <a:endParaRPr lang="en-US" sz="8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383290" y="6498263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water</a:t>
            </a:r>
            <a:endParaRPr lang="en-US" sz="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016616" y="6142355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gas</a:t>
            </a:r>
            <a:endParaRPr lang="en-US" sz="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047250" y="5574486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oil </a:t>
            </a:r>
            <a:endParaRPr lang="en-US" sz="800" b="1" dirty="0"/>
          </a:p>
        </p:txBody>
      </p:sp>
      <p:sp>
        <p:nvSpPr>
          <p:cNvPr id="27" name="Rectangle 26"/>
          <p:cNvSpPr/>
          <p:nvPr/>
        </p:nvSpPr>
        <p:spPr>
          <a:xfrm>
            <a:off x="419100" y="295172"/>
            <a:ext cx="3590925" cy="3230984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17"/>
          <p:cNvCxnSpPr>
            <a:cxnSpLocks noChangeShapeType="1"/>
            <a:stCxn id="7" idx="2"/>
          </p:cNvCxnSpPr>
          <p:nvPr/>
        </p:nvCxnSpPr>
        <p:spPr bwMode="auto">
          <a:xfrm rot="16200000" flipH="1">
            <a:off x="1946272" y="2272029"/>
            <a:ext cx="3784607" cy="742950"/>
          </a:xfrm>
          <a:prstGeom prst="bentConnector3">
            <a:avLst>
              <a:gd name="adj1" fmla="val 84228"/>
            </a:avLst>
          </a:prstGeom>
          <a:noFill/>
          <a:ln w="25400" algn="ctr">
            <a:solidFill>
              <a:schemeClr val="tx1"/>
            </a:solidFill>
            <a:prstDash val="solid"/>
            <a:round/>
            <a:headEnd/>
            <a:tailEnd type="arrow" w="med" len="med"/>
          </a:ln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395661" y="3287935"/>
            <a:ext cx="173997" cy="169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3429986" y="1609725"/>
            <a:ext cx="410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flow line</a:t>
            </a:r>
            <a:endParaRPr lang="en-US" sz="8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558323" y="3254040"/>
            <a:ext cx="4104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valve</a:t>
            </a:r>
            <a:endParaRPr lang="en-US" sz="8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40605" y="3866713"/>
            <a:ext cx="5854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Well Unit</a:t>
            </a:r>
            <a:endParaRPr lang="en-US" sz="800" b="1" dirty="0"/>
          </a:p>
        </p:txBody>
      </p:sp>
      <p:cxnSp>
        <p:nvCxnSpPr>
          <p:cNvPr id="3" name="Straight Connector 2"/>
          <p:cNvCxnSpPr>
            <a:stCxn id="41" idx="0"/>
            <a:endCxn id="5" idx="2"/>
          </p:cNvCxnSpPr>
          <p:nvPr/>
        </p:nvCxnSpPr>
        <p:spPr>
          <a:xfrm flipV="1">
            <a:off x="733314" y="3526155"/>
            <a:ext cx="622411" cy="340558"/>
          </a:xfrm>
          <a:prstGeom prst="line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08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perfomix\Desktop\cr_bore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3913" y="772477"/>
            <a:ext cx="723900" cy="275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Users\perfomix\Desktop\cr_lh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571500" y="1942465"/>
            <a:ext cx="1568450" cy="16065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3238500" y="393061"/>
            <a:ext cx="457200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800" b="1" dirty="0" smtClean="0">
                <a:solidFill>
                  <a:prstClr val="black"/>
                </a:solidFill>
              </a:rPr>
              <a:t>Choke</a:t>
            </a:r>
            <a:endParaRPr lang="en-US" sz="800" b="1" dirty="0">
              <a:solidFill>
                <a:prstClr val="black"/>
              </a:solidFill>
            </a:endParaRPr>
          </a:p>
        </p:txBody>
      </p:sp>
      <p:cxnSp>
        <p:nvCxnSpPr>
          <p:cNvPr id="12" name="Straight Arrow Connector 26"/>
          <p:cNvCxnSpPr>
            <a:cxnSpLocks noChangeShapeType="1"/>
            <a:stCxn id="6" idx="3"/>
            <a:endCxn id="7" idx="1"/>
          </p:cNvCxnSpPr>
          <p:nvPr/>
        </p:nvCxnSpPr>
        <p:spPr bwMode="auto">
          <a:xfrm>
            <a:off x="2775585" y="581977"/>
            <a:ext cx="462915" cy="1584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6" name="Straight Arrow Connector 25"/>
          <p:cNvCxnSpPr/>
          <p:nvPr/>
        </p:nvCxnSpPr>
        <p:spPr>
          <a:xfrm rot="5400000" flipH="1" flipV="1">
            <a:off x="2051053" y="3295017"/>
            <a:ext cx="727076" cy="333376"/>
          </a:xfrm>
          <a:prstGeom prst="bentConnector3">
            <a:avLst>
              <a:gd name="adj1" fmla="val 1528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 bwMode="auto">
          <a:xfrm>
            <a:off x="2146935" y="391477"/>
            <a:ext cx="628650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800" b="1" dirty="0" smtClean="0">
                <a:solidFill>
                  <a:prstClr val="black"/>
                </a:solidFill>
              </a:rPr>
              <a:t>Wellhead</a:t>
            </a:r>
            <a:endParaRPr lang="en-US" sz="800" b="1" dirty="0">
              <a:solidFill>
                <a:prstClr val="black"/>
              </a:solidFill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2351087" y="2745740"/>
            <a:ext cx="344489" cy="352425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800" b="1" dirty="0" smtClean="0">
                <a:solidFill>
                  <a:prstClr val="black"/>
                </a:solidFill>
              </a:rPr>
              <a:t>ESP</a:t>
            </a:r>
            <a:endParaRPr lang="en-US" sz="800" b="1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19100" y="318032"/>
            <a:ext cx="3590925" cy="3230984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17"/>
          <p:cNvCxnSpPr>
            <a:cxnSpLocks noChangeShapeType="1"/>
            <a:stCxn id="7" idx="2"/>
          </p:cNvCxnSpPr>
          <p:nvPr/>
        </p:nvCxnSpPr>
        <p:spPr bwMode="auto">
          <a:xfrm>
            <a:off x="3467100" y="774061"/>
            <a:ext cx="6350" cy="3101979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olid"/>
            <a:round/>
            <a:headEnd/>
            <a:tailEnd type="arrow" w="med" len="med"/>
          </a:ln>
        </p:spPr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596012"/>
              </p:ext>
            </p:extLst>
          </p:nvPr>
        </p:nvGraphicFramePr>
        <p:xfrm>
          <a:off x="4219575" y="335915"/>
          <a:ext cx="20574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/>
                <a:gridCol w="1676400"/>
              </a:tblGrid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bottomhole</a:t>
                      </a:r>
                      <a:r>
                        <a:rPr lang="en-US" sz="800" baseline="0" dirty="0" smtClean="0"/>
                        <a:t> pressure</a:t>
                      </a:r>
                      <a:endParaRPr lang="en-US" sz="800" dirty="0"/>
                    </a:p>
                  </a:txBody>
                  <a:tcPr/>
                </a:tc>
              </a:tr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ESP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dirty="0" smtClean="0"/>
                        <a:t>measured depth (static)</a:t>
                      </a:r>
                    </a:p>
                    <a:p>
                      <a:r>
                        <a:rPr lang="en-US" sz="800" dirty="0" smtClean="0"/>
                        <a:t>ESP</a:t>
                      </a:r>
                      <a:r>
                        <a:rPr lang="en-US" sz="800" baseline="0" dirty="0" smtClean="0"/>
                        <a:t> motor current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ESP</a:t>
                      </a:r>
                      <a:r>
                        <a:rPr lang="en-US" sz="800" baseline="0" dirty="0" smtClean="0"/>
                        <a:t> motor speed</a:t>
                      </a:r>
                      <a:endParaRPr lang="en-US" sz="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ESP</a:t>
                      </a:r>
                      <a:r>
                        <a:rPr lang="en-US" sz="800" baseline="0" dirty="0" smtClean="0"/>
                        <a:t> motor voltage</a:t>
                      </a:r>
                      <a:endParaRPr lang="en-US" sz="800" dirty="0" smtClean="0"/>
                    </a:p>
                  </a:txBody>
                  <a:tcPr/>
                </a:tc>
              </a:tr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annulus inner </a:t>
                      </a:r>
                      <a:r>
                        <a:rPr lang="en-US" sz="800" baseline="0" dirty="0" smtClean="0"/>
                        <a:t>diameter </a:t>
                      </a:r>
                      <a:r>
                        <a:rPr lang="en-US" sz="800" dirty="0" smtClean="0"/>
                        <a:t>(static)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annulus outer</a:t>
                      </a:r>
                      <a:r>
                        <a:rPr lang="en-US" sz="800" baseline="0" dirty="0" smtClean="0"/>
                        <a:t> diameter </a:t>
                      </a:r>
                      <a:r>
                        <a:rPr lang="en-US" sz="800" dirty="0" smtClean="0"/>
                        <a:t>(static)</a:t>
                      </a:r>
                    </a:p>
                  </a:txBody>
                  <a:tcPr/>
                </a:tc>
              </a:tr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wellhead  shut-in pressure</a:t>
                      </a:r>
                    </a:p>
                  </a:txBody>
                  <a:tcPr/>
                </a:tc>
              </a:tr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 Unicode MS" pitchFamily="34" charset="-128"/>
                        </a:rPr>
                        <a:t>flow line </a:t>
                      </a:r>
                      <a:r>
                        <a:rPr lang="en-US" sz="800" dirty="0" smtClean="0">
                          <a:latin typeface="+mn-lt"/>
                        </a:rPr>
                        <a:t>pressure (inlet)</a:t>
                      </a:r>
                    </a:p>
                  </a:txBody>
                  <a:tcPr/>
                </a:tc>
              </a:tr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34" charset="-128"/>
                          <a:cs typeface="Arial Unicode MS" pitchFamily="34" charset="-128"/>
                        </a:rPr>
                        <a:t>flow line choke setting</a:t>
                      </a:r>
                    </a:p>
                  </a:txBody>
                  <a:tcPr/>
                </a:tc>
              </a:tr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34" charset="-128"/>
                          <a:cs typeface="Arial Unicode MS" pitchFamily="34" charset="-128"/>
                        </a:rPr>
                        <a:t>valve status</a:t>
                      </a:r>
                    </a:p>
                  </a:txBody>
                  <a:tcPr/>
                </a:tc>
              </a:tr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34" charset="-128"/>
                          <a:cs typeface="Arial Unicode MS" pitchFamily="34" charset="-128"/>
                        </a:rPr>
                        <a:t>flow line pressure (outlet)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AutoShape 283"/>
          <p:cNvSpPr>
            <a:spLocks noChangeArrowheads="1"/>
          </p:cNvSpPr>
          <p:nvPr/>
        </p:nvSpPr>
        <p:spPr bwMode="auto">
          <a:xfrm>
            <a:off x="4210050" y="2592108"/>
            <a:ext cx="153988" cy="146050"/>
          </a:xfrm>
          <a:prstGeom prst="octagon">
            <a:avLst>
              <a:gd name="adj" fmla="val 2928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3" name="AutoShape 283"/>
          <p:cNvSpPr>
            <a:spLocks noChangeArrowheads="1"/>
          </p:cNvSpPr>
          <p:nvPr/>
        </p:nvSpPr>
        <p:spPr bwMode="auto">
          <a:xfrm>
            <a:off x="4210050" y="2807552"/>
            <a:ext cx="153988" cy="146050"/>
          </a:xfrm>
          <a:prstGeom prst="octagon">
            <a:avLst>
              <a:gd name="adj" fmla="val 29287"/>
            </a:avLst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35826" y="2557411"/>
            <a:ext cx="976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flow measurement</a:t>
            </a:r>
            <a:endParaRPr 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4435826" y="2772855"/>
            <a:ext cx="9268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facility parameter</a:t>
            </a:r>
            <a:endParaRPr lang="en-US" sz="800" dirty="0"/>
          </a:p>
        </p:txBody>
      </p:sp>
      <p:sp>
        <p:nvSpPr>
          <p:cNvPr id="51" name="AutoShape 283"/>
          <p:cNvSpPr>
            <a:spLocks noChangeArrowheads="1"/>
          </p:cNvSpPr>
          <p:nvPr/>
        </p:nvSpPr>
        <p:spPr bwMode="auto">
          <a:xfrm>
            <a:off x="3265170" y="91440"/>
            <a:ext cx="153988" cy="146050"/>
          </a:xfrm>
          <a:prstGeom prst="octagon">
            <a:avLst>
              <a:gd name="adj" fmla="val 2928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5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429986" y="1609725"/>
            <a:ext cx="410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flow line</a:t>
            </a:r>
            <a:endParaRPr lang="en-US" sz="800" b="1" dirty="0"/>
          </a:p>
        </p:txBody>
      </p:sp>
      <p:sp>
        <p:nvSpPr>
          <p:cNvPr id="54" name="AutoShape 283"/>
          <p:cNvSpPr>
            <a:spLocks noChangeArrowheads="1"/>
          </p:cNvSpPr>
          <p:nvPr/>
        </p:nvSpPr>
        <p:spPr bwMode="auto">
          <a:xfrm>
            <a:off x="3554730" y="3596640"/>
            <a:ext cx="153988" cy="146050"/>
          </a:xfrm>
          <a:prstGeom prst="octagon">
            <a:avLst>
              <a:gd name="adj" fmla="val 2928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8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395661" y="3287935"/>
            <a:ext cx="173997" cy="169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AutoShape 283"/>
          <p:cNvSpPr>
            <a:spLocks noChangeArrowheads="1"/>
          </p:cNvSpPr>
          <p:nvPr/>
        </p:nvSpPr>
        <p:spPr bwMode="auto">
          <a:xfrm>
            <a:off x="2494993" y="3246219"/>
            <a:ext cx="153988" cy="146050"/>
          </a:xfrm>
          <a:prstGeom prst="octagon">
            <a:avLst>
              <a:gd name="adj" fmla="val 29287"/>
            </a:avLst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>
                <a:latin typeface="Arial" charset="0"/>
                <a:cs typeface="Arial" charset="0"/>
              </a:rPr>
              <a:t>1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1" name="AutoShape 283"/>
          <p:cNvSpPr>
            <a:spLocks noChangeArrowheads="1"/>
          </p:cNvSpPr>
          <p:nvPr/>
        </p:nvSpPr>
        <p:spPr bwMode="auto">
          <a:xfrm>
            <a:off x="2371725" y="573278"/>
            <a:ext cx="153988" cy="146050"/>
          </a:xfrm>
          <a:prstGeom prst="octagon">
            <a:avLst>
              <a:gd name="adj" fmla="val 29287"/>
            </a:avLst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4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6" name="AutoShape 283"/>
          <p:cNvSpPr>
            <a:spLocks noChangeArrowheads="1"/>
          </p:cNvSpPr>
          <p:nvPr/>
        </p:nvSpPr>
        <p:spPr bwMode="auto">
          <a:xfrm>
            <a:off x="3378835" y="573278"/>
            <a:ext cx="153988" cy="146050"/>
          </a:xfrm>
          <a:prstGeom prst="octagon">
            <a:avLst>
              <a:gd name="adj" fmla="val 29287"/>
            </a:avLst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6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7" name="AutoShape 283"/>
          <p:cNvSpPr>
            <a:spLocks noChangeArrowheads="1"/>
          </p:cNvSpPr>
          <p:nvPr/>
        </p:nvSpPr>
        <p:spPr bwMode="auto">
          <a:xfrm>
            <a:off x="2494993" y="2915274"/>
            <a:ext cx="153988" cy="146050"/>
          </a:xfrm>
          <a:prstGeom prst="octagon">
            <a:avLst>
              <a:gd name="adj" fmla="val 29287"/>
            </a:avLst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43" name="AutoShape 283"/>
          <p:cNvSpPr>
            <a:spLocks noChangeArrowheads="1"/>
          </p:cNvSpPr>
          <p:nvPr/>
        </p:nvSpPr>
        <p:spPr bwMode="auto">
          <a:xfrm>
            <a:off x="2494993" y="1082040"/>
            <a:ext cx="153988" cy="146050"/>
          </a:xfrm>
          <a:prstGeom prst="octagon">
            <a:avLst>
              <a:gd name="adj" fmla="val 29287"/>
            </a:avLst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44" name="AutoShape 283"/>
          <p:cNvSpPr>
            <a:spLocks noChangeArrowheads="1"/>
          </p:cNvSpPr>
          <p:nvPr/>
        </p:nvSpPr>
        <p:spPr bwMode="auto">
          <a:xfrm>
            <a:off x="3573479" y="3299458"/>
            <a:ext cx="153988" cy="146050"/>
          </a:xfrm>
          <a:prstGeom prst="octagon">
            <a:avLst>
              <a:gd name="adj" fmla="val 29287"/>
            </a:avLst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7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95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perfomix\Desktop\cr_bore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3913" y="772477"/>
            <a:ext cx="723900" cy="275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Users\perfomix\Desktop\cr_lh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571500" y="1942465"/>
            <a:ext cx="1568450" cy="16065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3238500" y="393061"/>
            <a:ext cx="457200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/>
          <a:lstStyle/>
          <a:p>
            <a:pPr>
              <a:defRPr/>
            </a:pPr>
            <a:r>
              <a:rPr lang="en-US" sz="800" b="1" dirty="0" smtClean="0">
                <a:solidFill>
                  <a:prstClr val="black"/>
                </a:solidFill>
              </a:rPr>
              <a:t>Choke</a:t>
            </a:r>
            <a:endParaRPr lang="en-US" sz="800" b="1" dirty="0">
              <a:solidFill>
                <a:prstClr val="black"/>
              </a:solidFill>
            </a:endParaRPr>
          </a:p>
        </p:txBody>
      </p:sp>
      <p:cxnSp>
        <p:nvCxnSpPr>
          <p:cNvPr id="12" name="Straight Arrow Connector 26"/>
          <p:cNvCxnSpPr>
            <a:cxnSpLocks noChangeShapeType="1"/>
            <a:stCxn id="6" idx="3"/>
            <a:endCxn id="7" idx="1"/>
          </p:cNvCxnSpPr>
          <p:nvPr/>
        </p:nvCxnSpPr>
        <p:spPr bwMode="auto">
          <a:xfrm>
            <a:off x="2775585" y="581977"/>
            <a:ext cx="462915" cy="1584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6" name="Straight Arrow Connector 25"/>
          <p:cNvCxnSpPr/>
          <p:nvPr/>
        </p:nvCxnSpPr>
        <p:spPr>
          <a:xfrm rot="5400000" flipH="1" flipV="1">
            <a:off x="2051053" y="3295017"/>
            <a:ext cx="727076" cy="333376"/>
          </a:xfrm>
          <a:prstGeom prst="bentConnector3">
            <a:avLst>
              <a:gd name="adj1" fmla="val 1528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 bwMode="auto">
          <a:xfrm>
            <a:off x="2146935" y="391477"/>
            <a:ext cx="628650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800" b="1" dirty="0" smtClean="0">
                <a:solidFill>
                  <a:prstClr val="black"/>
                </a:solidFill>
              </a:rPr>
              <a:t>Wellhead</a:t>
            </a:r>
            <a:endParaRPr lang="en-US" sz="800" b="1" dirty="0">
              <a:solidFill>
                <a:prstClr val="black"/>
              </a:solidFill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2351087" y="2745740"/>
            <a:ext cx="344489" cy="352425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/>
          <a:lstStyle/>
          <a:p>
            <a:pPr algn="ctr">
              <a:defRPr/>
            </a:pPr>
            <a:r>
              <a:rPr lang="en-US" sz="800" b="1" dirty="0" smtClean="0">
                <a:solidFill>
                  <a:prstClr val="black"/>
                </a:solidFill>
              </a:rPr>
              <a:t>ESP</a:t>
            </a:r>
            <a:endParaRPr lang="en-US" sz="800" b="1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19100" y="274320"/>
            <a:ext cx="3590925" cy="3274696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17"/>
          <p:cNvCxnSpPr>
            <a:cxnSpLocks noChangeShapeType="1"/>
            <a:stCxn id="7" idx="2"/>
          </p:cNvCxnSpPr>
          <p:nvPr/>
        </p:nvCxnSpPr>
        <p:spPr bwMode="auto">
          <a:xfrm>
            <a:off x="3467100" y="774061"/>
            <a:ext cx="6350" cy="3101979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olid"/>
            <a:round/>
            <a:headEnd/>
            <a:tailEnd type="arrow" w="med" len="med"/>
          </a:ln>
        </p:spPr>
      </p:cxnSp>
      <p:sp>
        <p:nvSpPr>
          <p:cNvPr id="38" name="AutoShape 283"/>
          <p:cNvSpPr>
            <a:spLocks noChangeArrowheads="1"/>
          </p:cNvSpPr>
          <p:nvPr/>
        </p:nvSpPr>
        <p:spPr bwMode="auto">
          <a:xfrm>
            <a:off x="2494993" y="3246219"/>
            <a:ext cx="153988" cy="146050"/>
          </a:xfrm>
          <a:prstGeom prst="octagon">
            <a:avLst>
              <a:gd name="adj" fmla="val 29287"/>
            </a:avLst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>
                <a:latin typeface="Arial" charset="0"/>
                <a:cs typeface="Arial" charset="0"/>
              </a:rPr>
              <a:t>1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9" name="AutoShape 283"/>
          <p:cNvSpPr>
            <a:spLocks noChangeArrowheads="1"/>
          </p:cNvSpPr>
          <p:nvPr/>
        </p:nvSpPr>
        <p:spPr bwMode="auto">
          <a:xfrm>
            <a:off x="2371725" y="573278"/>
            <a:ext cx="153988" cy="146050"/>
          </a:xfrm>
          <a:prstGeom prst="octagon">
            <a:avLst>
              <a:gd name="adj" fmla="val 29287"/>
            </a:avLst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4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40" name="AutoShape 283"/>
          <p:cNvSpPr>
            <a:spLocks noChangeArrowheads="1"/>
          </p:cNvSpPr>
          <p:nvPr/>
        </p:nvSpPr>
        <p:spPr bwMode="auto">
          <a:xfrm>
            <a:off x="3378835" y="573278"/>
            <a:ext cx="153988" cy="146050"/>
          </a:xfrm>
          <a:prstGeom prst="octagon">
            <a:avLst>
              <a:gd name="adj" fmla="val 29287"/>
            </a:avLst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6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41" name="AutoShape 283"/>
          <p:cNvSpPr>
            <a:spLocks noChangeArrowheads="1"/>
          </p:cNvSpPr>
          <p:nvPr/>
        </p:nvSpPr>
        <p:spPr bwMode="auto">
          <a:xfrm>
            <a:off x="2494993" y="2915274"/>
            <a:ext cx="153988" cy="146050"/>
          </a:xfrm>
          <a:prstGeom prst="octagon">
            <a:avLst>
              <a:gd name="adj" fmla="val 29287"/>
            </a:avLst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42" name="AutoShape 283"/>
          <p:cNvSpPr>
            <a:spLocks noChangeArrowheads="1"/>
          </p:cNvSpPr>
          <p:nvPr/>
        </p:nvSpPr>
        <p:spPr bwMode="auto">
          <a:xfrm>
            <a:off x="2494993" y="1082040"/>
            <a:ext cx="153988" cy="146050"/>
          </a:xfrm>
          <a:prstGeom prst="octagon">
            <a:avLst>
              <a:gd name="adj" fmla="val 29287"/>
            </a:avLst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51" name="AutoShape 283"/>
          <p:cNvSpPr>
            <a:spLocks noChangeArrowheads="1"/>
          </p:cNvSpPr>
          <p:nvPr/>
        </p:nvSpPr>
        <p:spPr bwMode="auto">
          <a:xfrm>
            <a:off x="3265170" y="91440"/>
            <a:ext cx="153988" cy="146050"/>
          </a:xfrm>
          <a:prstGeom prst="octagon">
            <a:avLst>
              <a:gd name="adj" fmla="val 2928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5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16579" y="363669"/>
            <a:ext cx="662941" cy="317361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445226" y="1609725"/>
            <a:ext cx="410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flow line</a:t>
            </a:r>
            <a:endParaRPr lang="en-US" sz="800" b="1" dirty="0"/>
          </a:p>
        </p:txBody>
      </p:sp>
      <p:sp>
        <p:nvSpPr>
          <p:cNvPr id="28" name="Rectangle 27"/>
          <p:cNvSpPr/>
          <p:nvPr/>
        </p:nvSpPr>
        <p:spPr>
          <a:xfrm>
            <a:off x="2101533" y="317949"/>
            <a:ext cx="723900" cy="5166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096575" y="906779"/>
            <a:ext cx="705998" cy="262248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395661" y="3287935"/>
            <a:ext cx="173997" cy="169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985074"/>
              </p:ext>
            </p:extLst>
          </p:nvPr>
        </p:nvGraphicFramePr>
        <p:xfrm>
          <a:off x="4219575" y="335915"/>
          <a:ext cx="20574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/>
                <a:gridCol w="1676400"/>
              </a:tblGrid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bottomhole</a:t>
                      </a:r>
                      <a:r>
                        <a:rPr lang="en-US" sz="800" baseline="0" dirty="0" smtClean="0"/>
                        <a:t> pressure</a:t>
                      </a:r>
                      <a:endParaRPr lang="en-US" sz="800" dirty="0"/>
                    </a:p>
                  </a:txBody>
                  <a:tcPr/>
                </a:tc>
              </a:tr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ESP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dirty="0" smtClean="0"/>
                        <a:t>measured depth (static)</a:t>
                      </a:r>
                    </a:p>
                    <a:p>
                      <a:r>
                        <a:rPr lang="en-US" sz="800" dirty="0" smtClean="0"/>
                        <a:t>ESP</a:t>
                      </a:r>
                      <a:r>
                        <a:rPr lang="en-US" sz="800" baseline="0" dirty="0" smtClean="0"/>
                        <a:t> motor current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ESP</a:t>
                      </a:r>
                      <a:r>
                        <a:rPr lang="en-US" sz="800" baseline="0" dirty="0" smtClean="0"/>
                        <a:t> motor speed</a:t>
                      </a:r>
                      <a:endParaRPr lang="en-US" sz="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ESP</a:t>
                      </a:r>
                      <a:r>
                        <a:rPr lang="en-US" sz="800" baseline="0" dirty="0" smtClean="0"/>
                        <a:t> motor voltage</a:t>
                      </a:r>
                      <a:endParaRPr lang="en-US" sz="800" dirty="0" smtClean="0"/>
                    </a:p>
                  </a:txBody>
                  <a:tcPr/>
                </a:tc>
              </a:tr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annulus inner </a:t>
                      </a:r>
                      <a:r>
                        <a:rPr lang="en-US" sz="800" baseline="0" dirty="0" smtClean="0"/>
                        <a:t>diameter </a:t>
                      </a:r>
                      <a:r>
                        <a:rPr lang="en-US" sz="800" dirty="0" smtClean="0"/>
                        <a:t>(static)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annulus outer</a:t>
                      </a:r>
                      <a:r>
                        <a:rPr lang="en-US" sz="800" baseline="0" dirty="0" smtClean="0"/>
                        <a:t> diameter </a:t>
                      </a:r>
                      <a:r>
                        <a:rPr lang="en-US" sz="800" dirty="0" smtClean="0"/>
                        <a:t>(static)</a:t>
                      </a:r>
                    </a:p>
                  </a:txBody>
                  <a:tcPr/>
                </a:tc>
              </a:tr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wellhead  shut-in pressure</a:t>
                      </a:r>
                    </a:p>
                  </a:txBody>
                  <a:tcPr/>
                </a:tc>
              </a:tr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 Unicode MS" pitchFamily="34" charset="-128"/>
                        </a:rPr>
                        <a:t>flow line </a:t>
                      </a:r>
                      <a:r>
                        <a:rPr lang="en-US" sz="800" dirty="0" smtClean="0">
                          <a:latin typeface="+mn-lt"/>
                        </a:rPr>
                        <a:t>pressure (inlet)</a:t>
                      </a:r>
                    </a:p>
                  </a:txBody>
                  <a:tcPr/>
                </a:tc>
              </a:tr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34" charset="-128"/>
                          <a:cs typeface="Arial Unicode MS" pitchFamily="34" charset="-128"/>
                        </a:rPr>
                        <a:t>flow line choke setting</a:t>
                      </a:r>
                    </a:p>
                  </a:txBody>
                  <a:tcPr/>
                </a:tc>
              </a:tr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34" charset="-128"/>
                          <a:cs typeface="Arial Unicode MS" pitchFamily="34" charset="-128"/>
                        </a:rPr>
                        <a:t>valve status</a:t>
                      </a:r>
                    </a:p>
                  </a:txBody>
                  <a:tcPr/>
                </a:tc>
              </a:tr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34" charset="-128"/>
                          <a:cs typeface="Arial Unicode MS" pitchFamily="34" charset="-128"/>
                        </a:rPr>
                        <a:t>flow line pressure (outlet)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AutoShape 283"/>
          <p:cNvSpPr>
            <a:spLocks noChangeArrowheads="1"/>
          </p:cNvSpPr>
          <p:nvPr/>
        </p:nvSpPr>
        <p:spPr bwMode="auto">
          <a:xfrm>
            <a:off x="4210050" y="2592108"/>
            <a:ext cx="153988" cy="146050"/>
          </a:xfrm>
          <a:prstGeom prst="octagon">
            <a:avLst>
              <a:gd name="adj" fmla="val 2928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44" name="AutoShape 283"/>
          <p:cNvSpPr>
            <a:spLocks noChangeArrowheads="1"/>
          </p:cNvSpPr>
          <p:nvPr/>
        </p:nvSpPr>
        <p:spPr bwMode="auto">
          <a:xfrm>
            <a:off x="4210050" y="2807552"/>
            <a:ext cx="153988" cy="146050"/>
          </a:xfrm>
          <a:prstGeom prst="octagon">
            <a:avLst>
              <a:gd name="adj" fmla="val 29287"/>
            </a:avLst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35826" y="2557411"/>
            <a:ext cx="976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flow measurement</a:t>
            </a:r>
            <a:endParaRPr 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4435826" y="2772855"/>
            <a:ext cx="9268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facility parameter</a:t>
            </a:r>
            <a:endParaRPr lang="en-US" sz="800" dirty="0"/>
          </a:p>
        </p:txBody>
      </p:sp>
      <p:sp>
        <p:nvSpPr>
          <p:cNvPr id="47" name="AutoShape 283"/>
          <p:cNvSpPr>
            <a:spLocks noChangeArrowheads="1"/>
          </p:cNvSpPr>
          <p:nvPr/>
        </p:nvSpPr>
        <p:spPr bwMode="auto">
          <a:xfrm>
            <a:off x="3554730" y="3596640"/>
            <a:ext cx="153988" cy="146050"/>
          </a:xfrm>
          <a:prstGeom prst="octagon">
            <a:avLst>
              <a:gd name="adj" fmla="val 2928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8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48" name="AutoShape 283"/>
          <p:cNvSpPr>
            <a:spLocks noChangeArrowheads="1"/>
          </p:cNvSpPr>
          <p:nvPr/>
        </p:nvSpPr>
        <p:spPr bwMode="auto">
          <a:xfrm>
            <a:off x="3573479" y="3299458"/>
            <a:ext cx="153988" cy="146050"/>
          </a:xfrm>
          <a:prstGeom prst="octagon">
            <a:avLst>
              <a:gd name="adj" fmla="val 29287"/>
            </a:avLst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7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25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26"/>
          <p:cNvCxnSpPr>
            <a:cxnSpLocks noChangeShapeType="1"/>
            <a:stCxn id="28" idx="3"/>
          </p:cNvCxnSpPr>
          <p:nvPr/>
        </p:nvCxnSpPr>
        <p:spPr bwMode="auto">
          <a:xfrm>
            <a:off x="2822954" y="576262"/>
            <a:ext cx="301246" cy="285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6" name="Straight Arrow Connector 25"/>
          <p:cNvCxnSpPr/>
          <p:nvPr/>
        </p:nvCxnSpPr>
        <p:spPr>
          <a:xfrm rot="5400000" flipH="1" flipV="1">
            <a:off x="2092271" y="3681110"/>
            <a:ext cx="524368" cy="213101"/>
          </a:xfrm>
          <a:prstGeom prst="bentConnector3">
            <a:avLst>
              <a:gd name="adj1" fmla="val -1468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19100" y="274320"/>
            <a:ext cx="3590925" cy="3274696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Elbow Connector 17"/>
          <p:cNvCxnSpPr>
            <a:cxnSpLocks noChangeShapeType="1"/>
            <a:stCxn id="23" idx="2"/>
          </p:cNvCxnSpPr>
          <p:nvPr/>
        </p:nvCxnSpPr>
        <p:spPr bwMode="auto">
          <a:xfrm flipH="1">
            <a:off x="3444240" y="3548063"/>
            <a:ext cx="3810" cy="34575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olid"/>
            <a:round/>
            <a:headEnd/>
            <a:tailEnd type="arrow" w="med" len="med"/>
          </a:ln>
        </p:spPr>
      </p:cxnSp>
      <p:sp>
        <p:nvSpPr>
          <p:cNvPr id="51" name="AutoShape 283"/>
          <p:cNvSpPr>
            <a:spLocks noChangeArrowheads="1"/>
          </p:cNvSpPr>
          <p:nvPr/>
        </p:nvSpPr>
        <p:spPr bwMode="auto">
          <a:xfrm>
            <a:off x="3265170" y="91440"/>
            <a:ext cx="153988" cy="146050"/>
          </a:xfrm>
          <a:prstGeom prst="octagon">
            <a:avLst>
              <a:gd name="adj" fmla="val 2928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5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16579" y="363669"/>
            <a:ext cx="662941" cy="3184394"/>
          </a:xfrm>
          <a:prstGeom prst="rect">
            <a:avLst/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AC</a:t>
            </a:r>
            <a:endParaRPr lang="en-US" sz="800" b="1" dirty="0"/>
          </a:p>
        </p:txBody>
      </p:sp>
      <p:sp>
        <p:nvSpPr>
          <p:cNvPr id="28" name="Rectangle 27"/>
          <p:cNvSpPr/>
          <p:nvPr/>
        </p:nvSpPr>
        <p:spPr>
          <a:xfrm>
            <a:off x="2099054" y="317949"/>
            <a:ext cx="723900" cy="516625"/>
          </a:xfrm>
          <a:prstGeom prst="rect">
            <a:avLst/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b="1" dirty="0" smtClean="0"/>
              <a:t>AB</a:t>
            </a:r>
            <a:endParaRPr lang="en-US" sz="800" b="1" dirty="0"/>
          </a:p>
        </p:txBody>
      </p:sp>
      <p:sp>
        <p:nvSpPr>
          <p:cNvPr id="31" name="Rectangle 30"/>
          <p:cNvSpPr/>
          <p:nvPr/>
        </p:nvSpPr>
        <p:spPr>
          <a:xfrm>
            <a:off x="2108005" y="1074419"/>
            <a:ext cx="705998" cy="2454844"/>
          </a:xfrm>
          <a:prstGeom prst="rect">
            <a:avLst/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AA</a:t>
            </a:r>
            <a:endParaRPr lang="en-US" sz="800" b="1" dirty="0"/>
          </a:p>
        </p:txBody>
      </p:sp>
      <p:cxnSp>
        <p:nvCxnSpPr>
          <p:cNvPr id="43" name="Straight Arrow Connector 26"/>
          <p:cNvCxnSpPr>
            <a:cxnSpLocks noChangeShapeType="1"/>
            <a:stCxn id="31" idx="0"/>
            <a:endCxn id="28" idx="2"/>
          </p:cNvCxnSpPr>
          <p:nvPr/>
        </p:nvCxnSpPr>
        <p:spPr bwMode="auto">
          <a:xfrm flipV="1">
            <a:off x="2461004" y="834574"/>
            <a:ext cx="0" cy="23984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8" name="Rectangle 47"/>
          <p:cNvSpPr/>
          <p:nvPr/>
        </p:nvSpPr>
        <p:spPr>
          <a:xfrm>
            <a:off x="2387462" y="3417476"/>
            <a:ext cx="159090" cy="1140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373299" y="3424496"/>
            <a:ext cx="159090" cy="1140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A6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130412" y="528895"/>
            <a:ext cx="159090" cy="1140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A5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87462" y="1083350"/>
            <a:ext cx="159090" cy="1140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663687" y="524132"/>
            <a:ext cx="159090" cy="1140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A4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392224" y="709870"/>
            <a:ext cx="159090" cy="1140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A3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35826" y="2989801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port</a:t>
            </a:r>
            <a:endParaRPr lang="en-US" sz="800" dirty="0"/>
          </a:p>
        </p:txBody>
      </p:sp>
      <p:sp>
        <p:nvSpPr>
          <p:cNvPr id="46" name="Rectangle 45"/>
          <p:cNvSpPr/>
          <p:nvPr/>
        </p:nvSpPr>
        <p:spPr>
          <a:xfrm>
            <a:off x="4210050" y="3040487"/>
            <a:ext cx="159090" cy="1140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985074"/>
              </p:ext>
            </p:extLst>
          </p:nvPr>
        </p:nvGraphicFramePr>
        <p:xfrm>
          <a:off x="4219575" y="335915"/>
          <a:ext cx="20574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/>
                <a:gridCol w="1676400"/>
              </a:tblGrid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bottomhole</a:t>
                      </a:r>
                      <a:r>
                        <a:rPr lang="en-US" sz="800" baseline="0" dirty="0" smtClean="0"/>
                        <a:t> pressure</a:t>
                      </a:r>
                      <a:endParaRPr lang="en-US" sz="800" dirty="0"/>
                    </a:p>
                  </a:txBody>
                  <a:tcPr/>
                </a:tc>
              </a:tr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ESP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dirty="0" smtClean="0"/>
                        <a:t>measured depth (static)</a:t>
                      </a:r>
                    </a:p>
                    <a:p>
                      <a:r>
                        <a:rPr lang="en-US" sz="800" dirty="0" smtClean="0"/>
                        <a:t>ESP</a:t>
                      </a:r>
                      <a:r>
                        <a:rPr lang="en-US" sz="800" baseline="0" dirty="0" smtClean="0"/>
                        <a:t> motor current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ESP</a:t>
                      </a:r>
                      <a:r>
                        <a:rPr lang="en-US" sz="800" baseline="0" dirty="0" smtClean="0"/>
                        <a:t> motor speed</a:t>
                      </a:r>
                      <a:endParaRPr lang="en-US" sz="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ESP</a:t>
                      </a:r>
                      <a:r>
                        <a:rPr lang="en-US" sz="800" baseline="0" dirty="0" smtClean="0"/>
                        <a:t> motor voltage</a:t>
                      </a:r>
                      <a:endParaRPr lang="en-US" sz="800" dirty="0" smtClean="0"/>
                    </a:p>
                  </a:txBody>
                  <a:tcPr/>
                </a:tc>
              </a:tr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annulus inner </a:t>
                      </a:r>
                      <a:r>
                        <a:rPr lang="en-US" sz="800" baseline="0" dirty="0" smtClean="0"/>
                        <a:t>diameter </a:t>
                      </a:r>
                      <a:r>
                        <a:rPr lang="en-US" sz="800" dirty="0" smtClean="0"/>
                        <a:t>(static)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annulus outer</a:t>
                      </a:r>
                      <a:r>
                        <a:rPr lang="en-US" sz="800" baseline="0" dirty="0" smtClean="0"/>
                        <a:t> diameter </a:t>
                      </a:r>
                      <a:r>
                        <a:rPr lang="en-US" sz="800" dirty="0" smtClean="0"/>
                        <a:t>(static)</a:t>
                      </a:r>
                    </a:p>
                  </a:txBody>
                  <a:tcPr/>
                </a:tc>
              </a:tr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wellhead  shut-in pressure</a:t>
                      </a:r>
                    </a:p>
                  </a:txBody>
                  <a:tcPr/>
                </a:tc>
              </a:tr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itchFamily="34" charset="-128"/>
                          <a:cs typeface="Arial Unicode MS" pitchFamily="34" charset="-128"/>
                        </a:rPr>
                        <a:t>flow line </a:t>
                      </a:r>
                      <a:r>
                        <a:rPr lang="en-US" sz="800" dirty="0" smtClean="0">
                          <a:latin typeface="+mn-lt"/>
                        </a:rPr>
                        <a:t>pressure (inlet)</a:t>
                      </a:r>
                    </a:p>
                  </a:txBody>
                  <a:tcPr/>
                </a:tc>
              </a:tr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34" charset="-128"/>
                          <a:cs typeface="Arial Unicode MS" pitchFamily="34" charset="-128"/>
                        </a:rPr>
                        <a:t>flow line choke setting</a:t>
                      </a:r>
                    </a:p>
                  </a:txBody>
                  <a:tcPr/>
                </a:tc>
              </a:tr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34" charset="-128"/>
                          <a:cs typeface="Arial Unicode MS" pitchFamily="34" charset="-128"/>
                        </a:rPr>
                        <a:t>valve status</a:t>
                      </a:r>
                    </a:p>
                  </a:txBody>
                  <a:tcPr/>
                </a:tc>
              </a:tr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34" charset="-128"/>
                          <a:cs typeface="Arial Unicode MS" pitchFamily="34" charset="-128"/>
                        </a:rPr>
                        <a:t>flow line pressure (outlet)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AutoShape 283"/>
          <p:cNvSpPr>
            <a:spLocks noChangeArrowheads="1"/>
          </p:cNvSpPr>
          <p:nvPr/>
        </p:nvSpPr>
        <p:spPr bwMode="auto">
          <a:xfrm>
            <a:off x="4210050" y="2592108"/>
            <a:ext cx="153988" cy="146050"/>
          </a:xfrm>
          <a:prstGeom prst="octagon">
            <a:avLst>
              <a:gd name="adj" fmla="val 2928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4" name="AutoShape 283"/>
          <p:cNvSpPr>
            <a:spLocks noChangeArrowheads="1"/>
          </p:cNvSpPr>
          <p:nvPr/>
        </p:nvSpPr>
        <p:spPr bwMode="auto">
          <a:xfrm>
            <a:off x="4210050" y="2807552"/>
            <a:ext cx="153988" cy="146050"/>
          </a:xfrm>
          <a:prstGeom prst="octagon">
            <a:avLst>
              <a:gd name="adj" fmla="val 29287"/>
            </a:avLst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35826" y="2557411"/>
            <a:ext cx="976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flow measurement</a:t>
            </a:r>
            <a:endParaRPr 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4435826" y="2772855"/>
            <a:ext cx="9268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facility parameter</a:t>
            </a:r>
            <a:endParaRPr lang="en-US" sz="800" dirty="0"/>
          </a:p>
        </p:txBody>
      </p:sp>
      <p:sp>
        <p:nvSpPr>
          <p:cNvPr id="55" name="AutoShape 283"/>
          <p:cNvSpPr>
            <a:spLocks noChangeArrowheads="1"/>
          </p:cNvSpPr>
          <p:nvPr/>
        </p:nvSpPr>
        <p:spPr bwMode="auto">
          <a:xfrm>
            <a:off x="3554730" y="3596640"/>
            <a:ext cx="153988" cy="146050"/>
          </a:xfrm>
          <a:prstGeom prst="octagon">
            <a:avLst>
              <a:gd name="adj" fmla="val 2928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8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2" name="AutoShape 283"/>
          <p:cNvSpPr>
            <a:spLocks noChangeArrowheads="1"/>
          </p:cNvSpPr>
          <p:nvPr/>
        </p:nvSpPr>
        <p:spPr bwMode="auto">
          <a:xfrm>
            <a:off x="2494993" y="3246219"/>
            <a:ext cx="153988" cy="146050"/>
          </a:xfrm>
          <a:prstGeom prst="octagon">
            <a:avLst>
              <a:gd name="adj" fmla="val 29287"/>
            </a:avLst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>
                <a:latin typeface="Arial" charset="0"/>
                <a:cs typeface="Arial" charset="0"/>
              </a:rPr>
              <a:t>1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6" name="AutoShape 283"/>
          <p:cNvSpPr>
            <a:spLocks noChangeArrowheads="1"/>
          </p:cNvSpPr>
          <p:nvPr/>
        </p:nvSpPr>
        <p:spPr bwMode="auto">
          <a:xfrm>
            <a:off x="2371725" y="541528"/>
            <a:ext cx="153988" cy="146050"/>
          </a:xfrm>
          <a:prstGeom prst="octagon">
            <a:avLst>
              <a:gd name="adj" fmla="val 29287"/>
            </a:avLst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4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7" name="AutoShape 283"/>
          <p:cNvSpPr>
            <a:spLocks noChangeArrowheads="1"/>
          </p:cNvSpPr>
          <p:nvPr/>
        </p:nvSpPr>
        <p:spPr bwMode="auto">
          <a:xfrm>
            <a:off x="3378835" y="573278"/>
            <a:ext cx="153988" cy="146050"/>
          </a:xfrm>
          <a:prstGeom prst="octagon">
            <a:avLst>
              <a:gd name="adj" fmla="val 29287"/>
            </a:avLst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6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44" name="AutoShape 283"/>
          <p:cNvSpPr>
            <a:spLocks noChangeArrowheads="1"/>
          </p:cNvSpPr>
          <p:nvPr/>
        </p:nvSpPr>
        <p:spPr bwMode="auto">
          <a:xfrm>
            <a:off x="2494993" y="2915274"/>
            <a:ext cx="153988" cy="146050"/>
          </a:xfrm>
          <a:prstGeom prst="octagon">
            <a:avLst>
              <a:gd name="adj" fmla="val 29287"/>
            </a:avLst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57" name="AutoShape 283"/>
          <p:cNvSpPr>
            <a:spLocks noChangeArrowheads="1"/>
          </p:cNvSpPr>
          <p:nvPr/>
        </p:nvSpPr>
        <p:spPr bwMode="auto">
          <a:xfrm>
            <a:off x="2494993" y="1253490"/>
            <a:ext cx="153988" cy="146050"/>
          </a:xfrm>
          <a:prstGeom prst="octagon">
            <a:avLst>
              <a:gd name="adj" fmla="val 29287"/>
            </a:avLst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58" name="AutoShape 283"/>
          <p:cNvSpPr>
            <a:spLocks noChangeArrowheads="1"/>
          </p:cNvSpPr>
          <p:nvPr/>
        </p:nvSpPr>
        <p:spPr bwMode="auto">
          <a:xfrm>
            <a:off x="3573479" y="3299458"/>
            <a:ext cx="153988" cy="146050"/>
          </a:xfrm>
          <a:prstGeom prst="octagon">
            <a:avLst>
              <a:gd name="adj" fmla="val 29287"/>
            </a:avLst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7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57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4907</TotalTime>
  <Words>258</Words>
  <Application>Microsoft Office PowerPoint</Application>
  <PresentationFormat>On-screen Show (4:3)</PresentationFormat>
  <Paragraphs>127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perfomix</dc:creator>
  <cp:lastModifiedBy>Mark</cp:lastModifiedBy>
  <cp:revision>386</cp:revision>
  <cp:lastPrinted>2012-02-24T23:45:31Z</cp:lastPrinted>
  <dcterms:created xsi:type="dcterms:W3CDTF">2012-02-02T18:16:31Z</dcterms:created>
  <dcterms:modified xsi:type="dcterms:W3CDTF">2012-03-28T20:45:32Z</dcterms:modified>
</cp:coreProperties>
</file>