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boldItalic.fntdata"/><Relationship Id="rId6" Type="http://schemas.openxmlformats.org/officeDocument/2006/relationships/slide" Target="slides/slide1.xml"/><Relationship Id="rId18" Type="http://schemas.openxmlformats.org/officeDocument/2006/relationships/font" Target="fonts/Economic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a1cfc4eb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a1cfc4eb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a1cfc4eb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a1cfc4eb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a1cfc4eb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a1cfc4eb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a1cfc4eb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a1cfc4eb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a1cfc4eb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a1cfc4eb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a1cfc4eb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a1cfc4eb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a1cfc4eb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a1cfc4eb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a1cfc4eb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a1cfc4eb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a1cfc4eb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a1cfc4eb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3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107625"/>
            <a:ext cx="3054600" cy="23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00"/>
              <a:t>Отчёт по курсу Машинное обучение для анализа научных данных</a:t>
            </a:r>
            <a:endParaRPr sz="30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548205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Магистратура ИТМО, 1 сем, направление “Прикладная геномика”</a:t>
            </a:r>
            <a:br>
              <a:rPr lang="ru"/>
            </a:br>
            <a:r>
              <a:rPr lang="ru"/>
              <a:t>Автор: Козырева Анфиса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957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Thanks for attention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83900" y="1840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Project IDEA 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5210050" y="1769250"/>
            <a:ext cx="3713700" cy="26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ошибки секвенирования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 b="86115" l="0" r="0" t="0"/>
          <a:stretch/>
        </p:blipFill>
        <p:spPr>
          <a:xfrm>
            <a:off x="157100" y="1270825"/>
            <a:ext cx="4885100" cy="102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86914" l="4502" r="43258" t="7291"/>
          <a:stretch/>
        </p:blipFill>
        <p:spPr>
          <a:xfrm>
            <a:off x="157100" y="3032576"/>
            <a:ext cx="4288148" cy="7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/>
          <p:nvPr/>
        </p:nvSpPr>
        <p:spPr>
          <a:xfrm>
            <a:off x="3120725" y="2936713"/>
            <a:ext cx="995100" cy="911100"/>
          </a:xfrm>
          <a:prstGeom prst="flowChartConnector">
            <a:avLst/>
          </a:prstGeom>
          <a:noFill/>
          <a:ln cap="flat" cmpd="sng" w="7620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3" name="Google Shape;73;p14"/>
          <p:cNvCxnSpPr>
            <a:endCxn id="72" idx="1"/>
          </p:cNvCxnSpPr>
          <p:nvPr/>
        </p:nvCxnSpPr>
        <p:spPr>
          <a:xfrm>
            <a:off x="2449254" y="2105040"/>
            <a:ext cx="817200" cy="965100"/>
          </a:xfrm>
          <a:prstGeom prst="straightConnector1">
            <a:avLst/>
          </a:prstGeom>
          <a:noFill/>
          <a:ln cap="flat" cmpd="sng" w="38100">
            <a:solidFill>
              <a:srgbClr val="BF9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4"/>
          <p:cNvSpPr/>
          <p:nvPr/>
        </p:nvSpPr>
        <p:spPr>
          <a:xfrm>
            <a:off x="3408450" y="3220000"/>
            <a:ext cx="359700" cy="407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3408450" y="3255988"/>
            <a:ext cx="359700" cy="3357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6" name="Google Shape;76;p14"/>
          <p:cNvCxnSpPr/>
          <p:nvPr/>
        </p:nvCxnSpPr>
        <p:spPr>
          <a:xfrm flipH="1" rot="10800000">
            <a:off x="3992500" y="2236800"/>
            <a:ext cx="1106400" cy="795900"/>
          </a:xfrm>
          <a:prstGeom prst="straightConnector1">
            <a:avLst/>
          </a:prstGeom>
          <a:noFill/>
          <a:ln cap="flat" cmpd="sng" w="38100">
            <a:solidFill>
              <a:srgbClr val="BF9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89900" y="2033025"/>
            <a:ext cx="2713200" cy="25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ru" sz="2800"/>
              <a:t>DNA-fasta1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ru" sz="2800"/>
              <a:t>DNA-fasta2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ru" sz="2800"/>
              <a:t>DNA-fasta3</a:t>
            </a:r>
            <a:endParaRPr sz="2800"/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0" l="35953" r="14915" t="0"/>
          <a:stretch/>
        </p:blipFill>
        <p:spPr>
          <a:xfrm>
            <a:off x="2539225" y="1549650"/>
            <a:ext cx="430525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3015025" y="2673975"/>
            <a:ext cx="641100" cy="32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4">
            <a:alphaModFix/>
          </a:blip>
          <a:srcRect b="0" l="0" r="0" t="23483"/>
          <a:stretch/>
        </p:blipFill>
        <p:spPr>
          <a:xfrm>
            <a:off x="3701400" y="2673975"/>
            <a:ext cx="5352700" cy="220605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5" name="Google Shape;85;p15"/>
          <p:cNvSpPr/>
          <p:nvPr/>
        </p:nvSpPr>
        <p:spPr>
          <a:xfrm>
            <a:off x="256550" y="279250"/>
            <a:ext cx="2282700" cy="1069800"/>
          </a:xfrm>
          <a:prstGeom prst="foldedCorner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>
                <a:latin typeface="Open Sans"/>
                <a:ea typeface="Open Sans"/>
                <a:cs typeface="Open Sans"/>
                <a:sym typeface="Open Sans"/>
              </a:rPr>
              <a:t>Tools</a:t>
            </a:r>
            <a:endParaRPr b="1" i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 Python libs: Pandas, biopython, os, csv, SeqIO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0575" y="398500"/>
            <a:ext cx="4187007" cy="220605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7" name="Google Shape;87;p15"/>
          <p:cNvSpPr txBox="1"/>
          <p:nvPr>
            <p:ph type="title"/>
          </p:nvPr>
        </p:nvSpPr>
        <p:spPr>
          <a:xfrm>
            <a:off x="3752050" y="398500"/>
            <a:ext cx="50163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2080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EDA &amp; Visualization</a:t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256550" y="279250"/>
            <a:ext cx="1917000" cy="1069800"/>
          </a:xfrm>
          <a:prstGeom prst="foldedCorner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>
                <a:latin typeface="Open Sans"/>
                <a:ea typeface="Open Sans"/>
                <a:cs typeface="Open Sans"/>
                <a:sym typeface="Open Sans"/>
              </a:rPr>
              <a:t>Tools</a:t>
            </a:r>
            <a:endParaRPr b="1" i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 Python libs: Pandas, NumPY, pyplot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1750" y="1157775"/>
            <a:ext cx="4780175" cy="374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400" y="1588800"/>
            <a:ext cx="3151774" cy="309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697774" cy="360207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6226" y="1387437"/>
            <a:ext cx="4697775" cy="363268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91550" y="1480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Baseline model prediction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2559388" y="1048250"/>
            <a:ext cx="2014200" cy="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ru" sz="2300"/>
              <a:t>Encoding</a:t>
            </a:r>
            <a:endParaRPr i="1" sz="2300"/>
          </a:p>
        </p:txBody>
      </p:sp>
      <p:sp>
        <p:nvSpPr>
          <p:cNvPr id="110" name="Google Shape;110;p18"/>
          <p:cNvSpPr/>
          <p:nvPr/>
        </p:nvSpPr>
        <p:spPr>
          <a:xfrm>
            <a:off x="196600" y="148050"/>
            <a:ext cx="2085000" cy="1069800"/>
          </a:xfrm>
          <a:prstGeom prst="foldedCorner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>
                <a:latin typeface="Open Sans"/>
                <a:ea typeface="Open Sans"/>
                <a:cs typeface="Open Sans"/>
                <a:sym typeface="Open Sans"/>
              </a:rPr>
              <a:t>Tools</a:t>
            </a:r>
            <a:endParaRPr b="1" i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 Python libs: Pandas, NumPY, sklearn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1201475" y="2316255"/>
            <a:ext cx="4135800" cy="4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ru" sz="2200"/>
              <a:t>Splitting train/test  = 80% / 20%</a:t>
            </a:r>
            <a:endParaRPr i="1" sz="2200"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550" y="1533825"/>
            <a:ext cx="661987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550" y="2745413"/>
            <a:ext cx="8839200" cy="99913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1201475" y="3744550"/>
            <a:ext cx="59166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ru" sz="2200"/>
              <a:t>Rule is </a:t>
            </a:r>
            <a:r>
              <a:rPr lang="ru" sz="2200"/>
              <a:t>MOST_FREQUENT_NUCLEOTIDE</a:t>
            </a:r>
            <a:endParaRPr sz="2200"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550" y="4203663"/>
            <a:ext cx="6534150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91525" y="1720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Naive model = DummyClassifier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071250"/>
            <a:ext cx="8296275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 rotWithShape="1">
          <a:blip r:embed="rId4">
            <a:alphaModFix/>
          </a:blip>
          <a:srcRect b="0" l="1903" r="-3169" t="0"/>
          <a:stretch/>
        </p:blipFill>
        <p:spPr>
          <a:xfrm>
            <a:off x="626900" y="3160975"/>
            <a:ext cx="8034675" cy="730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500" y="3796450"/>
            <a:ext cx="8034675" cy="504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“Smart”-model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b="34010" l="0" r="0" t="0"/>
          <a:stretch/>
        </p:blipFill>
        <p:spPr>
          <a:xfrm>
            <a:off x="3983950" y="2571750"/>
            <a:ext cx="5024226" cy="207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400" y="172625"/>
            <a:ext cx="4431600" cy="300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>
            <p:ph type="title"/>
          </p:nvPr>
        </p:nvSpPr>
        <p:spPr>
          <a:xfrm>
            <a:off x="1837850" y="172625"/>
            <a:ext cx="29265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3700"/>
              <a:t>kNN</a:t>
            </a:r>
            <a:endParaRPr i="1" sz="3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494" y="0"/>
            <a:ext cx="665121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