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42"/>
  </p:notesMasterIdLst>
  <p:sldIdLst>
    <p:sldId id="256" r:id="rId5"/>
    <p:sldId id="257" r:id="rId6"/>
    <p:sldId id="320" r:id="rId7"/>
    <p:sldId id="321" r:id="rId8"/>
    <p:sldId id="322" r:id="rId9"/>
    <p:sldId id="324" r:id="rId10"/>
    <p:sldId id="342" r:id="rId11"/>
    <p:sldId id="343" r:id="rId12"/>
    <p:sldId id="323" r:id="rId13"/>
    <p:sldId id="325" r:id="rId14"/>
    <p:sldId id="327" r:id="rId15"/>
    <p:sldId id="329" r:id="rId16"/>
    <p:sldId id="328" r:id="rId17"/>
    <p:sldId id="344" r:id="rId18"/>
    <p:sldId id="330" r:id="rId19"/>
    <p:sldId id="331" r:id="rId20"/>
    <p:sldId id="349" r:id="rId21"/>
    <p:sldId id="352" r:id="rId22"/>
    <p:sldId id="351" r:id="rId23"/>
    <p:sldId id="332" r:id="rId24"/>
    <p:sldId id="333" r:id="rId25"/>
    <p:sldId id="334" r:id="rId26"/>
    <p:sldId id="335" r:id="rId27"/>
    <p:sldId id="348" r:id="rId28"/>
    <p:sldId id="336" r:id="rId29"/>
    <p:sldId id="337" r:id="rId30"/>
    <p:sldId id="356" r:id="rId31"/>
    <p:sldId id="357" r:id="rId32"/>
    <p:sldId id="358" r:id="rId33"/>
    <p:sldId id="359" r:id="rId34"/>
    <p:sldId id="360" r:id="rId35"/>
    <p:sldId id="354" r:id="rId36"/>
    <p:sldId id="355" r:id="rId37"/>
    <p:sldId id="340" r:id="rId38"/>
    <p:sldId id="346" r:id="rId39"/>
    <p:sldId id="347" r:id="rId40"/>
    <p:sldId id="353" r:id="rId41"/>
  </p:sldIdLst>
  <p:sldSz cx="9144000" cy="5143500" type="screen16x9"/>
  <p:notesSz cx="6858000" cy="9144000"/>
  <p:embeddedFontLst>
    <p:embeddedFont>
      <p:font typeface="Lato" panose="020F0502020204030203" pitchFamily="34" charset="0"/>
      <p:regular r:id="rId43"/>
      <p:bold r:id="rId44"/>
      <p:italic r:id="rId45"/>
      <p:boldItalic r:id="rId46"/>
    </p:embeddedFont>
    <p:embeddedFont>
      <p:font typeface="Raleway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F56923-EAEB-41A7-B52B-4DBCEA41A79D}" v="2" dt="2022-08-09T18:27:39.507"/>
    <p1510:client id="{2D64B9E8-453F-4D09-A665-D70C49FD2BD9}" v="110" dt="2022-08-09T01:51:31.297"/>
    <p1510:client id="{3D609026-88A8-4498-B7B7-E44758713ED7}" v="840" dt="2023-01-11T06:05:04.984"/>
    <p1510:client id="{410B2A03-59D4-4C54-9D45-1514FA24C8F7}" v="1869" dt="2023-01-11T02:24:52.798"/>
    <p1510:client id="{5BA7BD5E-7A19-43F2-8225-2DCAA883F070}" v="4" dt="2023-01-11T02:29:26.214"/>
    <p1510:client id="{65D5F66E-991C-4D08-B3AF-5962CE9F9DBA}" v="9" dt="2022-08-06T20:27:52.971"/>
    <p1510:client id="{8753418B-3BE7-44C9-8BE3-8B9F23BD40AB}" v="12" dt="2022-08-08T02:13:42.511"/>
    <p1510:client id="{9F3FF40B-1DFD-4719-99C4-A432AAEA52A6}" v="144" dt="2023-01-11T02:47:11.061"/>
    <p1510:client id="{D717348B-8809-4E4A-AC20-67B8D8649367}" v="3" dt="2022-08-08T01:01:53.714"/>
  </p1510:revLst>
</p1510:revInfo>
</file>

<file path=ppt/tableStyles.xml><?xml version="1.0" encoding="utf-8"?>
<a:tblStyleLst xmlns:a="http://schemas.openxmlformats.org/drawingml/2006/main" def="{87EE6F30-720A-46AC-A146-4C7D8B1277EF}">
  <a:tblStyle styleId="{87EE6F30-720A-46AC-A146-4C7D8B127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4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efc0d7629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efc0d7629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fc0d7629_2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fc0d7629_2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741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fc0d7629_2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fc0d7629_2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495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fc0d7629_2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fc0d7629_2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 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3247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fc0d7629_2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fc0d7629_2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/>
              <a:t> </a:t>
            </a:r>
            <a:r>
              <a:rPr lang="en-US" dirty="0" err="1"/>
              <a:t>pontuar</a:t>
            </a:r>
            <a:r>
              <a:rPr lang="en-US" dirty="0"/>
              <a:t> que </a:t>
            </a:r>
            <a:r>
              <a:rPr lang="en-US" dirty="0" err="1"/>
              <a:t>existem</a:t>
            </a:r>
            <a:r>
              <a:rPr lang="en-US" dirty="0"/>
              <a:t> 8 conjuntos com </a:t>
            </a:r>
            <a:r>
              <a:rPr lang="en-US" dirty="0" err="1"/>
              <a:t>cerca</a:t>
            </a:r>
            <a:r>
              <a:rPr lang="en-US" dirty="0"/>
              <a:t> de 1500 </a:t>
            </a:r>
            <a:r>
              <a:rPr lang="en-US" dirty="0" err="1"/>
              <a:t>textos,e</a:t>
            </a:r>
            <a:r>
              <a:rPr lang="en-US" dirty="0"/>
              <a:t> que o </a:t>
            </a:r>
            <a:r>
              <a:rPr lang="en-US" dirty="0" err="1"/>
              <a:t>tamanho</a:t>
            </a:r>
            <a:r>
              <a:rPr lang="en-US" dirty="0"/>
              <a:t> varia </a:t>
            </a:r>
            <a:r>
              <a:rPr lang="en-US" dirty="0" err="1"/>
              <a:t>bastante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conjuntos </a:t>
            </a:r>
            <a:r>
              <a:rPr lang="en-US" dirty="0" err="1"/>
              <a:t>indo</a:t>
            </a:r>
            <a:r>
              <a:rPr lang="en-US" dirty="0"/>
              <a:t> de </a:t>
            </a:r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de 100 </a:t>
            </a:r>
            <a:r>
              <a:rPr lang="en-US" dirty="0" err="1"/>
              <a:t>até</a:t>
            </a:r>
            <a:r>
              <a:rPr lang="en-US" dirty="0"/>
              <a:t> 500</a:t>
            </a:r>
            <a:endParaRPr lang="pt-BR" dirty="0" err="1"/>
          </a:p>
        </p:txBody>
      </p:sp>
    </p:spTree>
    <p:extLst>
      <p:ext uri="{BB962C8B-B14F-4D97-AF65-F5344CB8AC3E}">
        <p14:creationId xmlns:p14="http://schemas.microsoft.com/office/powerpoint/2010/main" val="939829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fc0d7629_2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fc0d7629_2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/>
              <a:t> </a:t>
            </a:r>
            <a:r>
              <a:rPr lang="en-US" dirty="0" err="1"/>
              <a:t>pontuar</a:t>
            </a:r>
            <a:r>
              <a:rPr lang="en-US" dirty="0"/>
              <a:t> que </a:t>
            </a:r>
            <a:r>
              <a:rPr lang="en-US" dirty="0" err="1"/>
              <a:t>existem</a:t>
            </a:r>
            <a:r>
              <a:rPr lang="en-US" dirty="0"/>
              <a:t> 10 conjuntos com </a:t>
            </a:r>
            <a:r>
              <a:rPr lang="en-US" dirty="0" err="1"/>
              <a:t>cerca</a:t>
            </a:r>
            <a:r>
              <a:rPr lang="en-US" dirty="0"/>
              <a:t> de 1500 </a:t>
            </a:r>
            <a:r>
              <a:rPr lang="en-US" dirty="0" err="1"/>
              <a:t>textos,e</a:t>
            </a:r>
            <a:r>
              <a:rPr lang="en-US" dirty="0"/>
              <a:t> que o </a:t>
            </a:r>
            <a:r>
              <a:rPr lang="en-US" dirty="0" err="1"/>
              <a:t>tamanho</a:t>
            </a:r>
            <a:r>
              <a:rPr lang="en-US" dirty="0"/>
              <a:t> varia </a:t>
            </a:r>
            <a:r>
              <a:rPr lang="en-US" dirty="0" err="1"/>
              <a:t>bastante</a:t>
            </a:r>
            <a:r>
              <a:rPr lang="en-US" dirty="0"/>
              <a:t> entre </a:t>
            </a:r>
            <a:r>
              <a:rPr lang="en-US" dirty="0" err="1"/>
              <a:t>os</a:t>
            </a:r>
            <a:r>
              <a:rPr lang="en-US" dirty="0"/>
              <a:t> conjuntos </a:t>
            </a:r>
            <a:r>
              <a:rPr lang="en-US" dirty="0" err="1"/>
              <a:t>girando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volta de 50 </a:t>
            </a:r>
            <a:r>
              <a:rPr lang="en-US" dirty="0" err="1"/>
              <a:t>palavras</a:t>
            </a:r>
            <a:r>
              <a:rPr lang="en-US" dirty="0"/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989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fc0d7629_2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fc0d7629_2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927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fc0d7629_2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fc0d7629_2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096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fc0d7629_2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fc0d7629_2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 err="1"/>
              <a:t>Pontuar</a:t>
            </a:r>
            <a:r>
              <a:rPr lang="en-US" dirty="0"/>
              <a:t> que o transfer learning </a:t>
            </a:r>
            <a:r>
              <a:rPr lang="en-US" dirty="0" err="1"/>
              <a:t>consiste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treinar</a:t>
            </a:r>
            <a:r>
              <a:rPr lang="en-US" dirty="0"/>
              <a:t> um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otimizando</a:t>
            </a:r>
            <a:r>
              <a:rPr lang="en-US" dirty="0"/>
              <a:t>-o para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tarefa</a:t>
            </a:r>
            <a:r>
              <a:rPr lang="en-US" dirty="0"/>
              <a:t> e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intermediários</a:t>
            </a:r>
            <a:r>
              <a:rPr lang="en-US" dirty="0"/>
              <a:t> e </a:t>
            </a:r>
            <a:r>
              <a:rPr lang="en-US" dirty="0" err="1"/>
              <a:t>tarefas</a:t>
            </a:r>
            <a:r>
              <a:rPr lang="en-US" dirty="0"/>
              <a:t> </a:t>
            </a:r>
            <a:r>
              <a:rPr lang="en-US" dirty="0" err="1"/>
              <a:t>diversas</a:t>
            </a:r>
            <a:r>
              <a:rPr lang="en-US" dirty="0"/>
              <a:t> </a:t>
            </a:r>
            <a:endParaRPr lang="pt-BR"/>
          </a:p>
          <a:p>
            <a:pPr>
              <a:buNone/>
            </a:pPr>
            <a:r>
              <a:rPr lang="en-US" dirty="0" err="1"/>
              <a:t>Aprendizado</a:t>
            </a:r>
            <a:r>
              <a:rPr lang="en-US" dirty="0"/>
              <a:t> multi-</a:t>
            </a:r>
            <a:r>
              <a:rPr lang="en-US" dirty="0" err="1"/>
              <a:t>tarefa</a:t>
            </a:r>
            <a:r>
              <a:rPr lang="en-US" dirty="0"/>
              <a:t> o </a:t>
            </a:r>
            <a:r>
              <a:rPr lang="en-US" dirty="0" err="1"/>
              <a:t>modelo</a:t>
            </a:r>
            <a:r>
              <a:rPr lang="en-US" dirty="0"/>
              <a:t> é </a:t>
            </a:r>
            <a:r>
              <a:rPr lang="en-US" dirty="0" err="1"/>
              <a:t>otimizado</a:t>
            </a:r>
            <a:r>
              <a:rPr lang="en-US" dirty="0"/>
              <a:t> para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tarefas</a:t>
            </a:r>
            <a:r>
              <a:rPr lang="en-US" dirty="0"/>
              <a:t>, no </a:t>
            </a:r>
            <a:r>
              <a:rPr lang="en-US" dirty="0" err="1"/>
              <a:t>intuito</a:t>
            </a:r>
            <a:r>
              <a:rPr lang="en-US" dirty="0"/>
              <a:t> de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generalização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tarefas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que é </a:t>
            </a:r>
            <a:r>
              <a:rPr lang="en-US" dirty="0" err="1"/>
              <a:t>aplicado</a:t>
            </a:r>
            <a:endParaRPr lang="pt-BR" dirty="0" err="1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9546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fc0d7629_2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fc0d7629_2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 err="1"/>
              <a:t>Pontuar</a:t>
            </a:r>
            <a:r>
              <a:rPr lang="en-US" dirty="0"/>
              <a:t> que a </a:t>
            </a:r>
            <a:r>
              <a:rPr lang="en-US" dirty="0" err="1"/>
              <a:t>idéia</a:t>
            </a:r>
            <a:r>
              <a:rPr lang="en-US" dirty="0"/>
              <a:t> é </a:t>
            </a:r>
            <a:r>
              <a:rPr lang="en-US" dirty="0" err="1"/>
              <a:t>treinar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tarefas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, e </a:t>
            </a:r>
            <a:r>
              <a:rPr lang="en-US" dirty="0" err="1"/>
              <a:t>nesse</a:t>
            </a:r>
            <a:r>
              <a:rPr lang="en-US" dirty="0"/>
              <a:t> </a:t>
            </a:r>
            <a:r>
              <a:rPr lang="en-US" dirty="0" err="1"/>
              <a:t>treinamento</a:t>
            </a:r>
            <a:r>
              <a:rPr lang="en-US" dirty="0"/>
              <a:t> </a:t>
            </a:r>
            <a:r>
              <a:rPr lang="en-US" dirty="0" err="1"/>
              <a:t>obter</a:t>
            </a:r>
            <a:r>
              <a:rPr lang="en-US" dirty="0"/>
              <a:t> </a:t>
            </a:r>
            <a:r>
              <a:rPr lang="en-US" dirty="0" err="1"/>
              <a:t>parametros</a:t>
            </a:r>
            <a:r>
              <a:rPr lang="en-US" dirty="0"/>
              <a:t>, que </a:t>
            </a:r>
            <a:r>
              <a:rPr lang="en-US" dirty="0" err="1"/>
              <a:t>podem</a:t>
            </a:r>
            <a:r>
              <a:rPr lang="en-US" dirty="0"/>
              <a:t> ser </a:t>
            </a:r>
            <a:r>
              <a:rPr lang="en-US" dirty="0" err="1"/>
              <a:t>usados</a:t>
            </a:r>
            <a:r>
              <a:rPr lang="en-US" dirty="0"/>
              <a:t>, </a:t>
            </a:r>
            <a:r>
              <a:rPr lang="en-US" dirty="0" err="1"/>
              <a:t>portanto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 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tarefas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24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fc0d7629_2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fc0d7629_2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195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fc0d7629_2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fc0d7629_2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fc0d7629_2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fc0d7629_2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78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fc0d7629_2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fc0d7629_2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/>
              <a:t>Conversational Input- response prediction – dada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frase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diálogo</a:t>
            </a:r>
            <a:r>
              <a:rPr lang="en-US" dirty="0"/>
              <a:t> e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respostas</a:t>
            </a:r>
            <a:r>
              <a:rPr lang="en-US" dirty="0"/>
              <a:t> </a:t>
            </a:r>
            <a:r>
              <a:rPr lang="en-US" dirty="0" err="1"/>
              <a:t>candidatas</a:t>
            </a:r>
            <a:r>
              <a:rPr lang="en-US" dirty="0"/>
              <a:t>, </a:t>
            </a:r>
            <a:r>
              <a:rPr lang="en-US" dirty="0" err="1"/>
              <a:t>prever</a:t>
            </a:r>
            <a:r>
              <a:rPr lang="en-US" dirty="0"/>
              <a:t> qual </a:t>
            </a:r>
            <a:r>
              <a:rPr lang="en-US" dirty="0" err="1"/>
              <a:t>foi</a:t>
            </a:r>
            <a:r>
              <a:rPr lang="en-US" dirty="0"/>
              <a:t> a </a:t>
            </a:r>
            <a:r>
              <a:rPr lang="en-US" dirty="0" err="1"/>
              <a:t>resposta</a:t>
            </a:r>
            <a:r>
              <a:rPr lang="en-US" dirty="0"/>
              <a:t> </a:t>
            </a:r>
            <a:r>
              <a:rPr lang="en-US" dirty="0" err="1"/>
              <a:t>efetivamente</a:t>
            </a:r>
            <a:r>
              <a:rPr lang="en-US" dirty="0"/>
              <a:t> dada</a:t>
            </a:r>
            <a:endParaRPr lang="pt-BR" dirty="0"/>
          </a:p>
          <a:p>
            <a:pPr>
              <a:buNone/>
            </a:pPr>
            <a:r>
              <a:rPr lang="en-US" dirty="0" err="1"/>
              <a:t>Inferência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Linguagem</a:t>
            </a:r>
            <a:r>
              <a:rPr lang="en-US" dirty="0"/>
              <a:t> Natural, dados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hipótese</a:t>
            </a:r>
            <a:r>
              <a:rPr lang="en-US" dirty="0"/>
              <a:t> 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premissa</a:t>
            </a:r>
            <a:r>
              <a:rPr lang="en-US" dirty="0"/>
              <a:t>, </a:t>
            </a:r>
            <a:r>
              <a:rPr lang="en-US" dirty="0" err="1"/>
              <a:t>efetuar</a:t>
            </a:r>
            <a:r>
              <a:rPr lang="en-US" dirty="0"/>
              <a:t> um </a:t>
            </a:r>
            <a:r>
              <a:rPr lang="en-US" dirty="0" err="1"/>
              <a:t>julgamento</a:t>
            </a:r>
            <a:r>
              <a:rPr lang="en-US" dirty="0"/>
              <a:t> se </a:t>
            </a:r>
            <a:r>
              <a:rPr lang="en-US" dirty="0" err="1"/>
              <a:t>há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relação</a:t>
            </a:r>
            <a:r>
              <a:rPr lang="en-US" dirty="0"/>
              <a:t> de </a:t>
            </a:r>
            <a:r>
              <a:rPr lang="en-US" dirty="0" err="1"/>
              <a:t>implicação</a:t>
            </a:r>
            <a:r>
              <a:rPr lang="en-US" dirty="0"/>
              <a:t> , </a:t>
            </a:r>
            <a:r>
              <a:rPr lang="en-US" dirty="0" err="1"/>
              <a:t>contradição</a:t>
            </a:r>
            <a:r>
              <a:rPr lang="en-US" dirty="0"/>
              <a:t> , </a:t>
            </a:r>
            <a:r>
              <a:rPr lang="en-US" dirty="0" err="1"/>
              <a:t>ou</a:t>
            </a:r>
            <a:r>
              <a:rPr lang="en-US" dirty="0"/>
              <a:t> se a </a:t>
            </a:r>
            <a:r>
              <a:rPr lang="en-US" dirty="0" err="1"/>
              <a:t>hipótese</a:t>
            </a:r>
            <a:r>
              <a:rPr lang="en-US" dirty="0"/>
              <a:t> é </a:t>
            </a:r>
            <a:r>
              <a:rPr lang="en-US" dirty="0" err="1"/>
              <a:t>neutra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relação</a:t>
            </a:r>
            <a:r>
              <a:rPr lang="en-US" dirty="0"/>
              <a:t> à </a:t>
            </a:r>
            <a:r>
              <a:rPr lang="en-US" dirty="0" err="1"/>
              <a:t>premissa</a:t>
            </a:r>
            <a:endParaRPr lang="pt-BR" dirty="0" err="1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52349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fc0d7629_2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fc0d7629_2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7971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fc0d7629_2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fc0d7629_2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3767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fc0d7629_2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fc0d7629_2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28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fc0d7629_2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fc0d7629_2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079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fc0d7629_2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fc0d7629_2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 err="1"/>
              <a:t>Correção</a:t>
            </a:r>
            <a:r>
              <a:rPr lang="en-US" dirty="0"/>
              <a:t> de </a:t>
            </a:r>
            <a:r>
              <a:rPr lang="en-US" dirty="0" err="1"/>
              <a:t>erros</a:t>
            </a:r>
            <a:r>
              <a:rPr lang="en-US" dirty="0"/>
              <a:t> </a:t>
            </a:r>
            <a:r>
              <a:rPr lang="en-US" dirty="0" err="1"/>
              <a:t>ortográficos</a:t>
            </a:r>
            <a:r>
              <a:rPr lang="en-US" dirty="0"/>
              <a:t> </a:t>
            </a:r>
            <a:r>
              <a:rPr lang="en-US" dirty="0" err="1"/>
              <a:t>usa</a:t>
            </a:r>
            <a:r>
              <a:rPr lang="en-US" dirty="0"/>
              <a:t> a </a:t>
            </a:r>
            <a:r>
              <a:rPr lang="en-US" dirty="0" err="1"/>
              <a:t>biblioteca</a:t>
            </a:r>
            <a:r>
              <a:rPr lang="en-US" dirty="0"/>
              <a:t> </a:t>
            </a:r>
            <a:r>
              <a:rPr lang="en-US" dirty="0" err="1"/>
              <a:t>pyspellchecker</a:t>
            </a:r>
            <a:r>
              <a:rPr lang="en-US" dirty="0"/>
              <a:t> </a:t>
            </a:r>
            <a:endParaRPr lang="pt-BR" dirty="0"/>
          </a:p>
          <a:p>
            <a:pPr>
              <a:buNone/>
            </a:pPr>
            <a:r>
              <a:rPr lang="en-US" dirty="0" err="1"/>
              <a:t>Extração</a:t>
            </a:r>
            <a:r>
              <a:rPr lang="en-US" dirty="0"/>
              <a:t> de features </a:t>
            </a:r>
            <a:r>
              <a:rPr lang="en-US" dirty="0" err="1"/>
              <a:t>usa</a:t>
            </a:r>
            <a:r>
              <a:rPr lang="en-US" dirty="0"/>
              <a:t> LSI, </a:t>
            </a:r>
            <a:r>
              <a:rPr lang="en-US" dirty="0" err="1"/>
              <a:t>ou</a:t>
            </a:r>
            <a:r>
              <a:rPr lang="en-US" dirty="0"/>
              <a:t> text embedding - </a:t>
            </a:r>
            <a:r>
              <a:rPr lang="en-US" dirty="0" err="1"/>
              <a:t>pontuar</a:t>
            </a:r>
            <a:r>
              <a:rPr lang="en-US" dirty="0"/>
              <a:t> o universal sentence encoder</a:t>
            </a:r>
          </a:p>
          <a:p>
            <a:pPr>
              <a:buNone/>
            </a:pPr>
            <a:r>
              <a:rPr lang="en-US" dirty="0" err="1"/>
              <a:t>Treinamento</a:t>
            </a:r>
            <a:r>
              <a:rPr lang="en-US" dirty="0"/>
              <a:t>: </a:t>
            </a:r>
            <a:r>
              <a:rPr lang="en-US" dirty="0" err="1"/>
              <a:t>pontuar</a:t>
            </a:r>
            <a:r>
              <a:rPr lang="en-US" dirty="0"/>
              <a:t> que é </a:t>
            </a:r>
            <a:r>
              <a:rPr lang="en-US" dirty="0" err="1"/>
              <a:t>feito</a:t>
            </a:r>
            <a:r>
              <a:rPr lang="en-US" dirty="0"/>
              <a:t> para </a:t>
            </a:r>
            <a:r>
              <a:rPr lang="en-US" dirty="0" err="1"/>
              <a:t>cada</a:t>
            </a:r>
            <a:r>
              <a:rPr lang="en-US" dirty="0"/>
              <a:t> conjunto, </a:t>
            </a:r>
            <a:r>
              <a:rPr lang="en-US" dirty="0" err="1"/>
              <a:t>pontuar</a:t>
            </a:r>
            <a:r>
              <a:rPr lang="en-US" dirty="0"/>
              <a:t> que </a:t>
            </a:r>
            <a:r>
              <a:rPr lang="en-US" dirty="0" err="1"/>
              <a:t>dividimos</a:t>
            </a:r>
            <a:r>
              <a:rPr lang="en-US" dirty="0"/>
              <a:t> </a:t>
            </a:r>
            <a:r>
              <a:rPr lang="en-US" dirty="0" err="1"/>
              <a:t>em</a:t>
            </a:r>
            <a:r>
              <a:rPr lang="en-US" dirty="0"/>
              <a:t> </a:t>
            </a:r>
            <a:r>
              <a:rPr lang="en-US" dirty="0" err="1"/>
              <a:t>treino,validação</a:t>
            </a:r>
            <a:r>
              <a:rPr lang="en-US" dirty="0"/>
              <a:t> e teste</a:t>
            </a:r>
          </a:p>
          <a:p>
            <a:pPr>
              <a:buNone/>
            </a:pPr>
            <a:r>
              <a:rPr lang="en-US" dirty="0" err="1"/>
              <a:t>pontuar</a:t>
            </a:r>
            <a:r>
              <a:rPr lang="en-US" dirty="0"/>
              <a:t> que no </a:t>
            </a:r>
            <a:r>
              <a:rPr lang="en-US" dirty="0" err="1"/>
              <a:t>usamos</a:t>
            </a:r>
            <a:r>
              <a:rPr lang="en-US" dirty="0"/>
              <a:t> </a:t>
            </a:r>
            <a:r>
              <a:rPr lang="en-US" dirty="0" err="1"/>
              <a:t>treino</a:t>
            </a:r>
            <a:r>
              <a:rPr lang="en-US" dirty="0"/>
              <a:t> e </a:t>
            </a:r>
            <a:r>
              <a:rPr lang="en-US" dirty="0" err="1"/>
              <a:t>validação</a:t>
            </a:r>
            <a:r>
              <a:rPr lang="en-US" dirty="0"/>
              <a:t> para </a:t>
            </a:r>
            <a:r>
              <a:rPr lang="en-US" dirty="0" err="1"/>
              <a:t>escolher</a:t>
            </a:r>
            <a:r>
              <a:rPr lang="en-US" dirty="0"/>
              <a:t> a </a:t>
            </a:r>
            <a:r>
              <a:rPr lang="en-US" dirty="0" err="1"/>
              <a:t>melhor</a:t>
            </a:r>
            <a:r>
              <a:rPr lang="en-US" dirty="0"/>
              <a:t> </a:t>
            </a:r>
            <a:r>
              <a:rPr lang="en-US" dirty="0" err="1"/>
              <a:t>hiperparametrização</a:t>
            </a:r>
            <a:r>
              <a:rPr lang="en-US" dirty="0"/>
              <a:t> - </a:t>
            </a:r>
            <a:r>
              <a:rPr lang="en-US" dirty="0" err="1"/>
              <a:t>enquanto</a:t>
            </a:r>
            <a:r>
              <a:rPr lang="en-US" dirty="0"/>
              <a:t> o teste é </a:t>
            </a:r>
            <a:r>
              <a:rPr lang="en-US" dirty="0" err="1"/>
              <a:t>usado</a:t>
            </a:r>
            <a:r>
              <a:rPr lang="en-US" dirty="0"/>
              <a:t> para </a:t>
            </a:r>
            <a:r>
              <a:rPr lang="en-US" dirty="0" err="1"/>
              <a:t>avaliar</a:t>
            </a:r>
            <a:r>
              <a:rPr lang="en-US" dirty="0"/>
              <a:t> a performance da </a:t>
            </a:r>
            <a:r>
              <a:rPr lang="en-US" dirty="0" err="1"/>
              <a:t>melhor</a:t>
            </a:r>
            <a:r>
              <a:rPr lang="en-US" dirty="0"/>
              <a:t> </a:t>
            </a:r>
            <a:r>
              <a:rPr lang="en-US" dirty="0" err="1"/>
              <a:t>hiperparametrização</a:t>
            </a:r>
            <a:endParaRPr dirty="0" err="1"/>
          </a:p>
        </p:txBody>
      </p:sp>
    </p:spTree>
    <p:extLst>
      <p:ext uri="{BB962C8B-B14F-4D97-AF65-F5344CB8AC3E}">
        <p14:creationId xmlns:p14="http://schemas.microsoft.com/office/powerpoint/2010/main" val="4042371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fc0d7629_2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fc0d7629_2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4653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fc0d7629_2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fc0d7629_2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405004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fc0d7629_2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fc0d7629_2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550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fc0d7629_2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fc0d7629_2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 err="1"/>
              <a:t>Comentar</a:t>
            </a:r>
            <a:r>
              <a:rPr lang="en-US" dirty="0"/>
              <a:t> que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avaliação</a:t>
            </a:r>
            <a:r>
              <a:rPr lang="en-US" dirty="0"/>
              <a:t> de </a:t>
            </a:r>
            <a:r>
              <a:rPr lang="en-US" dirty="0" err="1"/>
              <a:t>itens</a:t>
            </a:r>
            <a:r>
              <a:rPr lang="en-US" dirty="0"/>
              <a:t> </a:t>
            </a:r>
            <a:r>
              <a:rPr lang="en-US" dirty="0" err="1"/>
              <a:t>discursivos</a:t>
            </a:r>
            <a:r>
              <a:rPr lang="en-US" dirty="0"/>
              <a:t> as </a:t>
            </a:r>
            <a:r>
              <a:rPr lang="en-US" dirty="0" err="1"/>
              <a:t>redações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avaliadas</a:t>
            </a:r>
            <a:r>
              <a:rPr lang="en-US" dirty="0"/>
              <a:t> </a:t>
            </a:r>
            <a:r>
              <a:rPr lang="en-US" dirty="0" err="1"/>
              <a:t>baseado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qualidade</a:t>
            </a:r>
            <a:r>
              <a:rPr lang="en-US" dirty="0"/>
              <a:t> textual, </a:t>
            </a:r>
            <a:r>
              <a:rPr lang="en-US" dirty="0" err="1"/>
              <a:t>enquanto</a:t>
            </a:r>
            <a:r>
              <a:rPr lang="en-US" dirty="0"/>
              <a:t> as </a:t>
            </a:r>
            <a:r>
              <a:rPr lang="en-US" dirty="0" err="1"/>
              <a:t>questões</a:t>
            </a:r>
            <a:r>
              <a:rPr lang="en-US" dirty="0"/>
              <a:t> </a:t>
            </a:r>
            <a:r>
              <a:rPr lang="en-US" dirty="0" err="1"/>
              <a:t>discursivas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avaliadas</a:t>
            </a:r>
            <a:r>
              <a:rPr lang="en-US" dirty="0"/>
              <a:t> </a:t>
            </a:r>
            <a:r>
              <a:rPr lang="en-US" dirty="0" err="1"/>
              <a:t>baseado</a:t>
            </a:r>
            <a:r>
              <a:rPr lang="en-US" dirty="0"/>
              <a:t> no </a:t>
            </a:r>
            <a:r>
              <a:rPr lang="en-US" dirty="0" err="1"/>
              <a:t>conhecimento</a:t>
            </a:r>
            <a:r>
              <a:rPr lang="en-US" dirty="0"/>
              <a:t> </a:t>
            </a:r>
            <a:r>
              <a:rPr lang="en-US" dirty="0" err="1"/>
              <a:t>acerca</a:t>
            </a:r>
            <a:r>
              <a:rPr lang="en-US" dirty="0"/>
              <a:t> do </a:t>
            </a:r>
            <a:r>
              <a:rPr lang="en-US" dirty="0" err="1"/>
              <a:t>tópico</a:t>
            </a:r>
            <a:r>
              <a:rPr lang="en-US" dirty="0"/>
              <a:t> que o </a:t>
            </a:r>
            <a:r>
              <a:rPr lang="en-US" dirty="0" err="1"/>
              <a:t>aluno</a:t>
            </a:r>
            <a:r>
              <a:rPr lang="en-US" dirty="0"/>
              <a:t> </a:t>
            </a:r>
            <a:r>
              <a:rPr lang="en-US" dirty="0" err="1"/>
              <a:t>demonstra</a:t>
            </a:r>
            <a:endParaRPr lang="pt-BR" dirty="0" err="1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91596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fc0d7629_2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fc0d7629_2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168712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fc0d7629_2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fc0d7629_2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533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fc0d7629_2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fc0d7629_2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Pontuar que a regressão foi melhor que a classificação, situação que se mostra mais pronunciada na tarefa de avaliação de redações</a:t>
            </a:r>
          </a:p>
        </p:txBody>
      </p:sp>
    </p:spTree>
    <p:extLst>
      <p:ext uri="{BB962C8B-B14F-4D97-AF65-F5344CB8AC3E}">
        <p14:creationId xmlns:p14="http://schemas.microsoft.com/office/powerpoint/2010/main" val="14538016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fc0d7629_2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fc0d7629_2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Pontuar que há uma ordenação do desempenho das técnicas de representação vetorial, a qual fica</a:t>
            </a:r>
          </a:p>
          <a:p>
            <a:pPr marL="0" indent="0">
              <a:buNone/>
            </a:pPr>
            <a:r>
              <a:rPr lang="pt-BR" dirty="0"/>
              <a:t>Mais óbvia no caso das respostas discursivas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51396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fc0d7629_2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fc0d7629_2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6237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fc0d7629_2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fc0d7629_2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9100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fc0d7629_2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fc0d7629_2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0741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fc0d7629_2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fc0d7629_2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769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fc0d7629_2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fc0d7629_2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 err="1"/>
              <a:t>Naep</a:t>
            </a:r>
            <a:r>
              <a:rPr lang="en-US" dirty="0"/>
              <a:t> </a:t>
            </a:r>
            <a:r>
              <a:rPr lang="en-US" dirty="0" err="1"/>
              <a:t>avalia</a:t>
            </a:r>
            <a:r>
              <a:rPr lang="en-US" dirty="0"/>
              <a:t> </a:t>
            </a:r>
            <a:r>
              <a:rPr lang="en-US" dirty="0" err="1"/>
              <a:t>conhecimentos</a:t>
            </a:r>
            <a:r>
              <a:rPr lang="en-US" dirty="0"/>
              <a:t> de </a:t>
            </a:r>
            <a:r>
              <a:rPr lang="en-US" dirty="0" err="1"/>
              <a:t>inglês</a:t>
            </a:r>
            <a:r>
              <a:rPr lang="en-US" dirty="0"/>
              <a:t>, </a:t>
            </a:r>
            <a:r>
              <a:rPr lang="en-US" dirty="0" err="1"/>
              <a:t>ciências</a:t>
            </a:r>
            <a:r>
              <a:rPr lang="en-US" dirty="0"/>
              <a:t> , </a:t>
            </a:r>
            <a:r>
              <a:rPr lang="en-US" dirty="0" err="1"/>
              <a:t>historia</a:t>
            </a:r>
            <a:r>
              <a:rPr lang="en-US" dirty="0"/>
              <a:t> ,</a:t>
            </a:r>
            <a:r>
              <a:rPr lang="en-US" dirty="0" err="1"/>
              <a:t>geografia</a:t>
            </a:r>
            <a:r>
              <a:rPr lang="en-US" dirty="0"/>
              <a:t>, etc... E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público</a:t>
            </a:r>
            <a:r>
              <a:rPr lang="en-US" dirty="0"/>
              <a:t> </a:t>
            </a:r>
            <a:r>
              <a:rPr lang="en-US" dirty="0" err="1"/>
              <a:t>alvo</a:t>
            </a:r>
            <a:r>
              <a:rPr lang="en-US" dirty="0"/>
              <a:t> </a:t>
            </a:r>
            <a:r>
              <a:rPr lang="en-US" dirty="0" err="1"/>
              <a:t>estudantes</a:t>
            </a:r>
            <a:r>
              <a:rPr lang="en-US" dirty="0"/>
              <a:t> de 9,13 e 17 </a:t>
            </a:r>
            <a:r>
              <a:rPr lang="en-US" dirty="0" err="1"/>
              <a:t>anos</a:t>
            </a:r>
            <a:endParaRPr lang="pt-BR" dirty="0" err="1"/>
          </a:p>
          <a:p>
            <a:pPr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34040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fc0d7629_2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fc0d7629_2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82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fc0d7629_2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fc0d7629_2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 err="1"/>
              <a:t>apresentar</a:t>
            </a:r>
            <a:r>
              <a:rPr lang="en-US" dirty="0"/>
              <a:t> </a:t>
            </a:r>
            <a:r>
              <a:rPr lang="en-US" dirty="0" err="1"/>
              <a:t>avaliação</a:t>
            </a:r>
            <a:r>
              <a:rPr lang="en-US" dirty="0"/>
              <a:t> </a:t>
            </a:r>
            <a:r>
              <a:rPr lang="en-US" dirty="0" err="1"/>
              <a:t>automática</a:t>
            </a:r>
            <a:r>
              <a:rPr lang="en-US" dirty="0"/>
              <a:t> de </a:t>
            </a:r>
            <a:r>
              <a:rPr lang="en-US" dirty="0" err="1"/>
              <a:t>itens</a:t>
            </a:r>
            <a:r>
              <a:rPr lang="en-US" dirty="0"/>
              <a:t> </a:t>
            </a:r>
            <a:r>
              <a:rPr lang="en-US" dirty="0" err="1"/>
              <a:t>discursivos</a:t>
            </a:r>
            <a:r>
              <a:rPr lang="en-US" dirty="0"/>
              <a:t> e </a:t>
            </a:r>
            <a:r>
              <a:rPr lang="en-US" dirty="0" err="1"/>
              <a:t>apresentar</a:t>
            </a:r>
            <a:r>
              <a:rPr lang="en-US" dirty="0"/>
              <a:t> </a:t>
            </a:r>
            <a:r>
              <a:rPr lang="en-US" dirty="0" err="1"/>
              <a:t>aplicações</a:t>
            </a:r>
            <a:r>
              <a:rPr lang="en-US" dirty="0"/>
              <a:t> </a:t>
            </a:r>
            <a:r>
              <a:rPr lang="en-US" dirty="0" err="1"/>
              <a:t>disso</a:t>
            </a:r>
            <a:r>
              <a:rPr lang="en-US" dirty="0"/>
              <a:t> no </a:t>
            </a:r>
            <a:r>
              <a:rPr lang="en-US" dirty="0" err="1"/>
              <a:t>contexto</a:t>
            </a:r>
            <a:r>
              <a:rPr lang="en-US" dirty="0"/>
              <a:t> </a:t>
            </a:r>
            <a:r>
              <a:rPr lang="en-US" dirty="0" err="1"/>
              <a:t>educacional</a:t>
            </a:r>
            <a:endParaRPr lang="pt-BR" dirty="0" err="1"/>
          </a:p>
          <a:p>
            <a:pPr marL="0" indent="0">
              <a:buNone/>
            </a:pPr>
            <a:endParaRPr lang="en-US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3774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fc0d7629_2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fc0d7629_2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10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fc0d7629_2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fc0d7629_2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 err="1"/>
              <a:t>Pontuar</a:t>
            </a:r>
            <a:r>
              <a:rPr lang="en-US" dirty="0"/>
              <a:t> que </a:t>
            </a:r>
            <a:r>
              <a:rPr lang="en-US" dirty="0" err="1"/>
              <a:t>tecnicas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pattern matching de </a:t>
            </a:r>
            <a:r>
              <a:rPr lang="en-US" dirty="0" err="1"/>
              <a:t>expressão</a:t>
            </a:r>
            <a:r>
              <a:rPr lang="en-US" dirty="0"/>
              <a:t> regular e language processing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atendem</a:t>
            </a:r>
            <a:r>
              <a:rPr lang="en-US" dirty="0"/>
              <a:t> </a:t>
            </a:r>
            <a:r>
              <a:rPr lang="en-US" dirty="0" err="1"/>
              <a:t>totalmente</a:t>
            </a:r>
            <a:r>
              <a:rPr lang="en-US" dirty="0"/>
              <a:t> short answer</a:t>
            </a:r>
          </a:p>
          <a:p>
            <a:pPr>
              <a:buNone/>
            </a:pPr>
            <a:r>
              <a:rPr lang="en-US" dirty="0"/>
              <a:t>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fazem</a:t>
            </a:r>
            <a:r>
              <a:rPr lang="en-US" dirty="0"/>
              <a:t> </a:t>
            </a:r>
            <a:r>
              <a:rPr lang="en-US" dirty="0" err="1"/>
              <a:t>sentido</a:t>
            </a:r>
            <a:r>
              <a:rPr lang="en-US" dirty="0"/>
              <a:t> </a:t>
            </a:r>
            <a:r>
              <a:rPr lang="en-US" dirty="0" err="1"/>
              <a:t>pra</a:t>
            </a:r>
            <a:r>
              <a:rPr lang="en-US" dirty="0"/>
              <a:t> </a:t>
            </a:r>
            <a:r>
              <a:rPr lang="en-US" dirty="0" err="1"/>
              <a:t>redação</a:t>
            </a:r>
          </a:p>
        </p:txBody>
      </p:sp>
    </p:spTree>
    <p:extLst>
      <p:ext uri="{BB962C8B-B14F-4D97-AF65-F5344CB8AC3E}">
        <p14:creationId xmlns:p14="http://schemas.microsoft.com/office/powerpoint/2010/main" val="2044394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fc0d7629_2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fc0d7629_2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531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697700" y="1191650"/>
            <a:ext cx="76884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2400" b="0" dirty="0"/>
              <a:t>Avaliação de técnicas de processamento de linguagem natural e aprendizado de máquina em sistemas de avaliação automática de respostas a itens discursivos</a:t>
            </a:r>
          </a:p>
        </p:txBody>
      </p:sp>
      <p:sp>
        <p:nvSpPr>
          <p:cNvPr id="87" name="Google Shape;87;p13"/>
          <p:cNvSpPr txBox="1"/>
          <p:nvPr/>
        </p:nvSpPr>
        <p:spPr>
          <a:xfrm>
            <a:off x="770267" y="4306267"/>
            <a:ext cx="76122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Bacharelado em ciência da computação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Rio de Janeiro</a:t>
            </a:r>
            <a:endParaRPr lang="en" sz="1200" dirty="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</a:endParaRPr>
          </a:p>
          <a:p>
            <a:pPr algn="ctr"/>
            <a:r>
              <a:rPr lang="en" sz="1200" dirty="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</a:rPr>
              <a:t>Janeiro/2023</a:t>
            </a: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750" y="588093"/>
            <a:ext cx="1812076" cy="4466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696183" y="3074834"/>
            <a:ext cx="69417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 dirty="0"/>
              <a:t>Ramon Grande da Luz Bouças</a:t>
            </a:r>
          </a:p>
          <a:p>
            <a:r>
              <a:rPr lang="pt-BR" sz="1100" dirty="0"/>
              <a:t>ramon.boucas@aluno.cefet-rj.br</a:t>
            </a:r>
            <a:r>
              <a:rPr lang="pt-BR" sz="160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" dirty="0">
                <a:solidFill>
                  <a:srgbClr val="43434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Orientador: </a:t>
            </a:r>
            <a:r>
              <a:rPr lang="pt-BR" dirty="0">
                <a:solidFill>
                  <a:srgbClr val="43434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Eduardo Bezerra, </a:t>
            </a:r>
            <a:r>
              <a:rPr lang="pt-BR" dirty="0" err="1">
                <a:solidFill>
                  <a:srgbClr val="43434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D.Sc</a:t>
            </a:r>
            <a:r>
              <a:rPr lang="pt-BR" dirty="0">
                <a:solidFill>
                  <a:srgbClr val="43434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.</a:t>
            </a:r>
            <a:endParaRPr dirty="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850" y="141463"/>
            <a:ext cx="1042576" cy="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 5"/>
          <p:cNvSpPr/>
          <p:nvPr/>
        </p:nvSpPr>
        <p:spPr>
          <a:xfrm>
            <a:off x="1396801" y="2236431"/>
            <a:ext cx="5864520" cy="5505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/>
              <a:t>       Conjunto de texto </a:t>
            </a:r>
            <a:r>
              <a:rPr lang="pt-BR" sz="2000" dirty="0" err="1"/>
              <a:t>pré</a:t>
            </a:r>
            <a:r>
              <a:rPr lang="pt-BR" sz="2000" dirty="0"/>
              <a:t> avaliado por humanos</a:t>
            </a:r>
          </a:p>
        </p:txBody>
      </p:sp>
      <p:sp>
        <p:nvSpPr>
          <p:cNvPr id="7" name="Google Shape;94;p14"/>
          <p:cNvSpPr txBox="1">
            <a:spLocks/>
          </p:cNvSpPr>
          <p:nvPr/>
        </p:nvSpPr>
        <p:spPr>
          <a:xfrm>
            <a:off x="1275672" y="1385919"/>
            <a:ext cx="6417900" cy="49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sz="2400" dirty="0">
                <a:latin typeface="Lato"/>
                <a:ea typeface="Lato"/>
                <a:cs typeface="Lato"/>
                <a:sym typeface="Lato"/>
              </a:rPr>
              <a:t>Algoritmos de aprendizado de máquina usam:</a:t>
            </a:r>
          </a:p>
        </p:txBody>
      </p:sp>
      <p:sp>
        <p:nvSpPr>
          <p:cNvPr id="8" name="Retângulo 7"/>
          <p:cNvSpPr/>
          <p:nvPr/>
        </p:nvSpPr>
        <p:spPr>
          <a:xfrm>
            <a:off x="1439917" y="3892002"/>
            <a:ext cx="2060028" cy="83765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/>
              <a:t>  </a:t>
            </a:r>
            <a:r>
              <a:rPr lang="pt-BR" sz="2000" dirty="0" err="1"/>
              <a:t>Caracteristicas</a:t>
            </a:r>
            <a:r>
              <a:rPr lang="pt-BR" sz="2000" dirty="0"/>
              <a:t> </a:t>
            </a:r>
          </a:p>
          <a:p>
            <a:r>
              <a:rPr lang="pt-BR" sz="2000" dirty="0"/>
              <a:t>       do texto</a:t>
            </a:r>
          </a:p>
        </p:txBody>
      </p:sp>
      <p:sp>
        <p:nvSpPr>
          <p:cNvPr id="9" name="Retângulo 8"/>
          <p:cNvSpPr/>
          <p:nvPr/>
        </p:nvSpPr>
        <p:spPr>
          <a:xfrm>
            <a:off x="5633544" y="3892002"/>
            <a:ext cx="2060028" cy="83765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/>
              <a:t>  Nota atribuída</a:t>
            </a:r>
          </a:p>
        </p:txBody>
      </p:sp>
      <p:sp>
        <p:nvSpPr>
          <p:cNvPr id="2" name="Seta para a Direita 1"/>
          <p:cNvSpPr/>
          <p:nvPr/>
        </p:nvSpPr>
        <p:spPr>
          <a:xfrm>
            <a:off x="4004920" y="4048973"/>
            <a:ext cx="1135117" cy="439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Google Shape;94;p14"/>
          <p:cNvSpPr txBox="1">
            <a:spLocks/>
          </p:cNvSpPr>
          <p:nvPr/>
        </p:nvSpPr>
        <p:spPr>
          <a:xfrm>
            <a:off x="1275672" y="3055533"/>
            <a:ext cx="4971662" cy="49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sz="2400" dirty="0">
                <a:latin typeface="Lato"/>
                <a:ea typeface="Lato"/>
                <a:cs typeface="Lato"/>
                <a:sym typeface="Lato"/>
              </a:rPr>
              <a:t>Buscam entender:</a:t>
            </a:r>
          </a:p>
        </p:txBody>
      </p:sp>
      <p:sp>
        <p:nvSpPr>
          <p:cNvPr id="11" name="Google Shape;122;p15"/>
          <p:cNvSpPr txBox="1"/>
          <p:nvPr/>
        </p:nvSpPr>
        <p:spPr>
          <a:xfrm>
            <a:off x="260275" y="108825"/>
            <a:ext cx="67368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b="1" u="sng" dirty="0" err="1">
                <a:latin typeface="Lato"/>
                <a:ea typeface="Lato"/>
                <a:cs typeface="Lato"/>
                <a:sym typeface="Lato"/>
              </a:rPr>
              <a:t>Introdução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Referencial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teórico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Trabalhos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relacionados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 Pipeline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Experimentos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         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Conclusões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</a:t>
            </a:r>
            <a:endParaRPr sz="10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88396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>
            <a:off x="903621" y="1529279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Lato"/>
                <a:ea typeface="Lato"/>
                <a:cs typeface="Lato"/>
                <a:sym typeface="Lato"/>
              </a:rPr>
              <a:t>Quais dados usaremos ?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850" y="141463"/>
            <a:ext cx="1042576" cy="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2;p15"/>
          <p:cNvSpPr txBox="1"/>
          <p:nvPr/>
        </p:nvSpPr>
        <p:spPr>
          <a:xfrm>
            <a:off x="260275" y="108825"/>
            <a:ext cx="67368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b="1" u="sng" dirty="0" err="1">
                <a:latin typeface="Lato"/>
                <a:ea typeface="Lato"/>
                <a:cs typeface="Lato"/>
                <a:sym typeface="Lato"/>
              </a:rPr>
              <a:t>Introdução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Referencial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teórico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Trabalhos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relacionados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 Pipeline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Experimentos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          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Conclusões</a:t>
            </a:r>
            <a:endParaRPr sz="1000" dirty="0" err="1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863434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850" y="141463"/>
            <a:ext cx="1042576" cy="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 5"/>
          <p:cNvSpPr/>
          <p:nvPr/>
        </p:nvSpPr>
        <p:spPr>
          <a:xfrm>
            <a:off x="1186692" y="2645928"/>
            <a:ext cx="6252208" cy="5505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2000" dirty="0"/>
              <a:t>                      Diferentes enunciados</a:t>
            </a:r>
          </a:p>
        </p:txBody>
      </p:sp>
      <p:sp>
        <p:nvSpPr>
          <p:cNvPr id="8" name="Retângulo 7"/>
          <p:cNvSpPr/>
          <p:nvPr/>
        </p:nvSpPr>
        <p:spPr>
          <a:xfrm>
            <a:off x="1186692" y="3626226"/>
            <a:ext cx="6250157" cy="5505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2000" dirty="0"/>
              <a:t>                  Diferentes regras de avaliação </a:t>
            </a:r>
          </a:p>
        </p:txBody>
      </p:sp>
      <p:sp>
        <p:nvSpPr>
          <p:cNvPr id="10" name="Google Shape;122;p15"/>
          <p:cNvSpPr txBox="1"/>
          <p:nvPr/>
        </p:nvSpPr>
        <p:spPr>
          <a:xfrm>
            <a:off x="260275" y="108825"/>
            <a:ext cx="67368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b="1" u="sng" dirty="0" err="1">
                <a:latin typeface="Lato"/>
                <a:ea typeface="Lato"/>
                <a:cs typeface="Lato"/>
                <a:sym typeface="Lato"/>
              </a:rPr>
              <a:t>Introdução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Referencial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teórico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Trabalhos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relacionados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 Pipeline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Experimentos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       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Conclusões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</a:t>
            </a:r>
            <a:endParaRPr sz="10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20C6F09-B751-35DF-8AB7-C3E7AE620CD4}"/>
              </a:ext>
            </a:extLst>
          </p:cNvPr>
          <p:cNvSpPr/>
          <p:nvPr/>
        </p:nvSpPr>
        <p:spPr>
          <a:xfrm>
            <a:off x="4701277" y="1691780"/>
            <a:ext cx="2736789" cy="6140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2000" dirty="0"/>
              <a:t>          Redações 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26ED6EA-85DE-7E4F-36B9-32375AB6FA7C}"/>
              </a:ext>
            </a:extLst>
          </p:cNvPr>
          <p:cNvSpPr/>
          <p:nvPr/>
        </p:nvSpPr>
        <p:spPr>
          <a:xfrm>
            <a:off x="1187610" y="1691779"/>
            <a:ext cx="2937871" cy="6140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2000" dirty="0"/>
              <a:t>  Respostas discursivas</a:t>
            </a:r>
            <a:endParaRPr lang="pt-BR" dirty="0">
              <a:cs typeface="Arial"/>
            </a:endParaRPr>
          </a:p>
        </p:txBody>
      </p:sp>
      <p:sp>
        <p:nvSpPr>
          <p:cNvPr id="9" name="Google Shape;94;p14">
            <a:extLst>
              <a:ext uri="{FF2B5EF4-FFF2-40B4-BE49-F238E27FC236}">
                <a16:creationId xmlns:a16="http://schemas.microsoft.com/office/drawing/2014/main" id="{729C47A4-295E-AC6A-D4DA-27A1F3018416}"/>
              </a:ext>
            </a:extLst>
          </p:cNvPr>
          <p:cNvSpPr txBox="1">
            <a:spLocks/>
          </p:cNvSpPr>
          <p:nvPr/>
        </p:nvSpPr>
        <p:spPr>
          <a:xfrm>
            <a:off x="364566" y="611676"/>
            <a:ext cx="8601487" cy="49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sz="2400" dirty="0">
                <a:ea typeface="Lato"/>
                <a:cs typeface="Lato"/>
              </a:rPr>
              <a:t>Competição </a:t>
            </a:r>
            <a:r>
              <a:rPr lang="pt-BR" sz="2400" dirty="0" err="1">
                <a:ea typeface="Lato"/>
                <a:cs typeface="Lato"/>
              </a:rPr>
              <a:t>Automated</a:t>
            </a:r>
            <a:r>
              <a:rPr lang="pt-BR" sz="2400" dirty="0">
                <a:ea typeface="Lato"/>
                <a:cs typeface="Lato"/>
              </a:rPr>
              <a:t> </a:t>
            </a:r>
            <a:r>
              <a:rPr lang="pt-BR" sz="2400" dirty="0" err="1">
                <a:ea typeface="Lato"/>
                <a:cs typeface="Lato"/>
              </a:rPr>
              <a:t>Student</a:t>
            </a:r>
            <a:r>
              <a:rPr lang="pt-BR" sz="2400" dirty="0">
                <a:ea typeface="Lato"/>
                <a:cs typeface="Lato"/>
              </a:rPr>
              <a:t> </a:t>
            </a:r>
            <a:r>
              <a:rPr lang="pt-BR" sz="2400" dirty="0" err="1">
                <a:ea typeface="Lato"/>
                <a:cs typeface="Lato"/>
              </a:rPr>
              <a:t>Assesment</a:t>
            </a:r>
            <a:r>
              <a:rPr lang="pt-BR" sz="2400" dirty="0">
                <a:ea typeface="Lato"/>
                <a:cs typeface="Lato"/>
              </a:rPr>
              <a:t> </a:t>
            </a:r>
            <a:r>
              <a:rPr lang="pt-BR" sz="2400" dirty="0" err="1">
                <a:ea typeface="Lato"/>
                <a:cs typeface="Lato"/>
              </a:rPr>
              <a:t>Prize</a:t>
            </a:r>
            <a:r>
              <a:rPr lang="pt-BR" sz="2400" dirty="0">
                <a:ea typeface="Lato"/>
                <a:cs typeface="Lato"/>
              </a:rPr>
              <a:t> (ASAP)</a:t>
            </a:r>
            <a:r>
              <a:rPr lang="pt-BR" sz="2400" baseline="30000" dirty="0">
                <a:ea typeface="Lato"/>
                <a:cs typeface="Lato"/>
              </a:rPr>
              <a:t>1</a:t>
            </a:r>
            <a:endParaRPr lang="pt-BR" baseline="300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E9F7647-AFB2-4B08-1FC4-D536FCF5AB29}"/>
              </a:ext>
            </a:extLst>
          </p:cNvPr>
          <p:cNvSpPr txBox="1"/>
          <p:nvPr/>
        </p:nvSpPr>
        <p:spPr>
          <a:xfrm>
            <a:off x="342900" y="4398545"/>
            <a:ext cx="86486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1. Competição realizada em 2012, patrocinada pela fundação Hewlett, e que está  disponível no portal de competições de ciência de dados Kaggle</a:t>
            </a:r>
          </a:p>
        </p:txBody>
      </p:sp>
    </p:spTree>
    <p:extLst>
      <p:ext uri="{BB962C8B-B14F-4D97-AF65-F5344CB8AC3E}">
        <p14:creationId xmlns:p14="http://schemas.microsoft.com/office/powerpoint/2010/main" val="100014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850" y="141463"/>
            <a:ext cx="1042576" cy="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 5"/>
          <p:cNvSpPr/>
          <p:nvPr/>
        </p:nvSpPr>
        <p:spPr>
          <a:xfrm>
            <a:off x="1716776" y="1681197"/>
            <a:ext cx="5329704" cy="5505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2000" dirty="0"/>
              <a:t>            Redações argumentativas</a:t>
            </a:r>
          </a:p>
        </p:txBody>
      </p:sp>
      <p:sp>
        <p:nvSpPr>
          <p:cNvPr id="10" name="Google Shape;122;p15"/>
          <p:cNvSpPr txBox="1"/>
          <p:nvPr/>
        </p:nvSpPr>
        <p:spPr>
          <a:xfrm>
            <a:off x="260275" y="108825"/>
            <a:ext cx="67368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b="1" u="sng" dirty="0" err="1">
                <a:latin typeface="Lato"/>
                <a:ea typeface="Lato"/>
                <a:cs typeface="Lato"/>
                <a:sym typeface="Lato"/>
              </a:rPr>
              <a:t>Introdução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Referencial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teórico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Trabalhos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relacionados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 Pipeline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Experimentos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          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Conclusões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</a:t>
            </a:r>
            <a:endParaRPr sz="10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Espaço Reservado para Rodapé 2"/>
          <p:cNvSpPr txBox="1">
            <a:spLocks/>
          </p:cNvSpPr>
          <p:nvPr/>
        </p:nvSpPr>
        <p:spPr>
          <a:xfrm>
            <a:off x="1207838" y="3962676"/>
            <a:ext cx="8377565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/>
              <a:t>1. </a:t>
            </a:r>
            <a:r>
              <a:rPr lang="pt-BR" b="1" dirty="0" err="1"/>
              <a:t>Automated</a:t>
            </a:r>
            <a:r>
              <a:rPr lang="pt-BR" b="1" dirty="0"/>
              <a:t> </a:t>
            </a:r>
            <a:r>
              <a:rPr lang="pt-BR" b="1" dirty="0" err="1"/>
              <a:t>Student</a:t>
            </a:r>
            <a:r>
              <a:rPr lang="pt-BR" b="1" dirty="0"/>
              <a:t> </a:t>
            </a:r>
            <a:r>
              <a:rPr lang="pt-BR" b="1" dirty="0" err="1"/>
              <a:t>Assesment</a:t>
            </a:r>
            <a:r>
              <a:rPr lang="pt-BR" b="1" dirty="0"/>
              <a:t> </a:t>
            </a:r>
            <a:r>
              <a:rPr lang="pt-BR" b="1" dirty="0" err="1"/>
              <a:t>Prize</a:t>
            </a:r>
            <a:r>
              <a:rPr lang="pt-BR" b="1" dirty="0"/>
              <a:t> –  </a:t>
            </a:r>
            <a:r>
              <a:rPr lang="pt-BR" b="1" dirty="0" err="1"/>
              <a:t>Automated</a:t>
            </a:r>
            <a:r>
              <a:rPr lang="pt-BR" b="1" dirty="0"/>
              <a:t> </a:t>
            </a:r>
            <a:r>
              <a:rPr lang="pt-BR" b="1" dirty="0" err="1"/>
              <a:t>Essay</a:t>
            </a:r>
            <a:r>
              <a:rPr lang="pt-BR" b="1" dirty="0"/>
              <a:t> </a:t>
            </a:r>
            <a:r>
              <a:rPr lang="pt-BR" b="1" dirty="0" err="1"/>
              <a:t>Scoring</a:t>
            </a:r>
            <a:endParaRPr lang="pt-BR" dirty="0" err="1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6B6CBC7-487C-C948-C47F-700B301FE2B1}"/>
              </a:ext>
            </a:extLst>
          </p:cNvPr>
          <p:cNvSpPr/>
          <p:nvPr/>
        </p:nvSpPr>
        <p:spPr>
          <a:xfrm>
            <a:off x="1716774" y="2792446"/>
            <a:ext cx="5329705" cy="5505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2000" dirty="0"/>
              <a:t>      Redações baseadas em texto fonte</a:t>
            </a:r>
          </a:p>
        </p:txBody>
      </p:sp>
      <p:sp>
        <p:nvSpPr>
          <p:cNvPr id="3" name="Google Shape;94;p14">
            <a:extLst>
              <a:ext uri="{FF2B5EF4-FFF2-40B4-BE49-F238E27FC236}">
                <a16:creationId xmlns:a16="http://schemas.microsoft.com/office/drawing/2014/main" id="{D0F07786-E9B0-8242-86E6-C90DE4493195}"/>
              </a:ext>
            </a:extLst>
          </p:cNvPr>
          <p:cNvSpPr txBox="1">
            <a:spLocks/>
          </p:cNvSpPr>
          <p:nvPr/>
        </p:nvSpPr>
        <p:spPr>
          <a:xfrm>
            <a:off x="1094817" y="611677"/>
            <a:ext cx="8601487" cy="49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sz="2400" dirty="0">
                <a:ea typeface="Lato"/>
                <a:cs typeface="Lato"/>
              </a:rPr>
              <a:t>Competição ASAP-AES</a:t>
            </a:r>
            <a:r>
              <a:rPr lang="pt-BR" sz="2400" baseline="30000" dirty="0">
                <a:ea typeface="Lato"/>
                <a:cs typeface="Lato"/>
              </a:rPr>
              <a:t>1 </a:t>
            </a:r>
            <a:r>
              <a:rPr lang="pt-BR" sz="2400" dirty="0">
                <a:ea typeface="Lato"/>
                <a:cs typeface="Lato"/>
              </a:rPr>
              <a:t>- Redações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8756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850" y="141463"/>
            <a:ext cx="1042576" cy="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 5"/>
          <p:cNvSpPr/>
          <p:nvPr/>
        </p:nvSpPr>
        <p:spPr>
          <a:xfrm>
            <a:off x="2140110" y="2062197"/>
            <a:ext cx="4842871" cy="5505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2000" dirty="0"/>
              <a:t>       Respostas baseadas em texto </a:t>
            </a:r>
          </a:p>
        </p:txBody>
      </p:sp>
      <p:sp>
        <p:nvSpPr>
          <p:cNvPr id="10" name="Google Shape;122;p15"/>
          <p:cNvSpPr txBox="1"/>
          <p:nvPr/>
        </p:nvSpPr>
        <p:spPr>
          <a:xfrm>
            <a:off x="260275" y="108825"/>
            <a:ext cx="67368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b="1" u="sng" dirty="0" err="1">
                <a:latin typeface="Lato"/>
                <a:ea typeface="Lato"/>
                <a:cs typeface="Lato"/>
                <a:sym typeface="Lato"/>
              </a:rPr>
              <a:t>Introdução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Referencial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teórico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Trabalhos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relacionados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 Pipeline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Experimentos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          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Conclusões</a:t>
            </a:r>
            <a:endParaRPr sz="1000" dirty="0" err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Espaço Reservado para Rodapé 2"/>
          <p:cNvSpPr txBox="1">
            <a:spLocks/>
          </p:cNvSpPr>
          <p:nvPr/>
        </p:nvSpPr>
        <p:spPr>
          <a:xfrm>
            <a:off x="605145" y="3971032"/>
            <a:ext cx="8377565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/>
              <a:t>1. </a:t>
            </a:r>
            <a:r>
              <a:rPr lang="pt-BR" b="1" dirty="0" err="1"/>
              <a:t>Automated</a:t>
            </a:r>
            <a:r>
              <a:rPr lang="pt-BR" b="1" dirty="0"/>
              <a:t> </a:t>
            </a:r>
            <a:r>
              <a:rPr lang="pt-BR" b="1" dirty="0" err="1"/>
              <a:t>Student</a:t>
            </a:r>
            <a:r>
              <a:rPr lang="pt-BR" b="1" dirty="0"/>
              <a:t> </a:t>
            </a:r>
            <a:r>
              <a:rPr lang="pt-BR" b="1" dirty="0" err="1"/>
              <a:t>Assesment</a:t>
            </a:r>
            <a:r>
              <a:rPr lang="pt-BR" b="1" dirty="0"/>
              <a:t> </a:t>
            </a:r>
            <a:r>
              <a:rPr lang="pt-BR" b="1" dirty="0" err="1"/>
              <a:t>Prize</a:t>
            </a:r>
            <a:r>
              <a:rPr lang="pt-BR" b="1" dirty="0"/>
              <a:t> – Short </a:t>
            </a:r>
            <a:r>
              <a:rPr lang="pt-BR" b="1" dirty="0" err="1"/>
              <a:t>Answer</a:t>
            </a:r>
            <a:r>
              <a:rPr lang="pt-BR" b="1" dirty="0"/>
              <a:t> </a:t>
            </a:r>
            <a:r>
              <a:rPr lang="pt-BR" b="1" dirty="0" err="1"/>
              <a:t>Scoring</a:t>
            </a:r>
            <a:endParaRPr lang="pt-BR" dirty="0" err="1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6B6CBC7-487C-C948-C47F-700B301FE2B1}"/>
              </a:ext>
            </a:extLst>
          </p:cNvPr>
          <p:cNvSpPr/>
          <p:nvPr/>
        </p:nvSpPr>
        <p:spPr>
          <a:xfrm>
            <a:off x="2140108" y="2834779"/>
            <a:ext cx="4906372" cy="5505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2000" dirty="0"/>
              <a:t>       Respostas independente de texto</a:t>
            </a:r>
          </a:p>
        </p:txBody>
      </p:sp>
      <p:sp>
        <p:nvSpPr>
          <p:cNvPr id="3" name="Google Shape;94;p14">
            <a:extLst>
              <a:ext uri="{FF2B5EF4-FFF2-40B4-BE49-F238E27FC236}">
                <a16:creationId xmlns:a16="http://schemas.microsoft.com/office/drawing/2014/main" id="{D0F07786-E9B0-8242-86E6-C90DE4493195}"/>
              </a:ext>
            </a:extLst>
          </p:cNvPr>
          <p:cNvSpPr txBox="1">
            <a:spLocks/>
          </p:cNvSpPr>
          <p:nvPr/>
        </p:nvSpPr>
        <p:spPr>
          <a:xfrm>
            <a:off x="957233" y="611677"/>
            <a:ext cx="8601487" cy="49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sz="2400" dirty="0">
                <a:ea typeface="Lato"/>
                <a:cs typeface="Lato"/>
              </a:rPr>
              <a:t>Competição ASAP-SAS</a:t>
            </a:r>
            <a:r>
              <a:rPr lang="pt-BR" sz="2400" baseline="30000" dirty="0">
                <a:ea typeface="Lato"/>
                <a:cs typeface="Lato"/>
              </a:rPr>
              <a:t>1 </a:t>
            </a:r>
            <a:r>
              <a:rPr lang="pt-BR" sz="2400" dirty="0">
                <a:ea typeface="Lato"/>
                <a:cs typeface="Lato"/>
              </a:rPr>
              <a:t>– Respostas discursivas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6975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850" y="141463"/>
            <a:ext cx="1042576" cy="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4;p14"/>
          <p:cNvSpPr txBox="1">
            <a:spLocks/>
          </p:cNvSpPr>
          <p:nvPr/>
        </p:nvSpPr>
        <p:spPr>
          <a:xfrm>
            <a:off x="184647" y="557199"/>
            <a:ext cx="7596071" cy="49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sz="2400" dirty="0">
                <a:latin typeface="Lato"/>
                <a:ea typeface="Lato"/>
                <a:cs typeface="Lato"/>
                <a:sym typeface="Lato"/>
              </a:rPr>
              <a:t>                                   Nossos objetivos </a:t>
            </a:r>
          </a:p>
        </p:txBody>
      </p:sp>
      <p:sp>
        <p:nvSpPr>
          <p:cNvPr id="8" name="Retângulo 7"/>
          <p:cNvSpPr/>
          <p:nvPr/>
        </p:nvSpPr>
        <p:spPr>
          <a:xfrm>
            <a:off x="4908043" y="2307683"/>
            <a:ext cx="1970615" cy="79319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2000" dirty="0"/>
              <a:t>         USE</a:t>
            </a:r>
            <a:endParaRPr lang="pt-BR" sz="2000" dirty="0">
              <a:cs typeface="Arial"/>
            </a:endParaRPr>
          </a:p>
        </p:txBody>
      </p:sp>
      <p:sp>
        <p:nvSpPr>
          <p:cNvPr id="10" name="Google Shape;122;p15"/>
          <p:cNvSpPr txBox="1"/>
          <p:nvPr/>
        </p:nvSpPr>
        <p:spPr>
          <a:xfrm>
            <a:off x="260275" y="108825"/>
            <a:ext cx="67368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b="1" u="sng" dirty="0" err="1">
                <a:latin typeface="Lato"/>
                <a:ea typeface="Lato"/>
                <a:cs typeface="Lato"/>
                <a:sym typeface="Lato"/>
              </a:rPr>
              <a:t>Introdução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Referencial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teórico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Trabalhos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relacionados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 Pipeline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Experimentos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          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Conclusões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</a:t>
            </a:r>
            <a:endParaRPr sz="10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505624" y="2311238"/>
            <a:ext cx="2065865" cy="7924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2000" dirty="0"/>
              <a:t>     Doc-</a:t>
            </a:r>
            <a:r>
              <a:rPr lang="pt-BR" sz="2000" dirty="0" err="1"/>
              <a:t>to</a:t>
            </a:r>
            <a:r>
              <a:rPr lang="pt-BR" sz="2000" dirty="0"/>
              <a:t>-</a:t>
            </a:r>
            <a:r>
              <a:rPr lang="pt-BR" sz="2000" dirty="0" err="1"/>
              <a:t>vec</a:t>
            </a:r>
          </a:p>
        </p:txBody>
      </p:sp>
      <p:sp>
        <p:nvSpPr>
          <p:cNvPr id="12" name="Google Shape;94;p14"/>
          <p:cNvSpPr txBox="1">
            <a:spLocks/>
          </p:cNvSpPr>
          <p:nvPr/>
        </p:nvSpPr>
        <p:spPr>
          <a:xfrm>
            <a:off x="375148" y="1333906"/>
            <a:ext cx="9659821" cy="49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sz="2400" dirty="0">
                <a:latin typeface="Lato"/>
                <a:ea typeface="Lato"/>
                <a:cs typeface="Lato"/>
              </a:rPr>
              <a:t>Comparar as seguintes técnicas de representação vetorial</a:t>
            </a:r>
            <a:endParaRPr lang="pt-BR" sz="2400" dirty="0" err="1">
              <a:latin typeface="Lato"/>
              <a:ea typeface="Lato"/>
              <a:cs typeface="Lato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450B1CD-B934-F76E-FDA1-CCD64195AE23}"/>
              </a:ext>
            </a:extLst>
          </p:cNvPr>
          <p:cNvSpPr/>
          <p:nvPr/>
        </p:nvSpPr>
        <p:spPr>
          <a:xfrm>
            <a:off x="2505624" y="3387181"/>
            <a:ext cx="2065866" cy="72969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2000" dirty="0"/>
              <a:t>          LSI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B796C08-AEE7-17F6-C2D1-47619D6E640F}"/>
              </a:ext>
            </a:extLst>
          </p:cNvPr>
          <p:cNvSpPr/>
          <p:nvPr/>
        </p:nvSpPr>
        <p:spPr>
          <a:xfrm>
            <a:off x="4908042" y="3387181"/>
            <a:ext cx="1970614" cy="72969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2000" dirty="0"/>
              <a:t>       TF-IDF</a:t>
            </a:r>
          </a:p>
        </p:txBody>
      </p:sp>
    </p:spTree>
    <p:extLst>
      <p:ext uri="{BB962C8B-B14F-4D97-AF65-F5344CB8AC3E}">
        <p14:creationId xmlns:p14="http://schemas.microsoft.com/office/powerpoint/2010/main" val="3260486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850" y="141463"/>
            <a:ext cx="1042576" cy="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4;p14"/>
          <p:cNvSpPr txBox="1">
            <a:spLocks/>
          </p:cNvSpPr>
          <p:nvPr/>
        </p:nvSpPr>
        <p:spPr>
          <a:xfrm>
            <a:off x="1264147" y="546616"/>
            <a:ext cx="7596071" cy="49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sz="2400" dirty="0">
                <a:latin typeface="Lato"/>
                <a:ea typeface="Lato"/>
                <a:cs typeface="Lato"/>
                <a:sym typeface="Lato"/>
              </a:rPr>
              <a:t>                       Nossos objetivos </a:t>
            </a:r>
          </a:p>
        </p:txBody>
      </p:sp>
      <p:sp>
        <p:nvSpPr>
          <p:cNvPr id="8" name="Retângulo 7"/>
          <p:cNvSpPr/>
          <p:nvPr/>
        </p:nvSpPr>
        <p:spPr>
          <a:xfrm>
            <a:off x="3257041" y="2825123"/>
            <a:ext cx="2298698" cy="87785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2000" dirty="0"/>
              <a:t>     Classificação</a:t>
            </a:r>
          </a:p>
        </p:txBody>
      </p:sp>
      <p:sp>
        <p:nvSpPr>
          <p:cNvPr id="10" name="Google Shape;122;p15"/>
          <p:cNvSpPr txBox="1"/>
          <p:nvPr/>
        </p:nvSpPr>
        <p:spPr>
          <a:xfrm>
            <a:off x="344942" y="108825"/>
            <a:ext cx="67368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b="1" u="sng" dirty="0" err="1">
                <a:latin typeface="Lato"/>
                <a:ea typeface="Lato"/>
                <a:cs typeface="Lato"/>
                <a:sym typeface="Lato"/>
              </a:rPr>
              <a:t>Introdução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Referencial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teórico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Trabalhos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relacionados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 Pipeline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Experimentos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         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Conclusões</a:t>
            </a:r>
            <a:endParaRPr sz="1000" dirty="0" err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57041" y="1881670"/>
            <a:ext cx="2298698" cy="7924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2000" dirty="0"/>
              <a:t>      Regressão</a:t>
            </a:r>
          </a:p>
        </p:txBody>
      </p:sp>
      <p:sp>
        <p:nvSpPr>
          <p:cNvPr id="12" name="Google Shape;94;p14"/>
          <p:cNvSpPr txBox="1">
            <a:spLocks/>
          </p:cNvSpPr>
          <p:nvPr/>
        </p:nvSpPr>
        <p:spPr>
          <a:xfrm>
            <a:off x="311647" y="1226082"/>
            <a:ext cx="8548571" cy="49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sz="2400" dirty="0">
                <a:latin typeface="Lato"/>
                <a:ea typeface="Lato"/>
                <a:cs typeface="Lato"/>
                <a:sym typeface="Lato"/>
              </a:rPr>
              <a:t>Avaliar o desempenho de diferentes abordagens de previsão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257041" y="3906921"/>
            <a:ext cx="2298698" cy="87785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2000" dirty="0"/>
              <a:t>     Classificação   </a:t>
            </a:r>
            <a:endParaRPr lang="pt-BR"/>
          </a:p>
          <a:p>
            <a:r>
              <a:rPr lang="pt-BR" sz="2000" dirty="0"/>
              <a:t>           Ordinal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9807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850" y="141463"/>
            <a:ext cx="1042576" cy="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tângulo 7"/>
          <p:cNvSpPr/>
          <p:nvPr/>
        </p:nvSpPr>
        <p:spPr>
          <a:xfrm>
            <a:off x="5219785" y="3376802"/>
            <a:ext cx="1825420" cy="87785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2000" dirty="0"/>
              <a:t>  Parâmetros </a:t>
            </a:r>
          </a:p>
          <a:p>
            <a:r>
              <a:rPr lang="pt-BR" sz="2000" dirty="0"/>
              <a:t>    calibrados</a:t>
            </a:r>
            <a:endParaRPr lang="pt-BR" sz="2000" dirty="0">
              <a:cs typeface="Arial"/>
            </a:endParaRPr>
          </a:p>
        </p:txBody>
      </p:sp>
      <p:sp>
        <p:nvSpPr>
          <p:cNvPr id="10" name="Google Shape;122;p15"/>
          <p:cNvSpPr txBox="1"/>
          <p:nvPr/>
        </p:nvSpPr>
        <p:spPr>
          <a:xfrm>
            <a:off x="260275" y="108825"/>
            <a:ext cx="67368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Introdução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  </a:t>
            </a:r>
            <a:r>
              <a:rPr lang="en" sz="1000" b="1" u="sng" dirty="0" err="1">
                <a:latin typeface="Lato"/>
                <a:ea typeface="Lato"/>
                <a:cs typeface="Lato"/>
                <a:sym typeface="Lato"/>
              </a:rPr>
              <a:t>Referencial</a:t>
            </a:r>
            <a:r>
              <a:rPr lang="en" sz="1000" b="1" u="sng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b="1" u="sng" dirty="0" err="1">
                <a:latin typeface="Lato"/>
                <a:ea typeface="Lato"/>
                <a:cs typeface="Lato"/>
                <a:sym typeface="Lato"/>
              </a:rPr>
              <a:t>teórico</a:t>
            </a:r>
            <a:r>
              <a:rPr lang="en" sz="1000" b="1" dirty="0">
                <a:latin typeface="Lato"/>
                <a:ea typeface="Lato"/>
                <a:cs typeface="Lato"/>
                <a:sym typeface="Lato"/>
              </a:rPr>
              <a:t>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Trabalhos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relacionados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 Pipeline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Experimentos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          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Conclusões</a:t>
            </a:r>
            <a:endParaRPr sz="1000" dirty="0" err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089444" y="1742359"/>
            <a:ext cx="1955760" cy="53174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2000" dirty="0"/>
              <a:t>   Tarefa fonte</a:t>
            </a:r>
            <a:endParaRPr lang="pt-BR" sz="2000" dirty="0" err="1">
              <a:cs typeface="Arial"/>
            </a:endParaRPr>
          </a:p>
        </p:txBody>
      </p:sp>
      <p:sp>
        <p:nvSpPr>
          <p:cNvPr id="12" name="Google Shape;94;p14"/>
          <p:cNvSpPr txBox="1">
            <a:spLocks/>
          </p:cNvSpPr>
          <p:nvPr/>
        </p:nvSpPr>
        <p:spPr>
          <a:xfrm>
            <a:off x="-417858" y="599875"/>
            <a:ext cx="7596071" cy="49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sz="2400" dirty="0">
                <a:latin typeface="Lato"/>
                <a:ea typeface="Lato"/>
                <a:cs typeface="Lato"/>
                <a:sym typeface="Lato"/>
              </a:rPr>
              <a:t>                               Aprendizado por transferência</a:t>
            </a:r>
            <a:endParaRPr lang="pt-BR" dirty="0" err="1">
              <a:ea typeface="Lato"/>
              <a:cs typeface="Lato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787B1C5-9183-A8D5-4217-597CC6F2EACA}"/>
              </a:ext>
            </a:extLst>
          </p:cNvPr>
          <p:cNvSpPr/>
          <p:nvPr/>
        </p:nvSpPr>
        <p:spPr>
          <a:xfrm>
            <a:off x="1700548" y="1702406"/>
            <a:ext cx="1384261" cy="5369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2000" dirty="0"/>
              <a:t>   Modelo</a:t>
            </a:r>
            <a:endParaRPr lang="pt-BR" sz="2000" dirty="0" err="1">
              <a:cs typeface="Arial"/>
            </a:endParaRP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1BD0A2C9-79B2-5D94-5165-4B2A83443D92}"/>
              </a:ext>
            </a:extLst>
          </p:cNvPr>
          <p:cNvSpPr/>
          <p:nvPr/>
        </p:nvSpPr>
        <p:spPr>
          <a:xfrm>
            <a:off x="5975685" y="2436395"/>
            <a:ext cx="421105" cy="782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1CCCBB4C-D2CA-B7F1-031A-8CC3E5A96E47}"/>
              </a:ext>
            </a:extLst>
          </p:cNvPr>
          <p:cNvSpPr/>
          <p:nvPr/>
        </p:nvSpPr>
        <p:spPr>
          <a:xfrm>
            <a:off x="3669631" y="1794710"/>
            <a:ext cx="982579" cy="350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8177E4-B169-EC63-A05A-AD5A0ADC9BB6}"/>
              </a:ext>
            </a:extLst>
          </p:cNvPr>
          <p:cNvSpPr/>
          <p:nvPr/>
        </p:nvSpPr>
        <p:spPr>
          <a:xfrm>
            <a:off x="1660443" y="3537222"/>
            <a:ext cx="1725156" cy="67733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2000" dirty="0"/>
              <a:t>  Tarefa alvo</a:t>
            </a:r>
            <a:endParaRPr lang="pt-BR" sz="2000" dirty="0" err="1">
              <a:cs typeface="Arial"/>
            </a:endParaRPr>
          </a:p>
        </p:txBody>
      </p:sp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93E7BF37-F3E3-827E-7993-56EDA91EAED2}"/>
              </a:ext>
            </a:extLst>
          </p:cNvPr>
          <p:cNvSpPr/>
          <p:nvPr/>
        </p:nvSpPr>
        <p:spPr>
          <a:xfrm>
            <a:off x="3890210" y="3539289"/>
            <a:ext cx="1062789" cy="5213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48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850" y="141463"/>
            <a:ext cx="1042576" cy="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22;p15"/>
          <p:cNvSpPr txBox="1"/>
          <p:nvPr/>
        </p:nvSpPr>
        <p:spPr>
          <a:xfrm>
            <a:off x="260275" y="108825"/>
            <a:ext cx="67368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Introdução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  </a:t>
            </a:r>
            <a:r>
              <a:rPr lang="en" sz="1000" b="1" u="sng" dirty="0" err="1">
                <a:latin typeface="Lato"/>
                <a:ea typeface="Lato"/>
                <a:cs typeface="Lato"/>
                <a:sym typeface="Lato"/>
              </a:rPr>
              <a:t>Referencial</a:t>
            </a:r>
            <a:r>
              <a:rPr lang="en" sz="1000" b="1" u="sng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b="1" u="sng" dirty="0" err="1">
                <a:latin typeface="Lato"/>
                <a:ea typeface="Lato"/>
                <a:cs typeface="Lato"/>
                <a:sym typeface="Lato"/>
              </a:rPr>
              <a:t>teórico</a:t>
            </a:r>
            <a:r>
              <a:rPr lang="en" sz="1000" b="1" dirty="0">
                <a:latin typeface="Lato"/>
                <a:ea typeface="Lato"/>
                <a:cs typeface="Lato"/>
                <a:sym typeface="Lato"/>
              </a:rPr>
              <a:t>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Trabalhos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relacionados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 Pipeline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Experimentos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          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Conclusões</a:t>
            </a:r>
            <a:endParaRPr sz="1000" dirty="0" err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Google Shape;94;p14"/>
          <p:cNvSpPr txBox="1">
            <a:spLocks/>
          </p:cNvSpPr>
          <p:nvPr/>
        </p:nvSpPr>
        <p:spPr>
          <a:xfrm>
            <a:off x="-1139753" y="559770"/>
            <a:ext cx="9230360" cy="49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sz="2400" dirty="0">
                <a:latin typeface="Lato"/>
                <a:ea typeface="Lato"/>
                <a:cs typeface="Lato"/>
                <a:sym typeface="Lato"/>
              </a:rPr>
              <a:t>                               Aprendizado por transferência e </a:t>
            </a:r>
            <a:r>
              <a:rPr lang="pt-BR" sz="2400" dirty="0" err="1">
                <a:latin typeface="Lato"/>
                <a:ea typeface="Lato"/>
                <a:cs typeface="Lato"/>
                <a:sym typeface="Lato"/>
              </a:rPr>
              <a:t>text</a:t>
            </a:r>
            <a:r>
              <a:rPr lang="pt-BR" sz="2400" dirty="0">
                <a:latin typeface="Lato"/>
                <a:ea typeface="Lato"/>
                <a:cs typeface="Lato"/>
                <a:sym typeface="Lato"/>
              </a:rPr>
              <a:t> </a:t>
            </a:r>
            <a:r>
              <a:rPr lang="pt-BR" sz="2400" dirty="0" err="1">
                <a:latin typeface="Lato"/>
                <a:ea typeface="Lato"/>
                <a:cs typeface="Lato"/>
                <a:sym typeface="Lato"/>
              </a:rPr>
              <a:t>embedding</a:t>
            </a:r>
            <a:endParaRPr lang="pt-BR" sz="2400" dirty="0" err="1">
              <a:latin typeface="Lato"/>
              <a:ea typeface="Lato"/>
              <a:cs typeface="Lato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787B1C5-9183-A8D5-4217-597CC6F2EACA}"/>
              </a:ext>
            </a:extLst>
          </p:cNvPr>
          <p:cNvSpPr/>
          <p:nvPr/>
        </p:nvSpPr>
        <p:spPr>
          <a:xfrm>
            <a:off x="1028784" y="2424302"/>
            <a:ext cx="6818523" cy="5369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2000" dirty="0"/>
              <a:t>         Modelos otimizados em outras tarefas de NLP</a:t>
            </a:r>
            <a:endParaRPr lang="pt-BR" sz="2000" dirty="0" err="1">
              <a:cs typeface="Arial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368FE9-7C5B-DDF9-BF01-E587D3FCFBEC}"/>
              </a:ext>
            </a:extLst>
          </p:cNvPr>
          <p:cNvSpPr/>
          <p:nvPr/>
        </p:nvSpPr>
        <p:spPr>
          <a:xfrm>
            <a:off x="1028784" y="3146197"/>
            <a:ext cx="6818524" cy="5369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2000" dirty="0"/>
              <a:t>   Aprendem formas para representar vetorialmente textos</a:t>
            </a:r>
            <a:endParaRPr lang="pt-BR" sz="2000" dirty="0">
              <a:cs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0FB2ED9-2F8E-DB90-C58C-DA2ADD2E5251}"/>
              </a:ext>
            </a:extLst>
          </p:cNvPr>
          <p:cNvSpPr/>
          <p:nvPr/>
        </p:nvSpPr>
        <p:spPr>
          <a:xfrm>
            <a:off x="1028784" y="3958328"/>
            <a:ext cx="6818524" cy="7274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2000" dirty="0"/>
              <a:t>            As formas são utilizadas em outras tarefas</a:t>
            </a:r>
            <a:endParaRPr lang="pt-BR" sz="2000" dirty="0">
              <a:cs typeface="Arial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5377491-D937-9139-6BE0-645CEB6E6550}"/>
              </a:ext>
            </a:extLst>
          </p:cNvPr>
          <p:cNvSpPr/>
          <p:nvPr/>
        </p:nvSpPr>
        <p:spPr>
          <a:xfrm>
            <a:off x="1028785" y="1491855"/>
            <a:ext cx="2346788" cy="7274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2000" dirty="0"/>
              <a:t>       Doc-</a:t>
            </a:r>
            <a:r>
              <a:rPr lang="pt-BR" sz="2000" dirty="0" err="1"/>
              <a:t>to</a:t>
            </a:r>
            <a:r>
              <a:rPr lang="pt-BR" sz="2000" dirty="0"/>
              <a:t>-</a:t>
            </a:r>
            <a:r>
              <a:rPr lang="pt-BR" sz="2000" dirty="0" err="1"/>
              <a:t>vec</a:t>
            </a:r>
            <a:endParaRPr lang="pt-BR" sz="2000" dirty="0" err="1">
              <a:cs typeface="Arial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015AEF7-089F-6F29-E0CA-EAD17D4AFE8D}"/>
              </a:ext>
            </a:extLst>
          </p:cNvPr>
          <p:cNvSpPr/>
          <p:nvPr/>
        </p:nvSpPr>
        <p:spPr>
          <a:xfrm>
            <a:off x="5530599" y="1471801"/>
            <a:ext cx="2256552" cy="76757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2000" dirty="0"/>
              <a:t>           USE</a:t>
            </a:r>
            <a:endParaRPr lang="pt-BR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1901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850" y="141463"/>
            <a:ext cx="1042576" cy="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tângulo 7"/>
          <p:cNvSpPr/>
          <p:nvPr/>
        </p:nvSpPr>
        <p:spPr>
          <a:xfrm>
            <a:off x="1078917" y="3015854"/>
            <a:ext cx="6868655" cy="87785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2000" dirty="0"/>
              <a:t>  Não é limitada ao mapeamento individual das palavras </a:t>
            </a:r>
            <a:endParaRPr lang="pt-BR" sz="2000" dirty="0">
              <a:cs typeface="Arial"/>
            </a:endParaRPr>
          </a:p>
        </p:txBody>
      </p:sp>
      <p:sp>
        <p:nvSpPr>
          <p:cNvPr id="10" name="Google Shape;122;p15"/>
          <p:cNvSpPr txBox="1"/>
          <p:nvPr/>
        </p:nvSpPr>
        <p:spPr>
          <a:xfrm>
            <a:off x="260275" y="108825"/>
            <a:ext cx="67368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Introdução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  </a:t>
            </a:r>
            <a:r>
              <a:rPr lang="en" sz="1000" b="1" u="sng" dirty="0" err="1">
                <a:latin typeface="Lato"/>
                <a:ea typeface="Lato"/>
                <a:cs typeface="Lato"/>
                <a:sym typeface="Lato"/>
              </a:rPr>
              <a:t>Referencial</a:t>
            </a:r>
            <a:r>
              <a:rPr lang="en" sz="1000" b="1" u="sng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b="1" u="sng" dirty="0" err="1">
                <a:latin typeface="Lato"/>
                <a:ea typeface="Lato"/>
                <a:cs typeface="Lato"/>
                <a:sym typeface="Lato"/>
              </a:rPr>
              <a:t>teórico</a:t>
            </a:r>
            <a:r>
              <a:rPr lang="en" sz="1000" b="1" dirty="0">
                <a:latin typeface="Lato"/>
                <a:ea typeface="Lato"/>
                <a:cs typeface="Lato"/>
                <a:sym typeface="Lato"/>
              </a:rPr>
              <a:t>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Trabalhos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relacionados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 Pipeline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Experimentos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          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Conclusões</a:t>
            </a:r>
            <a:endParaRPr sz="1000" dirty="0" err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78919" y="1682202"/>
            <a:ext cx="6868654" cy="7924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2000" dirty="0"/>
              <a:t>                   Técnica baseada no word-2-vec</a:t>
            </a:r>
          </a:p>
        </p:txBody>
      </p:sp>
      <p:sp>
        <p:nvSpPr>
          <p:cNvPr id="12" name="Google Shape;94;p14"/>
          <p:cNvSpPr txBox="1">
            <a:spLocks/>
          </p:cNvSpPr>
          <p:nvPr/>
        </p:nvSpPr>
        <p:spPr>
          <a:xfrm>
            <a:off x="1828036" y="559769"/>
            <a:ext cx="7596071" cy="49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sz="2400" dirty="0">
                <a:latin typeface="Lato"/>
                <a:ea typeface="Lato"/>
                <a:cs typeface="Lato"/>
                <a:sym typeface="Lato"/>
              </a:rPr>
              <a:t>                     Doc-2-vec</a:t>
            </a:r>
          </a:p>
        </p:txBody>
      </p:sp>
    </p:spTree>
    <p:extLst>
      <p:ext uri="{BB962C8B-B14F-4D97-AF65-F5344CB8AC3E}">
        <p14:creationId xmlns:p14="http://schemas.microsoft.com/office/powerpoint/2010/main" val="328636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>
            <a:off x="903621" y="1529279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O que são itens discursivos ?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850" y="141463"/>
            <a:ext cx="1042576" cy="2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850" y="141463"/>
            <a:ext cx="1042576" cy="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tângulo 7"/>
          <p:cNvSpPr/>
          <p:nvPr/>
        </p:nvSpPr>
        <p:spPr>
          <a:xfrm>
            <a:off x="3050203" y="2945669"/>
            <a:ext cx="2688238" cy="87785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/>
              <a:t>         </a:t>
            </a:r>
            <a:r>
              <a:rPr lang="pt-BR" sz="2000" dirty="0" err="1"/>
              <a:t>Multi-Task</a:t>
            </a:r>
            <a:r>
              <a:rPr lang="pt-BR" sz="2000" dirty="0"/>
              <a:t> </a:t>
            </a:r>
          </a:p>
          <a:p>
            <a:r>
              <a:rPr lang="pt-BR" sz="2000" dirty="0"/>
              <a:t>           Learning</a:t>
            </a:r>
          </a:p>
        </p:txBody>
      </p:sp>
      <p:sp>
        <p:nvSpPr>
          <p:cNvPr id="10" name="Google Shape;122;p15"/>
          <p:cNvSpPr txBox="1"/>
          <p:nvPr/>
        </p:nvSpPr>
        <p:spPr>
          <a:xfrm>
            <a:off x="260275" y="108825"/>
            <a:ext cx="67368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Introdução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  </a:t>
            </a:r>
            <a:r>
              <a:rPr lang="en" sz="1000" b="1" u="sng" dirty="0" err="1">
                <a:latin typeface="Lato"/>
                <a:ea typeface="Lato"/>
                <a:cs typeface="Lato"/>
                <a:sym typeface="Lato"/>
              </a:rPr>
              <a:t>Referencial</a:t>
            </a:r>
            <a:r>
              <a:rPr lang="en" sz="1000" b="1" u="sng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b="1" u="sng" dirty="0" err="1">
                <a:latin typeface="Lato"/>
                <a:ea typeface="Lato"/>
                <a:cs typeface="Lato"/>
                <a:sym typeface="Lato"/>
              </a:rPr>
              <a:t>teórico</a:t>
            </a:r>
            <a:r>
              <a:rPr lang="en" sz="1000" b="1" dirty="0">
                <a:latin typeface="Lato"/>
                <a:ea typeface="Lato"/>
                <a:cs typeface="Lato"/>
                <a:sym typeface="Lato"/>
              </a:rPr>
              <a:t>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Trabalhos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relacionados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 Pipeline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Experimentos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        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Conclusões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</a:t>
            </a:r>
            <a:endParaRPr sz="10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050203" y="1657138"/>
            <a:ext cx="2688238" cy="7924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/>
              <a:t>   </a:t>
            </a:r>
            <a:r>
              <a:rPr lang="pt-BR" sz="2000" dirty="0" err="1"/>
              <a:t>Transfer</a:t>
            </a:r>
            <a:r>
              <a:rPr lang="pt-BR" sz="2000" dirty="0"/>
              <a:t> Learning</a:t>
            </a:r>
          </a:p>
        </p:txBody>
      </p:sp>
      <p:sp>
        <p:nvSpPr>
          <p:cNvPr id="12" name="Google Shape;94;p14"/>
          <p:cNvSpPr txBox="1">
            <a:spLocks/>
          </p:cNvSpPr>
          <p:nvPr/>
        </p:nvSpPr>
        <p:spPr>
          <a:xfrm>
            <a:off x="890575" y="569795"/>
            <a:ext cx="7596071" cy="49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sz="2400" dirty="0">
                <a:latin typeface="Lato"/>
                <a:ea typeface="Lato"/>
                <a:cs typeface="Lato"/>
                <a:sym typeface="Lato"/>
              </a:rPr>
              <a:t>                     Universal </a:t>
            </a:r>
            <a:r>
              <a:rPr lang="pt-BR" sz="2400" dirty="0" err="1">
                <a:latin typeface="Lato"/>
                <a:ea typeface="Lato"/>
                <a:cs typeface="Lato"/>
                <a:sym typeface="Lato"/>
              </a:rPr>
              <a:t>Sentence</a:t>
            </a:r>
            <a:r>
              <a:rPr lang="pt-BR" sz="24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2400" dirty="0" err="1">
                <a:latin typeface="Lato"/>
                <a:ea typeface="Lato"/>
                <a:cs typeface="Lato"/>
                <a:sym typeface="Lato"/>
              </a:rPr>
              <a:t>Encoder</a:t>
            </a:r>
            <a:endParaRPr lang="pt-BR" sz="24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987757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850" y="141463"/>
            <a:ext cx="1042576" cy="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22;p15"/>
          <p:cNvSpPr txBox="1"/>
          <p:nvPr/>
        </p:nvSpPr>
        <p:spPr>
          <a:xfrm>
            <a:off x="260275" y="108825"/>
            <a:ext cx="67368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Introdução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  </a:t>
            </a:r>
            <a:r>
              <a:rPr lang="en" sz="1000" b="1" u="sng" dirty="0" err="1">
                <a:latin typeface="Lato"/>
                <a:ea typeface="Lato"/>
                <a:cs typeface="Lato"/>
                <a:sym typeface="Lato"/>
              </a:rPr>
              <a:t>Referencial</a:t>
            </a:r>
            <a:r>
              <a:rPr lang="en" sz="1000" b="1" u="sng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b="1" u="sng" dirty="0" err="1">
                <a:latin typeface="Lato"/>
                <a:ea typeface="Lato"/>
                <a:cs typeface="Lato"/>
                <a:sym typeface="Lato"/>
              </a:rPr>
              <a:t>teórico</a:t>
            </a:r>
            <a:r>
              <a:rPr lang="en" sz="1000" b="1" dirty="0">
                <a:latin typeface="Lato"/>
                <a:ea typeface="Lato"/>
                <a:cs typeface="Lato"/>
                <a:sym typeface="Lato"/>
              </a:rPr>
              <a:t>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Trabalhos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relacionados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 Pipeline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Experimentos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     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Conclusões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</a:t>
            </a:r>
            <a:endParaRPr sz="10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94;p14"/>
          <p:cNvSpPr txBox="1">
            <a:spLocks/>
          </p:cNvSpPr>
          <p:nvPr/>
        </p:nvSpPr>
        <p:spPr>
          <a:xfrm>
            <a:off x="670179" y="556093"/>
            <a:ext cx="9356804" cy="49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sz="2400" dirty="0">
                <a:latin typeface="Lato"/>
                <a:ea typeface="Lato"/>
                <a:cs typeface="Lato"/>
                <a:sym typeface="Lato"/>
              </a:rPr>
              <a:t>   </a:t>
            </a:r>
            <a:r>
              <a:rPr lang="pt-BR" sz="1800" dirty="0">
                <a:latin typeface="Lato"/>
                <a:ea typeface="Lato"/>
                <a:cs typeface="Lato"/>
                <a:sym typeface="Lato"/>
              </a:rPr>
              <a:t>Exemplos de  tarefas em que o Universal </a:t>
            </a:r>
            <a:r>
              <a:rPr lang="pt-BR" sz="1800" dirty="0" err="1">
                <a:latin typeface="Lato"/>
                <a:ea typeface="Lato"/>
                <a:cs typeface="Lato"/>
                <a:sym typeface="Lato"/>
              </a:rPr>
              <a:t>Sentence</a:t>
            </a:r>
            <a:r>
              <a:rPr lang="pt-BR" sz="18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 dirty="0" err="1">
                <a:latin typeface="Lato"/>
                <a:ea typeface="Lato"/>
                <a:cs typeface="Lato"/>
                <a:sym typeface="Lato"/>
              </a:rPr>
              <a:t>Encoder</a:t>
            </a:r>
            <a:r>
              <a:rPr lang="pt-BR" sz="1800" dirty="0">
                <a:latin typeface="Lato"/>
                <a:ea typeface="Lato"/>
                <a:cs typeface="Lato"/>
                <a:sym typeface="Lato"/>
              </a:rPr>
              <a:t> é otimizado</a:t>
            </a:r>
            <a:endParaRPr lang="pt-BR" sz="2400" dirty="0">
              <a:latin typeface="Lato"/>
              <a:ea typeface="Lato"/>
              <a:cs typeface="Lato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88" y="1492856"/>
            <a:ext cx="3381848" cy="1807051"/>
          </a:xfrm>
          <a:prstGeom prst="rect">
            <a:avLst/>
          </a:prstGeom>
        </p:spPr>
      </p:pic>
      <p:sp>
        <p:nvSpPr>
          <p:cNvPr id="14" name="Subtítulo 3"/>
          <p:cNvSpPr txBox="1">
            <a:spLocks/>
          </p:cNvSpPr>
          <p:nvPr/>
        </p:nvSpPr>
        <p:spPr>
          <a:xfrm>
            <a:off x="4401457" y="1682828"/>
            <a:ext cx="3809455" cy="5562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err="1">
                <a:solidFill>
                  <a:schemeClr val="bg2"/>
                </a:solidFill>
              </a:rPr>
              <a:t>Conversational</a:t>
            </a:r>
            <a:r>
              <a:rPr lang="pt-BR" sz="1800" dirty="0">
                <a:solidFill>
                  <a:schemeClr val="bg2"/>
                </a:solidFill>
              </a:rPr>
              <a:t> Input-Response </a:t>
            </a:r>
          </a:p>
          <a:p>
            <a:r>
              <a:rPr lang="pt-BR" sz="1800" dirty="0" err="1">
                <a:solidFill>
                  <a:schemeClr val="bg2"/>
                </a:solidFill>
              </a:rPr>
              <a:t>Prediction</a:t>
            </a:r>
            <a:endParaRPr lang="pt-BR" sz="1800" dirty="0">
              <a:solidFill>
                <a:schemeClr val="bg2"/>
              </a:solidFill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88" y="3513876"/>
            <a:ext cx="4228195" cy="1359174"/>
          </a:xfrm>
          <a:prstGeom prst="rect">
            <a:avLst/>
          </a:prstGeom>
        </p:spPr>
      </p:pic>
      <p:sp>
        <p:nvSpPr>
          <p:cNvPr id="16" name="Subtítulo 3"/>
          <p:cNvSpPr txBox="1">
            <a:spLocks/>
          </p:cNvSpPr>
          <p:nvPr/>
        </p:nvSpPr>
        <p:spPr>
          <a:xfrm>
            <a:off x="4828068" y="3915343"/>
            <a:ext cx="4076758" cy="556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2"/>
                </a:solidFill>
              </a:rPr>
              <a:t>Natural </a:t>
            </a:r>
            <a:r>
              <a:rPr lang="pt-BR" dirty="0" err="1">
                <a:solidFill>
                  <a:schemeClr val="bg2"/>
                </a:solidFill>
              </a:rPr>
              <a:t>Language</a:t>
            </a:r>
            <a:r>
              <a:rPr lang="pt-BR" dirty="0">
                <a:solidFill>
                  <a:schemeClr val="bg2"/>
                </a:solidFill>
              </a:rPr>
              <a:t> </a:t>
            </a:r>
            <a:r>
              <a:rPr lang="pt-BR" dirty="0" err="1">
                <a:solidFill>
                  <a:schemeClr val="bg2"/>
                </a:solidFill>
              </a:rPr>
              <a:t>Inference</a:t>
            </a:r>
            <a:endParaRPr lang="pt-B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415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850" y="141463"/>
            <a:ext cx="1042576" cy="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22;p15"/>
          <p:cNvSpPr txBox="1"/>
          <p:nvPr/>
        </p:nvSpPr>
        <p:spPr>
          <a:xfrm>
            <a:off x="260275" y="108825"/>
            <a:ext cx="67368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dirty="0">
                <a:latin typeface="Lato"/>
                <a:ea typeface="Lato"/>
                <a:cs typeface="Lato"/>
                <a:sym typeface="Lato"/>
              </a:rPr>
              <a:t>Introdução        </a:t>
            </a:r>
            <a:r>
              <a:rPr lang="en" sz="1000" b="1" u="sng" dirty="0" err="1">
                <a:latin typeface="Lato"/>
                <a:ea typeface="Lato"/>
                <a:cs typeface="Lato"/>
                <a:sym typeface="Lato"/>
              </a:rPr>
              <a:t>Referencial</a:t>
            </a:r>
            <a:r>
              <a:rPr lang="en" sz="1000" b="1" u="sng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b="1" u="sng" dirty="0" err="1">
                <a:latin typeface="Lato"/>
                <a:ea typeface="Lato"/>
                <a:cs typeface="Lato"/>
                <a:sym typeface="Lato"/>
              </a:rPr>
              <a:t>teórico</a:t>
            </a:r>
            <a:r>
              <a:rPr lang="en" sz="1000" b="1" dirty="0">
                <a:latin typeface="Lato"/>
                <a:ea typeface="Lato"/>
                <a:cs typeface="Lato"/>
                <a:sym typeface="Lato"/>
              </a:rPr>
              <a:t>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Trabalhos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relacionados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 Pipeline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Experimentos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        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Conclusões</a:t>
            </a:r>
            <a:endParaRPr sz="1000" dirty="0" err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461769" y="1744876"/>
            <a:ext cx="2026836" cy="7924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/>
              <a:t>   Documentos </a:t>
            </a:r>
          </a:p>
        </p:txBody>
      </p:sp>
      <p:sp>
        <p:nvSpPr>
          <p:cNvPr id="12" name="Google Shape;94;p14"/>
          <p:cNvSpPr txBox="1">
            <a:spLocks/>
          </p:cNvSpPr>
          <p:nvPr/>
        </p:nvSpPr>
        <p:spPr>
          <a:xfrm>
            <a:off x="2781748" y="654934"/>
            <a:ext cx="7596071" cy="49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sz="2400" dirty="0">
                <a:latin typeface="Lato"/>
                <a:ea typeface="Lato"/>
                <a:cs typeface="Lato"/>
                <a:sym typeface="Lato"/>
              </a:rPr>
              <a:t>                     LSI</a:t>
            </a:r>
          </a:p>
        </p:txBody>
      </p:sp>
      <p:sp>
        <p:nvSpPr>
          <p:cNvPr id="7" name="Retângulo 6"/>
          <p:cNvSpPr/>
          <p:nvPr/>
        </p:nvSpPr>
        <p:spPr>
          <a:xfrm>
            <a:off x="6256293" y="1818526"/>
            <a:ext cx="2026836" cy="7924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/>
              <a:t>   Tópicos </a:t>
            </a:r>
          </a:p>
        </p:txBody>
      </p:sp>
      <p:sp>
        <p:nvSpPr>
          <p:cNvPr id="2" name="Seta para a Direita 1"/>
          <p:cNvSpPr/>
          <p:nvPr/>
        </p:nvSpPr>
        <p:spPr>
          <a:xfrm>
            <a:off x="4039024" y="1908861"/>
            <a:ext cx="1730829" cy="464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Google Shape;94;p14"/>
          <p:cNvSpPr txBox="1">
            <a:spLocks/>
          </p:cNvSpPr>
          <p:nvPr/>
        </p:nvSpPr>
        <p:spPr>
          <a:xfrm>
            <a:off x="2507536" y="2525076"/>
            <a:ext cx="3798036" cy="49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sz="2400" dirty="0">
                <a:latin typeface="Lato"/>
                <a:ea typeface="Lato"/>
                <a:cs typeface="Lato"/>
                <a:sym typeface="Lato"/>
              </a:rPr>
              <a:t>                        ‘Grau de</a:t>
            </a:r>
          </a:p>
          <a:p>
            <a:r>
              <a:rPr lang="pt-BR" sz="2400" dirty="0">
                <a:latin typeface="Lato"/>
                <a:ea typeface="Lato"/>
                <a:cs typeface="Lato"/>
                <a:sym typeface="Lato"/>
              </a:rPr>
              <a:t>                  pertencimento’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3369992" y="3727055"/>
            <a:ext cx="3251745" cy="7924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/>
              <a:t>       Baseado em SVD </a:t>
            </a:r>
          </a:p>
        </p:txBody>
      </p:sp>
    </p:spTree>
    <p:extLst>
      <p:ext uri="{BB962C8B-B14F-4D97-AF65-F5344CB8AC3E}">
        <p14:creationId xmlns:p14="http://schemas.microsoft.com/office/powerpoint/2010/main" val="408290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850" y="141463"/>
            <a:ext cx="1042576" cy="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22;p15"/>
          <p:cNvSpPr txBox="1"/>
          <p:nvPr/>
        </p:nvSpPr>
        <p:spPr>
          <a:xfrm>
            <a:off x="260275" y="108825"/>
            <a:ext cx="67368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dirty="0">
                <a:latin typeface="Lato"/>
                <a:ea typeface="Lato"/>
                <a:cs typeface="Lato"/>
                <a:sym typeface="Lato"/>
              </a:rPr>
              <a:t>Introdução        </a:t>
            </a:r>
            <a:r>
              <a:rPr lang="en" sz="1000" b="1" u="sng" dirty="0" err="1">
                <a:latin typeface="Lato"/>
                <a:ea typeface="Lato"/>
                <a:cs typeface="Lato"/>
                <a:sym typeface="Lato"/>
              </a:rPr>
              <a:t>Referencial</a:t>
            </a:r>
            <a:r>
              <a:rPr lang="en" sz="1000" b="1" u="sng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b="1" u="sng" dirty="0" err="1">
                <a:latin typeface="Lato"/>
                <a:ea typeface="Lato"/>
                <a:cs typeface="Lato"/>
                <a:sym typeface="Lato"/>
              </a:rPr>
              <a:t>teórico</a:t>
            </a:r>
            <a:r>
              <a:rPr lang="en" sz="1000" b="1" dirty="0">
                <a:latin typeface="Lato"/>
                <a:ea typeface="Lato"/>
                <a:cs typeface="Lato"/>
                <a:sym typeface="Lato"/>
              </a:rPr>
              <a:t>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Trabalhos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relacionados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 Pipeline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Experimentos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         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Conclusões</a:t>
            </a:r>
            <a:endParaRPr sz="1000" dirty="0" err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Google Shape;94;p14"/>
          <p:cNvSpPr txBox="1">
            <a:spLocks/>
          </p:cNvSpPr>
          <p:nvPr/>
        </p:nvSpPr>
        <p:spPr>
          <a:xfrm>
            <a:off x="889175" y="620605"/>
            <a:ext cx="7596071" cy="49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sz="2400" dirty="0">
                <a:latin typeface="Lato"/>
                <a:ea typeface="Lato"/>
                <a:cs typeface="Lato"/>
                <a:sym typeface="Lato"/>
              </a:rPr>
              <a:t>                     Ilustração da aplicação do LSI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59" y="1703816"/>
            <a:ext cx="8550702" cy="274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41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850" y="141463"/>
            <a:ext cx="1042576" cy="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22;p15"/>
          <p:cNvSpPr txBox="1"/>
          <p:nvPr/>
        </p:nvSpPr>
        <p:spPr>
          <a:xfrm>
            <a:off x="260275" y="108825"/>
            <a:ext cx="67368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Introdução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  </a:t>
            </a:r>
            <a:r>
              <a:rPr lang="en" sz="1000" b="1" u="sng" dirty="0" err="1">
                <a:latin typeface="Lato"/>
                <a:ea typeface="Lato"/>
                <a:cs typeface="Lato"/>
                <a:sym typeface="Lato"/>
              </a:rPr>
              <a:t>Referencial</a:t>
            </a:r>
            <a:r>
              <a:rPr lang="en" sz="1000" b="1" u="sng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b="1" u="sng" dirty="0" err="1">
                <a:latin typeface="Lato"/>
                <a:ea typeface="Lato"/>
                <a:cs typeface="Lato"/>
                <a:sym typeface="Lato"/>
              </a:rPr>
              <a:t>teórico</a:t>
            </a:r>
            <a:r>
              <a:rPr lang="en" sz="1000" b="1" dirty="0">
                <a:latin typeface="Lato"/>
                <a:ea typeface="Lato"/>
                <a:cs typeface="Lato"/>
                <a:sym typeface="Lato"/>
              </a:rPr>
              <a:t>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Trabalhos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relacionados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 Pipeline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Experimentos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          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Conclusões</a:t>
            </a:r>
            <a:endParaRPr sz="1000" dirty="0" err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26003" y="2970584"/>
            <a:ext cx="6868654" cy="7924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2000" dirty="0"/>
              <a:t>               Técnica baseada na </a:t>
            </a:r>
            <a:r>
              <a:rPr lang="pt-BR" sz="2000" dirty="0" err="1"/>
              <a:t>frequencia</a:t>
            </a:r>
            <a:r>
              <a:rPr lang="pt-BR" sz="2000" dirty="0"/>
              <a:t> de palavras</a:t>
            </a:r>
          </a:p>
        </p:txBody>
      </p:sp>
      <p:sp>
        <p:nvSpPr>
          <p:cNvPr id="12" name="Google Shape;94;p14"/>
          <p:cNvSpPr txBox="1">
            <a:spLocks/>
          </p:cNvSpPr>
          <p:nvPr/>
        </p:nvSpPr>
        <p:spPr>
          <a:xfrm>
            <a:off x="1872040" y="628282"/>
            <a:ext cx="7596071" cy="49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sz="2400" dirty="0">
                <a:latin typeface="Lato"/>
                <a:ea typeface="Lato"/>
                <a:cs typeface="Lato"/>
                <a:sym typeface="Lato"/>
              </a:rPr>
              <a:t>                     TF-IDF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18861C9-C5DE-AED7-F3D9-8A8945887232}"/>
              </a:ext>
            </a:extLst>
          </p:cNvPr>
          <p:cNvSpPr/>
          <p:nvPr/>
        </p:nvSpPr>
        <p:spPr>
          <a:xfrm>
            <a:off x="1026002" y="1774667"/>
            <a:ext cx="6868654" cy="7924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2000" dirty="0"/>
              <a:t>               </a:t>
            </a:r>
            <a:r>
              <a:rPr lang="pt-BR" sz="2000" dirty="0" err="1"/>
              <a:t>Term</a:t>
            </a:r>
            <a:r>
              <a:rPr lang="pt-BR" sz="2000" dirty="0"/>
              <a:t> Frequency – </a:t>
            </a:r>
            <a:r>
              <a:rPr lang="pt-BR" sz="2000" dirty="0" err="1"/>
              <a:t>Inverse</a:t>
            </a:r>
            <a:r>
              <a:rPr lang="pt-BR" sz="2000" dirty="0"/>
              <a:t> </a:t>
            </a:r>
            <a:r>
              <a:rPr lang="pt-BR" sz="2000" dirty="0" err="1"/>
              <a:t>Document</a:t>
            </a:r>
            <a:r>
              <a:rPr lang="pt-BR" sz="2000" dirty="0"/>
              <a:t> Frequency</a:t>
            </a:r>
            <a:endParaRPr lang="pt-BR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0109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850" y="141463"/>
            <a:ext cx="1042576" cy="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22;p15"/>
          <p:cNvSpPr txBox="1"/>
          <p:nvPr/>
        </p:nvSpPr>
        <p:spPr>
          <a:xfrm>
            <a:off x="260275" y="108825"/>
            <a:ext cx="67368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dirty="0">
                <a:latin typeface="Lato"/>
                <a:ea typeface="Lato"/>
                <a:cs typeface="Lato"/>
                <a:sym typeface="Lato"/>
              </a:rPr>
              <a:t>Introdução        Referencial teórico  </a:t>
            </a:r>
            <a:r>
              <a:rPr lang="en" sz="1000" b="1" u="sng" dirty="0" err="1">
                <a:latin typeface="Lato"/>
                <a:ea typeface="Lato"/>
                <a:cs typeface="Lato"/>
                <a:sym typeface="Lato"/>
              </a:rPr>
              <a:t>Trabalhos</a:t>
            </a:r>
            <a:r>
              <a:rPr lang="en" sz="1000" b="1" u="sng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b="1" u="sng" dirty="0" err="1">
                <a:latin typeface="Lato"/>
                <a:ea typeface="Lato"/>
                <a:cs typeface="Lato"/>
                <a:sym typeface="Lato"/>
              </a:rPr>
              <a:t>relacionados</a:t>
            </a:r>
            <a:r>
              <a:rPr lang="en" sz="1000" b="1" u="sng" dirty="0">
                <a:latin typeface="Lato"/>
                <a:ea typeface="Lato"/>
                <a:cs typeface="Lato"/>
                <a:sym typeface="Lato"/>
              </a:rPr>
              <a:t>       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Pipeline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Experimentos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          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Conclusões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</a:t>
            </a:r>
            <a:endParaRPr sz="10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550" y="1378355"/>
            <a:ext cx="7247382" cy="144892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550" y="3163614"/>
            <a:ext cx="7151937" cy="1664576"/>
          </a:xfrm>
          <a:prstGeom prst="rect">
            <a:avLst/>
          </a:prstGeom>
        </p:spPr>
      </p:pic>
      <p:sp>
        <p:nvSpPr>
          <p:cNvPr id="13" name="Google Shape;94;p14"/>
          <p:cNvSpPr txBox="1">
            <a:spLocks/>
          </p:cNvSpPr>
          <p:nvPr/>
        </p:nvSpPr>
        <p:spPr>
          <a:xfrm>
            <a:off x="-788182" y="487144"/>
            <a:ext cx="10836072" cy="49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sz="2400" dirty="0">
                <a:latin typeface="Lato"/>
                <a:ea typeface="Lato"/>
                <a:cs typeface="Lato"/>
                <a:sym typeface="Lato"/>
              </a:rPr>
              <a:t>                     </a:t>
            </a:r>
            <a:r>
              <a:rPr lang="pt-BR" sz="2000" dirty="0">
                <a:latin typeface="Lato"/>
                <a:ea typeface="Lato"/>
                <a:cs typeface="Lato"/>
                <a:sym typeface="Lato"/>
              </a:rPr>
              <a:t>Comparação de trabalhos voltados a redações x respostas discursivas</a:t>
            </a:r>
          </a:p>
        </p:txBody>
      </p:sp>
    </p:spTree>
    <p:extLst>
      <p:ext uri="{BB962C8B-B14F-4D97-AF65-F5344CB8AC3E}">
        <p14:creationId xmlns:p14="http://schemas.microsoft.com/office/powerpoint/2010/main" val="1208398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850" y="141463"/>
            <a:ext cx="1042576" cy="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4;p14"/>
          <p:cNvSpPr txBox="1">
            <a:spLocks/>
          </p:cNvSpPr>
          <p:nvPr/>
        </p:nvSpPr>
        <p:spPr>
          <a:xfrm>
            <a:off x="3043394" y="535658"/>
            <a:ext cx="7596071" cy="49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sz="2400" dirty="0">
                <a:latin typeface="Lato"/>
                <a:ea typeface="Lato"/>
                <a:cs typeface="Lato"/>
                <a:sym typeface="Lato"/>
              </a:rPr>
              <a:t>Etapas do pipeline</a:t>
            </a:r>
          </a:p>
        </p:txBody>
      </p:sp>
      <p:sp>
        <p:nvSpPr>
          <p:cNvPr id="8" name="Retângulo 7"/>
          <p:cNvSpPr/>
          <p:nvPr/>
        </p:nvSpPr>
        <p:spPr>
          <a:xfrm>
            <a:off x="2606328" y="2382777"/>
            <a:ext cx="3665701" cy="6913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/>
              <a:t>       Extração de </a:t>
            </a:r>
            <a:r>
              <a:rPr lang="pt-BR" sz="2000" dirty="0" err="1"/>
              <a:t>Features</a:t>
            </a:r>
            <a:endParaRPr lang="pt-BR" sz="2000" dirty="0"/>
          </a:p>
        </p:txBody>
      </p:sp>
      <p:sp>
        <p:nvSpPr>
          <p:cNvPr id="10" name="Google Shape;122;p15"/>
          <p:cNvSpPr txBox="1"/>
          <p:nvPr/>
        </p:nvSpPr>
        <p:spPr>
          <a:xfrm>
            <a:off x="260275" y="108825"/>
            <a:ext cx="67368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dirty="0">
                <a:latin typeface="Lato"/>
                <a:ea typeface="Lato"/>
                <a:cs typeface="Lato"/>
                <a:sym typeface="Lato"/>
              </a:rPr>
              <a:t>Introdução        Referencial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teórico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Trabalhos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relacionados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 </a:t>
            </a:r>
            <a:r>
              <a:rPr lang="en" sz="1000" b="1" u="sng" dirty="0">
                <a:latin typeface="Lato"/>
                <a:ea typeface="Lato"/>
                <a:cs typeface="Lato"/>
                <a:sym typeface="Lato"/>
              </a:rPr>
              <a:t>Pipeline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Experimentos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       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Conclusões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</a:t>
            </a:r>
            <a:endParaRPr sz="10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606328" y="1315610"/>
            <a:ext cx="3665701" cy="7924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/>
              <a:t>  Correção de erro ortográfico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2606328" y="3248733"/>
            <a:ext cx="3665701" cy="6791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2000" dirty="0"/>
              <a:t>     Treinamento dos modelos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2606327" y="4102454"/>
            <a:ext cx="3665701" cy="6791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/>
              <a:t>        Avaliação do modelo</a:t>
            </a:r>
          </a:p>
        </p:txBody>
      </p:sp>
    </p:spTree>
    <p:extLst>
      <p:ext uri="{BB962C8B-B14F-4D97-AF65-F5344CB8AC3E}">
        <p14:creationId xmlns:p14="http://schemas.microsoft.com/office/powerpoint/2010/main" val="1856831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850" y="141463"/>
            <a:ext cx="1042576" cy="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4;p14"/>
          <p:cNvSpPr txBox="1">
            <a:spLocks/>
          </p:cNvSpPr>
          <p:nvPr/>
        </p:nvSpPr>
        <p:spPr>
          <a:xfrm>
            <a:off x="757394" y="535658"/>
            <a:ext cx="7596071" cy="49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sz="2400" dirty="0">
                <a:latin typeface="Lato"/>
                <a:ea typeface="Lato"/>
                <a:cs typeface="Lato"/>
                <a:sym typeface="Lato"/>
              </a:rPr>
              <a:t>Abordagem de classificação</a:t>
            </a:r>
            <a:endParaRPr lang="pt-BR" dirty="0"/>
          </a:p>
        </p:txBody>
      </p:sp>
      <p:sp>
        <p:nvSpPr>
          <p:cNvPr id="10" name="Google Shape;122;p15"/>
          <p:cNvSpPr txBox="1"/>
          <p:nvPr/>
        </p:nvSpPr>
        <p:spPr>
          <a:xfrm>
            <a:off x="260275" y="108825"/>
            <a:ext cx="67368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dirty="0">
                <a:latin typeface="Lato"/>
                <a:ea typeface="Lato"/>
                <a:cs typeface="Lato"/>
                <a:sym typeface="Lato"/>
              </a:rPr>
              <a:t>Introdução        Referencial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teórico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Trabalhos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relacionados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 </a:t>
            </a:r>
            <a:r>
              <a:rPr lang="en" sz="1000" b="1" u="sng" dirty="0">
                <a:latin typeface="Lato"/>
                <a:ea typeface="Lato"/>
                <a:cs typeface="Lato"/>
                <a:sym typeface="Lato"/>
              </a:rPr>
              <a:t>Pipeline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Experimentos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       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Conclusões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</a:t>
            </a:r>
            <a:endParaRPr sz="10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2369102" y="1460614"/>
            <a:ext cx="4398945" cy="6791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2000" dirty="0"/>
              <a:t>             Um Modelo treinado* 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9F3F4F1-71F7-D739-3B75-5450B2AE18A2}"/>
              </a:ext>
            </a:extLst>
          </p:cNvPr>
          <p:cNvSpPr/>
          <p:nvPr/>
        </p:nvSpPr>
        <p:spPr>
          <a:xfrm>
            <a:off x="2358319" y="2571265"/>
            <a:ext cx="4398945" cy="6791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2000" dirty="0"/>
              <a:t>     Validação cruzada estratificada 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023DDF4-1DBD-A69F-1D32-A5BC657D5063}"/>
              </a:ext>
            </a:extLst>
          </p:cNvPr>
          <p:cNvSpPr/>
          <p:nvPr/>
        </p:nvSpPr>
        <p:spPr>
          <a:xfrm>
            <a:off x="2358319" y="3714265"/>
            <a:ext cx="4398945" cy="6791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2000" dirty="0"/>
              <a:t>     Validação cruzada sobre QWK</a:t>
            </a:r>
          </a:p>
        </p:txBody>
      </p:sp>
      <p:sp>
        <p:nvSpPr>
          <p:cNvPr id="5" name="Google Shape;94;p14">
            <a:extLst>
              <a:ext uri="{FF2B5EF4-FFF2-40B4-BE49-F238E27FC236}">
                <a16:creationId xmlns:a16="http://schemas.microsoft.com/office/drawing/2014/main" id="{5EA6634E-77CF-9BAA-7E57-8C705AE82B24}"/>
              </a:ext>
            </a:extLst>
          </p:cNvPr>
          <p:cNvSpPr txBox="1">
            <a:spLocks/>
          </p:cNvSpPr>
          <p:nvPr/>
        </p:nvSpPr>
        <p:spPr>
          <a:xfrm>
            <a:off x="207460" y="4449894"/>
            <a:ext cx="8512627" cy="49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sz="1400" dirty="0">
                <a:latin typeface="Lato"/>
                <a:ea typeface="Lato"/>
                <a:cs typeface="Lato"/>
                <a:sym typeface="Lato"/>
              </a:rPr>
              <a:t>*Para cada conjunto de texto, técnica de representação vetorial avaliada e dimensionalidade da técnica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1581419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850" y="141463"/>
            <a:ext cx="1042576" cy="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4;p14"/>
          <p:cNvSpPr txBox="1">
            <a:spLocks/>
          </p:cNvSpPr>
          <p:nvPr/>
        </p:nvSpPr>
        <p:spPr>
          <a:xfrm>
            <a:off x="757394" y="535658"/>
            <a:ext cx="7596071" cy="49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sz="2400" dirty="0">
                <a:latin typeface="Lato"/>
                <a:ea typeface="Lato"/>
                <a:cs typeface="Lato"/>
                <a:sym typeface="Lato"/>
              </a:rPr>
              <a:t>Abordagem de Regressão</a:t>
            </a:r>
            <a:endParaRPr lang="pt-BR" dirty="0"/>
          </a:p>
        </p:txBody>
      </p:sp>
      <p:sp>
        <p:nvSpPr>
          <p:cNvPr id="10" name="Google Shape;122;p15"/>
          <p:cNvSpPr txBox="1"/>
          <p:nvPr/>
        </p:nvSpPr>
        <p:spPr>
          <a:xfrm>
            <a:off x="260275" y="108825"/>
            <a:ext cx="67368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dirty="0">
                <a:latin typeface="Lato"/>
                <a:ea typeface="Lato"/>
                <a:cs typeface="Lato"/>
                <a:sym typeface="Lato"/>
              </a:rPr>
              <a:t>Introdução        Referencial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teórico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Trabalhos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relacionados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 </a:t>
            </a:r>
            <a:r>
              <a:rPr lang="en" sz="1000" b="1" u="sng" dirty="0">
                <a:latin typeface="Lato"/>
                <a:ea typeface="Lato"/>
                <a:cs typeface="Lato"/>
                <a:sym typeface="Lato"/>
              </a:rPr>
              <a:t>Pipeline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Experimentos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       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Conclusões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</a:t>
            </a:r>
            <a:endParaRPr sz="10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2358319" y="1352784"/>
            <a:ext cx="4948878" cy="6791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2000" dirty="0"/>
              <a:t>             Um Modelo treinado* 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9F3F4F1-71F7-D739-3B75-5450B2AE18A2}"/>
              </a:ext>
            </a:extLst>
          </p:cNvPr>
          <p:cNvSpPr/>
          <p:nvPr/>
        </p:nvSpPr>
        <p:spPr>
          <a:xfrm>
            <a:off x="2358319" y="2183076"/>
            <a:ext cx="5002793" cy="6791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2000" dirty="0"/>
              <a:t>     Validação cruzada Não estratificada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023DDF4-1DBD-A69F-1D32-A5BC657D5063}"/>
              </a:ext>
            </a:extLst>
          </p:cNvPr>
          <p:cNvSpPr/>
          <p:nvPr/>
        </p:nvSpPr>
        <p:spPr>
          <a:xfrm>
            <a:off x="2358319" y="3131982"/>
            <a:ext cx="4948878" cy="6791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2000" dirty="0"/>
              <a:t>     Validação cruzada sobre R^2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BF43FC2-116E-9888-2420-633E6BF5CD25}"/>
              </a:ext>
            </a:extLst>
          </p:cNvPr>
          <p:cNvSpPr/>
          <p:nvPr/>
        </p:nvSpPr>
        <p:spPr>
          <a:xfrm>
            <a:off x="2358319" y="4080888"/>
            <a:ext cx="5380199" cy="6791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1800" dirty="0"/>
              <a:t>Previsão aproximada para o inteiro mais próximo</a:t>
            </a:r>
            <a:endParaRPr lang="pt-BR" sz="1800" dirty="0">
              <a:cs typeface="Arial"/>
            </a:endParaRPr>
          </a:p>
        </p:txBody>
      </p:sp>
      <p:sp>
        <p:nvSpPr>
          <p:cNvPr id="6" name="Google Shape;94;p14">
            <a:extLst>
              <a:ext uri="{FF2B5EF4-FFF2-40B4-BE49-F238E27FC236}">
                <a16:creationId xmlns:a16="http://schemas.microsoft.com/office/drawing/2014/main" id="{0A1C84CD-7EAB-4EF6-0B5E-21C9351AD996}"/>
              </a:ext>
            </a:extLst>
          </p:cNvPr>
          <p:cNvSpPr txBox="1">
            <a:spLocks/>
          </p:cNvSpPr>
          <p:nvPr/>
        </p:nvSpPr>
        <p:spPr>
          <a:xfrm>
            <a:off x="293724" y="4978262"/>
            <a:ext cx="8512627" cy="49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sz="1400" dirty="0">
                <a:latin typeface="Lato"/>
                <a:ea typeface="Lato"/>
                <a:cs typeface="Lato"/>
                <a:sym typeface="Lato"/>
              </a:rPr>
              <a:t>*Para cada conjunto de texto, técnica de representação vetorial avaliada e dimensionalidade da técnica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1885435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850" y="141463"/>
            <a:ext cx="1042576" cy="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4;p14"/>
          <p:cNvSpPr txBox="1">
            <a:spLocks/>
          </p:cNvSpPr>
          <p:nvPr/>
        </p:nvSpPr>
        <p:spPr>
          <a:xfrm>
            <a:off x="757394" y="535658"/>
            <a:ext cx="7596071" cy="49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sz="2400" dirty="0">
                <a:latin typeface="Lato"/>
                <a:ea typeface="Lato"/>
                <a:cs typeface="Lato"/>
                <a:sym typeface="Lato"/>
              </a:rPr>
              <a:t>Abordagem de Classificação ordinal</a:t>
            </a:r>
            <a:endParaRPr lang="pt-BR" dirty="0"/>
          </a:p>
        </p:txBody>
      </p:sp>
      <p:sp>
        <p:nvSpPr>
          <p:cNvPr id="10" name="Google Shape;122;p15"/>
          <p:cNvSpPr txBox="1"/>
          <p:nvPr/>
        </p:nvSpPr>
        <p:spPr>
          <a:xfrm>
            <a:off x="260275" y="108825"/>
            <a:ext cx="67368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dirty="0">
                <a:latin typeface="Lato"/>
                <a:ea typeface="Lato"/>
                <a:cs typeface="Lato"/>
                <a:sym typeface="Lato"/>
              </a:rPr>
              <a:t>Introdução        Referencial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teórico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Trabalhos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relacionados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 </a:t>
            </a:r>
            <a:r>
              <a:rPr lang="en" sz="1000" b="1" u="sng" dirty="0">
                <a:latin typeface="Lato"/>
                <a:ea typeface="Lato"/>
                <a:cs typeface="Lato"/>
                <a:sym typeface="Lato"/>
              </a:rPr>
              <a:t>Pipeline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Experimentos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       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Conclusões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</a:t>
            </a:r>
            <a:endParaRPr sz="10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2282837" y="2743793"/>
            <a:ext cx="4194066" cy="6791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2000" dirty="0"/>
              <a:t>          N-1 Modelos treinados* 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22C37FA-238A-324D-FA94-D5534991321A}"/>
              </a:ext>
            </a:extLst>
          </p:cNvPr>
          <p:cNvSpPr/>
          <p:nvPr/>
        </p:nvSpPr>
        <p:spPr>
          <a:xfrm>
            <a:off x="870262" y="1687055"/>
            <a:ext cx="6857472" cy="6791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2000" dirty="0"/>
              <a:t>Transformação do problema de </a:t>
            </a:r>
            <a:r>
              <a:rPr lang="pt-BR" sz="2000" dirty="0" err="1"/>
              <a:t>Classficação</a:t>
            </a:r>
            <a:r>
              <a:rPr lang="pt-BR" sz="2000" dirty="0"/>
              <a:t> </a:t>
            </a:r>
            <a:r>
              <a:rPr lang="pt-BR" sz="2000" dirty="0" err="1"/>
              <a:t>multiclasse</a:t>
            </a:r>
            <a:r>
              <a:rPr lang="pt-BR" sz="2000" dirty="0"/>
              <a:t> </a:t>
            </a:r>
          </a:p>
        </p:txBody>
      </p:sp>
      <p:sp>
        <p:nvSpPr>
          <p:cNvPr id="8" name="Google Shape;94;p14">
            <a:extLst>
              <a:ext uri="{FF2B5EF4-FFF2-40B4-BE49-F238E27FC236}">
                <a16:creationId xmlns:a16="http://schemas.microsoft.com/office/drawing/2014/main" id="{EAB73EEC-FA16-2543-1390-5FEC09702653}"/>
              </a:ext>
            </a:extLst>
          </p:cNvPr>
          <p:cNvSpPr txBox="1">
            <a:spLocks/>
          </p:cNvSpPr>
          <p:nvPr/>
        </p:nvSpPr>
        <p:spPr>
          <a:xfrm>
            <a:off x="218243" y="4029356"/>
            <a:ext cx="8512627" cy="49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sz="1400" dirty="0">
                <a:latin typeface="Lato"/>
                <a:ea typeface="Lato"/>
                <a:cs typeface="Lato"/>
                <a:sym typeface="Lato"/>
              </a:rPr>
              <a:t>*Para cada conjunto de texto, técnica de representação vetorial avaliada e dimensionalidade da técnica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385808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>
            <a:off x="1088678" y="1300679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O que são itens discursivos ?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850" y="141463"/>
            <a:ext cx="1042576" cy="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tângulo 3"/>
          <p:cNvSpPr/>
          <p:nvPr/>
        </p:nvSpPr>
        <p:spPr>
          <a:xfrm>
            <a:off x="1758136" y="2285478"/>
            <a:ext cx="5551714" cy="84960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/>
              <a:t>                  </a:t>
            </a:r>
            <a:r>
              <a:rPr lang="pt-BR" sz="2800" dirty="0"/>
              <a:t>Redações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58136" y="3656980"/>
            <a:ext cx="5551714" cy="92580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/>
              <a:t>         </a:t>
            </a:r>
            <a:r>
              <a:rPr lang="pt-BR" sz="2800" dirty="0"/>
              <a:t>Questões discursivas</a:t>
            </a:r>
          </a:p>
        </p:txBody>
      </p:sp>
      <p:sp>
        <p:nvSpPr>
          <p:cNvPr id="6" name="Google Shape;122;p15"/>
          <p:cNvSpPr txBox="1"/>
          <p:nvPr/>
        </p:nvSpPr>
        <p:spPr>
          <a:xfrm>
            <a:off x="260275" y="108825"/>
            <a:ext cx="67368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b="1" u="sng" dirty="0" err="1">
                <a:latin typeface="Lato"/>
                <a:ea typeface="Lato"/>
                <a:cs typeface="Lato"/>
                <a:sym typeface="Lato"/>
              </a:rPr>
              <a:t>Introdução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Referencial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teórico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Trabalhos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relacionados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 Pipeline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Experimentos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        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Conclusões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</a:t>
            </a:r>
            <a:endParaRPr sz="10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29739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850" y="141463"/>
            <a:ext cx="1042576" cy="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4;p14"/>
          <p:cNvSpPr txBox="1">
            <a:spLocks/>
          </p:cNvSpPr>
          <p:nvPr/>
        </p:nvSpPr>
        <p:spPr>
          <a:xfrm>
            <a:off x="757394" y="535658"/>
            <a:ext cx="7596071" cy="49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sz="2400" dirty="0">
                <a:latin typeface="Lato"/>
                <a:ea typeface="Lato"/>
                <a:cs typeface="Lato"/>
                <a:sym typeface="Lato"/>
              </a:rPr>
              <a:t>Exemplo:</a:t>
            </a:r>
            <a:endParaRPr lang="pt-BR" dirty="0"/>
          </a:p>
        </p:txBody>
      </p:sp>
      <p:sp>
        <p:nvSpPr>
          <p:cNvPr id="10" name="Google Shape;122;p15"/>
          <p:cNvSpPr txBox="1"/>
          <p:nvPr/>
        </p:nvSpPr>
        <p:spPr>
          <a:xfrm>
            <a:off x="260275" y="108825"/>
            <a:ext cx="67368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dirty="0">
                <a:latin typeface="Lato"/>
                <a:ea typeface="Lato"/>
                <a:cs typeface="Lato"/>
                <a:sym typeface="Lato"/>
              </a:rPr>
              <a:t>Introdução        Referencial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teórico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Trabalhos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relacionados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 </a:t>
            </a:r>
            <a:r>
              <a:rPr lang="en" sz="1000" b="1" u="sng" dirty="0">
                <a:latin typeface="Lato"/>
                <a:ea typeface="Lato"/>
                <a:cs typeface="Lato"/>
                <a:sym typeface="Lato"/>
              </a:rPr>
              <a:t>Pipeline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Experimentos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       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Conclusões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</a:t>
            </a:r>
            <a:endParaRPr sz="10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94;p14">
            <a:extLst>
              <a:ext uri="{FF2B5EF4-FFF2-40B4-BE49-F238E27FC236}">
                <a16:creationId xmlns:a16="http://schemas.microsoft.com/office/drawing/2014/main" id="{29249413-E8CE-A7F9-0227-67E3DDA1BA5A}"/>
              </a:ext>
            </a:extLst>
          </p:cNvPr>
          <p:cNvSpPr txBox="1">
            <a:spLocks/>
          </p:cNvSpPr>
          <p:nvPr/>
        </p:nvSpPr>
        <p:spPr>
          <a:xfrm>
            <a:off x="757394" y="1430648"/>
            <a:ext cx="7596071" cy="49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sz="2400" dirty="0">
                <a:latin typeface="Lato"/>
                <a:ea typeface="Lato"/>
                <a:cs typeface="Lato"/>
              </a:rPr>
              <a:t>Suponha 3 classes 0,1 e 2</a:t>
            </a:r>
          </a:p>
        </p:txBody>
      </p:sp>
      <p:sp>
        <p:nvSpPr>
          <p:cNvPr id="3" name="Google Shape;94;p14">
            <a:extLst>
              <a:ext uri="{FF2B5EF4-FFF2-40B4-BE49-F238E27FC236}">
                <a16:creationId xmlns:a16="http://schemas.microsoft.com/office/drawing/2014/main" id="{0CDBCC91-42E8-36E5-73F5-4780424C50CA}"/>
              </a:ext>
            </a:extLst>
          </p:cNvPr>
          <p:cNvSpPr txBox="1">
            <a:spLocks/>
          </p:cNvSpPr>
          <p:nvPr/>
        </p:nvSpPr>
        <p:spPr>
          <a:xfrm>
            <a:off x="703479" y="2077629"/>
            <a:ext cx="7596071" cy="49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sz="2400" dirty="0">
                <a:latin typeface="Lato"/>
                <a:ea typeface="Lato"/>
                <a:cs typeface="Lato"/>
              </a:rPr>
              <a:t>Passamos a ter 2 problemas Pr(X &gt; 0) e Pr(X &gt; 1)</a:t>
            </a:r>
          </a:p>
        </p:txBody>
      </p:sp>
      <p:sp>
        <p:nvSpPr>
          <p:cNvPr id="4" name="Google Shape;94;p14">
            <a:extLst>
              <a:ext uri="{FF2B5EF4-FFF2-40B4-BE49-F238E27FC236}">
                <a16:creationId xmlns:a16="http://schemas.microsoft.com/office/drawing/2014/main" id="{C3BAD3E0-74A1-3EB7-F547-6E95AE40BBE3}"/>
              </a:ext>
            </a:extLst>
          </p:cNvPr>
          <p:cNvSpPr txBox="1">
            <a:spLocks/>
          </p:cNvSpPr>
          <p:nvPr/>
        </p:nvSpPr>
        <p:spPr>
          <a:xfrm>
            <a:off x="703479" y="2681478"/>
            <a:ext cx="8048957" cy="49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sz="2400" dirty="0">
                <a:latin typeface="Lato"/>
                <a:ea typeface="Lato"/>
                <a:cs typeface="Lato"/>
              </a:rPr>
              <a:t>Treinamos 2 modelos e estimamos essas probabilidades</a:t>
            </a:r>
            <a:endParaRPr lang="pt-BR" dirty="0"/>
          </a:p>
        </p:txBody>
      </p:sp>
      <p:sp>
        <p:nvSpPr>
          <p:cNvPr id="5" name="Google Shape;94;p14">
            <a:extLst>
              <a:ext uri="{FF2B5EF4-FFF2-40B4-BE49-F238E27FC236}">
                <a16:creationId xmlns:a16="http://schemas.microsoft.com/office/drawing/2014/main" id="{6D8136AA-AA5B-5D0E-0F46-B8626DF3BD33}"/>
              </a:ext>
            </a:extLst>
          </p:cNvPr>
          <p:cNvSpPr txBox="1">
            <a:spLocks/>
          </p:cNvSpPr>
          <p:nvPr/>
        </p:nvSpPr>
        <p:spPr>
          <a:xfrm>
            <a:off x="703479" y="3360808"/>
            <a:ext cx="8048957" cy="49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sz="2400" dirty="0">
                <a:latin typeface="Lato"/>
                <a:ea typeface="Lato"/>
                <a:cs typeface="Lato"/>
              </a:rPr>
              <a:t>Voltando ao problema original, calculamos: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8427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850" y="141463"/>
            <a:ext cx="1042576" cy="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4;p14"/>
          <p:cNvSpPr txBox="1">
            <a:spLocks/>
          </p:cNvSpPr>
          <p:nvPr/>
        </p:nvSpPr>
        <p:spPr>
          <a:xfrm>
            <a:off x="757394" y="535658"/>
            <a:ext cx="7596071" cy="49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sz="2400" dirty="0">
                <a:latin typeface="Lato"/>
                <a:ea typeface="Lato"/>
                <a:cs typeface="Lato"/>
                <a:sym typeface="Lato"/>
              </a:rPr>
              <a:t>Exemplo:</a:t>
            </a:r>
            <a:endParaRPr lang="pt-BR" dirty="0"/>
          </a:p>
        </p:txBody>
      </p:sp>
      <p:sp>
        <p:nvSpPr>
          <p:cNvPr id="10" name="Google Shape;122;p15"/>
          <p:cNvSpPr txBox="1"/>
          <p:nvPr/>
        </p:nvSpPr>
        <p:spPr>
          <a:xfrm>
            <a:off x="260275" y="108825"/>
            <a:ext cx="67368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dirty="0">
                <a:latin typeface="Lato"/>
                <a:ea typeface="Lato"/>
                <a:cs typeface="Lato"/>
                <a:sym typeface="Lato"/>
              </a:rPr>
              <a:t>Introdução        Referencial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teórico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Trabalhos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relacionados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 </a:t>
            </a:r>
            <a:r>
              <a:rPr lang="en" sz="1000" b="1" u="sng" dirty="0">
                <a:latin typeface="Lato"/>
                <a:ea typeface="Lato"/>
                <a:cs typeface="Lato"/>
                <a:sym typeface="Lato"/>
              </a:rPr>
              <a:t>Pipeline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Experimentos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       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Conclusões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</a:t>
            </a:r>
            <a:endParaRPr sz="10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94;p14">
            <a:extLst>
              <a:ext uri="{FF2B5EF4-FFF2-40B4-BE49-F238E27FC236}">
                <a16:creationId xmlns:a16="http://schemas.microsoft.com/office/drawing/2014/main" id="{ABF7DE45-9C3A-C3F6-56E7-130A3F26365E}"/>
              </a:ext>
            </a:extLst>
          </p:cNvPr>
          <p:cNvSpPr txBox="1">
            <a:spLocks/>
          </p:cNvSpPr>
          <p:nvPr/>
        </p:nvSpPr>
        <p:spPr>
          <a:xfrm>
            <a:off x="681913" y="1365950"/>
            <a:ext cx="8048957" cy="49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sz="2400" dirty="0">
                <a:latin typeface="Lato"/>
                <a:ea typeface="Lato"/>
                <a:cs typeface="Lato"/>
              </a:rPr>
              <a:t>Voltando ao problema original, calculamos:</a:t>
            </a:r>
            <a:endParaRPr lang="pt-BR" dirty="0"/>
          </a:p>
        </p:txBody>
      </p:sp>
      <p:sp>
        <p:nvSpPr>
          <p:cNvPr id="9" name="Google Shape;94;p14">
            <a:extLst>
              <a:ext uri="{FF2B5EF4-FFF2-40B4-BE49-F238E27FC236}">
                <a16:creationId xmlns:a16="http://schemas.microsoft.com/office/drawing/2014/main" id="{7D81B599-CDDF-D827-8092-2A1E6D5292D2}"/>
              </a:ext>
            </a:extLst>
          </p:cNvPr>
          <p:cNvSpPr txBox="1">
            <a:spLocks/>
          </p:cNvSpPr>
          <p:nvPr/>
        </p:nvSpPr>
        <p:spPr>
          <a:xfrm>
            <a:off x="757394" y="2012931"/>
            <a:ext cx="8048957" cy="49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sz="2400" dirty="0">
                <a:latin typeface="Lato"/>
                <a:ea typeface="Lato"/>
                <a:cs typeface="Lato"/>
              </a:rPr>
              <a:t>Pr(X = 0) = 1 - Pr(X &gt; 0)</a:t>
            </a:r>
          </a:p>
        </p:txBody>
      </p:sp>
      <p:sp>
        <p:nvSpPr>
          <p:cNvPr id="11" name="Google Shape;94;p14">
            <a:extLst>
              <a:ext uri="{FF2B5EF4-FFF2-40B4-BE49-F238E27FC236}">
                <a16:creationId xmlns:a16="http://schemas.microsoft.com/office/drawing/2014/main" id="{EDDC24F5-E1DE-276F-0F52-E90386630B3C}"/>
              </a:ext>
            </a:extLst>
          </p:cNvPr>
          <p:cNvSpPr txBox="1">
            <a:spLocks/>
          </p:cNvSpPr>
          <p:nvPr/>
        </p:nvSpPr>
        <p:spPr>
          <a:xfrm>
            <a:off x="757394" y="2692261"/>
            <a:ext cx="8048957" cy="49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sz="2400" dirty="0">
                <a:latin typeface="Lato"/>
                <a:ea typeface="Lato"/>
                <a:cs typeface="Lato"/>
              </a:rPr>
              <a:t>Pr(X = 1) = Pr(X &gt; 0) - Pr(X &gt; 1) </a:t>
            </a:r>
          </a:p>
        </p:txBody>
      </p:sp>
      <p:sp>
        <p:nvSpPr>
          <p:cNvPr id="12" name="Google Shape;94;p14">
            <a:extLst>
              <a:ext uri="{FF2B5EF4-FFF2-40B4-BE49-F238E27FC236}">
                <a16:creationId xmlns:a16="http://schemas.microsoft.com/office/drawing/2014/main" id="{50B7633D-634F-F240-21C1-B79A5574175E}"/>
              </a:ext>
            </a:extLst>
          </p:cNvPr>
          <p:cNvSpPr txBox="1">
            <a:spLocks/>
          </p:cNvSpPr>
          <p:nvPr/>
        </p:nvSpPr>
        <p:spPr>
          <a:xfrm>
            <a:off x="757394" y="3436289"/>
            <a:ext cx="8048957" cy="49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sz="2400" dirty="0">
                <a:latin typeface="Lato"/>
                <a:ea typeface="Lato"/>
                <a:cs typeface="Lato"/>
              </a:rPr>
              <a:t>Pr(X = 2) = Pr(X &gt; 1) </a:t>
            </a:r>
          </a:p>
        </p:txBody>
      </p:sp>
      <p:sp>
        <p:nvSpPr>
          <p:cNvPr id="13" name="Google Shape;94;p14">
            <a:extLst>
              <a:ext uri="{FF2B5EF4-FFF2-40B4-BE49-F238E27FC236}">
                <a16:creationId xmlns:a16="http://schemas.microsoft.com/office/drawing/2014/main" id="{DD2AB19D-BD20-B15B-6DD1-0969E5D8CB19}"/>
              </a:ext>
            </a:extLst>
          </p:cNvPr>
          <p:cNvSpPr txBox="1">
            <a:spLocks/>
          </p:cNvSpPr>
          <p:nvPr/>
        </p:nvSpPr>
        <p:spPr>
          <a:xfrm>
            <a:off x="681913" y="4115619"/>
            <a:ext cx="8048957" cy="49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sz="2400" dirty="0">
                <a:latin typeface="Lato"/>
                <a:ea typeface="Lato"/>
                <a:cs typeface="Lato"/>
              </a:rPr>
              <a:t>A classe com maior massa de probabilidade é a classe prevista</a:t>
            </a:r>
          </a:p>
        </p:txBody>
      </p:sp>
    </p:spTree>
    <p:extLst>
      <p:ext uri="{BB962C8B-B14F-4D97-AF65-F5344CB8AC3E}">
        <p14:creationId xmlns:p14="http://schemas.microsoft.com/office/powerpoint/2010/main" val="4040208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850" y="141463"/>
            <a:ext cx="1042576" cy="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22;p15"/>
          <p:cNvSpPr txBox="1"/>
          <p:nvPr/>
        </p:nvSpPr>
        <p:spPr>
          <a:xfrm>
            <a:off x="260275" y="108825"/>
            <a:ext cx="67368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dirty="0">
                <a:latin typeface="Lato"/>
                <a:ea typeface="Lato"/>
                <a:cs typeface="Lato"/>
                <a:sym typeface="Lato"/>
              </a:rPr>
              <a:t>Introdução        Referencial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teórico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Trabalhos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relacionados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 Pipeline      </a:t>
            </a:r>
            <a:r>
              <a:rPr lang="en" sz="1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/>
                <a:ea typeface="Lato"/>
                <a:cs typeface="Lato"/>
                <a:sym typeface="Lato"/>
              </a:rPr>
              <a:t>Experimentos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        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Conclusões</a:t>
            </a:r>
            <a:endParaRPr sz="1000" dirty="0" err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Subtítulo 5"/>
          <p:cNvSpPr>
            <a:spLocks noGrp="1"/>
          </p:cNvSpPr>
          <p:nvPr>
            <p:ph type="subTitle" idx="1"/>
          </p:nvPr>
        </p:nvSpPr>
        <p:spPr>
          <a:xfrm>
            <a:off x="489857" y="573055"/>
            <a:ext cx="11749089" cy="2741613"/>
          </a:xfrm>
        </p:spPr>
        <p:txBody>
          <a:bodyPr>
            <a:normAutofit/>
          </a:bodyPr>
          <a:lstStyle/>
          <a:p>
            <a:r>
              <a:rPr lang="pt-BR" dirty="0"/>
              <a:t>Comparação entre as abordagens de classificação e regressão</a:t>
            </a:r>
          </a:p>
        </p:txBody>
      </p:sp>
      <p:pic>
        <p:nvPicPr>
          <p:cNvPr id="2" name="Imagem 2" descr="Tabela&#10;&#10;Descrição gerada automaticamente">
            <a:extLst>
              <a:ext uri="{FF2B5EF4-FFF2-40B4-BE49-F238E27FC236}">
                <a16:creationId xmlns:a16="http://schemas.microsoft.com/office/drawing/2014/main" id="{2878D172-2E64-92F9-A6C1-980CD5708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817" y="1559300"/>
            <a:ext cx="6997700" cy="1135900"/>
          </a:xfrm>
          <a:prstGeom prst="rect">
            <a:avLst/>
          </a:prstGeom>
        </p:spPr>
      </p:pic>
      <p:pic>
        <p:nvPicPr>
          <p:cNvPr id="3" name="Imagem 3" descr="Tabela&#10;&#10;Descrição gerada automaticamente">
            <a:extLst>
              <a:ext uri="{FF2B5EF4-FFF2-40B4-BE49-F238E27FC236}">
                <a16:creationId xmlns:a16="http://schemas.microsoft.com/office/drawing/2014/main" id="{BF2B385F-55A0-1E11-692F-0B191BF8B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1817" y="3314678"/>
            <a:ext cx="7092950" cy="1032977"/>
          </a:xfrm>
          <a:prstGeom prst="rect">
            <a:avLst/>
          </a:prstGeom>
        </p:spPr>
      </p:pic>
      <p:sp>
        <p:nvSpPr>
          <p:cNvPr id="5" name="Subtítulo 5">
            <a:extLst>
              <a:ext uri="{FF2B5EF4-FFF2-40B4-BE49-F238E27FC236}">
                <a16:creationId xmlns:a16="http://schemas.microsoft.com/office/drawing/2014/main" id="{1E7AD221-92E4-1C9D-B8B0-93F3E4B33FC3}"/>
              </a:ext>
            </a:extLst>
          </p:cNvPr>
          <p:cNvSpPr txBox="1">
            <a:spLocks/>
          </p:cNvSpPr>
          <p:nvPr/>
        </p:nvSpPr>
        <p:spPr>
          <a:xfrm>
            <a:off x="3743173" y="2757456"/>
            <a:ext cx="11749089" cy="274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pt-BR" dirty="0"/>
              <a:t>Redações</a:t>
            </a:r>
          </a:p>
        </p:txBody>
      </p:sp>
      <p:sp>
        <p:nvSpPr>
          <p:cNvPr id="7" name="Subtítulo 5">
            <a:extLst>
              <a:ext uri="{FF2B5EF4-FFF2-40B4-BE49-F238E27FC236}">
                <a16:creationId xmlns:a16="http://schemas.microsoft.com/office/drawing/2014/main" id="{C1FB4C7E-9AFD-23DF-47CD-C22E7623748F}"/>
              </a:ext>
            </a:extLst>
          </p:cNvPr>
          <p:cNvSpPr txBox="1">
            <a:spLocks/>
          </p:cNvSpPr>
          <p:nvPr/>
        </p:nvSpPr>
        <p:spPr>
          <a:xfrm>
            <a:off x="3266924" y="4461372"/>
            <a:ext cx="11749089" cy="274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pt-BR" dirty="0"/>
              <a:t>Respostas discursivas</a:t>
            </a:r>
          </a:p>
        </p:txBody>
      </p:sp>
    </p:spTree>
    <p:extLst>
      <p:ext uri="{BB962C8B-B14F-4D97-AF65-F5344CB8AC3E}">
        <p14:creationId xmlns:p14="http://schemas.microsoft.com/office/powerpoint/2010/main" val="3951350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850" y="141463"/>
            <a:ext cx="1042576" cy="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22;p15"/>
          <p:cNvSpPr txBox="1"/>
          <p:nvPr/>
        </p:nvSpPr>
        <p:spPr>
          <a:xfrm>
            <a:off x="260275" y="108825"/>
            <a:ext cx="67368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dirty="0">
                <a:latin typeface="Lato"/>
                <a:ea typeface="Lato"/>
                <a:cs typeface="Lato"/>
                <a:sym typeface="Lato"/>
              </a:rPr>
              <a:t>Introdução        Referencial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teórico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Trabalhos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relacionados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 Pipeline      </a:t>
            </a:r>
            <a:r>
              <a:rPr lang="en" sz="1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/>
                <a:ea typeface="Lato"/>
                <a:cs typeface="Lato"/>
                <a:sym typeface="Lato"/>
              </a:rPr>
              <a:t>Experimentos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        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Conclusões</a:t>
            </a:r>
            <a:endParaRPr sz="1000" dirty="0" err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Subtítulo 5"/>
          <p:cNvSpPr>
            <a:spLocks noGrp="1"/>
          </p:cNvSpPr>
          <p:nvPr>
            <p:ph type="subTitle" idx="1"/>
          </p:nvPr>
        </p:nvSpPr>
        <p:spPr>
          <a:xfrm>
            <a:off x="585107" y="678888"/>
            <a:ext cx="11749089" cy="2741613"/>
          </a:xfrm>
        </p:spPr>
        <p:txBody>
          <a:bodyPr>
            <a:normAutofit/>
          </a:bodyPr>
          <a:lstStyle/>
          <a:p>
            <a:r>
              <a:rPr lang="pt-BR" dirty="0"/>
              <a:t>                     Comparação entre as técnicas de representação vetorial</a:t>
            </a:r>
          </a:p>
        </p:txBody>
      </p:sp>
      <p:pic>
        <p:nvPicPr>
          <p:cNvPr id="4" name="Imagem 4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DCFC29EC-B9B8-3EB3-3734-715A001FA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4" y="1494715"/>
            <a:ext cx="3917950" cy="2651487"/>
          </a:xfrm>
          <a:prstGeom prst="rect">
            <a:avLst/>
          </a:prstGeom>
        </p:spPr>
      </p:pic>
      <p:pic>
        <p:nvPicPr>
          <p:cNvPr id="5" name="Imagem 5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05258C36-EF27-EE64-53FB-4D2686FD44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7233" y="1497649"/>
            <a:ext cx="4002616" cy="266678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4F4DA23-BE36-D9E5-7A7C-ACF3A6E849A3}"/>
              </a:ext>
            </a:extLst>
          </p:cNvPr>
          <p:cNvSpPr txBox="1"/>
          <p:nvPr/>
        </p:nvSpPr>
        <p:spPr>
          <a:xfrm>
            <a:off x="1940984" y="427990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rgbClr val="595959"/>
                </a:solidFill>
                <a:latin typeface="Lato"/>
              </a:rPr>
              <a:t>Redações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0611ED8-F1C1-67CE-40C7-65A5FA08A177}"/>
              </a:ext>
            </a:extLst>
          </p:cNvPr>
          <p:cNvSpPr txBox="1"/>
          <p:nvPr/>
        </p:nvSpPr>
        <p:spPr>
          <a:xfrm>
            <a:off x="5803900" y="434340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rgbClr val="595959"/>
                </a:solidFill>
                <a:latin typeface="Lato"/>
              </a:rPr>
              <a:t>   Respostas discursivas</a:t>
            </a:r>
          </a:p>
        </p:txBody>
      </p:sp>
    </p:spTree>
    <p:extLst>
      <p:ext uri="{BB962C8B-B14F-4D97-AF65-F5344CB8AC3E}">
        <p14:creationId xmlns:p14="http://schemas.microsoft.com/office/powerpoint/2010/main" val="4075340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850" y="141463"/>
            <a:ext cx="1042576" cy="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22;p15"/>
          <p:cNvSpPr txBox="1"/>
          <p:nvPr/>
        </p:nvSpPr>
        <p:spPr>
          <a:xfrm>
            <a:off x="260275" y="108825"/>
            <a:ext cx="67368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dirty="0">
                <a:latin typeface="Lato"/>
                <a:ea typeface="Lato"/>
                <a:cs typeface="Lato"/>
                <a:sym typeface="Lato"/>
              </a:rPr>
              <a:t>Introdução        Referencial teórico          Trabalhos relacionados       Pipeline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Experimentos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 </a:t>
            </a:r>
            <a:r>
              <a:rPr lang="en" sz="1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/>
                <a:ea typeface="Lato"/>
                <a:cs typeface="Lato"/>
                <a:sym typeface="Lato"/>
              </a:rPr>
              <a:t>Conclusões</a:t>
            </a:r>
            <a:endParaRPr lang="pt-BR" sz="10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/>
              <a:ea typeface="Lato"/>
              <a:cs typeface="Lato"/>
            </a:endParaRPr>
          </a:p>
        </p:txBody>
      </p:sp>
      <p:sp>
        <p:nvSpPr>
          <p:cNvPr id="12" name="Subtítulo 5"/>
          <p:cNvSpPr>
            <a:spLocks noGrp="1"/>
          </p:cNvSpPr>
          <p:nvPr>
            <p:ph type="subTitle" idx="1"/>
          </p:nvPr>
        </p:nvSpPr>
        <p:spPr>
          <a:xfrm>
            <a:off x="489857" y="573055"/>
            <a:ext cx="11749089" cy="2741613"/>
          </a:xfrm>
        </p:spPr>
        <p:txBody>
          <a:bodyPr>
            <a:normAutofit/>
          </a:bodyPr>
          <a:lstStyle/>
          <a:p>
            <a:r>
              <a:rPr lang="pt-BR" sz="2000" dirty="0"/>
              <a:t>Análise retrospectiva</a:t>
            </a:r>
          </a:p>
        </p:txBody>
      </p:sp>
      <p:sp>
        <p:nvSpPr>
          <p:cNvPr id="8" name="Subtítulo 5"/>
          <p:cNvSpPr txBox="1">
            <a:spLocks/>
          </p:cNvSpPr>
          <p:nvPr/>
        </p:nvSpPr>
        <p:spPr>
          <a:xfrm>
            <a:off x="264316" y="1587501"/>
            <a:ext cx="11749089" cy="274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Dificuldade para reproduzir sistemas já desenvolvidos para essa tarefa,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Percebemos a necessidade de modularização e generalização </a:t>
            </a:r>
          </a:p>
          <a:p>
            <a:pPr marL="0" indent="0"/>
            <a:r>
              <a:rPr lang="pt-BR" sz="2000" dirty="0"/>
              <a:t>      do código fonte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Avaliamos quatro abordagens de representação vetorial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Avaliamos 3 abordagens diferentes de previsão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89104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850" y="141463"/>
            <a:ext cx="1042576" cy="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22;p15"/>
          <p:cNvSpPr txBox="1"/>
          <p:nvPr/>
        </p:nvSpPr>
        <p:spPr>
          <a:xfrm>
            <a:off x="260275" y="108825"/>
            <a:ext cx="67368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dirty="0">
                <a:latin typeface="Lato"/>
                <a:ea typeface="Lato"/>
                <a:cs typeface="Lato"/>
                <a:sym typeface="Lato"/>
              </a:rPr>
              <a:t>Introdução        Referencial teórico          Trabalhos relacionados       Pipeline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Experimentos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 </a:t>
            </a:r>
            <a:r>
              <a:rPr lang="en" sz="1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/>
                <a:ea typeface="Lato"/>
                <a:cs typeface="Lato"/>
                <a:sym typeface="Lato"/>
              </a:rPr>
              <a:t>Conclusões</a:t>
            </a:r>
            <a:endParaRPr sz="10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Subtítulo 5"/>
          <p:cNvSpPr>
            <a:spLocks noGrp="1"/>
          </p:cNvSpPr>
          <p:nvPr>
            <p:ph type="subTitle" idx="1"/>
          </p:nvPr>
        </p:nvSpPr>
        <p:spPr>
          <a:xfrm>
            <a:off x="489857" y="573055"/>
            <a:ext cx="11749089" cy="2741613"/>
          </a:xfrm>
        </p:spPr>
        <p:txBody>
          <a:bodyPr>
            <a:normAutofit/>
          </a:bodyPr>
          <a:lstStyle/>
          <a:p>
            <a:r>
              <a:rPr lang="pt-BR" sz="2000" dirty="0"/>
              <a:t>Análise retrospectiva</a:t>
            </a:r>
          </a:p>
        </p:txBody>
      </p:sp>
      <p:sp>
        <p:nvSpPr>
          <p:cNvPr id="8" name="Subtítulo 5"/>
          <p:cNvSpPr txBox="1">
            <a:spLocks/>
          </p:cNvSpPr>
          <p:nvPr/>
        </p:nvSpPr>
        <p:spPr>
          <a:xfrm>
            <a:off x="264316" y="1587501"/>
            <a:ext cx="11749089" cy="274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Melhor desempenho preditivo foi obtido ao abordar </a:t>
            </a:r>
            <a:endParaRPr lang="pt-BR"/>
          </a:p>
          <a:p>
            <a:pPr marL="0" indent="0"/>
            <a:r>
              <a:rPr lang="pt-BR" sz="2000" dirty="0"/>
              <a:t>      o problema como regressão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Aumento da dimensionalidade da representação vetorial </a:t>
            </a:r>
            <a:endParaRPr lang="pt-BR" dirty="0"/>
          </a:p>
          <a:p>
            <a:pPr marL="0" indent="0"/>
            <a:r>
              <a:rPr lang="pt-BR" sz="2000" dirty="0"/>
              <a:t>     não causou aumento do desempenho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TF-IDF apresentou desempenho preditivo maior que técnicas mais </a:t>
            </a:r>
            <a:endParaRPr lang="pt-BR" dirty="0"/>
          </a:p>
          <a:p>
            <a:pPr marL="0" indent="0"/>
            <a:r>
              <a:rPr lang="pt-BR" sz="2000" dirty="0"/>
              <a:t>     sofisticadas de representação vetorial como LSI, USE e doc-2-vec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76097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850" y="141463"/>
            <a:ext cx="1042576" cy="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22;p15"/>
          <p:cNvSpPr txBox="1"/>
          <p:nvPr/>
        </p:nvSpPr>
        <p:spPr>
          <a:xfrm>
            <a:off x="260275" y="108825"/>
            <a:ext cx="67368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dirty="0">
                <a:latin typeface="Lato"/>
                <a:ea typeface="Lato"/>
                <a:cs typeface="Lato"/>
                <a:sym typeface="Lato"/>
              </a:rPr>
              <a:t>Introdução        Referencial teórico          Trabalhos relacionados       Pipeline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Experimentos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 </a:t>
            </a:r>
            <a:r>
              <a:rPr lang="en" sz="1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/>
                <a:ea typeface="Lato"/>
                <a:cs typeface="Lato"/>
                <a:sym typeface="Lato"/>
              </a:rPr>
              <a:t>Conclusões</a:t>
            </a:r>
            <a:endParaRPr sz="10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Subtítulo 5"/>
          <p:cNvSpPr>
            <a:spLocks noGrp="1"/>
          </p:cNvSpPr>
          <p:nvPr>
            <p:ph type="subTitle" idx="1"/>
          </p:nvPr>
        </p:nvSpPr>
        <p:spPr>
          <a:xfrm>
            <a:off x="489857" y="573055"/>
            <a:ext cx="11749089" cy="2741613"/>
          </a:xfrm>
        </p:spPr>
        <p:txBody>
          <a:bodyPr>
            <a:normAutofit/>
          </a:bodyPr>
          <a:lstStyle/>
          <a:p>
            <a:r>
              <a:rPr lang="pt-BR" sz="2000" dirty="0"/>
              <a:t>Trabalhos futuros – melhoria do desempenho preditivo</a:t>
            </a:r>
          </a:p>
        </p:txBody>
      </p:sp>
      <p:sp>
        <p:nvSpPr>
          <p:cNvPr id="8" name="Subtítulo 5"/>
          <p:cNvSpPr txBox="1">
            <a:spLocks/>
          </p:cNvSpPr>
          <p:nvPr/>
        </p:nvSpPr>
        <p:spPr>
          <a:xfrm>
            <a:off x="645316" y="1818107"/>
            <a:ext cx="11749089" cy="274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Aplicação de técnicas de aprendizado por comitês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Uso de </a:t>
            </a:r>
            <a:r>
              <a:rPr lang="pt-BR" sz="2000" dirty="0" err="1"/>
              <a:t>features</a:t>
            </a:r>
            <a:r>
              <a:rPr lang="pt-BR" sz="2000" dirty="0"/>
              <a:t> como bigramas e trigramas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Uso das respostas sugeridas para gerar novas </a:t>
            </a:r>
            <a:r>
              <a:rPr lang="pt-BR" sz="2000" dirty="0" err="1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6345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850" y="141463"/>
            <a:ext cx="1042576" cy="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22;p15"/>
          <p:cNvSpPr txBox="1"/>
          <p:nvPr/>
        </p:nvSpPr>
        <p:spPr>
          <a:xfrm>
            <a:off x="260275" y="108825"/>
            <a:ext cx="67368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dirty="0">
                <a:latin typeface="Lato"/>
                <a:ea typeface="Lato"/>
                <a:cs typeface="Lato"/>
                <a:sym typeface="Lato"/>
              </a:rPr>
              <a:t>Introdução        Referencial teórico          Trabalhos relacionados       Pipeline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Experimentos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 </a:t>
            </a:r>
            <a:r>
              <a:rPr lang="en" sz="1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/>
                <a:ea typeface="Lato"/>
                <a:cs typeface="Lato"/>
                <a:sym typeface="Lato"/>
              </a:rPr>
              <a:t>Conclusões</a:t>
            </a:r>
            <a:endParaRPr sz="10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Subtítulo 5"/>
          <p:cNvSpPr>
            <a:spLocks noGrp="1"/>
          </p:cNvSpPr>
          <p:nvPr>
            <p:ph type="subTitle" idx="1"/>
          </p:nvPr>
        </p:nvSpPr>
        <p:spPr>
          <a:xfrm>
            <a:off x="489857" y="573055"/>
            <a:ext cx="11749089" cy="2741613"/>
          </a:xfrm>
        </p:spPr>
        <p:txBody>
          <a:bodyPr>
            <a:normAutofit/>
          </a:bodyPr>
          <a:lstStyle/>
          <a:p>
            <a:r>
              <a:rPr lang="pt-BR" sz="2000" dirty="0"/>
              <a:t>Trabalhos futuros – estudos adicionais</a:t>
            </a:r>
          </a:p>
        </p:txBody>
      </p:sp>
      <p:sp>
        <p:nvSpPr>
          <p:cNvPr id="8" name="Subtítulo 5"/>
          <p:cNvSpPr txBox="1">
            <a:spLocks/>
          </p:cNvSpPr>
          <p:nvPr/>
        </p:nvSpPr>
        <p:spPr>
          <a:xfrm>
            <a:off x="444790" y="1567449"/>
            <a:ext cx="11749089" cy="274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Avaliação do pipeline proposto em novos conjuntos de texto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Avaliação do impacto da escolha de palavras </a:t>
            </a:r>
          </a:p>
          <a:p>
            <a:pPr marL="0" indent="0"/>
            <a:r>
              <a:rPr lang="pt-BR" sz="2000" dirty="0"/>
              <a:t>     usando técnicas como SHAP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05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>
            <a:off x="2028478" y="1195359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Exemplos de exames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850" y="141463"/>
            <a:ext cx="1042576" cy="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tângulo 3"/>
          <p:cNvSpPr/>
          <p:nvPr/>
        </p:nvSpPr>
        <p:spPr>
          <a:xfrm>
            <a:off x="1758136" y="2285478"/>
            <a:ext cx="5551714" cy="84960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/>
              <a:t>                  </a:t>
            </a:r>
            <a:r>
              <a:rPr lang="pt-BR" sz="2800" dirty="0"/>
              <a:t>ENEM 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58136" y="3656980"/>
            <a:ext cx="5551714" cy="92580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/>
              <a:t>               </a:t>
            </a:r>
            <a:r>
              <a:rPr lang="pt-BR" sz="2800" dirty="0"/>
              <a:t>NAEP (EUA)</a:t>
            </a:r>
          </a:p>
        </p:txBody>
      </p:sp>
      <p:sp>
        <p:nvSpPr>
          <p:cNvPr id="6" name="Google Shape;122;p15"/>
          <p:cNvSpPr txBox="1"/>
          <p:nvPr/>
        </p:nvSpPr>
        <p:spPr>
          <a:xfrm>
            <a:off x="260275" y="108825"/>
            <a:ext cx="67368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b="1" u="sng" dirty="0" err="1">
                <a:latin typeface="Lato"/>
                <a:ea typeface="Lato"/>
                <a:cs typeface="Lato"/>
                <a:sym typeface="Lato"/>
              </a:rPr>
              <a:t>Introdução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Referencial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teórico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Trabalhos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relacionados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 Pipeline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Experimentos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        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Conclusões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</a:t>
            </a:r>
            <a:endParaRPr sz="10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86474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>
            <a:off x="903621" y="1529279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Lato"/>
                <a:ea typeface="Lato"/>
                <a:cs typeface="Lato"/>
                <a:sym typeface="Lato"/>
              </a:rPr>
              <a:t>Avaliando itens discursivos de forma automática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850" y="141463"/>
            <a:ext cx="1042576" cy="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2;p15"/>
          <p:cNvSpPr txBox="1"/>
          <p:nvPr/>
        </p:nvSpPr>
        <p:spPr>
          <a:xfrm>
            <a:off x="260275" y="108825"/>
            <a:ext cx="67368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b="1" u="sng" dirty="0" err="1">
                <a:latin typeface="Lato"/>
                <a:ea typeface="Lato"/>
                <a:cs typeface="Lato"/>
                <a:sym typeface="Lato"/>
              </a:rPr>
              <a:t>Introdução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Referencial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teórico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Trabalhos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relacionados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 Pipeline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Experimentos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          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Conclusões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</a:t>
            </a:r>
            <a:endParaRPr sz="10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3369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850" y="141463"/>
            <a:ext cx="1042576" cy="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tângulo 3"/>
          <p:cNvSpPr/>
          <p:nvPr/>
        </p:nvSpPr>
        <p:spPr>
          <a:xfrm>
            <a:off x="1674052" y="1591013"/>
            <a:ext cx="5945947" cy="5505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/>
              <a:t>          </a:t>
            </a:r>
            <a:r>
              <a:rPr lang="pt-BR" sz="1800" dirty="0"/>
              <a:t>Programas que atribuem conceito a um texto 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1674053" y="3106588"/>
            <a:ext cx="5945946" cy="5505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/>
              <a:t>          Avaliação de exames em larga escala</a:t>
            </a:r>
          </a:p>
        </p:txBody>
      </p:sp>
      <p:sp>
        <p:nvSpPr>
          <p:cNvPr id="7" name="Google Shape;94;p14"/>
          <p:cNvSpPr txBox="1">
            <a:spLocks/>
          </p:cNvSpPr>
          <p:nvPr/>
        </p:nvSpPr>
        <p:spPr>
          <a:xfrm>
            <a:off x="1515957" y="2376426"/>
            <a:ext cx="4971662" cy="49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sz="2400" dirty="0">
                <a:latin typeface="Lato"/>
                <a:ea typeface="Lato"/>
                <a:cs typeface="Lato"/>
                <a:sym typeface="Lato"/>
              </a:rPr>
              <a:t>Uso no contexto educacional:</a:t>
            </a:r>
          </a:p>
        </p:txBody>
      </p:sp>
      <p:sp>
        <p:nvSpPr>
          <p:cNvPr id="8" name="Retângulo 7"/>
          <p:cNvSpPr/>
          <p:nvPr/>
        </p:nvSpPr>
        <p:spPr>
          <a:xfrm>
            <a:off x="1674053" y="4139627"/>
            <a:ext cx="5945946" cy="5505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/>
              <a:t>          Melhoria das habilidades de escrita</a:t>
            </a:r>
          </a:p>
        </p:txBody>
      </p:sp>
      <p:sp>
        <p:nvSpPr>
          <p:cNvPr id="10" name="Google Shape;122;p15"/>
          <p:cNvSpPr txBox="1"/>
          <p:nvPr/>
        </p:nvSpPr>
        <p:spPr>
          <a:xfrm>
            <a:off x="260275" y="108825"/>
            <a:ext cx="67368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b="1" u="sng" dirty="0" err="1">
                <a:latin typeface="Lato"/>
                <a:ea typeface="Lato"/>
                <a:cs typeface="Lato"/>
                <a:sym typeface="Lato"/>
              </a:rPr>
              <a:t>Introdução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Referencial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teórico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Trabalhos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relacionados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 Pipeline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Experimentos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         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Conclusões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</a:t>
            </a:r>
            <a:endParaRPr sz="10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3353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850" y="141463"/>
            <a:ext cx="1042576" cy="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tângulo 3"/>
          <p:cNvSpPr/>
          <p:nvPr/>
        </p:nvSpPr>
        <p:spPr>
          <a:xfrm>
            <a:off x="1250726" y="1791691"/>
            <a:ext cx="6558846" cy="5505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/>
              <a:t>                      Reduzir o custo de avaliar itens discursivos </a:t>
            </a:r>
          </a:p>
        </p:txBody>
      </p:sp>
      <p:sp>
        <p:nvSpPr>
          <p:cNvPr id="6" name="Retângulo 5"/>
          <p:cNvSpPr/>
          <p:nvPr/>
        </p:nvSpPr>
        <p:spPr>
          <a:xfrm>
            <a:off x="1252007" y="2971015"/>
            <a:ext cx="6558846" cy="5505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/>
              <a:t> Mitigar potencial viés associado a avaliadores humanos</a:t>
            </a:r>
          </a:p>
        </p:txBody>
      </p:sp>
      <p:sp>
        <p:nvSpPr>
          <p:cNvPr id="7" name="Google Shape;94;p14"/>
          <p:cNvSpPr txBox="1">
            <a:spLocks/>
          </p:cNvSpPr>
          <p:nvPr/>
        </p:nvSpPr>
        <p:spPr>
          <a:xfrm>
            <a:off x="756955" y="551260"/>
            <a:ext cx="7780139" cy="49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sz="2400" dirty="0">
                <a:latin typeface="Lato"/>
                <a:ea typeface="Lato"/>
                <a:cs typeface="Lato"/>
                <a:sym typeface="Lato"/>
              </a:rPr>
              <a:t>Objetivos da avaliação automática de itens discursivos </a:t>
            </a:r>
          </a:p>
        </p:txBody>
      </p:sp>
      <p:sp>
        <p:nvSpPr>
          <p:cNvPr id="10" name="Google Shape;122;p15"/>
          <p:cNvSpPr txBox="1"/>
          <p:nvPr/>
        </p:nvSpPr>
        <p:spPr>
          <a:xfrm>
            <a:off x="260275" y="108825"/>
            <a:ext cx="67368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b="1" u="sng" dirty="0" err="1">
                <a:latin typeface="Lato"/>
                <a:ea typeface="Lato"/>
                <a:cs typeface="Lato"/>
                <a:sym typeface="Lato"/>
              </a:rPr>
              <a:t>Introdução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Referencial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teórico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Trabalhos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relacionados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 Pipeline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Experimentos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          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Conclusões</a:t>
            </a:r>
            <a:endParaRPr sz="1000" dirty="0" err="1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09368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850" y="141463"/>
            <a:ext cx="1042576" cy="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 5"/>
          <p:cNvSpPr/>
          <p:nvPr/>
        </p:nvSpPr>
        <p:spPr>
          <a:xfrm>
            <a:off x="399859" y="2211198"/>
            <a:ext cx="7461161" cy="73381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2000" dirty="0"/>
              <a:t> Mesmo conceito expresso com palavras diferentes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99858" y="1375180"/>
            <a:ext cx="7430008" cy="60681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2000" dirty="0"/>
              <a:t> Avaliar todas as respostas possíveis que atendam à pergunta </a:t>
            </a:r>
          </a:p>
        </p:txBody>
      </p:sp>
      <p:sp>
        <p:nvSpPr>
          <p:cNvPr id="10" name="Google Shape;122;p15"/>
          <p:cNvSpPr txBox="1"/>
          <p:nvPr/>
        </p:nvSpPr>
        <p:spPr>
          <a:xfrm>
            <a:off x="260275" y="108825"/>
            <a:ext cx="67368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b="1" u="sng" dirty="0" err="1">
                <a:latin typeface="Lato"/>
                <a:ea typeface="Lato"/>
                <a:cs typeface="Lato"/>
                <a:sym typeface="Lato"/>
              </a:rPr>
              <a:t>Introdução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Referencial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teórico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Trabalhos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relacionados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 Pipeline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Experimentos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         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Conclusões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 </a:t>
            </a:r>
            <a:endParaRPr sz="10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94;p14">
            <a:extLst>
              <a:ext uri="{FF2B5EF4-FFF2-40B4-BE49-F238E27FC236}">
                <a16:creationId xmlns:a16="http://schemas.microsoft.com/office/drawing/2014/main" id="{581F3FC7-5370-9DA7-B485-A6CEFDFC83A9}"/>
              </a:ext>
            </a:extLst>
          </p:cNvPr>
          <p:cNvSpPr txBox="1">
            <a:spLocks/>
          </p:cNvSpPr>
          <p:nvPr/>
        </p:nvSpPr>
        <p:spPr>
          <a:xfrm>
            <a:off x="337214" y="596030"/>
            <a:ext cx="4971662" cy="49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sz="2400" dirty="0">
                <a:latin typeface="Lato"/>
                <a:ea typeface="Lato"/>
                <a:cs typeface="Lato"/>
                <a:sym typeface="Lato"/>
              </a:rPr>
              <a:t>Desafios</a:t>
            </a:r>
            <a:endParaRPr lang="pt-BR" sz="2400" dirty="0">
              <a:latin typeface="Lato"/>
              <a:ea typeface="Lato"/>
              <a:cs typeface="Lato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9796B95-E0D8-A450-3615-4269FC9A5D54}"/>
              </a:ext>
            </a:extLst>
          </p:cNvPr>
          <p:cNvSpPr/>
          <p:nvPr/>
        </p:nvSpPr>
        <p:spPr>
          <a:xfrm>
            <a:off x="389275" y="3121364"/>
            <a:ext cx="7461160" cy="67031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2000" dirty="0"/>
              <a:t> Respostas parcialmente aderentes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256CD3B-D964-9374-07A2-C6B051E8E572}"/>
              </a:ext>
            </a:extLst>
          </p:cNvPr>
          <p:cNvSpPr/>
          <p:nvPr/>
        </p:nvSpPr>
        <p:spPr>
          <a:xfrm>
            <a:off x="368107" y="4010364"/>
            <a:ext cx="7461160" cy="67031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2000" dirty="0">
                <a:cs typeface="Arial"/>
              </a:rPr>
              <a:t> Técnicas não fazem sentido para redações</a:t>
            </a:r>
          </a:p>
        </p:txBody>
      </p:sp>
    </p:spTree>
    <p:extLst>
      <p:ext uri="{BB962C8B-B14F-4D97-AF65-F5344CB8AC3E}">
        <p14:creationId xmlns:p14="http://schemas.microsoft.com/office/powerpoint/2010/main" val="380562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>
            <a:off x="903621" y="1529279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Lato"/>
                <a:ea typeface="Lato"/>
                <a:cs typeface="Lato"/>
                <a:sym typeface="Lato"/>
              </a:rPr>
              <a:t>Como avaliar itens discursivos de forma automática ?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850" y="141463"/>
            <a:ext cx="1042576" cy="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2;p15"/>
          <p:cNvSpPr txBox="1"/>
          <p:nvPr/>
        </p:nvSpPr>
        <p:spPr>
          <a:xfrm>
            <a:off x="260275" y="108825"/>
            <a:ext cx="67368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b="1" u="sng" dirty="0" err="1">
                <a:latin typeface="Lato"/>
                <a:ea typeface="Lato"/>
                <a:cs typeface="Lato"/>
                <a:sym typeface="Lato"/>
              </a:rPr>
              <a:t>Introdução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Referencial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teórico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Trabalhos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relacionados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      Pipeline      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Experimentos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           </a:t>
            </a:r>
            <a:r>
              <a:rPr lang="en" sz="1000" dirty="0" err="1">
                <a:latin typeface="Lato"/>
                <a:ea typeface="Lato"/>
                <a:cs typeface="Lato"/>
                <a:sym typeface="Lato"/>
              </a:rPr>
              <a:t>Conclusões</a:t>
            </a:r>
            <a:endParaRPr sz="1000" dirty="0" err="1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2245445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841D4CDDC1E14418FD9F214A95AC7BA" ma:contentTypeVersion="4" ma:contentTypeDescription="Crie um novo documento." ma:contentTypeScope="" ma:versionID="8e50989f22e836c9e68aec884f51fd5b">
  <xsd:schema xmlns:xsd="http://www.w3.org/2001/XMLSchema" xmlns:xs="http://www.w3.org/2001/XMLSchema" xmlns:p="http://schemas.microsoft.com/office/2006/metadata/properties" xmlns:ns2="fc68d294-fa99-42b9-bfef-6512d87d5081" targetNamespace="http://schemas.microsoft.com/office/2006/metadata/properties" ma:root="true" ma:fieldsID="d7f2b70253afaed859c289671bd0f93c" ns2:_="">
    <xsd:import namespace="fc68d294-fa99-42b9-bfef-6512d87d50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68d294-fa99-42b9-bfef-6512d87d50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09F195-B4EF-481C-A60C-522C9FAD0FBA}">
  <ds:schemaRefs>
    <ds:schemaRef ds:uri="http://www.w3.org/XML/1998/namespace"/>
    <ds:schemaRef ds:uri="http://purl.org/dc/elements/1.1/"/>
    <ds:schemaRef ds:uri="http://schemas.microsoft.com/office/2006/metadata/properties"/>
    <ds:schemaRef ds:uri="fc68d294-fa99-42b9-bfef-6512d87d5081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1F29A40-1BAE-46BE-9FEC-FD80BDCC21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68d294-fa99-42b9-bfef-6512d87d50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E84EB16-231E-4855-A505-ECBF2790F0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1024</Words>
  <Application>Microsoft Office PowerPoint</Application>
  <PresentationFormat>Apresentação na tela (16:9)</PresentationFormat>
  <Paragraphs>128</Paragraphs>
  <Slides>37</Slides>
  <Notes>37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38" baseType="lpstr">
      <vt:lpstr>Streamline</vt:lpstr>
      <vt:lpstr>Avaliação de técnicas de processamento de linguagem natural e aprendizado de máquina em sistemas de avaliação automática de respostas a itens discursivos</vt:lpstr>
      <vt:lpstr>O que são itens discursivos ?</vt:lpstr>
      <vt:lpstr>O que são itens discursivos ?</vt:lpstr>
      <vt:lpstr>Exemplos de exames</vt:lpstr>
      <vt:lpstr>Avaliando itens discursivos de forma automática</vt:lpstr>
      <vt:lpstr>Apresentação do PowerPoint</vt:lpstr>
      <vt:lpstr>Apresentação do PowerPoint</vt:lpstr>
      <vt:lpstr>Apresentação do PowerPoint</vt:lpstr>
      <vt:lpstr>Como avaliar itens discursivos de forma automática ?</vt:lpstr>
      <vt:lpstr>Apresentação do PowerPoint</vt:lpstr>
      <vt:lpstr>Quais dados usaremos 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do Caixeiro Viajante: uma Análise Comparativa</dc:title>
  <dc:creator>Ramon Grande Da Luz Boucas</dc:creator>
  <cp:lastModifiedBy>Ramon Grande Da Luz Boucas</cp:lastModifiedBy>
  <cp:revision>909</cp:revision>
  <dcterms:modified xsi:type="dcterms:W3CDTF">2023-03-02T00:14:29Z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0x0101006841D4CDDC1E14418FD9F214A95AC7BA</vt:lpwstr>
  </property>
</Properties>
</file>