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512000" cy="18288000"/>
  <p:notesSz cx="6858000" cy="9144000"/>
  <p:defaultTextStyle>
    <a:defPPr marL="0" marR="0" indent="0" algn="l" defTabSz="846643" rtl="0" fontAlgn="auto" latinLnBrk="1" hangingPunct="0">
      <a:lnSpc>
        <a:spcPct val="100000"/>
      </a:lnSpc>
      <a:spcBef>
        <a:spcPts val="0"/>
      </a:spcBef>
      <a:spcAft>
        <a:spcPts val="0"/>
      </a:spcAft>
      <a:buClrTx/>
      <a:buSzTx/>
      <a:buFontTx/>
      <a:buNone/>
      <a:tabLst/>
      <a:defRPr kumimoji="0" sz="1667" b="0" i="0" u="none" strike="noStrike" cap="none" spc="0" normalizeH="0" baseline="0">
        <a:ln>
          <a:noFill/>
        </a:ln>
        <a:solidFill>
          <a:srgbClr val="000000"/>
        </a:solidFill>
        <a:effectLst/>
        <a:uFillTx/>
      </a:defRPr>
    </a:defPPr>
    <a:lvl1pPr marL="0" marR="0" indent="0" algn="l" defTabSz="302336" rtl="0" fontAlgn="auto" latinLnBrk="0" hangingPunct="0">
      <a:lnSpc>
        <a:spcPct val="100000"/>
      </a:lnSpc>
      <a:spcBef>
        <a:spcPts val="0"/>
      </a:spcBef>
      <a:spcAft>
        <a:spcPts val="0"/>
      </a:spcAft>
      <a:buClrTx/>
      <a:buSzTx/>
      <a:buFontTx/>
      <a:buNone/>
      <a:tabLst/>
      <a:defRPr kumimoji="0" sz="1111" b="0" i="0" u="none" strike="noStrike" cap="none" spc="0" normalizeH="0" baseline="0">
        <a:ln>
          <a:noFill/>
        </a:ln>
        <a:solidFill>
          <a:srgbClr val="000000"/>
        </a:solidFill>
        <a:effectLst/>
        <a:uFillTx/>
        <a:latin typeface="+mn-lt"/>
        <a:ea typeface="+mn-ea"/>
        <a:cs typeface="+mn-cs"/>
        <a:sym typeface="Calibri"/>
      </a:defRPr>
    </a:lvl1pPr>
    <a:lvl2pPr marL="0" marR="0" indent="302336" algn="l" defTabSz="302336" rtl="0" fontAlgn="auto" latinLnBrk="0" hangingPunct="0">
      <a:lnSpc>
        <a:spcPct val="100000"/>
      </a:lnSpc>
      <a:spcBef>
        <a:spcPts val="0"/>
      </a:spcBef>
      <a:spcAft>
        <a:spcPts val="0"/>
      </a:spcAft>
      <a:buClrTx/>
      <a:buSzTx/>
      <a:buFontTx/>
      <a:buNone/>
      <a:tabLst/>
      <a:defRPr kumimoji="0" sz="1111" b="0" i="0" u="none" strike="noStrike" cap="none" spc="0" normalizeH="0" baseline="0">
        <a:ln>
          <a:noFill/>
        </a:ln>
        <a:solidFill>
          <a:srgbClr val="000000"/>
        </a:solidFill>
        <a:effectLst/>
        <a:uFillTx/>
        <a:latin typeface="+mn-lt"/>
        <a:ea typeface="+mn-ea"/>
        <a:cs typeface="+mn-cs"/>
        <a:sym typeface="Calibri"/>
      </a:defRPr>
    </a:lvl2pPr>
    <a:lvl3pPr marL="0" marR="0" indent="604672" algn="l" defTabSz="302336" rtl="0" fontAlgn="auto" latinLnBrk="0" hangingPunct="0">
      <a:lnSpc>
        <a:spcPct val="100000"/>
      </a:lnSpc>
      <a:spcBef>
        <a:spcPts val="0"/>
      </a:spcBef>
      <a:spcAft>
        <a:spcPts val="0"/>
      </a:spcAft>
      <a:buClrTx/>
      <a:buSzTx/>
      <a:buFontTx/>
      <a:buNone/>
      <a:tabLst/>
      <a:defRPr kumimoji="0" sz="1111" b="0" i="0" u="none" strike="noStrike" cap="none" spc="0" normalizeH="0" baseline="0">
        <a:ln>
          <a:noFill/>
        </a:ln>
        <a:solidFill>
          <a:srgbClr val="000000"/>
        </a:solidFill>
        <a:effectLst/>
        <a:uFillTx/>
        <a:latin typeface="+mn-lt"/>
        <a:ea typeface="+mn-ea"/>
        <a:cs typeface="+mn-cs"/>
        <a:sym typeface="Calibri"/>
      </a:defRPr>
    </a:lvl3pPr>
    <a:lvl4pPr marL="0" marR="0" indent="907008" algn="l" defTabSz="302336" rtl="0" fontAlgn="auto" latinLnBrk="0" hangingPunct="0">
      <a:lnSpc>
        <a:spcPct val="100000"/>
      </a:lnSpc>
      <a:spcBef>
        <a:spcPts val="0"/>
      </a:spcBef>
      <a:spcAft>
        <a:spcPts val="0"/>
      </a:spcAft>
      <a:buClrTx/>
      <a:buSzTx/>
      <a:buFontTx/>
      <a:buNone/>
      <a:tabLst/>
      <a:defRPr kumimoji="0" sz="1111" b="0" i="0" u="none" strike="noStrike" cap="none" spc="0" normalizeH="0" baseline="0">
        <a:ln>
          <a:noFill/>
        </a:ln>
        <a:solidFill>
          <a:srgbClr val="000000"/>
        </a:solidFill>
        <a:effectLst/>
        <a:uFillTx/>
        <a:latin typeface="+mn-lt"/>
        <a:ea typeface="+mn-ea"/>
        <a:cs typeface="+mn-cs"/>
        <a:sym typeface="Calibri"/>
      </a:defRPr>
    </a:lvl4pPr>
    <a:lvl5pPr marL="0" marR="0" indent="1209344" algn="l" defTabSz="302336" rtl="0" fontAlgn="auto" latinLnBrk="0" hangingPunct="0">
      <a:lnSpc>
        <a:spcPct val="100000"/>
      </a:lnSpc>
      <a:spcBef>
        <a:spcPts val="0"/>
      </a:spcBef>
      <a:spcAft>
        <a:spcPts val="0"/>
      </a:spcAft>
      <a:buClrTx/>
      <a:buSzTx/>
      <a:buFontTx/>
      <a:buNone/>
      <a:tabLst/>
      <a:defRPr kumimoji="0" sz="1111" b="0" i="0" u="none" strike="noStrike" cap="none" spc="0" normalizeH="0" baseline="0">
        <a:ln>
          <a:noFill/>
        </a:ln>
        <a:solidFill>
          <a:srgbClr val="000000"/>
        </a:solidFill>
        <a:effectLst/>
        <a:uFillTx/>
        <a:latin typeface="+mn-lt"/>
        <a:ea typeface="+mn-ea"/>
        <a:cs typeface="+mn-cs"/>
        <a:sym typeface="Calibri"/>
      </a:defRPr>
    </a:lvl5pPr>
    <a:lvl6pPr marL="0" marR="0" indent="1511681" algn="l" defTabSz="302336" rtl="0" fontAlgn="auto" latinLnBrk="0" hangingPunct="0">
      <a:lnSpc>
        <a:spcPct val="100000"/>
      </a:lnSpc>
      <a:spcBef>
        <a:spcPts val="0"/>
      </a:spcBef>
      <a:spcAft>
        <a:spcPts val="0"/>
      </a:spcAft>
      <a:buClrTx/>
      <a:buSzTx/>
      <a:buFontTx/>
      <a:buNone/>
      <a:tabLst/>
      <a:defRPr kumimoji="0" sz="1111" b="0" i="0" u="none" strike="noStrike" cap="none" spc="0" normalizeH="0" baseline="0">
        <a:ln>
          <a:noFill/>
        </a:ln>
        <a:solidFill>
          <a:srgbClr val="000000"/>
        </a:solidFill>
        <a:effectLst/>
        <a:uFillTx/>
        <a:latin typeface="+mn-lt"/>
        <a:ea typeface="+mn-ea"/>
        <a:cs typeface="+mn-cs"/>
        <a:sym typeface="Calibri"/>
      </a:defRPr>
    </a:lvl6pPr>
    <a:lvl7pPr marL="0" marR="0" indent="1814017" algn="l" defTabSz="302336" rtl="0" fontAlgn="auto" latinLnBrk="0" hangingPunct="0">
      <a:lnSpc>
        <a:spcPct val="100000"/>
      </a:lnSpc>
      <a:spcBef>
        <a:spcPts val="0"/>
      </a:spcBef>
      <a:spcAft>
        <a:spcPts val="0"/>
      </a:spcAft>
      <a:buClrTx/>
      <a:buSzTx/>
      <a:buFontTx/>
      <a:buNone/>
      <a:tabLst/>
      <a:defRPr kumimoji="0" sz="1111" b="0" i="0" u="none" strike="noStrike" cap="none" spc="0" normalizeH="0" baseline="0">
        <a:ln>
          <a:noFill/>
        </a:ln>
        <a:solidFill>
          <a:srgbClr val="000000"/>
        </a:solidFill>
        <a:effectLst/>
        <a:uFillTx/>
        <a:latin typeface="+mn-lt"/>
        <a:ea typeface="+mn-ea"/>
        <a:cs typeface="+mn-cs"/>
        <a:sym typeface="Calibri"/>
      </a:defRPr>
    </a:lvl7pPr>
    <a:lvl8pPr marL="0" marR="0" indent="2116353" algn="l" defTabSz="302336" rtl="0" fontAlgn="auto" latinLnBrk="0" hangingPunct="0">
      <a:lnSpc>
        <a:spcPct val="100000"/>
      </a:lnSpc>
      <a:spcBef>
        <a:spcPts val="0"/>
      </a:spcBef>
      <a:spcAft>
        <a:spcPts val="0"/>
      </a:spcAft>
      <a:buClrTx/>
      <a:buSzTx/>
      <a:buFontTx/>
      <a:buNone/>
      <a:tabLst/>
      <a:defRPr kumimoji="0" sz="1111" b="0" i="0" u="none" strike="noStrike" cap="none" spc="0" normalizeH="0" baseline="0">
        <a:ln>
          <a:noFill/>
        </a:ln>
        <a:solidFill>
          <a:srgbClr val="000000"/>
        </a:solidFill>
        <a:effectLst/>
        <a:uFillTx/>
        <a:latin typeface="+mn-lt"/>
        <a:ea typeface="+mn-ea"/>
        <a:cs typeface="+mn-cs"/>
        <a:sym typeface="Calibri"/>
      </a:defRPr>
    </a:lvl8pPr>
    <a:lvl9pPr marL="0" marR="0" indent="2418689" algn="l" defTabSz="302336" rtl="0" fontAlgn="auto" latinLnBrk="0" hangingPunct="0">
      <a:lnSpc>
        <a:spcPct val="100000"/>
      </a:lnSpc>
      <a:spcBef>
        <a:spcPts val="0"/>
      </a:spcBef>
      <a:spcAft>
        <a:spcPts val="0"/>
      </a:spcAft>
      <a:buClrTx/>
      <a:buSzTx/>
      <a:buFontTx/>
      <a:buNone/>
      <a:tabLst/>
      <a:defRPr kumimoji="0" sz="1111"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3"/>
  </p:normalViewPr>
  <p:slideViewPr>
    <p:cSldViewPr snapToGrid="0" snapToObjects="1">
      <p:cViewPr varScale="1">
        <p:scale>
          <a:sx n="31" d="100"/>
          <a:sy n="31" d="100"/>
        </p:scale>
        <p:origin x="66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381000" y="685800"/>
            <a:ext cx="6096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438038" latinLnBrk="0">
      <a:defRPr sz="3148">
        <a:latin typeface="+mn-lt"/>
        <a:ea typeface="+mn-ea"/>
        <a:cs typeface="+mn-cs"/>
        <a:sym typeface="Calibri"/>
      </a:defRPr>
    </a:lvl1pPr>
    <a:lvl2pPr indent="211661" defTabSz="2438038" latinLnBrk="0">
      <a:defRPr sz="3148">
        <a:latin typeface="+mn-lt"/>
        <a:ea typeface="+mn-ea"/>
        <a:cs typeface="+mn-cs"/>
        <a:sym typeface="Calibri"/>
      </a:defRPr>
    </a:lvl2pPr>
    <a:lvl3pPr indent="423321" defTabSz="2438038" latinLnBrk="0">
      <a:defRPr sz="3148">
        <a:latin typeface="+mn-lt"/>
        <a:ea typeface="+mn-ea"/>
        <a:cs typeface="+mn-cs"/>
        <a:sym typeface="Calibri"/>
      </a:defRPr>
    </a:lvl3pPr>
    <a:lvl4pPr indent="634982" defTabSz="2438038" latinLnBrk="0">
      <a:defRPr sz="3148">
        <a:latin typeface="+mn-lt"/>
        <a:ea typeface="+mn-ea"/>
        <a:cs typeface="+mn-cs"/>
        <a:sym typeface="Calibri"/>
      </a:defRPr>
    </a:lvl4pPr>
    <a:lvl5pPr indent="846643" defTabSz="2438038" latinLnBrk="0">
      <a:defRPr sz="3148">
        <a:latin typeface="+mn-lt"/>
        <a:ea typeface="+mn-ea"/>
        <a:cs typeface="+mn-cs"/>
        <a:sym typeface="Calibri"/>
      </a:defRPr>
    </a:lvl5pPr>
    <a:lvl6pPr indent="1058304" defTabSz="2438038" latinLnBrk="0">
      <a:defRPr sz="3148">
        <a:latin typeface="+mn-lt"/>
        <a:ea typeface="+mn-ea"/>
        <a:cs typeface="+mn-cs"/>
        <a:sym typeface="Calibri"/>
      </a:defRPr>
    </a:lvl6pPr>
    <a:lvl7pPr indent="1269964" defTabSz="2438038" latinLnBrk="0">
      <a:defRPr sz="3148">
        <a:latin typeface="+mn-lt"/>
        <a:ea typeface="+mn-ea"/>
        <a:cs typeface="+mn-cs"/>
        <a:sym typeface="Calibri"/>
      </a:defRPr>
    </a:lvl7pPr>
    <a:lvl8pPr indent="1481625" defTabSz="2438038" latinLnBrk="0">
      <a:defRPr sz="3148">
        <a:latin typeface="+mn-lt"/>
        <a:ea typeface="+mn-ea"/>
        <a:cs typeface="+mn-cs"/>
        <a:sym typeface="Calibri"/>
      </a:defRPr>
    </a:lvl8pPr>
    <a:lvl9pPr indent="1693286" defTabSz="2438038" latinLnBrk="0">
      <a:defRPr sz="3148">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25600" y="245534"/>
            <a:ext cx="29260801" cy="402166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lstStyle/>
          <a:p>
            <a:r>
              <a:t>Title Text</a:t>
            </a:r>
          </a:p>
        </p:txBody>
      </p:sp>
      <p:sp>
        <p:nvSpPr>
          <p:cNvPr id="3" name="Body Level One…"/>
          <p:cNvSpPr txBox="1">
            <a:spLocks noGrp="1"/>
          </p:cNvSpPr>
          <p:nvPr>
            <p:ph type="body" idx="1"/>
          </p:nvPr>
        </p:nvSpPr>
        <p:spPr>
          <a:xfrm>
            <a:off x="1625600" y="4267200"/>
            <a:ext cx="29260801" cy="140208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3041224" y="16818628"/>
            <a:ext cx="259043" cy="263277"/>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
        <p:nvSpPr>
          <p:cNvPr id="6" name="TextBox 5">
            <a:extLst>
              <a:ext uri="{FF2B5EF4-FFF2-40B4-BE49-F238E27FC236}">
                <a16:creationId xmlns:a16="http://schemas.microsoft.com/office/drawing/2014/main" id="{4E9B0088-052A-2669-1D0D-86E18D1DA3DC}"/>
              </a:ext>
            </a:extLst>
          </p:cNvPr>
          <p:cNvSpPr txBox="1"/>
          <p:nvPr userDrawn="1">
            <p:extLst>
              <p:ext uri="{1162E1C5-73C7-4A58-AE30-91384D911F3F}">
                <p184:classification xmlns:p184="http://schemas.microsoft.com/office/powerpoint/2018/4/main" val="ftr"/>
              </p:ext>
            </p:extLst>
          </p:nvPr>
        </p:nvSpPr>
        <p:spPr>
          <a:xfrm>
            <a:off x="15416975" y="18135600"/>
            <a:ext cx="1711325" cy="152400"/>
          </a:xfrm>
          <a:prstGeom prst="rect">
            <a:avLst/>
          </a:prstGeom>
        </p:spPr>
        <p:txBody>
          <a:bodyPr horzOverflow="overflow" lIns="0" tIns="0" rIns="0" bIns="0">
            <a:spAutoFit/>
          </a:bodyPr>
          <a:lstStyle/>
          <a:p>
            <a:pPr algn="l"/>
            <a:r>
              <a:rPr lang="en-IE" sz="1000">
                <a:solidFill>
                  <a:srgbClr val="018374"/>
                </a:solidFill>
                <a:latin typeface="Poppins" panose="00000500000000000000" pitchFamily="2" charset="0"/>
                <a:cs typeface="Poppins" panose="00000500000000000000" pitchFamily="2" charset="0"/>
              </a:rPr>
              <a:t>Baker Hughes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438424" rtl="0" latinLnBrk="0">
        <a:lnSpc>
          <a:spcPct val="90000"/>
        </a:lnSpc>
        <a:spcBef>
          <a:spcPts val="0"/>
        </a:spcBef>
        <a:spcAft>
          <a:spcPts val="0"/>
        </a:spcAft>
        <a:buClrTx/>
        <a:buSzTx/>
        <a:buFontTx/>
        <a:buNone/>
        <a:tabLst/>
        <a:defRPr sz="11666" b="0" i="0" u="none" strike="noStrike" cap="none" spc="0" baseline="0">
          <a:solidFill>
            <a:srgbClr val="000000"/>
          </a:solidFill>
          <a:uFillTx/>
          <a:latin typeface="Calibri Light"/>
          <a:ea typeface="Calibri Light"/>
          <a:cs typeface="Calibri Light"/>
          <a:sym typeface="Calibri Light"/>
        </a:defRPr>
      </a:lvl1pPr>
      <a:lvl2pPr marL="0" marR="0" indent="0" algn="l" defTabSz="2438424" rtl="0" latinLnBrk="0">
        <a:lnSpc>
          <a:spcPct val="90000"/>
        </a:lnSpc>
        <a:spcBef>
          <a:spcPts val="0"/>
        </a:spcBef>
        <a:spcAft>
          <a:spcPts val="0"/>
        </a:spcAft>
        <a:buClrTx/>
        <a:buSzTx/>
        <a:buFontTx/>
        <a:buNone/>
        <a:tabLst/>
        <a:defRPr sz="11666" b="0" i="0" u="none" strike="noStrike" cap="none" spc="0" baseline="0">
          <a:solidFill>
            <a:srgbClr val="000000"/>
          </a:solidFill>
          <a:uFillTx/>
          <a:latin typeface="Calibri Light"/>
          <a:ea typeface="Calibri Light"/>
          <a:cs typeface="Calibri Light"/>
          <a:sym typeface="Calibri Light"/>
        </a:defRPr>
      </a:lvl2pPr>
      <a:lvl3pPr marL="0" marR="0" indent="0" algn="l" defTabSz="2438424" rtl="0" latinLnBrk="0">
        <a:lnSpc>
          <a:spcPct val="90000"/>
        </a:lnSpc>
        <a:spcBef>
          <a:spcPts val="0"/>
        </a:spcBef>
        <a:spcAft>
          <a:spcPts val="0"/>
        </a:spcAft>
        <a:buClrTx/>
        <a:buSzTx/>
        <a:buFontTx/>
        <a:buNone/>
        <a:tabLst/>
        <a:defRPr sz="11666" b="0" i="0" u="none" strike="noStrike" cap="none" spc="0" baseline="0">
          <a:solidFill>
            <a:srgbClr val="000000"/>
          </a:solidFill>
          <a:uFillTx/>
          <a:latin typeface="Calibri Light"/>
          <a:ea typeface="Calibri Light"/>
          <a:cs typeface="Calibri Light"/>
          <a:sym typeface="Calibri Light"/>
        </a:defRPr>
      </a:lvl3pPr>
      <a:lvl4pPr marL="0" marR="0" indent="0" algn="l" defTabSz="2438424" rtl="0" latinLnBrk="0">
        <a:lnSpc>
          <a:spcPct val="90000"/>
        </a:lnSpc>
        <a:spcBef>
          <a:spcPts val="0"/>
        </a:spcBef>
        <a:spcAft>
          <a:spcPts val="0"/>
        </a:spcAft>
        <a:buClrTx/>
        <a:buSzTx/>
        <a:buFontTx/>
        <a:buNone/>
        <a:tabLst/>
        <a:defRPr sz="11666" b="0" i="0" u="none" strike="noStrike" cap="none" spc="0" baseline="0">
          <a:solidFill>
            <a:srgbClr val="000000"/>
          </a:solidFill>
          <a:uFillTx/>
          <a:latin typeface="Calibri Light"/>
          <a:ea typeface="Calibri Light"/>
          <a:cs typeface="Calibri Light"/>
          <a:sym typeface="Calibri Light"/>
        </a:defRPr>
      </a:lvl4pPr>
      <a:lvl5pPr marL="0" marR="0" indent="0" algn="l" defTabSz="2438424" rtl="0" latinLnBrk="0">
        <a:lnSpc>
          <a:spcPct val="90000"/>
        </a:lnSpc>
        <a:spcBef>
          <a:spcPts val="0"/>
        </a:spcBef>
        <a:spcAft>
          <a:spcPts val="0"/>
        </a:spcAft>
        <a:buClrTx/>
        <a:buSzTx/>
        <a:buFontTx/>
        <a:buNone/>
        <a:tabLst/>
        <a:defRPr sz="11666" b="0" i="0" u="none" strike="noStrike" cap="none" spc="0" baseline="0">
          <a:solidFill>
            <a:srgbClr val="000000"/>
          </a:solidFill>
          <a:uFillTx/>
          <a:latin typeface="Calibri Light"/>
          <a:ea typeface="Calibri Light"/>
          <a:cs typeface="Calibri Light"/>
          <a:sym typeface="Calibri Light"/>
        </a:defRPr>
      </a:lvl5pPr>
      <a:lvl6pPr marL="0" marR="0" indent="0" algn="l" defTabSz="2438424" rtl="0" latinLnBrk="0">
        <a:lnSpc>
          <a:spcPct val="90000"/>
        </a:lnSpc>
        <a:spcBef>
          <a:spcPts val="0"/>
        </a:spcBef>
        <a:spcAft>
          <a:spcPts val="0"/>
        </a:spcAft>
        <a:buClrTx/>
        <a:buSzTx/>
        <a:buFontTx/>
        <a:buNone/>
        <a:tabLst/>
        <a:defRPr sz="11666" b="0" i="0" u="none" strike="noStrike" cap="none" spc="0" baseline="0">
          <a:solidFill>
            <a:srgbClr val="000000"/>
          </a:solidFill>
          <a:uFillTx/>
          <a:latin typeface="Calibri Light"/>
          <a:ea typeface="Calibri Light"/>
          <a:cs typeface="Calibri Light"/>
          <a:sym typeface="Calibri Light"/>
        </a:defRPr>
      </a:lvl6pPr>
      <a:lvl7pPr marL="0" marR="0" indent="0" algn="l" defTabSz="2438424" rtl="0" latinLnBrk="0">
        <a:lnSpc>
          <a:spcPct val="90000"/>
        </a:lnSpc>
        <a:spcBef>
          <a:spcPts val="0"/>
        </a:spcBef>
        <a:spcAft>
          <a:spcPts val="0"/>
        </a:spcAft>
        <a:buClrTx/>
        <a:buSzTx/>
        <a:buFontTx/>
        <a:buNone/>
        <a:tabLst/>
        <a:defRPr sz="11666" b="0" i="0" u="none" strike="noStrike" cap="none" spc="0" baseline="0">
          <a:solidFill>
            <a:srgbClr val="000000"/>
          </a:solidFill>
          <a:uFillTx/>
          <a:latin typeface="Calibri Light"/>
          <a:ea typeface="Calibri Light"/>
          <a:cs typeface="Calibri Light"/>
          <a:sym typeface="Calibri Light"/>
        </a:defRPr>
      </a:lvl7pPr>
      <a:lvl8pPr marL="0" marR="0" indent="0" algn="l" defTabSz="2438424" rtl="0" latinLnBrk="0">
        <a:lnSpc>
          <a:spcPct val="90000"/>
        </a:lnSpc>
        <a:spcBef>
          <a:spcPts val="0"/>
        </a:spcBef>
        <a:spcAft>
          <a:spcPts val="0"/>
        </a:spcAft>
        <a:buClrTx/>
        <a:buSzTx/>
        <a:buFontTx/>
        <a:buNone/>
        <a:tabLst/>
        <a:defRPr sz="11666" b="0" i="0" u="none" strike="noStrike" cap="none" spc="0" baseline="0">
          <a:solidFill>
            <a:srgbClr val="000000"/>
          </a:solidFill>
          <a:uFillTx/>
          <a:latin typeface="Calibri Light"/>
          <a:ea typeface="Calibri Light"/>
          <a:cs typeface="Calibri Light"/>
          <a:sym typeface="Calibri Light"/>
        </a:defRPr>
      </a:lvl8pPr>
      <a:lvl9pPr marL="0" marR="0" indent="0" algn="l" defTabSz="2438424" rtl="0" latinLnBrk="0">
        <a:lnSpc>
          <a:spcPct val="90000"/>
        </a:lnSpc>
        <a:spcBef>
          <a:spcPts val="0"/>
        </a:spcBef>
        <a:spcAft>
          <a:spcPts val="0"/>
        </a:spcAft>
        <a:buClrTx/>
        <a:buSzTx/>
        <a:buFontTx/>
        <a:buNone/>
        <a:tabLst/>
        <a:defRPr sz="11666" b="0" i="0" u="none" strike="noStrike" cap="none" spc="0" baseline="0">
          <a:solidFill>
            <a:srgbClr val="000000"/>
          </a:solidFill>
          <a:uFillTx/>
          <a:latin typeface="Calibri Light"/>
          <a:ea typeface="Calibri Light"/>
          <a:cs typeface="Calibri Light"/>
          <a:sym typeface="Calibri Light"/>
        </a:defRPr>
      </a:lvl9pPr>
    </p:titleStyle>
    <p:bodyStyle>
      <a:lvl1pPr marL="609606" marR="0" indent="-609606" algn="l" defTabSz="2438424" rtl="0" latinLnBrk="0">
        <a:lnSpc>
          <a:spcPct val="90000"/>
        </a:lnSpc>
        <a:spcBef>
          <a:spcPts val="2667"/>
        </a:spcBef>
        <a:spcAft>
          <a:spcPts val="0"/>
        </a:spcAft>
        <a:buClrTx/>
        <a:buSzPct val="100000"/>
        <a:buFont typeface="Arial"/>
        <a:buChar char="•"/>
        <a:tabLst/>
        <a:defRPr sz="7416" b="0" i="0" u="none" strike="noStrike" cap="none" spc="0" baseline="0">
          <a:solidFill>
            <a:srgbClr val="000000"/>
          </a:solidFill>
          <a:uFillTx/>
          <a:latin typeface="+mn-lt"/>
          <a:ea typeface="+mn-ea"/>
          <a:cs typeface="+mn-cs"/>
          <a:sym typeface="Calibri"/>
        </a:defRPr>
      </a:lvl1pPr>
      <a:lvl2pPr marL="1933093" marR="0" indent="-713881" algn="l" defTabSz="2438424" rtl="0" latinLnBrk="0">
        <a:lnSpc>
          <a:spcPct val="90000"/>
        </a:lnSpc>
        <a:spcBef>
          <a:spcPts val="2667"/>
        </a:spcBef>
        <a:spcAft>
          <a:spcPts val="0"/>
        </a:spcAft>
        <a:buClrTx/>
        <a:buSzPct val="100000"/>
        <a:buFont typeface="Arial"/>
        <a:buChar char="•"/>
        <a:tabLst/>
        <a:defRPr sz="7416" b="0" i="0" u="none" strike="noStrike" cap="none" spc="0" baseline="0">
          <a:solidFill>
            <a:srgbClr val="000000"/>
          </a:solidFill>
          <a:uFillTx/>
          <a:latin typeface="+mn-lt"/>
          <a:ea typeface="+mn-ea"/>
          <a:cs typeface="+mn-cs"/>
          <a:sym typeface="Calibri"/>
        </a:defRPr>
      </a:lvl2pPr>
      <a:lvl3pPr marL="3286158" marR="0" indent="-847734" algn="l" defTabSz="2438424" rtl="0" latinLnBrk="0">
        <a:lnSpc>
          <a:spcPct val="90000"/>
        </a:lnSpc>
        <a:spcBef>
          <a:spcPts val="2667"/>
        </a:spcBef>
        <a:spcAft>
          <a:spcPts val="0"/>
        </a:spcAft>
        <a:buClrTx/>
        <a:buSzPct val="100000"/>
        <a:buFont typeface="Arial"/>
        <a:buChar char="•"/>
        <a:tabLst/>
        <a:defRPr sz="7416" b="0" i="0" u="none" strike="noStrike" cap="none" spc="0" baseline="0">
          <a:solidFill>
            <a:srgbClr val="000000"/>
          </a:solidFill>
          <a:uFillTx/>
          <a:latin typeface="+mn-lt"/>
          <a:ea typeface="+mn-ea"/>
          <a:cs typeface="+mn-cs"/>
          <a:sym typeface="Calibri"/>
        </a:defRPr>
      </a:lvl3pPr>
      <a:lvl4pPr marL="4609477" marR="0" indent="-951841" algn="l" defTabSz="2438424" rtl="0" latinLnBrk="0">
        <a:lnSpc>
          <a:spcPct val="90000"/>
        </a:lnSpc>
        <a:spcBef>
          <a:spcPts val="2667"/>
        </a:spcBef>
        <a:spcAft>
          <a:spcPts val="0"/>
        </a:spcAft>
        <a:buClrTx/>
        <a:buSzPct val="100000"/>
        <a:buFont typeface="Arial"/>
        <a:buChar char="•"/>
        <a:tabLst/>
        <a:defRPr sz="7416" b="0" i="0" u="none" strike="noStrike" cap="none" spc="0" baseline="0">
          <a:solidFill>
            <a:srgbClr val="000000"/>
          </a:solidFill>
          <a:uFillTx/>
          <a:latin typeface="+mn-lt"/>
          <a:ea typeface="+mn-ea"/>
          <a:cs typeface="+mn-cs"/>
          <a:sym typeface="Calibri"/>
        </a:defRPr>
      </a:lvl4pPr>
      <a:lvl5pPr marL="5828689" marR="0" indent="-951841" algn="l" defTabSz="2438424" rtl="0" latinLnBrk="0">
        <a:lnSpc>
          <a:spcPct val="90000"/>
        </a:lnSpc>
        <a:spcBef>
          <a:spcPts val="2667"/>
        </a:spcBef>
        <a:spcAft>
          <a:spcPts val="0"/>
        </a:spcAft>
        <a:buClrTx/>
        <a:buSzPct val="100000"/>
        <a:buFont typeface="Arial"/>
        <a:buChar char="•"/>
        <a:tabLst/>
        <a:defRPr sz="7416" b="0" i="0" u="none" strike="noStrike" cap="none" spc="0" baseline="0">
          <a:solidFill>
            <a:srgbClr val="000000"/>
          </a:solidFill>
          <a:uFillTx/>
          <a:latin typeface="+mn-lt"/>
          <a:ea typeface="+mn-ea"/>
          <a:cs typeface="+mn-cs"/>
          <a:sym typeface="Calibri"/>
        </a:defRPr>
      </a:lvl5pPr>
      <a:lvl6pPr marL="7047901" marR="0" indent="-951841" algn="l" defTabSz="2438424" rtl="0" latinLnBrk="0">
        <a:lnSpc>
          <a:spcPct val="90000"/>
        </a:lnSpc>
        <a:spcBef>
          <a:spcPts val="2667"/>
        </a:spcBef>
        <a:spcAft>
          <a:spcPts val="0"/>
        </a:spcAft>
        <a:buClrTx/>
        <a:buSzPct val="100000"/>
        <a:buFont typeface="Arial"/>
        <a:buChar char="•"/>
        <a:tabLst/>
        <a:defRPr sz="7416" b="0" i="0" u="none" strike="noStrike" cap="none" spc="0" baseline="0">
          <a:solidFill>
            <a:srgbClr val="000000"/>
          </a:solidFill>
          <a:uFillTx/>
          <a:latin typeface="+mn-lt"/>
          <a:ea typeface="+mn-ea"/>
          <a:cs typeface="+mn-cs"/>
          <a:sym typeface="Calibri"/>
        </a:defRPr>
      </a:lvl6pPr>
      <a:lvl7pPr marL="8267113" marR="0" indent="-951841" algn="l" defTabSz="2438424" rtl="0" latinLnBrk="0">
        <a:lnSpc>
          <a:spcPct val="90000"/>
        </a:lnSpc>
        <a:spcBef>
          <a:spcPts val="2667"/>
        </a:spcBef>
        <a:spcAft>
          <a:spcPts val="0"/>
        </a:spcAft>
        <a:buClrTx/>
        <a:buSzPct val="100000"/>
        <a:buFont typeface="Arial"/>
        <a:buChar char="•"/>
        <a:tabLst/>
        <a:defRPr sz="7416" b="0" i="0" u="none" strike="noStrike" cap="none" spc="0" baseline="0">
          <a:solidFill>
            <a:srgbClr val="000000"/>
          </a:solidFill>
          <a:uFillTx/>
          <a:latin typeface="+mn-lt"/>
          <a:ea typeface="+mn-ea"/>
          <a:cs typeface="+mn-cs"/>
          <a:sym typeface="Calibri"/>
        </a:defRPr>
      </a:lvl7pPr>
      <a:lvl8pPr marL="9486326" marR="0" indent="-951841" algn="l" defTabSz="2438424" rtl="0" latinLnBrk="0">
        <a:lnSpc>
          <a:spcPct val="90000"/>
        </a:lnSpc>
        <a:spcBef>
          <a:spcPts val="2667"/>
        </a:spcBef>
        <a:spcAft>
          <a:spcPts val="0"/>
        </a:spcAft>
        <a:buClrTx/>
        <a:buSzPct val="100000"/>
        <a:buFont typeface="Arial"/>
        <a:buChar char="•"/>
        <a:tabLst/>
        <a:defRPr sz="7416" b="0" i="0" u="none" strike="noStrike" cap="none" spc="0" baseline="0">
          <a:solidFill>
            <a:srgbClr val="000000"/>
          </a:solidFill>
          <a:uFillTx/>
          <a:latin typeface="+mn-lt"/>
          <a:ea typeface="+mn-ea"/>
          <a:cs typeface="+mn-cs"/>
          <a:sym typeface="Calibri"/>
        </a:defRPr>
      </a:lvl8pPr>
      <a:lvl9pPr marL="10705538" marR="0" indent="-951841" algn="l" defTabSz="2438424" rtl="0" latinLnBrk="0">
        <a:lnSpc>
          <a:spcPct val="90000"/>
        </a:lnSpc>
        <a:spcBef>
          <a:spcPts val="2667"/>
        </a:spcBef>
        <a:spcAft>
          <a:spcPts val="0"/>
        </a:spcAft>
        <a:buClrTx/>
        <a:buSzPct val="100000"/>
        <a:buFont typeface="Arial"/>
        <a:buChar char="•"/>
        <a:tabLst/>
        <a:defRPr sz="7416" b="0" i="0" u="none" strike="noStrike" cap="none" spc="0" baseline="0">
          <a:solidFill>
            <a:srgbClr val="000000"/>
          </a:solidFill>
          <a:uFillTx/>
          <a:latin typeface="+mn-lt"/>
          <a:ea typeface="+mn-ea"/>
          <a:cs typeface="+mn-cs"/>
          <a:sym typeface="Calibri"/>
        </a:defRPr>
      </a:lvl9pPr>
    </p:bodyStyle>
    <p:otherStyle>
      <a:lvl1pPr marL="0" marR="0" indent="0" algn="r" defTabSz="272099"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272099" algn="r" defTabSz="272099"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544198" algn="r" defTabSz="272099"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816297" algn="r" defTabSz="272099"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088396" algn="r" defTabSz="272099"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1360496" algn="r" defTabSz="272099"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1632596" algn="r" defTabSz="272099"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1904695" algn="r" defTabSz="272099"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2176794" algn="r" defTabSz="272099"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tif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8902707" y="651372"/>
            <a:ext cx="14993023" cy="313669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8099" rIns="38099">
            <a:spAutoFit/>
          </a:bodyPr>
          <a:lstStyle>
            <a:lvl1pPr>
              <a:defRPr sz="5500">
                <a:latin typeface="Arial"/>
                <a:ea typeface="Arial"/>
                <a:cs typeface="Arial"/>
                <a:sym typeface="Arial"/>
              </a:defRPr>
            </a:lvl1pPr>
          </a:lstStyle>
          <a:p>
            <a:pPr algn="ctr"/>
            <a:r>
              <a:rPr lang="en-US" dirty="0" err="1"/>
              <a:t>DANNTe</a:t>
            </a:r>
            <a:r>
              <a:rPr lang="en-US" dirty="0"/>
              <a:t>: a case study of a turbo-machinery sensor virtualization under domain shift</a:t>
            </a:r>
          </a:p>
          <a:p>
            <a:pPr algn="ctr"/>
            <a:r>
              <a:rPr lang="it-IT" sz="2100" dirty="0"/>
              <a:t>Luca Strazzera,  Valentina Gori, Giacomo Veneri</a:t>
            </a:r>
          </a:p>
          <a:p>
            <a:pPr algn="ctr"/>
            <a:r>
              <a:rPr lang="it-IT" sz="2100" dirty="0"/>
              <a:t>TPS AI Team - Baker Hughes</a:t>
            </a:r>
          </a:p>
          <a:p>
            <a:pPr algn="ctr"/>
            <a:endParaRPr lang="en-US" sz="4583" dirty="0"/>
          </a:p>
        </p:txBody>
      </p:sp>
      <p:sp>
        <p:nvSpPr>
          <p:cNvPr id="33" name="TextBox 38"/>
          <p:cNvSpPr txBox="1"/>
          <p:nvPr/>
        </p:nvSpPr>
        <p:spPr>
          <a:xfrm>
            <a:off x="1883690" y="3433765"/>
            <a:ext cx="7553778" cy="48737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099" tIns="38100" rIns="38099" bIns="38100" anchor="t">
            <a:spAutoFit/>
          </a:bodyPr>
          <a:lstStyle>
            <a:lvl1pPr>
              <a:defRPr sz="3400">
                <a:latin typeface="Arial"/>
                <a:ea typeface="Arial"/>
                <a:cs typeface="Arial"/>
                <a:sym typeface="Arial"/>
              </a:defRPr>
            </a:lvl1pPr>
          </a:lstStyle>
          <a:p>
            <a:r>
              <a:rPr lang="en-US" sz="2667" b="1" dirty="0"/>
              <a:t>Introduction</a:t>
            </a:r>
          </a:p>
        </p:txBody>
      </p:sp>
      <p:sp>
        <p:nvSpPr>
          <p:cNvPr id="34" name="TextBox 39"/>
          <p:cNvSpPr txBox="1"/>
          <p:nvPr/>
        </p:nvSpPr>
        <p:spPr>
          <a:xfrm>
            <a:off x="1464894" y="3974516"/>
            <a:ext cx="9082069" cy="487992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8099" rIns="38099">
            <a:spAutoFit/>
          </a:bodyPr>
          <a:lstStyle>
            <a:lvl1pPr>
              <a:lnSpc>
                <a:spcPct val="120000"/>
              </a:lnSpc>
              <a:defRPr sz="2100">
                <a:solidFill>
                  <a:srgbClr val="344854"/>
                </a:solidFill>
                <a:latin typeface="Arial"/>
                <a:ea typeface="Arial"/>
                <a:cs typeface="Arial"/>
                <a:sym typeface="Arial"/>
              </a:defRPr>
            </a:lvl1pPr>
          </a:lstStyle>
          <a:p>
            <a:pPr algn="just">
              <a:lnSpc>
                <a:spcPct val="150000"/>
              </a:lnSpc>
            </a:pPr>
            <a:r>
              <a:rPr lang="en-US" dirty="0"/>
              <a:t>Unsupervised Domain Adaptation, with generalization bounds stated by </a:t>
            </a:r>
            <a:r>
              <a:rPr lang="en-US" dirty="0" err="1"/>
              <a:t>Ganin</a:t>
            </a:r>
            <a:r>
              <a:rPr lang="en-US" dirty="0"/>
              <a:t> et al. [1,2,3]  is a type of transfer learning where the task remains the same while the domains are different. The learner has access to a labeled source dataset and an unlabeled target dataset, where source and target datasets follow different probability distribution.</a:t>
            </a:r>
          </a:p>
          <a:p>
            <a:pPr algn="just">
              <a:lnSpc>
                <a:spcPct val="150000"/>
              </a:lnSpc>
            </a:pPr>
            <a:r>
              <a:rPr lang="en-US" dirty="0"/>
              <a:t>We seek to build a domain-invariant feature representation, to ensure good performance on both source and target domain. We apply the unsupervised DA method to an industrial turbo-machinery context providing practical results on a complex timeseries application, even in presence of a non</a:t>
            </a:r>
          </a:p>
          <a:p>
            <a:pPr algn="just">
              <a:lnSpc>
                <a:spcPct val="150000"/>
              </a:lnSpc>
            </a:pPr>
            <a:r>
              <a:rPr lang="en-US" dirty="0"/>
              <a:t>independently and identically distributed assumption.</a:t>
            </a:r>
          </a:p>
        </p:txBody>
      </p:sp>
      <p:sp>
        <p:nvSpPr>
          <p:cNvPr id="35" name="TextBox 41"/>
          <p:cNvSpPr txBox="1"/>
          <p:nvPr/>
        </p:nvSpPr>
        <p:spPr>
          <a:xfrm>
            <a:off x="11551595" y="3963993"/>
            <a:ext cx="8830155" cy="24661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8099" rIns="38099">
            <a:spAutoFit/>
          </a:bodyPr>
          <a:lstStyle>
            <a:lvl1pPr>
              <a:lnSpc>
                <a:spcPct val="120000"/>
              </a:lnSpc>
              <a:defRPr sz="2100">
                <a:solidFill>
                  <a:srgbClr val="344854"/>
                </a:solidFill>
                <a:latin typeface="Arial"/>
                <a:ea typeface="Arial"/>
                <a:cs typeface="Arial"/>
                <a:sym typeface="Arial"/>
              </a:defRPr>
            </a:lvl1pPr>
          </a:lstStyle>
          <a:p>
            <a:pPr algn="just">
              <a:lnSpc>
                <a:spcPct val="150000"/>
              </a:lnSpc>
            </a:pPr>
            <a:r>
              <a:rPr lang="en-GB" sz="1750" dirty="0"/>
              <a:t>Architecture of our proposed approach (</a:t>
            </a:r>
            <a:r>
              <a:rPr lang="en-GB" sz="1750" dirty="0" err="1"/>
              <a:t>DANNTe</a:t>
            </a:r>
            <a:r>
              <a:rPr lang="en-GB" sz="1750" dirty="0"/>
              <a:t>), based on </a:t>
            </a:r>
            <a:r>
              <a:rPr lang="en-GB" sz="1750" dirty="0" err="1"/>
              <a:t>Ganin</a:t>
            </a:r>
            <a:r>
              <a:rPr lang="en-GB" sz="1750" dirty="0"/>
              <a:t> et al. Feature extractor weights are modified by both the task solver (in our case, a regressor trying to minimize the reconstruction loss) and the domain classifier (trying to minimize the source vs target domain classification loss). The gradient reversal layer acts so that a minimization problem is solved (instead of a min-max one), just reversing the sign of the domain classifier gradient during backpropagation.</a:t>
            </a:r>
            <a:endParaRPr sz="1750" dirty="0"/>
          </a:p>
        </p:txBody>
      </p:sp>
      <p:sp>
        <p:nvSpPr>
          <p:cNvPr id="37" name="TextBox 43"/>
          <p:cNvSpPr txBox="1"/>
          <p:nvPr/>
        </p:nvSpPr>
        <p:spPr>
          <a:xfrm>
            <a:off x="12043133" y="3372796"/>
            <a:ext cx="7553778" cy="48737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099" tIns="38100" rIns="38099" bIns="38100" anchor="t">
            <a:spAutoFit/>
          </a:bodyPr>
          <a:lstStyle>
            <a:lvl1pPr>
              <a:defRPr sz="3400">
                <a:latin typeface="Arial"/>
                <a:ea typeface="Arial"/>
                <a:cs typeface="Arial"/>
                <a:sym typeface="Arial"/>
              </a:defRPr>
            </a:lvl1pPr>
          </a:lstStyle>
          <a:p>
            <a:r>
              <a:rPr lang="en-US" sz="2667" b="1"/>
              <a:t>The implemented Architecture</a:t>
            </a:r>
            <a:endParaRPr sz="2667" b="1"/>
          </a:p>
        </p:txBody>
      </p:sp>
      <p:sp>
        <p:nvSpPr>
          <p:cNvPr id="39" name="TextBox 45"/>
          <p:cNvSpPr txBox="1"/>
          <p:nvPr/>
        </p:nvSpPr>
        <p:spPr>
          <a:xfrm>
            <a:off x="1883690" y="8475946"/>
            <a:ext cx="7553778" cy="5027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099" rIns="38099">
            <a:spAutoFit/>
          </a:bodyPr>
          <a:lstStyle>
            <a:lvl1pPr>
              <a:defRPr sz="3400">
                <a:latin typeface="Arial"/>
                <a:ea typeface="Arial"/>
                <a:cs typeface="Arial"/>
                <a:sym typeface="Arial"/>
              </a:defRPr>
            </a:lvl1pPr>
          </a:lstStyle>
          <a:p>
            <a:r>
              <a:rPr lang="it-IT" sz="2667" b="1"/>
              <a:t>Use Case</a:t>
            </a:r>
            <a:endParaRPr sz="2667" b="1"/>
          </a:p>
        </p:txBody>
      </p:sp>
      <p:sp>
        <p:nvSpPr>
          <p:cNvPr id="41" name="TextBox 47"/>
          <p:cNvSpPr txBox="1"/>
          <p:nvPr/>
        </p:nvSpPr>
        <p:spPr>
          <a:xfrm>
            <a:off x="1883689" y="8977830"/>
            <a:ext cx="8000089" cy="20622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8099" rIns="38099">
            <a:spAutoFit/>
          </a:bodyPr>
          <a:lstStyle>
            <a:lvl1pPr>
              <a:lnSpc>
                <a:spcPct val="120000"/>
              </a:lnSpc>
              <a:defRPr sz="2100">
                <a:solidFill>
                  <a:srgbClr val="344854"/>
                </a:solidFill>
                <a:latin typeface="Arial"/>
                <a:ea typeface="Arial"/>
                <a:cs typeface="Arial"/>
                <a:sym typeface="Arial"/>
              </a:defRPr>
            </a:lvl1pPr>
          </a:lstStyle>
          <a:p>
            <a:pPr algn="just">
              <a:lnSpc>
                <a:spcPct val="150000"/>
              </a:lnSpc>
            </a:pPr>
            <a:r>
              <a:rPr lang="en-US" sz="1750" dirty="0"/>
              <a:t>The turbo-machinery application described in this work consists in building a virtual sensor using data collected from a prototype unit during winter-time and applying it to data collected from the same prototype, during summer-time. The domain shift we are facing is thus mainly related to different ambient conditions, influencing the distribution of the input features.</a:t>
            </a:r>
          </a:p>
        </p:txBody>
      </p:sp>
      <p:sp>
        <p:nvSpPr>
          <p:cNvPr id="46" name="TextBox 56"/>
          <p:cNvSpPr txBox="1"/>
          <p:nvPr/>
        </p:nvSpPr>
        <p:spPr>
          <a:xfrm>
            <a:off x="1927231" y="16433604"/>
            <a:ext cx="7524751" cy="2719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099" rIns="38099">
            <a:spAutoFit/>
          </a:bodyPr>
          <a:lstStyle>
            <a:lvl1pPr algn="ctr">
              <a:defRPr sz="1300">
                <a:solidFill>
                  <a:srgbClr val="344854"/>
                </a:solidFill>
                <a:latin typeface="Arial"/>
                <a:ea typeface="Arial"/>
                <a:cs typeface="Arial"/>
                <a:sym typeface="Arial"/>
              </a:defRPr>
            </a:lvl1pPr>
          </a:lstStyle>
          <a:p>
            <a:r>
              <a:rPr lang="en-US" sz="1167" dirty="0"/>
              <a:t>Fig 1. Distribution of some input features in source (light green) and target (dark green) dataset.</a:t>
            </a:r>
            <a:endParaRPr sz="1167" dirty="0"/>
          </a:p>
        </p:txBody>
      </p:sp>
      <p:sp>
        <p:nvSpPr>
          <p:cNvPr id="50" name="TextBox 37"/>
          <p:cNvSpPr txBox="1"/>
          <p:nvPr/>
        </p:nvSpPr>
        <p:spPr>
          <a:xfrm>
            <a:off x="12396427" y="2039047"/>
            <a:ext cx="5043936" cy="38581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099" rIns="38099">
            <a:spAutoFit/>
          </a:bodyPr>
          <a:lstStyle/>
          <a:p>
            <a:pPr>
              <a:lnSpc>
                <a:spcPct val="120000"/>
              </a:lnSpc>
              <a:spcBef>
                <a:spcPts val="833"/>
              </a:spcBef>
              <a:defRPr sz="2100">
                <a:latin typeface="Arial"/>
                <a:ea typeface="Arial"/>
                <a:cs typeface="Arial"/>
                <a:sym typeface="Arial"/>
              </a:defRPr>
            </a:pPr>
            <a:endParaRPr sz="1750">
              <a:latin typeface="Arial"/>
              <a:cs typeface="Arial"/>
            </a:endParaRPr>
          </a:p>
        </p:txBody>
      </p:sp>
      <p:pic>
        <p:nvPicPr>
          <p:cNvPr id="54" name="neurips_logo.pdf" descr="neurips_logo.pdf"/>
          <p:cNvPicPr>
            <a:picLocks noChangeAspect="1"/>
          </p:cNvPicPr>
          <p:nvPr/>
        </p:nvPicPr>
        <p:blipFill>
          <a:blip r:embed="rId2"/>
          <a:stretch>
            <a:fillRect/>
          </a:stretch>
        </p:blipFill>
        <p:spPr>
          <a:xfrm>
            <a:off x="25184428" y="682879"/>
            <a:ext cx="3998149" cy="1799168"/>
          </a:xfrm>
          <a:prstGeom prst="rect">
            <a:avLst/>
          </a:prstGeom>
          <a:ln w="12700">
            <a:miter lim="400000"/>
          </a:ln>
        </p:spPr>
      </p:pic>
      <p:sp>
        <p:nvSpPr>
          <p:cNvPr id="31" name="TextBox 45">
            <a:extLst>
              <a:ext uri="{FF2B5EF4-FFF2-40B4-BE49-F238E27FC236}">
                <a16:creationId xmlns:a16="http://schemas.microsoft.com/office/drawing/2014/main" id="{B3859DF5-47F7-439B-B2C8-9ECA844BF3DB}"/>
              </a:ext>
            </a:extLst>
          </p:cNvPr>
          <p:cNvSpPr txBox="1"/>
          <p:nvPr/>
        </p:nvSpPr>
        <p:spPr>
          <a:xfrm>
            <a:off x="1883690" y="11583967"/>
            <a:ext cx="7553778" cy="5027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099" rIns="38099">
            <a:spAutoFit/>
          </a:bodyPr>
          <a:lstStyle>
            <a:lvl1pPr>
              <a:defRPr sz="3400">
                <a:latin typeface="Arial"/>
                <a:ea typeface="Arial"/>
                <a:cs typeface="Arial"/>
                <a:sym typeface="Arial"/>
              </a:defRPr>
            </a:lvl1pPr>
          </a:lstStyle>
          <a:p>
            <a:r>
              <a:rPr lang="it-IT" sz="2667" b="1"/>
              <a:t>Dataset</a:t>
            </a:r>
            <a:endParaRPr sz="2667" b="1"/>
          </a:p>
        </p:txBody>
      </p:sp>
      <p:sp>
        <p:nvSpPr>
          <p:cNvPr id="45" name="TextBox 47">
            <a:extLst>
              <a:ext uri="{FF2B5EF4-FFF2-40B4-BE49-F238E27FC236}">
                <a16:creationId xmlns:a16="http://schemas.microsoft.com/office/drawing/2014/main" id="{E1644D05-2782-4762-9AB9-E1C953222E06}"/>
              </a:ext>
            </a:extLst>
          </p:cNvPr>
          <p:cNvSpPr txBox="1"/>
          <p:nvPr/>
        </p:nvSpPr>
        <p:spPr>
          <a:xfrm>
            <a:off x="1912716" y="12134685"/>
            <a:ext cx="8000089" cy="24661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8099" rIns="38099">
            <a:spAutoFit/>
          </a:bodyPr>
          <a:lstStyle>
            <a:lvl1pPr>
              <a:lnSpc>
                <a:spcPct val="120000"/>
              </a:lnSpc>
              <a:defRPr sz="2100">
                <a:solidFill>
                  <a:srgbClr val="344854"/>
                </a:solidFill>
                <a:latin typeface="Arial"/>
                <a:ea typeface="Arial"/>
                <a:cs typeface="Arial"/>
                <a:sym typeface="Arial"/>
              </a:defRPr>
            </a:lvl1pPr>
          </a:lstStyle>
          <a:p>
            <a:pPr algn="just">
              <a:lnSpc>
                <a:spcPct val="150000"/>
              </a:lnSpc>
            </a:pPr>
            <a:r>
              <a:rPr lang="en-US" sz="1750" dirty="0"/>
              <a:t>The dataset used to validate the </a:t>
            </a:r>
            <a:r>
              <a:rPr lang="en-US" sz="1750" b="1" dirty="0" err="1"/>
              <a:t>DANNTe</a:t>
            </a:r>
            <a:r>
              <a:rPr lang="en-US" sz="1750" dirty="0"/>
              <a:t> approach is the collection of timeseries acquired from 30 sensors installed on a gas turbine prototype. Data collected in winter (from December to February) are used as labelled source dataset, while data collected in summer (from June to July) as </a:t>
            </a:r>
            <a:r>
              <a:rPr lang="en-US" sz="1750" dirty="0" err="1"/>
              <a:t>unlabelled</a:t>
            </a:r>
            <a:r>
              <a:rPr lang="en-US" sz="1750" dirty="0"/>
              <a:t> target dataset. In Fig. 1 the distributions (in source and target datasets) of some features inputting the model is shown, as examples.</a:t>
            </a:r>
          </a:p>
        </p:txBody>
      </p:sp>
      <p:pic>
        <p:nvPicPr>
          <p:cNvPr id="3" name="Picture 2" descr="Chart, histogram&#10;&#10;Description automatically generated">
            <a:extLst>
              <a:ext uri="{FF2B5EF4-FFF2-40B4-BE49-F238E27FC236}">
                <a16:creationId xmlns:a16="http://schemas.microsoft.com/office/drawing/2014/main" id="{7304D6C7-D8BE-4C9D-B461-60E83B67C0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1242" y="14671214"/>
            <a:ext cx="2718921" cy="1631353"/>
          </a:xfrm>
          <a:prstGeom prst="rect">
            <a:avLst/>
          </a:prstGeom>
        </p:spPr>
      </p:pic>
      <p:pic>
        <p:nvPicPr>
          <p:cNvPr id="5" name="Picture 4" descr="Chart&#10;&#10;Description automatically generated">
            <a:extLst>
              <a:ext uri="{FF2B5EF4-FFF2-40B4-BE49-F238E27FC236}">
                <a16:creationId xmlns:a16="http://schemas.microsoft.com/office/drawing/2014/main" id="{688665CF-D160-4F88-95D7-04947FF01C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9802" y="14675557"/>
            <a:ext cx="2718921" cy="1631353"/>
          </a:xfrm>
          <a:prstGeom prst="rect">
            <a:avLst/>
          </a:prstGeom>
        </p:spPr>
      </p:pic>
      <p:pic>
        <p:nvPicPr>
          <p:cNvPr id="7" name="Picture 6" descr="Chart, histogram&#10;&#10;Description automatically generated">
            <a:extLst>
              <a:ext uri="{FF2B5EF4-FFF2-40B4-BE49-F238E27FC236}">
                <a16:creationId xmlns:a16="http://schemas.microsoft.com/office/drawing/2014/main" id="{2E469441-C413-421D-8CD1-41F338A860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8361" y="14675557"/>
            <a:ext cx="2714473" cy="1628683"/>
          </a:xfrm>
          <a:prstGeom prst="rect">
            <a:avLst/>
          </a:prstGeom>
        </p:spPr>
      </p:pic>
      <p:pic>
        <p:nvPicPr>
          <p:cNvPr id="2" name="Picture 1">
            <a:extLst>
              <a:ext uri="{FF2B5EF4-FFF2-40B4-BE49-F238E27FC236}">
                <a16:creationId xmlns:a16="http://schemas.microsoft.com/office/drawing/2014/main" id="{46AE0AB5-C64A-6A49-809A-20FACDB6BFF4}"/>
              </a:ext>
            </a:extLst>
          </p:cNvPr>
          <p:cNvPicPr>
            <a:picLocks noChangeAspect="1"/>
          </p:cNvPicPr>
          <p:nvPr/>
        </p:nvPicPr>
        <p:blipFill>
          <a:blip r:embed="rId6"/>
          <a:stretch>
            <a:fillRect/>
          </a:stretch>
        </p:blipFill>
        <p:spPr>
          <a:xfrm>
            <a:off x="12123665" y="6961751"/>
            <a:ext cx="7490611" cy="6338209"/>
          </a:xfrm>
          <a:prstGeom prst="rect">
            <a:avLst/>
          </a:prstGeom>
        </p:spPr>
      </p:pic>
      <p:sp>
        <p:nvSpPr>
          <p:cNvPr id="56" name="TextBox 45">
            <a:extLst>
              <a:ext uri="{FF2B5EF4-FFF2-40B4-BE49-F238E27FC236}">
                <a16:creationId xmlns:a16="http://schemas.microsoft.com/office/drawing/2014/main" id="{14CAB128-F363-194E-B4CE-F54D3B0ADE0F}"/>
              </a:ext>
            </a:extLst>
          </p:cNvPr>
          <p:cNvSpPr txBox="1"/>
          <p:nvPr/>
        </p:nvSpPr>
        <p:spPr>
          <a:xfrm>
            <a:off x="22355922" y="3471750"/>
            <a:ext cx="7553778" cy="5027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099" rIns="38099">
            <a:spAutoFit/>
          </a:bodyPr>
          <a:lstStyle>
            <a:lvl1pPr>
              <a:defRPr sz="3400">
                <a:latin typeface="Arial"/>
                <a:ea typeface="Arial"/>
                <a:cs typeface="Arial"/>
                <a:sym typeface="Arial"/>
              </a:defRPr>
            </a:lvl1pPr>
          </a:lstStyle>
          <a:p>
            <a:r>
              <a:rPr lang="it-IT" sz="2667" b="1" dirty="0"/>
              <a:t>Results</a:t>
            </a:r>
            <a:endParaRPr sz="2667" b="1" dirty="0"/>
          </a:p>
        </p:txBody>
      </p:sp>
      <p:grpSp>
        <p:nvGrpSpPr>
          <p:cNvPr id="21" name="Group 20">
            <a:extLst>
              <a:ext uri="{FF2B5EF4-FFF2-40B4-BE49-F238E27FC236}">
                <a16:creationId xmlns:a16="http://schemas.microsoft.com/office/drawing/2014/main" id="{DD24C164-5849-DF40-8833-5919193D4A94}"/>
              </a:ext>
            </a:extLst>
          </p:cNvPr>
          <p:cNvGrpSpPr/>
          <p:nvPr/>
        </p:nvGrpSpPr>
        <p:grpSpPr>
          <a:xfrm>
            <a:off x="22355922" y="7272598"/>
            <a:ext cx="8691184" cy="9792605"/>
            <a:chOff x="22928580" y="3362737"/>
            <a:chExt cx="9498388" cy="11751126"/>
          </a:xfrm>
        </p:grpSpPr>
        <p:sp>
          <p:nvSpPr>
            <p:cNvPr id="42" name="TextBox 51"/>
            <p:cNvSpPr txBox="1"/>
            <p:nvPr/>
          </p:nvSpPr>
          <p:spPr>
            <a:xfrm>
              <a:off x="22967561" y="3362737"/>
              <a:ext cx="9029702" cy="107737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099" tIns="38100" rIns="38099" bIns="38100" anchor="t">
              <a:spAutoFit/>
            </a:bodyPr>
            <a:lstStyle>
              <a:lvl1pPr>
                <a:defRPr sz="3400">
                  <a:latin typeface="Arial"/>
                  <a:ea typeface="Arial"/>
                  <a:cs typeface="Arial"/>
                  <a:sym typeface="Arial"/>
                </a:defRPr>
              </a:lvl1pPr>
            </a:lstStyle>
            <a:p>
              <a:r>
                <a:rPr lang="en-US" sz="2667" b="1" dirty="0"/>
                <a:t>Embedding (dimensionality reduction by U-Map)</a:t>
              </a:r>
              <a:endParaRPr sz="2667" b="1" dirty="0"/>
            </a:p>
          </p:txBody>
        </p:sp>
        <p:sp>
          <p:nvSpPr>
            <p:cNvPr id="12" name="TextBox 11">
              <a:extLst>
                <a:ext uri="{FF2B5EF4-FFF2-40B4-BE49-F238E27FC236}">
                  <a16:creationId xmlns:a16="http://schemas.microsoft.com/office/drawing/2014/main" id="{454ACBA3-AD8E-5740-A4C2-0D295759D0B0}"/>
                </a:ext>
              </a:extLst>
            </p:cNvPr>
            <p:cNvSpPr txBox="1"/>
            <p:nvPr/>
          </p:nvSpPr>
          <p:spPr>
            <a:xfrm>
              <a:off x="24414406" y="10312547"/>
              <a:ext cx="2229455" cy="400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099" tIns="38099" rIns="38099" bIns="38099" numCol="1" spcCol="38100" rtlCol="0" anchor="t">
              <a:spAutoFit/>
            </a:bodyPr>
            <a:lstStyle/>
            <a:p>
              <a:pPr defTabSz="272099"/>
              <a:r>
                <a:rPr lang="en-GB" sz="1667" dirty="0">
                  <a:latin typeface="Arial"/>
                  <a:cs typeface="Arial"/>
                </a:rPr>
                <a:t>(a) Baseline Model</a:t>
              </a:r>
            </a:p>
          </p:txBody>
        </p:sp>
        <p:sp>
          <p:nvSpPr>
            <p:cNvPr id="52" name="TextBox 51">
              <a:extLst>
                <a:ext uri="{FF2B5EF4-FFF2-40B4-BE49-F238E27FC236}">
                  <a16:creationId xmlns:a16="http://schemas.microsoft.com/office/drawing/2014/main" id="{6FB38585-EACA-1143-8442-FD7F55B0A4C8}"/>
                </a:ext>
              </a:extLst>
            </p:cNvPr>
            <p:cNvSpPr txBox="1"/>
            <p:nvPr/>
          </p:nvSpPr>
          <p:spPr>
            <a:xfrm>
              <a:off x="28158364" y="10326839"/>
              <a:ext cx="3098923" cy="400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099" tIns="38099" rIns="38099" bIns="38099" numCol="1" spcCol="38100" rtlCol="0" anchor="t">
              <a:spAutoFit/>
            </a:bodyPr>
            <a:lstStyle/>
            <a:p>
              <a:pPr defTabSz="272099"/>
              <a:r>
                <a:rPr lang="en-GB" sz="1667" dirty="0">
                  <a:latin typeface="Arial"/>
                  <a:cs typeface="Arial"/>
                </a:rPr>
                <a:t>(b) Fully supervised Model</a:t>
              </a:r>
            </a:p>
          </p:txBody>
        </p:sp>
        <p:sp>
          <p:nvSpPr>
            <p:cNvPr id="55" name="TextBox 54">
              <a:extLst>
                <a:ext uri="{FF2B5EF4-FFF2-40B4-BE49-F238E27FC236}">
                  <a16:creationId xmlns:a16="http://schemas.microsoft.com/office/drawing/2014/main" id="{0E846FB5-0AA1-2044-97EF-6612E21274C1}"/>
                </a:ext>
              </a:extLst>
            </p:cNvPr>
            <p:cNvSpPr txBox="1"/>
            <p:nvPr/>
          </p:nvSpPr>
          <p:spPr>
            <a:xfrm>
              <a:off x="27027045" y="14713679"/>
              <a:ext cx="1485019" cy="400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099" tIns="38099" rIns="38099" bIns="38099" numCol="1" spcCol="38100" rtlCol="0" anchor="t">
              <a:spAutoFit/>
            </a:bodyPr>
            <a:lstStyle/>
            <a:p>
              <a:pPr defTabSz="272099"/>
              <a:r>
                <a:rPr lang="en-GB" sz="1667" dirty="0">
                  <a:latin typeface="Arial"/>
                  <a:cs typeface="Arial"/>
                </a:rPr>
                <a:t>(c) </a:t>
              </a:r>
              <a:r>
                <a:rPr lang="en-GB" sz="1667" dirty="0" err="1">
                  <a:latin typeface="Arial"/>
                  <a:cs typeface="Arial"/>
                </a:rPr>
                <a:t>DANNTe</a:t>
              </a:r>
              <a:endParaRPr lang="en-GB" sz="1667" dirty="0">
                <a:latin typeface="Arial"/>
                <a:cs typeface="Arial"/>
              </a:endParaRPr>
            </a:p>
          </p:txBody>
        </p:sp>
        <p:sp>
          <p:nvSpPr>
            <p:cNvPr id="14" name="Rectangle 13">
              <a:extLst>
                <a:ext uri="{FF2B5EF4-FFF2-40B4-BE49-F238E27FC236}">
                  <a16:creationId xmlns:a16="http://schemas.microsoft.com/office/drawing/2014/main" id="{65A5D0FF-252D-CD41-9E4C-3F956C7E6F78}"/>
                </a:ext>
              </a:extLst>
            </p:cNvPr>
            <p:cNvSpPr/>
            <p:nvPr/>
          </p:nvSpPr>
          <p:spPr>
            <a:xfrm>
              <a:off x="22928580" y="4516155"/>
              <a:ext cx="9498388" cy="1989929"/>
            </a:xfrm>
            <a:prstGeom prst="rect">
              <a:avLst/>
            </a:prstGeom>
          </p:spPr>
          <p:txBody>
            <a:bodyPr wrap="square">
              <a:spAutoFit/>
            </a:bodyPr>
            <a:lstStyle/>
            <a:p>
              <a:pPr>
                <a:lnSpc>
                  <a:spcPct val="150000"/>
                </a:lnSpc>
              </a:pPr>
              <a:r>
                <a:rPr lang="en-US" sz="1750" dirty="0">
                  <a:solidFill>
                    <a:srgbClr val="344854"/>
                  </a:solidFill>
                  <a:latin typeface="Arial"/>
                  <a:cs typeface="Arial"/>
                  <a:sym typeface="Arial"/>
                </a:rPr>
                <a:t>Two-dimensional data representation using UMAP. We can observe a clear separation between the two domains (light green and dark green, source and target respectively) using the baseline model (a). Both Fully Supervised (b) and </a:t>
              </a:r>
              <a:r>
                <a:rPr lang="en-US" sz="1750" dirty="0" err="1">
                  <a:solidFill>
                    <a:srgbClr val="344854"/>
                  </a:solidFill>
                  <a:latin typeface="Arial"/>
                  <a:cs typeface="Arial"/>
                  <a:sym typeface="Arial"/>
                </a:rPr>
                <a:t>DANNTe</a:t>
              </a:r>
              <a:r>
                <a:rPr lang="en-US" sz="1750" dirty="0">
                  <a:solidFill>
                    <a:srgbClr val="344854"/>
                  </a:solidFill>
                  <a:latin typeface="Arial"/>
                  <a:cs typeface="Arial"/>
                  <a:sym typeface="Arial"/>
                </a:rPr>
                <a:t> (c) construct a less discriminative feature representation.</a:t>
              </a:r>
              <a:endParaRPr lang="en-GB" sz="1750" dirty="0">
                <a:solidFill>
                  <a:srgbClr val="344854"/>
                </a:solidFill>
                <a:latin typeface="Arial"/>
                <a:cs typeface="Arial"/>
                <a:sym typeface="Arial"/>
              </a:endParaRPr>
            </a:p>
          </p:txBody>
        </p:sp>
      </p:grpSp>
      <p:cxnSp>
        <p:nvCxnSpPr>
          <p:cNvPr id="16" name="Straight Connector 15">
            <a:extLst>
              <a:ext uri="{FF2B5EF4-FFF2-40B4-BE49-F238E27FC236}">
                <a16:creationId xmlns:a16="http://schemas.microsoft.com/office/drawing/2014/main" id="{D8A8DDAA-8322-1640-A4DE-A678CA85FA86}"/>
              </a:ext>
            </a:extLst>
          </p:cNvPr>
          <p:cNvCxnSpPr>
            <a:cxnSpLocks/>
          </p:cNvCxnSpPr>
          <p:nvPr/>
        </p:nvCxnSpPr>
        <p:spPr>
          <a:xfrm>
            <a:off x="10784116" y="5212856"/>
            <a:ext cx="0" cy="10050000"/>
          </a:xfrm>
          <a:prstGeom prst="line">
            <a:avLst/>
          </a:prstGeom>
          <a:ln>
            <a:solidFill>
              <a:schemeClr val="accent3"/>
            </a:solidFill>
            <a:prstDash val="dash"/>
          </a:ln>
        </p:spPr>
        <p:style>
          <a:lnRef idx="2">
            <a:schemeClr val="accent3"/>
          </a:lnRef>
          <a:fillRef idx="0">
            <a:schemeClr val="accent3"/>
          </a:fillRef>
          <a:effectRef idx="1">
            <a:schemeClr val="accent3"/>
          </a:effectRef>
          <a:fontRef idx="minor">
            <a:schemeClr val="tx1"/>
          </a:fontRef>
        </p:style>
      </p:cxnSp>
      <p:cxnSp>
        <p:nvCxnSpPr>
          <p:cNvPr id="58" name="Straight Connector 57">
            <a:extLst>
              <a:ext uri="{FF2B5EF4-FFF2-40B4-BE49-F238E27FC236}">
                <a16:creationId xmlns:a16="http://schemas.microsoft.com/office/drawing/2014/main" id="{66B6A37B-C524-C041-96B7-A9E91AD117D1}"/>
              </a:ext>
            </a:extLst>
          </p:cNvPr>
          <p:cNvCxnSpPr>
            <a:cxnSpLocks/>
          </p:cNvCxnSpPr>
          <p:nvPr/>
        </p:nvCxnSpPr>
        <p:spPr>
          <a:xfrm>
            <a:off x="21282094" y="5212856"/>
            <a:ext cx="0" cy="10050000"/>
          </a:xfrm>
          <a:prstGeom prst="line">
            <a:avLst/>
          </a:prstGeom>
          <a:ln>
            <a:solidFill>
              <a:schemeClr val="accent3"/>
            </a:solidFill>
            <a:prstDash val="dash"/>
          </a:ln>
        </p:spPr>
        <p:style>
          <a:lnRef idx="2">
            <a:schemeClr val="accent3"/>
          </a:lnRef>
          <a:fillRef idx="0">
            <a:schemeClr val="accent3"/>
          </a:fillRef>
          <a:effectRef idx="1">
            <a:schemeClr val="accent3"/>
          </a:effectRef>
          <a:fontRef idx="minor">
            <a:schemeClr val="tx1"/>
          </a:fontRef>
        </p:style>
      </p:cxnSp>
      <p:sp>
        <p:nvSpPr>
          <p:cNvPr id="23" name="Rectangle 22">
            <a:extLst>
              <a:ext uri="{FF2B5EF4-FFF2-40B4-BE49-F238E27FC236}">
                <a16:creationId xmlns:a16="http://schemas.microsoft.com/office/drawing/2014/main" id="{B1627F62-8617-3648-BF24-E704A6ED8198}"/>
              </a:ext>
            </a:extLst>
          </p:cNvPr>
          <p:cNvSpPr/>
          <p:nvPr/>
        </p:nvSpPr>
        <p:spPr>
          <a:xfrm>
            <a:off x="11600336" y="13711026"/>
            <a:ext cx="8948801" cy="2870145"/>
          </a:xfrm>
          <a:prstGeom prst="rect">
            <a:avLst/>
          </a:prstGeom>
        </p:spPr>
        <p:txBody>
          <a:bodyPr wrap="square">
            <a:spAutoFit/>
          </a:bodyPr>
          <a:lstStyle/>
          <a:p>
            <a:pPr algn="just">
              <a:lnSpc>
                <a:spcPct val="150000"/>
              </a:lnSpc>
            </a:pPr>
            <a:r>
              <a:rPr lang="en-GB" sz="1750" dirty="0">
                <a:solidFill>
                  <a:srgbClr val="344854"/>
                </a:solidFill>
                <a:latin typeface="Arial"/>
                <a:cs typeface="Arial"/>
                <a:sym typeface="Arial"/>
              </a:rPr>
              <a:t>Since we are dealing with timeseries we propose to use a RNN (LSTM) as a feature extractor, to consider the time dependencies in our dataset. The solution we present is to train the model by creating equally divided batches where half of each batch is filled with samples from the source domain, and half with samples from the target domain, maintaining the time ordering. </a:t>
            </a:r>
          </a:p>
          <a:p>
            <a:pPr algn="just">
              <a:lnSpc>
                <a:spcPct val="150000"/>
              </a:lnSpc>
            </a:pPr>
            <a:r>
              <a:rPr lang="en-GB" sz="1750" dirty="0">
                <a:solidFill>
                  <a:srgbClr val="344854"/>
                </a:solidFill>
                <a:latin typeface="Arial"/>
                <a:cs typeface="Arial"/>
                <a:sym typeface="Arial"/>
              </a:rPr>
              <a:t>To reduce the training time we add a target mask layer to set the contribution of the target domain samples to zero in the task solver loss.</a:t>
            </a:r>
          </a:p>
        </p:txBody>
      </p:sp>
      <p:pic>
        <p:nvPicPr>
          <p:cNvPr id="4" name="Picture 7" descr="A picture containing text, sign&#10;&#10;Description automatically generated">
            <a:extLst>
              <a:ext uri="{FF2B5EF4-FFF2-40B4-BE49-F238E27FC236}">
                <a16:creationId xmlns:a16="http://schemas.microsoft.com/office/drawing/2014/main" id="{9FFA9EB7-D936-468F-A3D7-E06B0CB13792}"/>
              </a:ext>
            </a:extLst>
          </p:cNvPr>
          <p:cNvPicPr>
            <a:picLocks noChangeAspect="1"/>
          </p:cNvPicPr>
          <p:nvPr/>
        </p:nvPicPr>
        <p:blipFill>
          <a:blip r:embed="rId7"/>
          <a:stretch>
            <a:fillRect/>
          </a:stretch>
        </p:blipFill>
        <p:spPr>
          <a:xfrm>
            <a:off x="3390900" y="890840"/>
            <a:ext cx="4117684" cy="663391"/>
          </a:xfrm>
          <a:prstGeom prst="rect">
            <a:avLst/>
          </a:prstGeom>
        </p:spPr>
      </p:pic>
      <p:sp>
        <p:nvSpPr>
          <p:cNvPr id="8" name="Rectangle 7">
            <a:extLst>
              <a:ext uri="{FF2B5EF4-FFF2-40B4-BE49-F238E27FC236}">
                <a16:creationId xmlns:a16="http://schemas.microsoft.com/office/drawing/2014/main" id="{8D1123A5-9123-4F4B-8515-3440F946E2D7}"/>
              </a:ext>
            </a:extLst>
          </p:cNvPr>
          <p:cNvSpPr/>
          <p:nvPr/>
        </p:nvSpPr>
        <p:spPr>
          <a:xfrm>
            <a:off x="3329424" y="1582462"/>
            <a:ext cx="2157963" cy="271934"/>
          </a:xfrm>
          <a:prstGeom prst="rect">
            <a:avLst/>
          </a:prstGeom>
        </p:spPr>
        <p:txBody>
          <a:bodyPr wrap="none">
            <a:spAutoFit/>
          </a:bodyPr>
          <a:lstStyle/>
          <a:p>
            <a:r>
              <a:rPr lang="en-GB" sz="1167" dirty="0"/>
              <a:t>https://www.bakerhughes.com/</a:t>
            </a:r>
          </a:p>
        </p:txBody>
      </p:sp>
      <p:sp>
        <p:nvSpPr>
          <p:cNvPr id="10" name="Rectangle 9">
            <a:extLst>
              <a:ext uri="{FF2B5EF4-FFF2-40B4-BE49-F238E27FC236}">
                <a16:creationId xmlns:a16="http://schemas.microsoft.com/office/drawing/2014/main" id="{3591BA2C-55E6-DB4C-AF98-C6F8E7CDDEC3}"/>
              </a:ext>
            </a:extLst>
          </p:cNvPr>
          <p:cNvSpPr/>
          <p:nvPr/>
        </p:nvSpPr>
        <p:spPr>
          <a:xfrm>
            <a:off x="9883779" y="17243656"/>
            <a:ext cx="13030878" cy="631135"/>
          </a:xfrm>
          <a:prstGeom prst="rect">
            <a:avLst/>
          </a:prstGeom>
        </p:spPr>
        <p:txBody>
          <a:bodyPr wrap="square">
            <a:spAutoFit/>
          </a:bodyPr>
          <a:lstStyle/>
          <a:p>
            <a:r>
              <a:rPr lang="en-GB" sz="1167" dirty="0"/>
              <a:t>[1] </a:t>
            </a:r>
            <a:r>
              <a:rPr lang="en-GB" sz="1167" dirty="0" err="1"/>
              <a:t>Yaroslav</a:t>
            </a:r>
            <a:r>
              <a:rPr lang="en-GB" sz="1167" dirty="0"/>
              <a:t> </a:t>
            </a:r>
            <a:r>
              <a:rPr lang="en-GB" sz="1167" dirty="0" err="1"/>
              <a:t>Ganin</a:t>
            </a:r>
            <a:r>
              <a:rPr lang="en-GB" sz="1167" dirty="0"/>
              <a:t> et al. “Domain-adversarial training of neural networks”. </a:t>
            </a:r>
            <a:r>
              <a:rPr lang="en-GB" sz="1167" dirty="0" err="1"/>
              <a:t>In:The</a:t>
            </a:r>
            <a:r>
              <a:rPr lang="en-GB" sz="1167" dirty="0"/>
              <a:t> journal of121machine learning research17.1 (2016), pp. 2096–2030</a:t>
            </a:r>
          </a:p>
          <a:p>
            <a:r>
              <a:rPr lang="en-GB" sz="1167" dirty="0"/>
              <a:t>[2] Shai Ben-David et al. “Analysis of Representations for Domain Adaptation”. </a:t>
            </a:r>
            <a:r>
              <a:rPr lang="en-GB" sz="1167" dirty="0" err="1"/>
              <a:t>In:Advances</a:t>
            </a:r>
            <a:r>
              <a:rPr lang="en-GB" sz="1167" dirty="0"/>
              <a:t> in114Neural Information Processing Systems 19 (NIPS 2006)(2007), pp. 137–144</a:t>
            </a:r>
          </a:p>
          <a:p>
            <a:r>
              <a:rPr lang="en-GB" sz="1167" dirty="0"/>
              <a:t>[3 ]Shai Ben-David et al. “Impossibility Theorems for Domain Adaptation”. </a:t>
            </a:r>
            <a:r>
              <a:rPr lang="en-GB" sz="1167" dirty="0" err="1"/>
              <a:t>In:Proceedings</a:t>
            </a:r>
            <a:r>
              <a:rPr lang="en-GB" sz="1167" dirty="0"/>
              <a:t> of the 116T </a:t>
            </a:r>
            <a:r>
              <a:rPr lang="en-GB" sz="1167" dirty="0" err="1"/>
              <a:t>hirteenth</a:t>
            </a:r>
            <a:r>
              <a:rPr lang="en-GB" sz="1167" dirty="0"/>
              <a:t> International Conference on Artificial Intelligence and Statistics, PMLR 9(2010),117pp. 129–136</a:t>
            </a:r>
          </a:p>
        </p:txBody>
      </p:sp>
      <p:pic>
        <p:nvPicPr>
          <p:cNvPr id="38" name="Picture 37">
            <a:extLst>
              <a:ext uri="{FF2B5EF4-FFF2-40B4-BE49-F238E27FC236}">
                <a16:creationId xmlns:a16="http://schemas.microsoft.com/office/drawing/2014/main" id="{E79937F1-C0D9-44FA-BB0E-95B2172B7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94241" y="10003115"/>
            <a:ext cx="3226714" cy="3037674"/>
          </a:xfrm>
          <a:prstGeom prst="rect">
            <a:avLst/>
          </a:prstGeom>
        </p:spPr>
      </p:pic>
      <p:pic>
        <p:nvPicPr>
          <p:cNvPr id="40" name="Picture 39">
            <a:extLst>
              <a:ext uri="{FF2B5EF4-FFF2-40B4-BE49-F238E27FC236}">
                <a16:creationId xmlns:a16="http://schemas.microsoft.com/office/drawing/2014/main" id="{4C9039EE-F365-46D9-A91D-4B10DA8418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392204" y="9974845"/>
            <a:ext cx="3226712" cy="3037672"/>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A93DAF0B-1FB6-403F-9C8B-A0114BC34F0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604502" y="13604776"/>
            <a:ext cx="3226712" cy="3037672"/>
          </a:xfrm>
          <a:prstGeom prst="rect">
            <a:avLst/>
          </a:prstGeom>
        </p:spPr>
      </p:pic>
      <mc:AlternateContent xmlns:mc="http://schemas.openxmlformats.org/markup-compatibility/2006" xmlns:a14="http://schemas.microsoft.com/office/drawing/2010/main">
        <mc:Choice Requires="a14">
          <p:graphicFrame>
            <p:nvGraphicFramePr>
              <p:cNvPr id="6" name="Table 8">
                <a:extLst>
                  <a:ext uri="{FF2B5EF4-FFF2-40B4-BE49-F238E27FC236}">
                    <a16:creationId xmlns:a16="http://schemas.microsoft.com/office/drawing/2014/main" id="{3AD8D917-5286-41A3-806E-7DF74F665B68}"/>
                  </a:ext>
                </a:extLst>
              </p:cNvPr>
              <p:cNvGraphicFramePr>
                <a:graphicFrameLocks noGrp="1"/>
              </p:cNvGraphicFramePr>
              <p:nvPr>
                <p:extLst>
                  <p:ext uri="{D42A27DB-BD31-4B8C-83A1-F6EECF244321}">
                    <p14:modId xmlns:p14="http://schemas.microsoft.com/office/powerpoint/2010/main" val="3276359572"/>
                  </p:ext>
                </p:extLst>
              </p:nvPr>
            </p:nvGraphicFramePr>
            <p:xfrm>
              <a:off x="22355922" y="4122791"/>
              <a:ext cx="7350813" cy="2620751"/>
            </p:xfrm>
            <a:graphic>
              <a:graphicData uri="http://schemas.openxmlformats.org/drawingml/2006/table">
                <a:tbl>
                  <a:tblPr firstRow="1" bandRow="1">
                    <a:tableStyleId>{5940675A-B579-460E-94D1-54222C63F5DA}</a:tableStyleId>
                  </a:tblPr>
                  <a:tblGrid>
                    <a:gridCol w="1872233">
                      <a:extLst>
                        <a:ext uri="{9D8B030D-6E8A-4147-A177-3AD203B41FA5}">
                          <a16:colId xmlns:a16="http://schemas.microsoft.com/office/drawing/2014/main" val="3497251483"/>
                        </a:ext>
                      </a:extLst>
                    </a:gridCol>
                    <a:gridCol w="1362938">
                      <a:extLst>
                        <a:ext uri="{9D8B030D-6E8A-4147-A177-3AD203B41FA5}">
                          <a16:colId xmlns:a16="http://schemas.microsoft.com/office/drawing/2014/main" val="1058238940"/>
                        </a:ext>
                      </a:extLst>
                    </a:gridCol>
                    <a:gridCol w="1306285">
                      <a:extLst>
                        <a:ext uri="{9D8B030D-6E8A-4147-A177-3AD203B41FA5}">
                          <a16:colId xmlns:a16="http://schemas.microsoft.com/office/drawing/2014/main" val="1405617982"/>
                        </a:ext>
                      </a:extLst>
                    </a:gridCol>
                    <a:gridCol w="1076477">
                      <a:extLst>
                        <a:ext uri="{9D8B030D-6E8A-4147-A177-3AD203B41FA5}">
                          <a16:colId xmlns:a16="http://schemas.microsoft.com/office/drawing/2014/main" val="3073615341"/>
                        </a:ext>
                      </a:extLst>
                    </a:gridCol>
                    <a:gridCol w="1732880">
                      <a:extLst>
                        <a:ext uri="{9D8B030D-6E8A-4147-A177-3AD203B41FA5}">
                          <a16:colId xmlns:a16="http://schemas.microsoft.com/office/drawing/2014/main" val="2285006855"/>
                        </a:ext>
                      </a:extLst>
                    </a:gridCol>
                  </a:tblGrid>
                  <a:tr h="787243">
                    <a:tc>
                      <a:txBody>
                        <a:bodyPr/>
                        <a:lstStyle/>
                        <a:p>
                          <a:pPr algn="l"/>
                          <a:r>
                            <a:rPr lang="en-US" sz="1800" dirty="0">
                              <a:latin typeface="Arial" panose="020B0604020202020204" pitchFamily="34" charset="0"/>
                              <a:cs typeface="Arial" panose="020B0604020202020204" pitchFamily="34" charset="0"/>
                            </a:rPr>
                            <a:t>Model</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latin typeface="Arial" panose="020B0604020202020204" pitchFamily="34" charset="0"/>
                              <a:cs typeface="Arial" panose="020B0604020202020204" pitchFamily="34" charset="0"/>
                            </a:rPr>
                            <a:t>MSE (Source)</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latin typeface="Arial" panose="020B0604020202020204" pitchFamily="34" charset="0"/>
                              <a:cs typeface="Arial" panose="020B0604020202020204" pitchFamily="34" charset="0"/>
                            </a:rPr>
                            <a:t>MSE (Target)</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latin typeface="Arial" panose="020B0604020202020204" pitchFamily="34" charset="0"/>
                              <a:cs typeface="Arial" panose="020B0604020202020204" pitchFamily="34" charset="0"/>
                            </a:rPr>
                            <a:t>MAPE (Target)</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latin typeface="Arial" panose="020B0604020202020204" pitchFamily="34" charset="0"/>
                              <a:cs typeface="Arial" panose="020B0604020202020204" pitchFamily="34" charset="0"/>
                            </a:rPr>
                            <a:t>KL-divergence</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2381110"/>
                      </a:ext>
                    </a:extLst>
                  </a:tr>
                  <a:tr h="348880">
                    <a:tc>
                      <a:txBody>
                        <a:bodyPr/>
                        <a:lstStyle/>
                        <a:p>
                          <a:pPr algn="l"/>
                          <a:r>
                            <a:rPr lang="en-US" sz="1800" dirty="0">
                              <a:latin typeface="Arial" panose="020B0604020202020204" pitchFamily="34" charset="0"/>
                              <a:cs typeface="Arial" panose="020B0604020202020204" pitchFamily="34" charset="0"/>
                            </a:rPr>
                            <a:t>Constant (mean)</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dirty="0" smtClean="0">
                                        <a:latin typeface="Cambria Math" panose="02040503050406030204" pitchFamily="18" charset="0"/>
                                        <a:ea typeface="Cambria Math" panose="02040503050406030204" pitchFamily="18" charset="0"/>
                                        <a:cs typeface="Arial" panose="020B0604020202020204" pitchFamily="34" charset="0"/>
                                      </a:rPr>
                                      <m:t>99.9</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±0.0</m:t>
                                    </m:r>
                                  </m:sub>
                                </m:sSub>
                              </m:oMath>
                            </m:oMathPara>
                          </a14:m>
                          <a:endParaRPr lang="en-US" sz="1800" dirty="0">
                            <a:latin typeface="Cambria Math" panose="02040503050406030204" pitchFamily="18" charset="0"/>
                            <a:ea typeface="Cambria Math" panose="02040503050406030204" pitchFamily="18" charset="0"/>
                            <a:cs typeface="Arial" panose="020B0604020202020204" pitchFamily="34" charset="0"/>
                          </a:endParaRP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b="0" i="0" dirty="0" smtClean="0">
                                        <a:latin typeface="Cambria Math" panose="02040503050406030204" pitchFamily="18" charset="0"/>
                                        <a:ea typeface="Cambria Math" panose="02040503050406030204" pitchFamily="18" charset="0"/>
                                        <a:cs typeface="Arial" panose="020B0604020202020204" pitchFamily="34" charset="0"/>
                                      </a:rPr>
                                      <m:t>77.5</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±0.0</m:t>
                                    </m:r>
                                  </m:sub>
                                </m:sSub>
                              </m:oMath>
                            </m:oMathPara>
                          </a14:m>
                          <a:endParaRPr lang="en-US" sz="1800" dirty="0">
                            <a:latin typeface="Cambria Math" panose="02040503050406030204" pitchFamily="18" charset="0"/>
                            <a:ea typeface="Cambria Math" panose="02040503050406030204" pitchFamily="18" charset="0"/>
                            <a:cs typeface="Arial" panose="020B0604020202020204" pitchFamily="34" charset="0"/>
                          </a:endParaRP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12.0</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0174760"/>
                      </a:ext>
                    </a:extLst>
                  </a:tr>
                  <a:tr h="348880">
                    <a:tc>
                      <a:txBody>
                        <a:bodyPr/>
                        <a:lstStyle/>
                        <a:p>
                          <a:pPr algn="l"/>
                          <a:r>
                            <a:rPr lang="en-US" sz="1800" dirty="0">
                              <a:latin typeface="Arial" panose="020B0604020202020204" pitchFamily="34" charset="0"/>
                              <a:cs typeface="Arial" panose="020B0604020202020204" pitchFamily="34" charset="0"/>
                            </a:rPr>
                            <a:t>Baseline</a:t>
                          </a:r>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b="1" i="0" smtClean="0">
                                        <a:latin typeface="Cambria Math" panose="02040503050406030204" pitchFamily="18" charset="0"/>
                                        <a:ea typeface="Cambria Math" panose="02040503050406030204" pitchFamily="18" charset="0"/>
                                        <a:cs typeface="Arial" panose="020B0604020202020204" pitchFamily="34" charset="0"/>
                                      </a:rPr>
                                      <m:t>0</m:t>
                                    </m:r>
                                    <m:r>
                                      <m:rPr>
                                        <m:nor/>
                                      </m:rPr>
                                      <a:rPr lang="en-US" sz="1800" b="1" i="0" dirty="0" smtClean="0">
                                        <a:latin typeface="Cambria Math" panose="02040503050406030204" pitchFamily="18" charset="0"/>
                                        <a:ea typeface="Cambria Math" panose="02040503050406030204" pitchFamily="18" charset="0"/>
                                        <a:cs typeface="Arial" panose="020B0604020202020204" pitchFamily="34" charset="0"/>
                                      </a:rPr>
                                      <m:t>.</m:t>
                                    </m:r>
                                    <m:r>
                                      <a:rPr lang="en-US" sz="1800" b="1" i="1" dirty="0" smtClean="0">
                                        <a:latin typeface="Cambria Math" panose="02040503050406030204" pitchFamily="18" charset="0"/>
                                        <a:ea typeface="Cambria Math" panose="02040503050406030204" pitchFamily="18" charset="0"/>
                                        <a:cs typeface="Arial" panose="020B0604020202020204" pitchFamily="34" charset="0"/>
                                      </a:rPr>
                                      <m:t>𝟕</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±0.1</m:t>
                                    </m:r>
                                  </m:sub>
                                </m:sSub>
                              </m:oMath>
                            </m:oMathPara>
                          </a14:m>
                          <a:endParaRPr lang="en-US" sz="1800" dirty="0">
                            <a:latin typeface="Cambria Math" panose="02040503050406030204" pitchFamily="18" charset="0"/>
                            <a:ea typeface="Cambria Math" panose="02040503050406030204" pitchFamily="18" charset="0"/>
                            <a:cs typeface="Arial" panose="020B0604020202020204" pitchFamily="34" charset="0"/>
                          </a:endParaRPr>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b="0" i="0" smtClean="0">
                                      <a:latin typeface="Cambria Math" panose="02040503050406030204" pitchFamily="18" charset="0"/>
                                      <a:ea typeface="Cambria Math" panose="02040503050406030204" pitchFamily="18" charset="0"/>
                                      <a:cs typeface="Arial" panose="020B0604020202020204" pitchFamily="34" charset="0"/>
                                    </a:rPr>
                                    <m:t>5</m:t>
                                  </m:r>
                                  <m:r>
                                    <m:rPr>
                                      <m:nor/>
                                    </m:rPr>
                                    <a:rPr lang="en-US" sz="1800" b="0" i="0" dirty="0" smtClean="0">
                                      <a:latin typeface="Cambria Math" panose="02040503050406030204" pitchFamily="18" charset="0"/>
                                      <a:ea typeface="Cambria Math" panose="02040503050406030204" pitchFamily="18" charset="0"/>
                                      <a:cs typeface="Arial" panose="020B0604020202020204" pitchFamily="34" charset="0"/>
                                    </a:rPr>
                                    <m:t>.</m:t>
                                  </m:r>
                                  <m:r>
                                    <a:rPr lang="en-US" sz="1800" b="0" i="1" dirty="0" smtClean="0">
                                      <a:latin typeface="Cambria Math" panose="02040503050406030204" pitchFamily="18" charset="0"/>
                                      <a:ea typeface="Cambria Math" panose="02040503050406030204" pitchFamily="18" charset="0"/>
                                      <a:cs typeface="Arial" panose="020B0604020202020204" pitchFamily="34" charset="0"/>
                                    </a:rPr>
                                    <m:t>1</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±0.9</m:t>
                                  </m:r>
                                </m:sub>
                              </m:sSub>
                            </m:oMath>
                          </a14:m>
                          <a:r>
                            <a:rPr lang="en-US" sz="1800" dirty="0">
                              <a:latin typeface="Cambria Math" panose="02040503050406030204" pitchFamily="18" charset="0"/>
                              <a:ea typeface="Cambria Math" panose="02040503050406030204" pitchFamily="18" charset="0"/>
                              <a:cs typeface="Arial" panose="020B0604020202020204" pitchFamily="34" charset="0"/>
                            </a:rPr>
                            <a:t> </a:t>
                          </a:r>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3.4</a:t>
                          </a:r>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6.1</a:t>
                          </a:r>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985256"/>
                      </a:ext>
                    </a:extLst>
                  </a:tr>
                  <a:tr h="348880">
                    <a:tc>
                      <a:txBody>
                        <a:bodyPr/>
                        <a:lstStyle/>
                        <a:p>
                          <a:pPr algn="l"/>
                          <a:r>
                            <a:rPr lang="en-US" sz="1800" dirty="0">
                              <a:latin typeface="Arial" panose="020B0604020202020204" pitchFamily="34" charset="0"/>
                              <a:cs typeface="Arial" panose="020B0604020202020204" pitchFamily="34" charset="0"/>
                            </a:rPr>
                            <a:t>Fully-supervised</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b="0" i="0" smtClean="0">
                                        <a:latin typeface="Cambria Math" panose="02040503050406030204" pitchFamily="18" charset="0"/>
                                        <a:ea typeface="Cambria Math" panose="02040503050406030204" pitchFamily="18" charset="0"/>
                                        <a:cs typeface="Arial" panose="020B0604020202020204" pitchFamily="34" charset="0"/>
                                      </a:rPr>
                                      <m:t>0</m:t>
                                    </m:r>
                                    <m:r>
                                      <m:rPr>
                                        <m:nor/>
                                      </m:rPr>
                                      <a:rPr lang="en-US" sz="1800" b="0" i="0" dirty="0" smtClean="0">
                                        <a:latin typeface="Cambria Math" panose="02040503050406030204" pitchFamily="18" charset="0"/>
                                        <a:ea typeface="Cambria Math" panose="02040503050406030204" pitchFamily="18" charset="0"/>
                                        <a:cs typeface="Arial" panose="020B0604020202020204" pitchFamily="34" charset="0"/>
                                      </a:rPr>
                                      <m:t>.</m:t>
                                    </m:r>
                                    <m:r>
                                      <a:rPr lang="en-US" sz="1800" b="0" i="1" dirty="0" smtClean="0">
                                        <a:latin typeface="Cambria Math" panose="02040503050406030204" pitchFamily="18" charset="0"/>
                                        <a:ea typeface="Cambria Math" panose="02040503050406030204" pitchFamily="18" charset="0"/>
                                        <a:cs typeface="Arial" panose="020B0604020202020204" pitchFamily="34" charset="0"/>
                                      </a:rPr>
                                      <m:t>9</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±0.7</m:t>
                                    </m:r>
                                  </m:sub>
                                </m:sSub>
                              </m:oMath>
                            </m:oMathPara>
                          </a14:m>
                          <a:endParaRPr lang="en-US" sz="1800" dirty="0">
                            <a:latin typeface="Cambria Math" panose="02040503050406030204" pitchFamily="18" charset="0"/>
                            <a:ea typeface="Cambria Math" panose="02040503050406030204" pitchFamily="18" charset="0"/>
                            <a:cs typeface="Arial" panose="020B0604020202020204" pitchFamily="34" charset="0"/>
                          </a:endParaRP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b="1" i="0" smtClean="0">
                                        <a:latin typeface="Cambria Math" panose="02040503050406030204" pitchFamily="18" charset="0"/>
                                        <a:ea typeface="Cambria Math" panose="02040503050406030204" pitchFamily="18" charset="0"/>
                                        <a:cs typeface="Arial" panose="020B0604020202020204" pitchFamily="34" charset="0"/>
                                      </a:rPr>
                                      <m:t>1</m:t>
                                    </m:r>
                                    <m:r>
                                      <m:rPr>
                                        <m:nor/>
                                      </m:rPr>
                                      <a:rPr lang="en-US" sz="1800" b="1" dirty="0" smtClean="0">
                                        <a:latin typeface="Cambria Math" panose="02040503050406030204" pitchFamily="18" charset="0"/>
                                        <a:ea typeface="Cambria Math" panose="02040503050406030204" pitchFamily="18" charset="0"/>
                                        <a:cs typeface="Arial" panose="020B0604020202020204" pitchFamily="34" charset="0"/>
                                      </a:rPr>
                                      <m:t>.</m:t>
                                    </m:r>
                                    <m:r>
                                      <a:rPr lang="en-US" sz="1800" b="1" i="1" dirty="0" smtClean="0">
                                        <a:latin typeface="Cambria Math" panose="02040503050406030204" pitchFamily="18" charset="0"/>
                                        <a:ea typeface="Cambria Math" panose="02040503050406030204" pitchFamily="18" charset="0"/>
                                        <a:cs typeface="Arial" panose="020B0604020202020204" pitchFamily="34" charset="0"/>
                                      </a:rPr>
                                      <m:t>𝟖</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±0.8</m:t>
                                    </m:r>
                                  </m:sub>
                                </m:sSub>
                              </m:oMath>
                            </m:oMathPara>
                          </a14:m>
                          <a:endParaRPr lang="en-US" sz="1800" dirty="0">
                            <a:latin typeface="Cambria Math" panose="02040503050406030204" pitchFamily="18" charset="0"/>
                            <a:ea typeface="Cambria Math" panose="02040503050406030204" pitchFamily="18" charset="0"/>
                            <a:cs typeface="Arial" panose="020B0604020202020204" pitchFamily="34" charset="0"/>
                          </a:endParaRP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a:latin typeface="Cambria Math" panose="02040503050406030204" pitchFamily="18" charset="0"/>
                              <a:ea typeface="Cambria Math" panose="02040503050406030204" pitchFamily="18" charset="0"/>
                              <a:cs typeface="Arial" panose="020B0604020202020204" pitchFamily="34" charset="0"/>
                            </a:rPr>
                            <a:t>0.9</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a:latin typeface="Cambria Math" panose="02040503050406030204" pitchFamily="18" charset="0"/>
                              <a:ea typeface="Cambria Math" panose="02040503050406030204" pitchFamily="18" charset="0"/>
                              <a:cs typeface="Arial" panose="020B0604020202020204" pitchFamily="34" charset="0"/>
                            </a:rPr>
                            <a:t>1.2</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6808769"/>
                      </a:ext>
                    </a:extLst>
                  </a:tr>
                  <a:tr h="348880">
                    <a:tc>
                      <a:txBody>
                        <a:bodyPr/>
                        <a:lstStyle/>
                        <a:p>
                          <a:pPr algn="l"/>
                          <a:r>
                            <a:rPr lang="en-US" sz="1800" dirty="0">
                              <a:latin typeface="Arial" panose="020B0604020202020204" pitchFamily="34" charset="0"/>
                              <a:cs typeface="Arial" panose="020B0604020202020204" pitchFamily="34" charset="0"/>
                            </a:rPr>
                            <a:t>DANN</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b="0" i="0" smtClean="0">
                                        <a:latin typeface="Cambria Math" panose="02040503050406030204" pitchFamily="18" charset="0"/>
                                        <a:ea typeface="Cambria Math" panose="02040503050406030204" pitchFamily="18" charset="0"/>
                                        <a:cs typeface="Arial" panose="020B0604020202020204" pitchFamily="34" charset="0"/>
                                      </a:rPr>
                                      <m:t>0</m:t>
                                    </m:r>
                                    <m:r>
                                      <m:rPr>
                                        <m:nor/>
                                      </m:rPr>
                                      <a:rPr lang="en-US" sz="1800" b="0" i="0" dirty="0" smtClean="0">
                                        <a:latin typeface="Cambria Math" panose="02040503050406030204" pitchFamily="18" charset="0"/>
                                        <a:ea typeface="Cambria Math" panose="02040503050406030204" pitchFamily="18" charset="0"/>
                                        <a:cs typeface="Arial" panose="020B0604020202020204" pitchFamily="34" charset="0"/>
                                      </a:rPr>
                                      <m:t>.</m:t>
                                    </m:r>
                                    <m:r>
                                      <a:rPr lang="en-US" sz="1800" b="0" i="1" dirty="0" smtClean="0">
                                        <a:latin typeface="Cambria Math" panose="02040503050406030204" pitchFamily="18" charset="0"/>
                                        <a:ea typeface="Cambria Math" panose="02040503050406030204" pitchFamily="18" charset="0"/>
                                        <a:cs typeface="Arial" panose="020B0604020202020204" pitchFamily="34" charset="0"/>
                                      </a:rPr>
                                      <m:t>8</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±0.3</m:t>
                                    </m:r>
                                  </m:sub>
                                </m:sSub>
                              </m:oMath>
                            </m:oMathPara>
                          </a14:m>
                          <a:endParaRPr lang="en-US" sz="1800" dirty="0">
                            <a:latin typeface="Cambria Math" panose="02040503050406030204" pitchFamily="18" charset="0"/>
                            <a:ea typeface="Cambria Math" panose="02040503050406030204" pitchFamily="18" charset="0"/>
                            <a:cs typeface="Arial" panose="020B0604020202020204" pitchFamily="34" charset="0"/>
                          </a:endParaRP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b="0" i="0" smtClean="0">
                                      <a:latin typeface="Cambria Math" panose="02040503050406030204" pitchFamily="18" charset="0"/>
                                      <a:ea typeface="Cambria Math" panose="02040503050406030204" pitchFamily="18" charset="0"/>
                                      <a:cs typeface="Arial" panose="020B0604020202020204" pitchFamily="34" charset="0"/>
                                    </a:rPr>
                                    <m:t>3</m:t>
                                  </m:r>
                                  <m:r>
                                    <m:rPr>
                                      <m:nor/>
                                    </m:rPr>
                                    <a:rPr lang="en-US" sz="1800" b="0" i="0" dirty="0" smtClean="0">
                                      <a:latin typeface="Cambria Math" panose="02040503050406030204" pitchFamily="18" charset="0"/>
                                      <a:ea typeface="Cambria Math" panose="02040503050406030204" pitchFamily="18" charset="0"/>
                                      <a:cs typeface="Arial" panose="020B0604020202020204" pitchFamily="34" charset="0"/>
                                    </a:rPr>
                                    <m:t>.</m:t>
                                  </m:r>
                                  <m:r>
                                    <a:rPr lang="en-US" sz="1800" b="0" i="1" dirty="0" smtClean="0">
                                      <a:latin typeface="Cambria Math" panose="02040503050406030204" pitchFamily="18" charset="0"/>
                                      <a:ea typeface="Cambria Math" panose="02040503050406030204" pitchFamily="18" charset="0"/>
                                      <a:cs typeface="Arial" panose="020B0604020202020204" pitchFamily="34" charset="0"/>
                                    </a:rPr>
                                    <m:t>6</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m:t>
                                  </m:r>
                                  <m:r>
                                    <a:rPr lang="en-US" sz="1800" b="0" i="1" dirty="0" smtClean="0">
                                      <a:latin typeface="Cambria Math" panose="02040503050406030204" pitchFamily="18" charset="0"/>
                                      <a:ea typeface="Cambria Math" panose="02040503050406030204" pitchFamily="18" charset="0"/>
                                      <a:cs typeface="Arial" panose="020B0604020202020204" pitchFamily="34" charset="0"/>
                                    </a:rPr>
                                    <m:t>0.6</m:t>
                                  </m:r>
                                </m:sub>
                              </m:sSub>
                            </m:oMath>
                          </a14:m>
                          <a:endParaRPr lang="en-US" sz="1800" dirty="0">
                            <a:latin typeface="Cambria Math" panose="02040503050406030204" pitchFamily="18" charset="0"/>
                            <a:ea typeface="Cambria Math" panose="02040503050406030204" pitchFamily="18" charset="0"/>
                            <a:cs typeface="Arial" panose="020B0604020202020204" pitchFamily="34" charset="0"/>
                          </a:endParaRP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2.5</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 2.7</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9218826"/>
                      </a:ext>
                    </a:extLst>
                  </a:tr>
                  <a:tr h="406536">
                    <a:tc>
                      <a:txBody>
                        <a:bodyPr/>
                        <a:lstStyle/>
                        <a:p>
                          <a:pPr algn="l"/>
                          <a:r>
                            <a:rPr lang="en-US" sz="2000" b="1" dirty="0" err="1"/>
                            <a:t>DANNTe</a:t>
                          </a:r>
                          <a:endParaRPr lang="en-US" sz="1800" dirty="0">
                            <a:latin typeface="Arial" panose="020B0604020202020204" pitchFamily="34" charset="0"/>
                            <a:cs typeface="Arial" panose="020B0604020202020204" pitchFamily="34" charset="0"/>
                          </a:endParaRP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b="0" i="0" smtClean="0">
                                      <a:latin typeface="Cambria Math" panose="02040503050406030204" pitchFamily="18" charset="0"/>
                                      <a:ea typeface="Cambria Math" panose="02040503050406030204" pitchFamily="18" charset="0"/>
                                      <a:cs typeface="Arial" panose="020B0604020202020204" pitchFamily="34" charset="0"/>
                                    </a:rPr>
                                    <m:t>0</m:t>
                                  </m:r>
                                  <m:r>
                                    <m:rPr>
                                      <m:nor/>
                                    </m:rPr>
                                    <a:rPr lang="en-US" sz="1800" b="0" i="0" dirty="0" smtClean="0">
                                      <a:latin typeface="Cambria Math" panose="02040503050406030204" pitchFamily="18" charset="0"/>
                                      <a:ea typeface="Cambria Math" panose="02040503050406030204" pitchFamily="18" charset="0"/>
                                      <a:cs typeface="Arial" panose="020B0604020202020204" pitchFamily="34" charset="0"/>
                                    </a:rPr>
                                    <m:t>.</m:t>
                                  </m:r>
                                  <m:r>
                                    <a:rPr lang="en-US" sz="1800" b="0" i="1" dirty="0" smtClean="0">
                                      <a:latin typeface="Cambria Math" panose="02040503050406030204" pitchFamily="18" charset="0"/>
                                      <a:ea typeface="Cambria Math" panose="02040503050406030204" pitchFamily="18" charset="0"/>
                                      <a:cs typeface="Arial" panose="020B0604020202020204" pitchFamily="34" charset="0"/>
                                    </a:rPr>
                                    <m:t>8</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±0.4</m:t>
                                  </m:r>
                                </m:sub>
                              </m:sSub>
                            </m:oMath>
                          </a14:m>
                          <a:r>
                            <a:rPr lang="en-US" sz="1800" dirty="0">
                              <a:latin typeface="Cambria Math" panose="02040503050406030204" pitchFamily="18" charset="0"/>
                              <a:ea typeface="Cambria Math" panose="02040503050406030204" pitchFamily="18" charset="0"/>
                              <a:cs typeface="Arial" panose="020B0604020202020204" pitchFamily="34" charset="0"/>
                            </a:rPr>
                            <a:t> </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cs typeface="Arial" panose="020B0604020202020204" pitchFamily="34" charset="0"/>
                                      </a:rPr>
                                    </m:ctrlPr>
                                  </m:sSubPr>
                                  <m:e>
                                    <m:r>
                                      <m:rPr>
                                        <m:nor/>
                                      </m:rPr>
                                      <a:rPr lang="en-US" sz="1800" b="0" i="0" smtClean="0">
                                        <a:latin typeface="Cambria Math" panose="02040503050406030204" pitchFamily="18" charset="0"/>
                                        <a:ea typeface="Cambria Math" panose="02040503050406030204" pitchFamily="18" charset="0"/>
                                        <a:cs typeface="Arial" panose="020B0604020202020204" pitchFamily="34" charset="0"/>
                                      </a:rPr>
                                      <m:t>2</m:t>
                                    </m:r>
                                    <m:r>
                                      <m:rPr>
                                        <m:nor/>
                                      </m:rPr>
                                      <a:rPr lang="en-US" sz="1800" b="0" i="0" dirty="0" smtClean="0">
                                        <a:latin typeface="Cambria Math" panose="02040503050406030204" pitchFamily="18" charset="0"/>
                                        <a:ea typeface="Cambria Math" panose="02040503050406030204" pitchFamily="18" charset="0"/>
                                        <a:cs typeface="Arial" panose="020B0604020202020204" pitchFamily="34" charset="0"/>
                                      </a:rPr>
                                      <m:t>.</m:t>
                                    </m:r>
                                    <m:r>
                                      <a:rPr lang="en-US" sz="1800" b="0" i="0" dirty="0" smtClean="0">
                                        <a:latin typeface="Cambria Math" panose="02040503050406030204" pitchFamily="18" charset="0"/>
                                        <a:ea typeface="Cambria Math" panose="02040503050406030204" pitchFamily="18" charset="0"/>
                                        <a:cs typeface="Arial" panose="020B0604020202020204" pitchFamily="34" charset="0"/>
                                      </a:rPr>
                                      <m:t>3</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±0</m:t>
                                    </m:r>
                                    <m:r>
                                      <m:rPr>
                                        <m:nor/>
                                      </m:rPr>
                                      <a:rPr lang="en-US" sz="1800" dirty="0">
                                        <a:latin typeface="Cambria Math" panose="02040503050406030204" pitchFamily="18" charset="0"/>
                                        <a:ea typeface="Cambria Math" panose="02040503050406030204" pitchFamily="18" charset="0"/>
                                        <a:cs typeface="Arial" panose="020B0604020202020204" pitchFamily="34" charset="0"/>
                                      </a:rPr>
                                      <m:t>.</m:t>
                                    </m:r>
                                    <m:r>
                                      <a:rPr lang="en-US" sz="1800" b="0" i="1" dirty="0" smtClean="0">
                                        <a:latin typeface="Cambria Math" panose="02040503050406030204" pitchFamily="18" charset="0"/>
                                        <a:ea typeface="Cambria Math" panose="02040503050406030204" pitchFamily="18" charset="0"/>
                                        <a:cs typeface="Arial" panose="020B0604020202020204" pitchFamily="34" charset="0"/>
                                      </a:rPr>
                                      <m:t>4</m:t>
                                    </m:r>
                                  </m:sub>
                                </m:sSub>
                              </m:oMath>
                            </m:oMathPara>
                          </a14:m>
                          <a:endParaRPr lang="en-US" sz="1800" dirty="0">
                            <a:latin typeface="Cambria Math" panose="02040503050406030204" pitchFamily="18" charset="0"/>
                            <a:ea typeface="Cambria Math" panose="02040503050406030204" pitchFamily="18" charset="0"/>
                            <a:cs typeface="Arial" panose="020B0604020202020204" pitchFamily="34" charset="0"/>
                          </a:endParaRP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1.5</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dirty="0">
                              <a:latin typeface="Cambria Math" panose="02040503050406030204" pitchFamily="18" charset="0"/>
                              <a:ea typeface="Cambria Math" panose="02040503050406030204" pitchFamily="18" charset="0"/>
                              <a:cs typeface="Arial" panose="020B0604020202020204" pitchFamily="34" charset="0"/>
                            </a:rPr>
                            <a:t>2.5</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2786053"/>
                      </a:ext>
                    </a:extLst>
                  </a:tr>
                </a:tbl>
              </a:graphicData>
            </a:graphic>
          </p:graphicFrame>
        </mc:Choice>
        <mc:Fallback xmlns="">
          <p:graphicFrame>
            <p:nvGraphicFramePr>
              <p:cNvPr id="6" name="Table 8">
                <a:extLst>
                  <a:ext uri="{FF2B5EF4-FFF2-40B4-BE49-F238E27FC236}">
                    <a16:creationId xmlns:a16="http://schemas.microsoft.com/office/drawing/2014/main" id="{3AD8D917-5286-41A3-806E-7DF74F665B68}"/>
                  </a:ext>
                </a:extLst>
              </p:cNvPr>
              <p:cNvGraphicFramePr>
                <a:graphicFrameLocks noGrp="1"/>
              </p:cNvGraphicFramePr>
              <p:nvPr>
                <p:extLst>
                  <p:ext uri="{D42A27DB-BD31-4B8C-83A1-F6EECF244321}">
                    <p14:modId xmlns:p14="http://schemas.microsoft.com/office/powerpoint/2010/main" val="3276359572"/>
                  </p:ext>
                </p:extLst>
              </p:nvPr>
            </p:nvGraphicFramePr>
            <p:xfrm>
              <a:off x="22355922" y="4122791"/>
              <a:ext cx="7350813" cy="2620751"/>
            </p:xfrm>
            <a:graphic>
              <a:graphicData uri="http://schemas.openxmlformats.org/drawingml/2006/table">
                <a:tbl>
                  <a:tblPr firstRow="1" bandRow="1">
                    <a:tableStyleId>{5940675A-B579-460E-94D1-54222C63F5DA}</a:tableStyleId>
                  </a:tblPr>
                  <a:tblGrid>
                    <a:gridCol w="1872233">
                      <a:extLst>
                        <a:ext uri="{9D8B030D-6E8A-4147-A177-3AD203B41FA5}">
                          <a16:colId xmlns:a16="http://schemas.microsoft.com/office/drawing/2014/main" val="3497251483"/>
                        </a:ext>
                      </a:extLst>
                    </a:gridCol>
                    <a:gridCol w="1362938">
                      <a:extLst>
                        <a:ext uri="{9D8B030D-6E8A-4147-A177-3AD203B41FA5}">
                          <a16:colId xmlns:a16="http://schemas.microsoft.com/office/drawing/2014/main" val="1058238940"/>
                        </a:ext>
                      </a:extLst>
                    </a:gridCol>
                    <a:gridCol w="1306285">
                      <a:extLst>
                        <a:ext uri="{9D8B030D-6E8A-4147-A177-3AD203B41FA5}">
                          <a16:colId xmlns:a16="http://schemas.microsoft.com/office/drawing/2014/main" val="1405617982"/>
                        </a:ext>
                      </a:extLst>
                    </a:gridCol>
                    <a:gridCol w="1076477">
                      <a:extLst>
                        <a:ext uri="{9D8B030D-6E8A-4147-A177-3AD203B41FA5}">
                          <a16:colId xmlns:a16="http://schemas.microsoft.com/office/drawing/2014/main" val="3073615341"/>
                        </a:ext>
                      </a:extLst>
                    </a:gridCol>
                    <a:gridCol w="1732880">
                      <a:extLst>
                        <a:ext uri="{9D8B030D-6E8A-4147-A177-3AD203B41FA5}">
                          <a16:colId xmlns:a16="http://schemas.microsoft.com/office/drawing/2014/main" val="2285006855"/>
                        </a:ext>
                      </a:extLst>
                    </a:gridCol>
                  </a:tblGrid>
                  <a:tr h="787243">
                    <a:tc>
                      <a:txBody>
                        <a:bodyPr/>
                        <a:lstStyle/>
                        <a:p>
                          <a:pPr algn="l"/>
                          <a:r>
                            <a:rPr lang="en-US" sz="1800" dirty="0">
                              <a:latin typeface="Arial" panose="020B0604020202020204" pitchFamily="34" charset="0"/>
                              <a:cs typeface="Arial" panose="020B0604020202020204" pitchFamily="34" charset="0"/>
                            </a:rPr>
                            <a:t>Model</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latin typeface="Arial" panose="020B0604020202020204" pitchFamily="34" charset="0"/>
                              <a:cs typeface="Arial" panose="020B0604020202020204" pitchFamily="34" charset="0"/>
                            </a:rPr>
                            <a:t>MSE (Source)</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latin typeface="Arial" panose="020B0604020202020204" pitchFamily="34" charset="0"/>
                              <a:cs typeface="Arial" panose="020B0604020202020204" pitchFamily="34" charset="0"/>
                            </a:rPr>
                            <a:t>MSE (Target)</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latin typeface="Arial" panose="020B0604020202020204" pitchFamily="34" charset="0"/>
                              <a:cs typeface="Arial" panose="020B0604020202020204" pitchFamily="34" charset="0"/>
                            </a:rPr>
                            <a:t>MAPE (Target)</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latin typeface="Arial" panose="020B0604020202020204" pitchFamily="34" charset="0"/>
                              <a:cs typeface="Arial" panose="020B0604020202020204" pitchFamily="34" charset="0"/>
                            </a:rPr>
                            <a:t>KL-divergence</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2381110"/>
                      </a:ext>
                    </a:extLst>
                  </a:tr>
                  <a:tr h="356743">
                    <a:tc>
                      <a:txBody>
                        <a:bodyPr/>
                        <a:lstStyle/>
                        <a:p>
                          <a:pPr algn="l"/>
                          <a:r>
                            <a:rPr lang="en-US" sz="1800" dirty="0">
                              <a:latin typeface="Arial" panose="020B0604020202020204" pitchFamily="34" charset="0"/>
                              <a:cs typeface="Arial" panose="020B0604020202020204" pitchFamily="34" charset="0"/>
                            </a:rPr>
                            <a:t>Constant (mean)</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it-IT"/>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1"/>
                          <a:stretch>
                            <a:fillRect l="-137054" t="-228814" r="-302232" b="-435593"/>
                          </a:stretch>
                        </a:blipFill>
                      </a:tcPr>
                    </a:tc>
                    <a:tc>
                      <a:txBody>
                        <a:bodyPr/>
                        <a:lstStyle/>
                        <a:p>
                          <a:endParaRPr lang="it-IT"/>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1"/>
                          <a:stretch>
                            <a:fillRect l="-246977" t="-228814" r="-214884" b="-435593"/>
                          </a:stretch>
                        </a:blipFill>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12.0</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0174760"/>
                      </a:ext>
                    </a:extLst>
                  </a:tr>
                  <a:tr h="356743">
                    <a:tc>
                      <a:txBody>
                        <a:bodyPr/>
                        <a:lstStyle/>
                        <a:p>
                          <a:pPr algn="l"/>
                          <a:r>
                            <a:rPr lang="en-US" sz="1800" dirty="0">
                              <a:latin typeface="Arial" panose="020B0604020202020204" pitchFamily="34" charset="0"/>
                              <a:cs typeface="Arial" panose="020B0604020202020204" pitchFamily="34" charset="0"/>
                            </a:rPr>
                            <a:t>Baseline</a:t>
                          </a:r>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it-IT"/>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37054" t="-328814" r="-302232" b="-335593"/>
                          </a:stretch>
                        </a:blipFill>
                      </a:tcPr>
                    </a:tc>
                    <a:tc>
                      <a:txBody>
                        <a:bodyPr/>
                        <a:lstStyle/>
                        <a:p>
                          <a:endParaRPr lang="it-IT"/>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246977" t="-328814" r="-214884" b="-335593"/>
                          </a:stretch>
                        </a:blipFill>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3.4</a:t>
                          </a:r>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6.1</a:t>
                          </a:r>
                        </a:p>
                      </a:txBody>
                      <a:tcPr marL="76200" marR="762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985256"/>
                      </a:ext>
                    </a:extLst>
                  </a:tr>
                  <a:tr h="356743">
                    <a:tc>
                      <a:txBody>
                        <a:bodyPr/>
                        <a:lstStyle/>
                        <a:p>
                          <a:pPr algn="l"/>
                          <a:r>
                            <a:rPr lang="en-US" sz="1800" dirty="0">
                              <a:latin typeface="Arial" panose="020B0604020202020204" pitchFamily="34" charset="0"/>
                              <a:cs typeface="Arial" panose="020B0604020202020204" pitchFamily="34" charset="0"/>
                            </a:rPr>
                            <a:t>Fully-supervised</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it-IT"/>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1"/>
                          <a:stretch>
                            <a:fillRect l="-137054" t="-436207" r="-302232" b="-241379"/>
                          </a:stretch>
                        </a:blipFill>
                      </a:tcPr>
                    </a:tc>
                    <a:tc>
                      <a:txBody>
                        <a:bodyPr/>
                        <a:lstStyle/>
                        <a:p>
                          <a:endParaRPr lang="it-IT"/>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1"/>
                          <a:stretch>
                            <a:fillRect l="-246977" t="-436207" r="-214884" b="-241379"/>
                          </a:stretch>
                        </a:blipFill>
                      </a:tcPr>
                    </a:tc>
                    <a:tc>
                      <a:txBody>
                        <a:bodyPr/>
                        <a:lstStyle/>
                        <a:p>
                          <a:pPr algn="r"/>
                          <a:r>
                            <a:rPr lang="en-US" sz="1800" b="1" dirty="0">
                              <a:latin typeface="Cambria Math" panose="02040503050406030204" pitchFamily="18" charset="0"/>
                              <a:ea typeface="Cambria Math" panose="02040503050406030204" pitchFamily="18" charset="0"/>
                              <a:cs typeface="Arial" panose="020B0604020202020204" pitchFamily="34" charset="0"/>
                            </a:rPr>
                            <a:t>0.9</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a:latin typeface="Cambria Math" panose="02040503050406030204" pitchFamily="18" charset="0"/>
                              <a:ea typeface="Cambria Math" panose="02040503050406030204" pitchFamily="18" charset="0"/>
                              <a:cs typeface="Arial" panose="020B0604020202020204" pitchFamily="34" charset="0"/>
                            </a:rPr>
                            <a:t>1.2</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6808769"/>
                      </a:ext>
                    </a:extLst>
                  </a:tr>
                  <a:tr h="356743">
                    <a:tc>
                      <a:txBody>
                        <a:bodyPr/>
                        <a:lstStyle/>
                        <a:p>
                          <a:pPr algn="l"/>
                          <a:r>
                            <a:rPr lang="en-US" sz="1800" dirty="0">
                              <a:latin typeface="Arial" panose="020B0604020202020204" pitchFamily="34" charset="0"/>
                              <a:cs typeface="Arial" panose="020B0604020202020204" pitchFamily="34" charset="0"/>
                            </a:rPr>
                            <a:t>DANN</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it-IT"/>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1"/>
                          <a:stretch>
                            <a:fillRect l="-137054" t="-527119" r="-302232" b="-137288"/>
                          </a:stretch>
                        </a:blipFill>
                      </a:tcPr>
                    </a:tc>
                    <a:tc>
                      <a:txBody>
                        <a:bodyPr/>
                        <a:lstStyle/>
                        <a:p>
                          <a:endParaRPr lang="it-IT"/>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1"/>
                          <a:stretch>
                            <a:fillRect l="-246977" t="-527119" r="-214884" b="-137288"/>
                          </a:stretch>
                        </a:blipFill>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2.5</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 2.7</a:t>
                          </a:r>
                        </a:p>
                      </a:txBody>
                      <a:tcPr marL="76200" marR="762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9218826"/>
                      </a:ext>
                    </a:extLst>
                  </a:tr>
                  <a:tr h="406536">
                    <a:tc>
                      <a:txBody>
                        <a:bodyPr/>
                        <a:lstStyle/>
                        <a:p>
                          <a:pPr algn="l"/>
                          <a:r>
                            <a:rPr lang="en-US" sz="2000" b="1" dirty="0" err="1"/>
                            <a:t>DANNTe</a:t>
                          </a:r>
                          <a:endParaRPr lang="en-US" sz="1800" dirty="0">
                            <a:latin typeface="Arial" panose="020B0604020202020204" pitchFamily="34" charset="0"/>
                            <a:cs typeface="Arial" panose="020B0604020202020204" pitchFamily="34" charset="0"/>
                          </a:endParaRP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it-IT"/>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1"/>
                          <a:stretch>
                            <a:fillRect l="-137054" t="-552239" r="-302232" b="-20896"/>
                          </a:stretch>
                        </a:blipFill>
                      </a:tcPr>
                    </a:tc>
                    <a:tc>
                      <a:txBody>
                        <a:bodyPr/>
                        <a:lstStyle/>
                        <a:p>
                          <a:endParaRPr lang="it-IT"/>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1"/>
                          <a:stretch>
                            <a:fillRect l="-246977" t="-552239" r="-214884" b="-20896"/>
                          </a:stretch>
                        </a:blipFill>
                      </a:tcPr>
                    </a:tc>
                    <a:tc>
                      <a:txBody>
                        <a:bodyPr/>
                        <a:lstStyle/>
                        <a:p>
                          <a:pPr algn="r"/>
                          <a:r>
                            <a:rPr lang="en-US" sz="1800" dirty="0">
                              <a:latin typeface="Cambria Math" panose="02040503050406030204" pitchFamily="18" charset="0"/>
                              <a:ea typeface="Cambria Math" panose="02040503050406030204" pitchFamily="18" charset="0"/>
                              <a:cs typeface="Arial" panose="020B0604020202020204" pitchFamily="34" charset="0"/>
                            </a:rPr>
                            <a:t>1.5</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dirty="0">
                              <a:latin typeface="Cambria Math" panose="02040503050406030204" pitchFamily="18" charset="0"/>
                              <a:ea typeface="Cambria Math" panose="02040503050406030204" pitchFamily="18" charset="0"/>
                              <a:cs typeface="Arial" panose="020B0604020202020204" pitchFamily="34" charset="0"/>
                            </a:rPr>
                            <a:t>2.5</a:t>
                          </a:r>
                        </a:p>
                      </a:txBody>
                      <a:tcPr marL="76200" marR="762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2786053"/>
                      </a:ext>
                    </a:extLst>
                  </a:tr>
                </a:tbl>
              </a:graphicData>
            </a:graphic>
          </p:graphicFrame>
        </mc:Fallback>
      </mc:AlternateContent>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1439</TotalTime>
  <Words>717</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Veneri, Giacomo</cp:lastModifiedBy>
  <cp:revision>12</cp:revision>
  <dcterms:modified xsi:type="dcterms:W3CDTF">2023-12-28T11:16:22Z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e9b8670-7aa7-46fe-bc5d-db51cd81d267_Enabled">
    <vt:lpwstr>true</vt:lpwstr>
  </property>
  <property fmtid="{D5CDD505-2E9C-101B-9397-08002B2CF9AE}" pid="3" name="MSIP_Label_5e9b8670-7aa7-46fe-bc5d-db51cd81d267_SetDate">
    <vt:lpwstr>2023-12-28T11:16:22Z</vt:lpwstr>
  </property>
  <property fmtid="{D5CDD505-2E9C-101B-9397-08002B2CF9AE}" pid="4" name="MSIP_Label_5e9b8670-7aa7-46fe-bc5d-db51cd81d267_Method">
    <vt:lpwstr>Standard</vt:lpwstr>
  </property>
  <property fmtid="{D5CDD505-2E9C-101B-9397-08002B2CF9AE}" pid="5" name="MSIP_Label_5e9b8670-7aa7-46fe-bc5d-db51cd81d267_Name">
    <vt:lpwstr>Baker Hughes Confidential - Not Encrypted</vt:lpwstr>
  </property>
  <property fmtid="{D5CDD505-2E9C-101B-9397-08002B2CF9AE}" pid="6" name="MSIP_Label_5e9b8670-7aa7-46fe-bc5d-db51cd81d267_SiteId">
    <vt:lpwstr>d584a4b7-b1f2-4714-a578-fd4d43c146a6</vt:lpwstr>
  </property>
  <property fmtid="{D5CDD505-2E9C-101B-9397-08002B2CF9AE}" pid="7" name="MSIP_Label_5e9b8670-7aa7-46fe-bc5d-db51cd81d267_ActionId">
    <vt:lpwstr>3e76bc4e-a31c-40bf-bc07-32cd6a05e4ce</vt:lpwstr>
  </property>
  <property fmtid="{D5CDD505-2E9C-101B-9397-08002B2CF9AE}" pid="8" name="MSIP_Label_5e9b8670-7aa7-46fe-bc5d-db51cd81d267_ContentBits">
    <vt:lpwstr>2</vt:lpwstr>
  </property>
  <property fmtid="{D5CDD505-2E9C-101B-9397-08002B2CF9AE}" pid="9" name="ClassificationContentMarkingFooterLocations">
    <vt:lpwstr>Office Theme:6</vt:lpwstr>
  </property>
  <property fmtid="{D5CDD505-2E9C-101B-9397-08002B2CF9AE}" pid="10" name="ClassificationContentMarkingFooterText">
    <vt:lpwstr>Baker Hughes Confidential</vt:lpwstr>
  </property>
</Properties>
</file>