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1" r:id="rId3"/>
    <p:sldId id="272" r:id="rId4"/>
    <p:sldId id="274" r:id="rId5"/>
    <p:sldId id="276" r:id="rId6"/>
    <p:sldId id="277" r:id="rId7"/>
    <p:sldId id="279" r:id="rId8"/>
    <p:sldId id="278" r:id="rId9"/>
    <p:sldId id="270" r:id="rId10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696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848344" y="1826677"/>
            <a:ext cx="6082030" cy="65062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813584" y="2152284"/>
            <a:ext cx="6575425" cy="6247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33B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44184" y="464462"/>
            <a:ext cx="17392650" cy="9353550"/>
          </a:xfrm>
          <a:custGeom>
            <a:avLst/>
            <a:gdLst/>
            <a:ahLst/>
            <a:cxnLst/>
            <a:rect l="l" t="t" r="r" b="b"/>
            <a:pathLst>
              <a:path w="17392650" h="9353550">
                <a:moveTo>
                  <a:pt x="17392596" y="9353549"/>
                </a:moveTo>
                <a:lnTo>
                  <a:pt x="0" y="9353549"/>
                </a:lnTo>
                <a:lnTo>
                  <a:pt x="0" y="0"/>
                </a:lnTo>
                <a:lnTo>
                  <a:pt x="17392596" y="0"/>
                </a:lnTo>
                <a:lnTo>
                  <a:pt x="17392596" y="9353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72635" y="756419"/>
            <a:ext cx="13342728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25947" y="3201603"/>
            <a:ext cx="9293225" cy="4893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org/github/AILogoSkill/Hotel_Booking_Demand/blob/main/visualization_final.ipynb" TargetMode="External"/><Relationship Id="rId2" Type="http://schemas.openxmlformats.org/officeDocument/2006/relationships/hyperlink" Target="https://nbviewer.org/github/AILogoSkill/Hotel_Booking_Demand/blob/main/hotel_booking_best_final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hotelbookingdemand.streamlit.app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33B4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44184" y="464465"/>
            <a:ext cx="17392650" cy="9353550"/>
            <a:chOff x="444184" y="464465"/>
            <a:chExt cx="17392650" cy="9353550"/>
          </a:xfrm>
        </p:grpSpPr>
        <p:sp>
          <p:nvSpPr>
            <p:cNvPr id="4" name="object 4"/>
            <p:cNvSpPr/>
            <p:nvPr/>
          </p:nvSpPr>
          <p:spPr>
            <a:xfrm>
              <a:off x="444182" y="464476"/>
              <a:ext cx="17392650" cy="9353550"/>
            </a:xfrm>
            <a:custGeom>
              <a:avLst/>
              <a:gdLst/>
              <a:ahLst/>
              <a:cxnLst/>
              <a:rect l="l" t="t" r="r" b="b"/>
              <a:pathLst>
                <a:path w="17392650" h="9353550">
                  <a:moveTo>
                    <a:pt x="17392587" y="0"/>
                  </a:moveTo>
                  <a:lnTo>
                    <a:pt x="0" y="0"/>
                  </a:lnTo>
                  <a:lnTo>
                    <a:pt x="0" y="9353550"/>
                  </a:lnTo>
                  <a:lnTo>
                    <a:pt x="17392587" y="9353550"/>
                  </a:lnTo>
                  <a:lnTo>
                    <a:pt x="173925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56350" y="1675706"/>
              <a:ext cx="6456612" cy="647042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307262" y="3486583"/>
            <a:ext cx="3666490" cy="16264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955" algn="ctr">
              <a:lnSpc>
                <a:spcPct val="114900"/>
              </a:lnSpc>
              <a:spcBef>
                <a:spcPts val="100"/>
              </a:spcBef>
            </a:pPr>
            <a:r>
              <a:rPr lang="en-US" sz="3100" b="1" spc="400" dirty="0" smtClean="0">
                <a:latin typeface="Calibri"/>
                <a:cs typeface="Calibri"/>
              </a:rPr>
              <a:t>ZVIADI BERIDZE</a:t>
            </a:r>
            <a:r>
              <a:rPr sz="3100" b="1" spc="450" dirty="0" smtClean="0">
                <a:latin typeface="Calibri"/>
                <a:cs typeface="Calibri"/>
              </a:rPr>
              <a:t> </a:t>
            </a:r>
            <a:r>
              <a:rPr sz="3100" b="1" spc="430" dirty="0">
                <a:latin typeface="Calibri"/>
                <a:cs typeface="Calibri"/>
              </a:rPr>
              <a:t>DATA</a:t>
            </a:r>
            <a:r>
              <a:rPr sz="3100" b="1" spc="-40" dirty="0">
                <a:latin typeface="Calibri"/>
                <a:cs typeface="Calibri"/>
              </a:rPr>
              <a:t> </a:t>
            </a:r>
            <a:r>
              <a:rPr lang="en-US" sz="3100" b="1" spc="450" dirty="0" smtClean="0">
                <a:latin typeface="Calibri"/>
                <a:cs typeface="Calibri"/>
              </a:rPr>
              <a:t>SCIENTIST</a:t>
            </a:r>
            <a:r>
              <a:rPr sz="3100" b="1" spc="450" dirty="0" smtClean="0">
                <a:latin typeface="Calibri"/>
                <a:cs typeface="Calibri"/>
              </a:rPr>
              <a:t> </a:t>
            </a:r>
            <a:r>
              <a:rPr sz="3100" b="1" spc="390" dirty="0">
                <a:latin typeface="Calibri"/>
                <a:cs typeface="Calibri"/>
              </a:rPr>
              <a:t>FINAL</a:t>
            </a:r>
            <a:r>
              <a:rPr sz="3100" b="1" spc="-50" dirty="0">
                <a:latin typeface="Calibri"/>
                <a:cs typeface="Calibri"/>
              </a:rPr>
              <a:t> </a:t>
            </a:r>
            <a:r>
              <a:rPr sz="3100" b="1" spc="440" dirty="0" smtClean="0">
                <a:latin typeface="Calibri"/>
                <a:cs typeface="Calibri"/>
              </a:rPr>
              <a:t>PROJECT</a:t>
            </a:r>
            <a:endParaRPr sz="31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78367" y="912479"/>
            <a:ext cx="13924280" cy="1453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350" spc="680" dirty="0"/>
              <a:t>Hotel</a:t>
            </a:r>
            <a:r>
              <a:rPr sz="9350" spc="-185" dirty="0"/>
              <a:t> </a:t>
            </a:r>
            <a:r>
              <a:rPr sz="9350" spc="894" dirty="0"/>
              <a:t>Bookings</a:t>
            </a:r>
            <a:r>
              <a:rPr sz="9350" spc="-185" dirty="0"/>
              <a:t> </a:t>
            </a:r>
            <a:r>
              <a:rPr sz="9350" spc="780" dirty="0"/>
              <a:t>Analysis</a:t>
            </a:r>
            <a:endParaRPr sz="9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6570352"/>
            <a:ext cx="9635807" cy="29648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162300"/>
            <a:ext cx="5812372" cy="24598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6642" y="2534816"/>
            <a:ext cx="5656963" cy="37298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6600" y="2171700"/>
            <a:ext cx="9750425" cy="6709529"/>
          </a:xfrm>
        </p:spPr>
        <p:txBody>
          <a:bodyPr/>
          <a:lstStyle/>
          <a:p>
            <a:r>
              <a:rPr lang="en-US" dirty="0" smtClean="0"/>
              <a:t> Link :</a:t>
            </a:r>
          </a:p>
          <a:p>
            <a:r>
              <a:rPr lang="en-US" sz="2800" b="0" u="sng" dirty="0">
                <a:hlinkClick r:id="rId2"/>
              </a:rPr>
              <a:t>https://nbviewer.org/github/AILogoSkill/Hotel_Booking_Demand/blob/main/hotel_booking_best_final.ipynb</a:t>
            </a:r>
            <a:endParaRPr lang="en-US" sz="2800" dirty="0"/>
          </a:p>
          <a:p>
            <a:r>
              <a:rPr lang="en-US" dirty="0" smtClean="0"/>
              <a:t>Visualization: </a:t>
            </a:r>
          </a:p>
          <a:p>
            <a:r>
              <a:rPr lang="en-US" sz="2800" b="0" u="sng" dirty="0">
                <a:hlinkClick r:id="rId3"/>
              </a:rPr>
              <a:t>https://nbviewer.org/github/AILogoSkill/Hotel_Booking_Demand/blob/main/visualization_final.ipynb</a:t>
            </a:r>
            <a:endParaRPr lang="en-US" sz="2800" dirty="0" smtClean="0"/>
          </a:p>
          <a:p>
            <a:r>
              <a:rPr lang="en-US" dirty="0" err="1" smtClean="0"/>
              <a:t>Streamlit</a:t>
            </a:r>
            <a:r>
              <a:rPr lang="en-US" dirty="0" smtClean="0"/>
              <a:t>: 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hotelbookingdemand.streamlit.app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1333500"/>
            <a:ext cx="4125983" cy="3398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3446" y="5676900"/>
            <a:ext cx="5590145" cy="28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19" y="800100"/>
            <a:ext cx="4232963" cy="87064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0" y="2095500"/>
            <a:ext cx="7620000" cy="54691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2648424"/>
            <a:ext cx="4252278" cy="436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4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04" y="419100"/>
            <a:ext cx="6841003" cy="3505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107" y="1152525"/>
            <a:ext cx="3525793" cy="20383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200" y="0"/>
            <a:ext cx="5906871" cy="38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6665" y="3873499"/>
            <a:ext cx="6865018" cy="5521073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solidFill>
            <a:srgbClr val="3838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5D5D5"/>
                </a:solidFill>
                <a:effectLst/>
                <a:latin typeface="Arial Unicode MS" panose="020B0604020202020204" pitchFamily="34" charset="-128"/>
              </a:rPr>
              <a:t>old shape is (118565, 33) 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838200" y="5295900"/>
            <a:ext cx="9293225" cy="1869743"/>
          </a:xfrm>
        </p:spPr>
        <p:txBody>
          <a:bodyPr/>
          <a:lstStyle/>
          <a:p>
            <a:r>
              <a:rPr lang="en-US" b="0" dirty="0">
                <a:solidFill>
                  <a:srgbClr val="00B050"/>
                </a:solidFill>
              </a:rPr>
              <a:t>What caused the primary data to be altered and irrelevant information to be added, as discovered by cyber security specialists?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0" y="7491094"/>
            <a:ext cx="6486525" cy="571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4200" y="8281015"/>
            <a:ext cx="3357562" cy="91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1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20200" y="419100"/>
            <a:ext cx="9067800" cy="1869743"/>
          </a:xfrm>
        </p:spPr>
        <p:txBody>
          <a:bodyPr/>
          <a:lstStyle/>
          <a:p>
            <a:r>
              <a:rPr lang="en-US" b="0" dirty="0">
                <a:solidFill>
                  <a:srgbClr val="00B050"/>
                </a:solidFill>
              </a:rPr>
              <a:t>Alright, now you have the right to begin telling the story about the analysis of the data.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39" y="4991100"/>
            <a:ext cx="7586161" cy="4117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2246675"/>
            <a:ext cx="3952875" cy="2744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5717791"/>
            <a:ext cx="7158037" cy="3390649"/>
          </a:xfrm>
          <a:prstGeom prst="rect">
            <a:avLst/>
          </a:prstGeom>
        </p:spPr>
      </p:pic>
      <p:pic>
        <p:nvPicPr>
          <p:cNvPr id="7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76400" y="800100"/>
            <a:ext cx="51054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02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571500"/>
            <a:ext cx="10598753" cy="2871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450907"/>
            <a:ext cx="6257925" cy="6344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600" y="3440747"/>
            <a:ext cx="6705600" cy="64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57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1866900"/>
            <a:ext cx="8361516" cy="61891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39605" y="1387455"/>
            <a:ext cx="784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SzPct val="85714"/>
              <a:buFont typeface="Wingdings"/>
              <a:buChar char=""/>
              <a:tabLst>
                <a:tab pos="354965" algn="l"/>
              </a:tabLst>
            </a:pPr>
            <a:r>
              <a:rPr lang="en-US" sz="2400" b="1" dirty="0" smtClean="0">
                <a:solidFill>
                  <a:srgbClr val="CC0000"/>
                </a:solidFill>
                <a:latin typeface="Arial"/>
                <a:cs typeface="Arial"/>
              </a:rPr>
              <a:t>Correlation</a:t>
            </a:r>
            <a:r>
              <a:rPr lang="en-US" sz="2400" b="1" spc="-95" dirty="0" smtClean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lang="en-US" sz="2400" b="1" dirty="0" smtClean="0">
                <a:solidFill>
                  <a:srgbClr val="CC0000"/>
                </a:solidFill>
                <a:latin typeface="Arial"/>
                <a:cs typeface="Arial"/>
              </a:rPr>
              <a:t>between</a:t>
            </a:r>
            <a:r>
              <a:rPr lang="en-US" sz="2400" b="1" spc="-80" dirty="0" smtClean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lang="en-US" sz="2400" b="1" dirty="0" smtClean="0">
                <a:solidFill>
                  <a:srgbClr val="CC0000"/>
                </a:solidFill>
                <a:latin typeface="Arial"/>
                <a:cs typeface="Arial"/>
              </a:rPr>
              <a:t>cancellation</a:t>
            </a:r>
            <a:r>
              <a:rPr lang="en-US" sz="2400" b="1" spc="-80" dirty="0" smtClean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lang="en-US" sz="2400" b="1" dirty="0" smtClean="0">
                <a:solidFill>
                  <a:srgbClr val="CC0000"/>
                </a:solidFill>
                <a:latin typeface="Arial"/>
                <a:cs typeface="Arial"/>
              </a:rPr>
              <a:t>and</a:t>
            </a:r>
            <a:r>
              <a:rPr lang="en-US" sz="2400" b="1" spc="-90" dirty="0" smtClean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lang="en-US" sz="2400" b="1" dirty="0" smtClean="0">
                <a:solidFill>
                  <a:srgbClr val="CC0000"/>
                </a:solidFill>
                <a:latin typeface="Arial"/>
                <a:cs typeface="Arial"/>
              </a:rPr>
              <a:t>lead</a:t>
            </a:r>
            <a:r>
              <a:rPr lang="en-US" sz="2400" b="1" spc="-90" dirty="0" smtClean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lang="en-US" sz="2400" b="1" spc="-20" dirty="0" smtClean="0">
                <a:solidFill>
                  <a:srgbClr val="CC0000"/>
                </a:solidFill>
                <a:latin typeface="Arial"/>
                <a:cs typeface="Arial"/>
              </a:rPr>
              <a:t>time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741" y="6362700"/>
            <a:ext cx="6913485" cy="27459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349" y="495300"/>
            <a:ext cx="6741877" cy="476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6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028700"/>
            <a:ext cx="11939966" cy="752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76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81479" y="1815433"/>
            <a:ext cx="6844665" cy="65474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12835"/>
              </a:lnSpc>
              <a:spcBef>
                <a:spcPts val="130"/>
              </a:spcBef>
            </a:pPr>
            <a:r>
              <a:rPr sz="10700" b="1" spc="1055" dirty="0">
                <a:solidFill>
                  <a:srgbClr val="FFFFFF"/>
                </a:solidFill>
                <a:latin typeface="Calibri"/>
                <a:cs typeface="Calibri"/>
              </a:rPr>
              <a:t>Thank</a:t>
            </a:r>
            <a:r>
              <a:rPr sz="10700" b="1" spc="-2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700" b="1" spc="69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endParaRPr sz="10700">
              <a:latin typeface="Calibri"/>
              <a:cs typeface="Calibri"/>
            </a:endParaRPr>
          </a:p>
          <a:p>
            <a:pPr marL="2074545" marR="1786255" algn="ctr">
              <a:lnSpc>
                <a:spcPts val="12819"/>
              </a:lnSpc>
              <a:spcBef>
                <a:spcPts val="434"/>
              </a:spcBef>
            </a:pPr>
            <a:r>
              <a:rPr sz="10700" b="1" spc="74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0700" b="1" spc="705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endParaRPr sz="10700">
              <a:latin typeface="Calibri"/>
              <a:cs typeface="Calibri"/>
            </a:endParaRPr>
          </a:p>
          <a:p>
            <a:pPr marL="280670" algn="ctr">
              <a:lnSpc>
                <a:spcPts val="12405"/>
              </a:lnSpc>
            </a:pPr>
            <a:r>
              <a:rPr sz="10700" b="1" spc="690" dirty="0">
                <a:solidFill>
                  <a:srgbClr val="FFFFFF"/>
                </a:solidFill>
                <a:latin typeface="Calibri"/>
                <a:cs typeface="Calibri"/>
              </a:rPr>
              <a:t>attention</a:t>
            </a:r>
            <a:endParaRPr sz="10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</TotalTime>
  <Words>85</Words>
  <Application>Microsoft Office PowerPoint</Application>
  <PresentationFormat>Custom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Unicode MS</vt:lpstr>
      <vt:lpstr>Arial</vt:lpstr>
      <vt:lpstr>Calibri</vt:lpstr>
      <vt:lpstr>Wingdings</vt:lpstr>
      <vt:lpstr>Office Theme</vt:lpstr>
      <vt:lpstr>Hotel Bookings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Copia de booking</dc:title>
  <dc:creator>Laura Castro</dc:creator>
  <cp:keywords>DAE34XZAJdI,BAC3M7HWQYM</cp:keywords>
  <cp:lastModifiedBy>User</cp:lastModifiedBy>
  <cp:revision>15</cp:revision>
  <dcterms:created xsi:type="dcterms:W3CDTF">2024-02-13T18:34:56Z</dcterms:created>
  <dcterms:modified xsi:type="dcterms:W3CDTF">2024-02-14T06:51:23Z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2022-02-09T00:00:00Z</vt:filetime>
  </property>
  <property fmtid="{D5CDD505-2E9C-101B-9397-08002B2CF9AE}" pid="3" name="Creator">
    <vt:lpwstr>Canva</vt:lpwstr>
  </property>
  <property fmtid="{D5CDD505-2E9C-101B-9397-08002B2CF9AE}" pid="4" name="LastSaved">
    <vt:filetime>2024-02-13T00:00:00Z</vt:filetime>
  </property>
  <property fmtid="{D5CDD505-2E9C-101B-9397-08002B2CF9AE}" pid="5" name="Producer">
    <vt:lpwstr>Canva</vt:lpwstr>
  </property>
</Properties>
</file>