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08051F-72CC-4F82-A4B8-0A724AA9BD59}"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283880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08051F-72CC-4F82-A4B8-0A724AA9BD59}"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27907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08051F-72CC-4F82-A4B8-0A724AA9BD59}"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214162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08051F-72CC-4F82-A4B8-0A724AA9BD59}"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425190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08051F-72CC-4F82-A4B8-0A724AA9BD59}"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117333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08051F-72CC-4F82-A4B8-0A724AA9BD59}"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191030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08051F-72CC-4F82-A4B8-0A724AA9BD59}" type="datetimeFigureOut">
              <a:rPr lang="en-IN" smtClean="0"/>
              <a:t>11-11-2024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331255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08051F-72CC-4F82-A4B8-0A724AA9BD59}" type="datetimeFigureOut">
              <a:rPr lang="en-IN" smtClean="0"/>
              <a:t>11-11-2024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6797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8051F-72CC-4F82-A4B8-0A724AA9BD59}" type="datetimeFigureOut">
              <a:rPr lang="en-IN" smtClean="0"/>
              <a:t>11-11-2024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127891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08051F-72CC-4F82-A4B8-0A724AA9BD59}"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339297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08051F-72CC-4F82-A4B8-0A724AA9BD59}"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BC24A3-9ED2-465C-BE6C-3B5E17665E25}" type="slidenum">
              <a:rPr lang="en-IN" smtClean="0"/>
              <a:t>‹#›</a:t>
            </a:fld>
            <a:endParaRPr lang="en-IN"/>
          </a:p>
        </p:txBody>
      </p:sp>
    </p:spTree>
    <p:extLst>
      <p:ext uri="{BB962C8B-B14F-4D97-AF65-F5344CB8AC3E}">
        <p14:creationId xmlns:p14="http://schemas.microsoft.com/office/powerpoint/2010/main" val="273815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8051F-72CC-4F82-A4B8-0A724AA9BD59}" type="datetimeFigureOut">
              <a:rPr lang="en-IN" smtClean="0"/>
              <a:t>11-11-2024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C24A3-9ED2-465C-BE6C-3B5E17665E25}" type="slidenum">
              <a:rPr lang="en-IN" smtClean="0"/>
              <a:t>‹#›</a:t>
            </a:fld>
            <a:endParaRPr lang="en-IN"/>
          </a:p>
        </p:txBody>
      </p:sp>
    </p:spTree>
    <p:extLst>
      <p:ext uri="{BB962C8B-B14F-4D97-AF65-F5344CB8AC3E}">
        <p14:creationId xmlns:p14="http://schemas.microsoft.com/office/powerpoint/2010/main" val="535225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sh.com/academy/pki" TargetMode="External"/><Relationship Id="rId2" Type="http://schemas.openxmlformats.org/officeDocument/2006/relationships/hyperlink" Target="https://www.ssh.com/academy/cryptography/private-and-public-key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ambria" panose="02040503050406030204" pitchFamily="18" charset="0"/>
                <a:ea typeface="Cambria" panose="02040503050406030204" pitchFamily="18" charset="0"/>
              </a:rPr>
              <a:t>X.509 CERTIFICATE</a:t>
            </a:r>
            <a:endParaRPr lang="en-IN"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a:latin typeface="Cambria" panose="02040503050406030204" pitchFamily="18" charset="0"/>
                <a:ea typeface="Cambria" panose="02040503050406030204" pitchFamily="18" charset="0"/>
              </a:rPr>
              <a:t>An X.509 certificate is a digital certificate that follows the International Telecommunications Union (ITU) standard, which outlines the format and type of data public key certificates should possess for optimal security. X.509 certificates contain specific user information, an issued </a:t>
            </a:r>
            <a:r>
              <a:rPr lang="en-US" b="1" dirty="0">
                <a:latin typeface="Cambria" panose="02040503050406030204" pitchFamily="18" charset="0"/>
                <a:ea typeface="Cambria" panose="02040503050406030204" pitchFamily="18" charset="0"/>
                <a:hlinkClick r:id="rId2"/>
              </a:rPr>
              <a:t>public key</a:t>
            </a:r>
            <a:r>
              <a:rPr lang="en-US" dirty="0">
                <a:latin typeface="Cambria" panose="02040503050406030204" pitchFamily="18" charset="0"/>
                <a:ea typeface="Cambria" panose="02040503050406030204" pitchFamily="18" charset="0"/>
              </a:rPr>
              <a:t>, and digital signatures that verify a user’s identity as they access online services and sites.</a:t>
            </a:r>
          </a:p>
          <a:p>
            <a:pPr algn="just"/>
            <a:r>
              <a:rPr lang="en-US" dirty="0">
                <a:latin typeface="Cambria" panose="02040503050406030204" pitchFamily="18" charset="0"/>
                <a:ea typeface="Cambria" panose="02040503050406030204" pitchFamily="18" charset="0"/>
              </a:rPr>
              <a:t>When a user interacts with a server, a </a:t>
            </a:r>
            <a:r>
              <a:rPr lang="en-US" b="1" dirty="0">
                <a:latin typeface="Cambria" panose="02040503050406030204" pitchFamily="18" charset="0"/>
                <a:ea typeface="Cambria" panose="02040503050406030204" pitchFamily="18" charset="0"/>
                <a:hlinkClick r:id="rId3"/>
              </a:rPr>
              <a:t>cryptographic key pair</a:t>
            </a:r>
            <a:r>
              <a:rPr lang="en-US" dirty="0">
                <a:latin typeface="Cambria" panose="02040503050406030204" pitchFamily="18" charset="0"/>
                <a:ea typeface="Cambria" panose="02040503050406030204" pitchFamily="18" charset="0"/>
              </a:rPr>
              <a:t> is generated, hashed, and sent to a certificate authority (CA), along with a digital certificate request. The CA is a trusted third-party entity that binds its public key to a digital certificate. Per the X.509 standard, the digital certificate contains specific data, such as the location of the user’s device, the certificate’s serial number, the CA’s name, the particular encryption algorithm used, and more, which we’ll detail in the next section. </a:t>
            </a:r>
          </a:p>
          <a:p>
            <a:pPr algn="just"/>
            <a:r>
              <a:rPr lang="en-US" dirty="0">
                <a:latin typeface="Cambria" panose="02040503050406030204" pitchFamily="18" charset="0"/>
                <a:ea typeface="Cambria" panose="02040503050406030204" pitchFamily="18" charset="0"/>
              </a:rPr>
              <a:t>After verifying the certificate’s information, the CA digitally signs it and sends it to the user in an encrypted format. The resulting X.509 certificate is then imported onto the user’s server, where it can be used further to establish safe connections with web browsers and safely engage with online data.</a:t>
            </a:r>
          </a:p>
          <a:p>
            <a:pPr algn="just"/>
            <a:r>
              <a:rPr lang="en-US" dirty="0">
                <a:latin typeface="Cambria" panose="02040503050406030204" pitchFamily="18" charset="0"/>
                <a:ea typeface="Cambria" panose="02040503050406030204" pitchFamily="18" charset="0"/>
              </a:rPr>
              <a:t>X.509 certificates can also be self-signed; that is, the user requesting the certificate can digitally sign it without the authorization of a third-party CA. However, most applications generally do not trust these certificates for this reason.</a:t>
            </a:r>
          </a:p>
          <a:p>
            <a:endParaRPr lang="en-IN" dirty="0"/>
          </a:p>
        </p:txBody>
      </p:sp>
    </p:spTree>
    <p:extLst>
      <p:ext uri="{BB962C8B-B14F-4D97-AF65-F5344CB8AC3E}">
        <p14:creationId xmlns:p14="http://schemas.microsoft.com/office/powerpoint/2010/main" val="337007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Benefits of Using an X.509 </a:t>
            </a:r>
            <a:r>
              <a:rPr lang="en-US" b="1" dirty="0" smtClean="0">
                <a:latin typeface="Cambria" panose="02040503050406030204" pitchFamily="18" charset="0"/>
                <a:ea typeface="Cambria" panose="02040503050406030204" pitchFamily="18" charset="0"/>
              </a:rPr>
              <a:t>Certificate</a:t>
            </a:r>
            <a:endParaRPr lang="en-IN" b="1" dirty="0">
              <a:latin typeface="Cambria" panose="02040503050406030204" pitchFamily="18" charset="0"/>
              <a:ea typeface="Cambria" panose="02040503050406030204" pitchFamily="18" charset="0"/>
            </a:endParaRPr>
          </a:p>
        </p:txBody>
      </p:sp>
      <p:sp>
        <p:nvSpPr>
          <p:cNvPr id="5" name="Content Placeholder 4"/>
          <p:cNvSpPr>
            <a:spLocks noGrp="1"/>
          </p:cNvSpPr>
          <p:nvPr>
            <p:ph idx="1"/>
          </p:nvPr>
        </p:nvSpPr>
        <p:spPr/>
        <p:txBody>
          <a:bodyPr>
            <a:normAutofit fontScale="92500" lnSpcReduction="10000"/>
          </a:bodyPr>
          <a:lstStyle/>
          <a:p>
            <a:pPr algn="just"/>
            <a:r>
              <a:rPr lang="en-US" dirty="0"/>
              <a:t>In a digital landscape rife with cybercrime, malware, and pesky bots, it can be hard for users to trust the safety of the internet. However, X.509 certificates are just as widely used as the SSH protocol, meaning almost every corner of the internet is safeguarded with hard-to-crack encryption algorithms to distinguish valid websites from fraudulent ones. Moreover, the pervasive use of SSH keys across the internet grants scalability to the applications of X.509 certificates. </a:t>
            </a:r>
          </a:p>
          <a:p>
            <a:pPr algn="just"/>
            <a:endParaRPr lang="en-US" dirty="0"/>
          </a:p>
          <a:p>
            <a:pPr algn="just"/>
            <a:r>
              <a:rPr lang="en-US" dirty="0"/>
              <a:t>As mentioned, X.509 certificates can be used to validate users participating in almost any online transaction, from signing legal documents to accessing an online banking account, since brute force attempts by hackers have a very slim chance of decoding lengthy SSH keys.</a:t>
            </a:r>
            <a:endParaRPr lang="en-IN" dirty="0"/>
          </a:p>
        </p:txBody>
      </p:sp>
    </p:spTree>
    <p:extLst>
      <p:ext uri="{BB962C8B-B14F-4D97-AF65-F5344CB8AC3E}">
        <p14:creationId xmlns:p14="http://schemas.microsoft.com/office/powerpoint/2010/main" val="3266694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What is an X.509 Certificate Used For?</a:t>
            </a:r>
          </a:p>
        </p:txBody>
      </p:sp>
      <p:sp>
        <p:nvSpPr>
          <p:cNvPr id="5" name="Content Placeholder 4"/>
          <p:cNvSpPr>
            <a:spLocks noGrp="1"/>
          </p:cNvSpPr>
          <p:nvPr>
            <p:ph idx="1"/>
          </p:nvPr>
        </p:nvSpPr>
        <p:spPr/>
        <p:txBody>
          <a:bodyPr>
            <a:normAutofit/>
          </a:bodyPr>
          <a:lstStyle/>
          <a:p>
            <a:pPr algn="just"/>
            <a:r>
              <a:rPr lang="en-US" dirty="0" smtClean="0">
                <a:latin typeface="Cambria" panose="02040503050406030204" pitchFamily="18" charset="0"/>
                <a:ea typeface="Cambria" panose="02040503050406030204" pitchFamily="18" charset="0"/>
              </a:rPr>
              <a:t>X.509 </a:t>
            </a:r>
            <a:r>
              <a:rPr lang="en-US" dirty="0">
                <a:latin typeface="Cambria" panose="02040503050406030204" pitchFamily="18" charset="0"/>
                <a:ea typeface="Cambria" panose="02040503050406030204" pitchFamily="18" charset="0"/>
              </a:rPr>
              <a:t>digital certificates aren’t only used for validating identities across the web. </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They </a:t>
            </a:r>
            <a:r>
              <a:rPr lang="en-US" dirty="0">
                <a:latin typeface="Cambria" panose="02040503050406030204" pitchFamily="18" charset="0"/>
                <a:ea typeface="Cambria" panose="02040503050406030204" pitchFamily="18" charset="0"/>
              </a:rPr>
              <a:t>can also be used to fortify the security of email communications, verify the legitimacy of documents signed online, and ensure that written code has not been tampered with. X.509 certificates also form the foundation of Transport Layer Security (TLS) and Secure Sockets Layer (SSL) protocols, which help browsers filter through fake websites, servers, and applications to establish a safe environment for online activity.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77724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7294"/>
            <a:ext cx="9144000" cy="715768"/>
          </a:xfrm>
        </p:spPr>
        <p:txBody>
          <a:bodyPr>
            <a:normAutofit fontScale="90000"/>
          </a:bodyPr>
          <a:lstStyle/>
          <a:p>
            <a:r>
              <a:rPr lang="en-IN" b="1" dirty="0" smtClean="0">
                <a:latin typeface="Cambria" panose="02040503050406030204" pitchFamily="18" charset="0"/>
                <a:ea typeface="Cambria" panose="02040503050406030204" pitchFamily="18" charset="0"/>
              </a:rPr>
              <a:t>X.509 WORK FLOW</a:t>
            </a:r>
            <a:endParaRPr lang="en-IN" b="1"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186" y="957852"/>
            <a:ext cx="9998306" cy="5288371"/>
          </a:xfrm>
          <a:prstGeom prst="rect">
            <a:avLst/>
          </a:prstGeom>
        </p:spPr>
      </p:pic>
    </p:spTree>
    <p:extLst>
      <p:ext uri="{BB962C8B-B14F-4D97-AF65-F5344CB8AC3E}">
        <p14:creationId xmlns:p14="http://schemas.microsoft.com/office/powerpoint/2010/main" val="372733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79" y="933062"/>
            <a:ext cx="10058400" cy="5769007"/>
          </a:xfrm>
          <a:prstGeom prst="rect">
            <a:avLst/>
          </a:prstGeom>
        </p:spPr>
      </p:pic>
      <p:sp>
        <p:nvSpPr>
          <p:cNvPr id="6" name="Title 1"/>
          <p:cNvSpPr>
            <a:spLocks noGrp="1"/>
          </p:cNvSpPr>
          <p:nvPr>
            <p:ph type="ctrTitle"/>
          </p:nvPr>
        </p:nvSpPr>
        <p:spPr>
          <a:xfrm>
            <a:off x="1524000" y="217294"/>
            <a:ext cx="9144000" cy="715768"/>
          </a:xfrm>
        </p:spPr>
        <p:txBody>
          <a:bodyPr>
            <a:normAutofit fontScale="90000"/>
          </a:bodyPr>
          <a:lstStyle/>
          <a:p>
            <a:r>
              <a:rPr lang="en-IN" b="1" dirty="0" smtClean="0">
                <a:latin typeface="Cambria" panose="02040503050406030204" pitchFamily="18" charset="0"/>
                <a:ea typeface="Cambria" panose="02040503050406030204" pitchFamily="18" charset="0"/>
              </a:rPr>
              <a:t>X.509 FORMATS</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7218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62" y="933062"/>
            <a:ext cx="11234056" cy="5806943"/>
          </a:xfrm>
          <a:prstGeom prst="rect">
            <a:avLst/>
          </a:prstGeom>
        </p:spPr>
      </p:pic>
      <p:sp>
        <p:nvSpPr>
          <p:cNvPr id="6" name="Title 1"/>
          <p:cNvSpPr>
            <a:spLocks noGrp="1"/>
          </p:cNvSpPr>
          <p:nvPr>
            <p:ph type="ctrTitle"/>
          </p:nvPr>
        </p:nvSpPr>
        <p:spPr>
          <a:xfrm>
            <a:off x="1524000" y="217294"/>
            <a:ext cx="9144000" cy="715768"/>
          </a:xfrm>
        </p:spPr>
        <p:txBody>
          <a:bodyPr>
            <a:normAutofit fontScale="90000"/>
          </a:bodyPr>
          <a:lstStyle/>
          <a:p>
            <a:r>
              <a:rPr lang="en-IN" b="1" dirty="0" smtClean="0">
                <a:latin typeface="Cambria" panose="02040503050406030204" pitchFamily="18" charset="0"/>
                <a:ea typeface="Cambria" panose="02040503050406030204" pitchFamily="18" charset="0"/>
              </a:rPr>
              <a:t>X.509 NOTATION</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056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499</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vt:lpstr>
      <vt:lpstr>Office Theme</vt:lpstr>
      <vt:lpstr>X.509 CERTIFICATE</vt:lpstr>
      <vt:lpstr>Benefits of Using an X.509 Certificate</vt:lpstr>
      <vt:lpstr>What is an X.509 Certificate Used For?</vt:lpstr>
      <vt:lpstr>X.509 WORK FLOW</vt:lpstr>
      <vt:lpstr>X.509 FORMATS</vt:lpstr>
      <vt:lpstr>X.509 NOTATION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X.509 CERTIFICATE</dc:title>
  <dc:creator>Vignesh LS</dc:creator>
  <cp:lastModifiedBy>Vignesh LS</cp:lastModifiedBy>
  <cp:revision>3</cp:revision>
  <dcterms:created xsi:type="dcterms:W3CDTF">2024-11-11T10:12:24Z</dcterms:created>
  <dcterms:modified xsi:type="dcterms:W3CDTF">2024-11-11T10:28:28Z</dcterms:modified>
</cp:coreProperties>
</file>