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5" r:id="rId3"/>
    <p:sldId id="266" r:id="rId4"/>
    <p:sldId id="267" r:id="rId5"/>
    <p:sldId id="268" r:id="rId6"/>
    <p:sldId id="271" r:id="rId7"/>
    <p:sldId id="270" r:id="rId8"/>
    <p:sldId id="272" r:id="rId9"/>
    <p:sldId id="273" r:id="rId10"/>
    <p:sldId id="274" r:id="rId11"/>
    <p:sldId id="275"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56"/>
    <a:srgbClr val="E50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47"/>
  </p:normalViewPr>
  <p:slideViewPr>
    <p:cSldViewPr snapToGrid="0" snapToObjects="1" showGuides="1">
      <p:cViewPr varScale="1">
        <p:scale>
          <a:sx n="99" d="100"/>
          <a:sy n="99" d="100"/>
        </p:scale>
        <p:origin x="408" y="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B79E0-7221-714B-B6CD-D217EC55502C}" type="doc">
      <dgm:prSet loTypeId="urn:microsoft.com/office/officeart/2005/8/layout/pyramid2" loCatId="pyramid" qsTypeId="urn:microsoft.com/office/officeart/2005/8/quickstyle/simple1" qsCatId="simple" csTypeId="urn:microsoft.com/office/officeart/2005/8/colors/accent0_3" csCatId="mainScheme" phldr="1"/>
      <dgm:spPr/>
      <dgm:t>
        <a:bodyPr/>
        <a:lstStyle/>
        <a:p>
          <a:endParaRPr lang="en-GB"/>
        </a:p>
      </dgm:t>
    </dgm:pt>
    <dgm:pt modelId="{EC207F6B-4FEA-AC45-8EC9-FAF42BBF6047}">
      <dgm:prSet/>
      <dgm:spPr/>
      <dgm:t>
        <a:bodyPr/>
        <a:lstStyle/>
        <a:p>
          <a:r>
            <a:rPr lang="nl-NL" dirty="0"/>
            <a:t>Design patterns</a:t>
          </a:r>
          <a:endParaRPr lang="en-NL" dirty="0"/>
        </a:p>
      </dgm:t>
    </dgm:pt>
    <dgm:pt modelId="{0D3B5EB1-E34F-D54A-9EA7-66D98528C4B7}" type="parTrans" cxnId="{1D3C0C94-CC80-BD48-A9E1-BABFAD191CE4}">
      <dgm:prSet/>
      <dgm:spPr/>
      <dgm:t>
        <a:bodyPr/>
        <a:lstStyle/>
        <a:p>
          <a:endParaRPr lang="en-GB"/>
        </a:p>
      </dgm:t>
    </dgm:pt>
    <dgm:pt modelId="{FE821FE9-1B8A-9941-B67E-65121516277C}" type="sibTrans" cxnId="{1D3C0C94-CC80-BD48-A9E1-BABFAD191CE4}">
      <dgm:prSet/>
      <dgm:spPr/>
      <dgm:t>
        <a:bodyPr/>
        <a:lstStyle/>
        <a:p>
          <a:endParaRPr lang="en-GB"/>
        </a:p>
      </dgm:t>
    </dgm:pt>
    <dgm:pt modelId="{1B648058-DE5F-1A45-ACC4-EC4F28D1EDE3}">
      <dgm:prSet/>
      <dgm:spPr/>
      <dgm:t>
        <a:bodyPr/>
        <a:lstStyle/>
        <a:p>
          <a:r>
            <a:rPr lang="nl-NL" dirty="0"/>
            <a:t>Design </a:t>
          </a:r>
          <a:r>
            <a:rPr lang="nl-NL" dirty="0" err="1"/>
            <a:t>principles</a:t>
          </a:r>
          <a:endParaRPr lang="en-NL" dirty="0"/>
        </a:p>
      </dgm:t>
    </dgm:pt>
    <dgm:pt modelId="{97EE4772-2CAF-3247-836B-33B8F594D42B}" type="parTrans" cxnId="{4BF0F4F4-F6E3-4546-9B37-8BD8EE45472E}">
      <dgm:prSet/>
      <dgm:spPr/>
      <dgm:t>
        <a:bodyPr/>
        <a:lstStyle/>
        <a:p>
          <a:endParaRPr lang="en-GB"/>
        </a:p>
      </dgm:t>
    </dgm:pt>
    <dgm:pt modelId="{4C69AE2D-762E-F342-B298-A6606EF17A05}" type="sibTrans" cxnId="{4BF0F4F4-F6E3-4546-9B37-8BD8EE45472E}">
      <dgm:prSet/>
      <dgm:spPr/>
      <dgm:t>
        <a:bodyPr/>
        <a:lstStyle/>
        <a:p>
          <a:endParaRPr lang="en-GB"/>
        </a:p>
      </dgm:t>
    </dgm:pt>
    <dgm:pt modelId="{64CDF2AA-C5A2-3B44-950B-9EBB6DF022B1}">
      <dgm:prSet/>
      <dgm:spPr/>
      <dgm:t>
        <a:bodyPr/>
        <a:lstStyle/>
        <a:p>
          <a:r>
            <a:rPr lang="nl-NL" dirty="0"/>
            <a:t>Design </a:t>
          </a:r>
          <a:r>
            <a:rPr lang="nl-NL" dirty="0" err="1"/>
            <a:t>properties</a:t>
          </a:r>
          <a:endParaRPr lang="en-NL" dirty="0"/>
        </a:p>
      </dgm:t>
    </dgm:pt>
    <dgm:pt modelId="{8590C898-BC3D-1240-904E-9C7647AE1E1C}" type="parTrans" cxnId="{BC396B8F-054A-7F4D-853C-09350143180A}">
      <dgm:prSet/>
      <dgm:spPr/>
      <dgm:t>
        <a:bodyPr/>
        <a:lstStyle/>
        <a:p>
          <a:endParaRPr lang="en-GB"/>
        </a:p>
      </dgm:t>
    </dgm:pt>
    <dgm:pt modelId="{F07D6F16-90ED-5446-9736-BF51788D8405}" type="sibTrans" cxnId="{BC396B8F-054A-7F4D-853C-09350143180A}">
      <dgm:prSet/>
      <dgm:spPr/>
      <dgm:t>
        <a:bodyPr/>
        <a:lstStyle/>
        <a:p>
          <a:endParaRPr lang="en-GB"/>
        </a:p>
      </dgm:t>
    </dgm:pt>
    <dgm:pt modelId="{53BF4E0F-F5E3-B447-94BA-F90FCC5EFF42}" type="pres">
      <dgm:prSet presAssocID="{5D0B79E0-7221-714B-B6CD-D217EC55502C}" presName="compositeShape" presStyleCnt="0">
        <dgm:presLayoutVars>
          <dgm:dir/>
          <dgm:resizeHandles/>
        </dgm:presLayoutVars>
      </dgm:prSet>
      <dgm:spPr/>
    </dgm:pt>
    <dgm:pt modelId="{03B1609A-7738-B54A-8E43-D754FB824FB1}" type="pres">
      <dgm:prSet presAssocID="{5D0B79E0-7221-714B-B6CD-D217EC55502C}" presName="pyramid" presStyleLbl="node1" presStyleIdx="0" presStyleCnt="1"/>
      <dgm:spPr/>
    </dgm:pt>
    <dgm:pt modelId="{10D07999-EA08-C247-A805-C89AE5ECD095}" type="pres">
      <dgm:prSet presAssocID="{5D0B79E0-7221-714B-B6CD-D217EC55502C}" presName="theList" presStyleCnt="0"/>
      <dgm:spPr/>
    </dgm:pt>
    <dgm:pt modelId="{B9E472E9-5A38-F744-A565-6CC73288D490}" type="pres">
      <dgm:prSet presAssocID="{EC207F6B-4FEA-AC45-8EC9-FAF42BBF6047}" presName="aNode" presStyleLbl="fgAcc1" presStyleIdx="0" presStyleCnt="3">
        <dgm:presLayoutVars>
          <dgm:bulletEnabled val="1"/>
        </dgm:presLayoutVars>
      </dgm:prSet>
      <dgm:spPr/>
    </dgm:pt>
    <dgm:pt modelId="{10FB634A-FF0B-604F-80A4-C1076E5FEA83}" type="pres">
      <dgm:prSet presAssocID="{EC207F6B-4FEA-AC45-8EC9-FAF42BBF6047}" presName="aSpace" presStyleCnt="0"/>
      <dgm:spPr/>
    </dgm:pt>
    <dgm:pt modelId="{F7F0C8B4-63A6-A244-A727-E61337F5DFED}" type="pres">
      <dgm:prSet presAssocID="{1B648058-DE5F-1A45-ACC4-EC4F28D1EDE3}" presName="aNode" presStyleLbl="fgAcc1" presStyleIdx="1" presStyleCnt="3">
        <dgm:presLayoutVars>
          <dgm:bulletEnabled val="1"/>
        </dgm:presLayoutVars>
      </dgm:prSet>
      <dgm:spPr/>
    </dgm:pt>
    <dgm:pt modelId="{C27426C8-A258-FE41-819A-FAC4761E0F95}" type="pres">
      <dgm:prSet presAssocID="{1B648058-DE5F-1A45-ACC4-EC4F28D1EDE3}" presName="aSpace" presStyleCnt="0"/>
      <dgm:spPr/>
    </dgm:pt>
    <dgm:pt modelId="{EC2C8CF4-212C-DB44-AD3E-7A6A1A41673A}" type="pres">
      <dgm:prSet presAssocID="{64CDF2AA-C5A2-3B44-950B-9EBB6DF022B1}" presName="aNode" presStyleLbl="fgAcc1" presStyleIdx="2" presStyleCnt="3">
        <dgm:presLayoutVars>
          <dgm:bulletEnabled val="1"/>
        </dgm:presLayoutVars>
      </dgm:prSet>
      <dgm:spPr/>
    </dgm:pt>
    <dgm:pt modelId="{64CD5885-0F2B-5644-AD9A-223740800198}" type="pres">
      <dgm:prSet presAssocID="{64CDF2AA-C5A2-3B44-950B-9EBB6DF022B1}" presName="aSpace" presStyleCnt="0"/>
      <dgm:spPr/>
    </dgm:pt>
  </dgm:ptLst>
  <dgm:cxnLst>
    <dgm:cxn modelId="{1355AE07-08BF-4C4F-A662-365BD78A6332}" type="presOf" srcId="{EC207F6B-4FEA-AC45-8EC9-FAF42BBF6047}" destId="{B9E472E9-5A38-F744-A565-6CC73288D490}" srcOrd="0" destOrd="0" presId="urn:microsoft.com/office/officeart/2005/8/layout/pyramid2"/>
    <dgm:cxn modelId="{A7FB9821-4E01-0144-A6AF-28EA4ADB3D65}" type="presOf" srcId="{64CDF2AA-C5A2-3B44-950B-9EBB6DF022B1}" destId="{EC2C8CF4-212C-DB44-AD3E-7A6A1A41673A}" srcOrd="0" destOrd="0" presId="urn:microsoft.com/office/officeart/2005/8/layout/pyramid2"/>
    <dgm:cxn modelId="{EB58F84C-D650-A648-A84E-736EA8D48AC1}" type="presOf" srcId="{5D0B79E0-7221-714B-B6CD-D217EC55502C}" destId="{53BF4E0F-F5E3-B447-94BA-F90FCC5EFF42}" srcOrd="0" destOrd="0" presId="urn:microsoft.com/office/officeart/2005/8/layout/pyramid2"/>
    <dgm:cxn modelId="{BC396B8F-054A-7F4D-853C-09350143180A}" srcId="{5D0B79E0-7221-714B-B6CD-D217EC55502C}" destId="{64CDF2AA-C5A2-3B44-950B-9EBB6DF022B1}" srcOrd="2" destOrd="0" parTransId="{8590C898-BC3D-1240-904E-9C7647AE1E1C}" sibTransId="{F07D6F16-90ED-5446-9736-BF51788D8405}"/>
    <dgm:cxn modelId="{6BB01291-0AFD-F540-A2DF-40D3E198E126}" type="presOf" srcId="{1B648058-DE5F-1A45-ACC4-EC4F28D1EDE3}" destId="{F7F0C8B4-63A6-A244-A727-E61337F5DFED}" srcOrd="0" destOrd="0" presId="urn:microsoft.com/office/officeart/2005/8/layout/pyramid2"/>
    <dgm:cxn modelId="{1D3C0C94-CC80-BD48-A9E1-BABFAD191CE4}" srcId="{5D0B79E0-7221-714B-B6CD-D217EC55502C}" destId="{EC207F6B-4FEA-AC45-8EC9-FAF42BBF6047}" srcOrd="0" destOrd="0" parTransId="{0D3B5EB1-E34F-D54A-9EA7-66D98528C4B7}" sibTransId="{FE821FE9-1B8A-9941-B67E-65121516277C}"/>
    <dgm:cxn modelId="{4BF0F4F4-F6E3-4546-9B37-8BD8EE45472E}" srcId="{5D0B79E0-7221-714B-B6CD-D217EC55502C}" destId="{1B648058-DE5F-1A45-ACC4-EC4F28D1EDE3}" srcOrd="1" destOrd="0" parTransId="{97EE4772-2CAF-3247-836B-33B8F594D42B}" sibTransId="{4C69AE2D-762E-F342-B298-A6606EF17A05}"/>
    <dgm:cxn modelId="{10311B01-BBEC-B64B-8EFC-558C618402D0}" type="presParOf" srcId="{53BF4E0F-F5E3-B447-94BA-F90FCC5EFF42}" destId="{03B1609A-7738-B54A-8E43-D754FB824FB1}" srcOrd="0" destOrd="0" presId="urn:microsoft.com/office/officeart/2005/8/layout/pyramid2"/>
    <dgm:cxn modelId="{10E2F779-556B-A742-B2EB-9B4387290570}" type="presParOf" srcId="{53BF4E0F-F5E3-B447-94BA-F90FCC5EFF42}" destId="{10D07999-EA08-C247-A805-C89AE5ECD095}" srcOrd="1" destOrd="0" presId="urn:microsoft.com/office/officeart/2005/8/layout/pyramid2"/>
    <dgm:cxn modelId="{1C5065DF-74EF-2E4F-AE76-668503F262DF}" type="presParOf" srcId="{10D07999-EA08-C247-A805-C89AE5ECD095}" destId="{B9E472E9-5A38-F744-A565-6CC73288D490}" srcOrd="0" destOrd="0" presId="urn:microsoft.com/office/officeart/2005/8/layout/pyramid2"/>
    <dgm:cxn modelId="{27730B13-C075-A54D-9782-60673FFB84B7}" type="presParOf" srcId="{10D07999-EA08-C247-A805-C89AE5ECD095}" destId="{10FB634A-FF0B-604F-80A4-C1076E5FEA83}" srcOrd="1" destOrd="0" presId="urn:microsoft.com/office/officeart/2005/8/layout/pyramid2"/>
    <dgm:cxn modelId="{AEB14198-9C41-0747-8C8D-54E4C731CE76}" type="presParOf" srcId="{10D07999-EA08-C247-A805-C89AE5ECD095}" destId="{F7F0C8B4-63A6-A244-A727-E61337F5DFED}" srcOrd="2" destOrd="0" presId="urn:microsoft.com/office/officeart/2005/8/layout/pyramid2"/>
    <dgm:cxn modelId="{D2F3C434-FDF1-AB44-A10C-BB1EC4DEC0E2}" type="presParOf" srcId="{10D07999-EA08-C247-A805-C89AE5ECD095}" destId="{C27426C8-A258-FE41-819A-FAC4761E0F95}" srcOrd="3" destOrd="0" presId="urn:microsoft.com/office/officeart/2005/8/layout/pyramid2"/>
    <dgm:cxn modelId="{9BED82D5-D46A-FD43-A451-BC0D36992D77}" type="presParOf" srcId="{10D07999-EA08-C247-A805-C89AE5ECD095}" destId="{EC2C8CF4-212C-DB44-AD3E-7A6A1A41673A}" srcOrd="4" destOrd="0" presId="urn:microsoft.com/office/officeart/2005/8/layout/pyramid2"/>
    <dgm:cxn modelId="{540AA0CF-177A-0B4F-BC1E-3C417B643D95}" type="presParOf" srcId="{10D07999-EA08-C247-A805-C89AE5ECD095}" destId="{64CD5885-0F2B-5644-AD9A-22374080019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609A-7738-B54A-8E43-D754FB824FB1}">
      <dsp:nvSpPr>
        <dsp:cNvPr id="0" name=""/>
        <dsp:cNvSpPr/>
      </dsp:nvSpPr>
      <dsp:spPr>
        <a:xfrm>
          <a:off x="2815200" y="0"/>
          <a:ext cx="4248000" cy="4248000"/>
        </a:xfrm>
        <a:prstGeom prst="triangl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472E9-5A38-F744-A565-6CC73288D490}">
      <dsp:nvSpPr>
        <dsp:cNvPr id="0" name=""/>
        <dsp:cNvSpPr/>
      </dsp:nvSpPr>
      <dsp:spPr>
        <a:xfrm>
          <a:off x="4939200" y="427081"/>
          <a:ext cx="2761200" cy="100558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nl-NL" sz="2600" kern="1200" dirty="0"/>
            <a:t>Design patterns</a:t>
          </a:r>
          <a:endParaRPr lang="en-NL" sz="2600" kern="1200" dirty="0"/>
        </a:p>
      </dsp:txBody>
      <dsp:txXfrm>
        <a:off x="4988288" y="476169"/>
        <a:ext cx="2663024" cy="907405"/>
      </dsp:txXfrm>
    </dsp:sp>
    <dsp:sp modelId="{F7F0C8B4-63A6-A244-A727-E61337F5DFED}">
      <dsp:nvSpPr>
        <dsp:cNvPr id="0" name=""/>
        <dsp:cNvSpPr/>
      </dsp:nvSpPr>
      <dsp:spPr>
        <a:xfrm>
          <a:off x="4939200" y="1558360"/>
          <a:ext cx="2761200" cy="100558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nl-NL" sz="2600" kern="1200" dirty="0"/>
            <a:t>Design </a:t>
          </a:r>
          <a:r>
            <a:rPr lang="nl-NL" sz="2600" kern="1200" dirty="0" err="1"/>
            <a:t>principles</a:t>
          </a:r>
          <a:endParaRPr lang="en-NL" sz="2600" kern="1200" dirty="0"/>
        </a:p>
      </dsp:txBody>
      <dsp:txXfrm>
        <a:off x="4988288" y="1607448"/>
        <a:ext cx="2663024" cy="907405"/>
      </dsp:txXfrm>
    </dsp:sp>
    <dsp:sp modelId="{EC2C8CF4-212C-DB44-AD3E-7A6A1A41673A}">
      <dsp:nvSpPr>
        <dsp:cNvPr id="0" name=""/>
        <dsp:cNvSpPr/>
      </dsp:nvSpPr>
      <dsp:spPr>
        <a:xfrm>
          <a:off x="4939200" y="2689639"/>
          <a:ext cx="2761200" cy="100558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nl-NL" sz="2600" kern="1200" dirty="0"/>
            <a:t>Design </a:t>
          </a:r>
          <a:r>
            <a:rPr lang="nl-NL" sz="2600" kern="1200" dirty="0" err="1"/>
            <a:t>properties</a:t>
          </a:r>
          <a:endParaRPr lang="en-NL" sz="2600" kern="1200" dirty="0"/>
        </a:p>
      </dsp:txBody>
      <dsp:txXfrm>
        <a:off x="4988288" y="2738727"/>
        <a:ext cx="2663024" cy="9074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6" name="Afbeelding 4">
            <a:extLst>
              <a:ext uri="{FF2B5EF4-FFF2-40B4-BE49-F238E27FC236}">
                <a16:creationId xmlns:a16="http://schemas.microsoft.com/office/drawing/2014/main" id="{3E43DDCB-339E-4C3A-9E9E-C22943510D3B}"/>
              </a:ext>
            </a:extLst>
          </p:cNvPr>
          <p:cNvPicPr>
            <a:picLocks noChangeAspect="1"/>
          </p:cNvPicPr>
          <p:nvPr userDrawn="1"/>
        </p:nvPicPr>
        <p:blipFill>
          <a:blip r:embed="rId2"/>
          <a:stretch>
            <a:fillRect/>
          </a:stretch>
        </p:blipFill>
        <p:spPr>
          <a:xfrm>
            <a:off x="5034507" y="1152437"/>
            <a:ext cx="5313453" cy="3382701"/>
          </a:xfrm>
          <a:prstGeom prst="rect">
            <a:avLst/>
          </a:prstGeom>
        </p:spPr>
      </p:pic>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893235" y="5095875"/>
            <a:ext cx="10452100" cy="1009650"/>
          </a:xfrm>
        </p:spPr>
        <p:txBody>
          <a:bodyPr>
            <a:normAutofit/>
          </a:bodyPr>
          <a:lstStyle>
            <a:lvl1pPr marL="0" indent="0">
              <a:buNone/>
              <a:defRPr lang="en-GB" sz="2475" b="0" i="0" u="none" strike="noStrike" cap="all" spc="0" baseline="0" dirty="0">
                <a:ln>
                  <a:noFill/>
                </a:ln>
                <a:solidFill>
                  <a:srgbClr val="000000"/>
                </a:solidFill>
                <a:uFillTx/>
                <a:latin typeface="Avenir Next Condensed Medium" panose="020B0606020202020204" pitchFamily="34" charset="0"/>
                <a:ea typeface="Avenir Next Condensed Medium" panose="020B0606020202020204" pitchFamily="34" charset="0"/>
                <a:cs typeface="Avenir Next Condensed Medium" panose="020B0606020202020204" pitchFamily="34" charset="0"/>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893233" y="1196300"/>
            <a:ext cx="10458803" cy="588915"/>
          </a:xfrm>
        </p:spPr>
        <p:txBody>
          <a:bodyPr anchor="b">
            <a:noAutofit/>
          </a:bodyPr>
          <a:lstStyle>
            <a:lvl1pPr marL="0" indent="0">
              <a:buNone/>
              <a:defRPr lang="nl-NL" sz="1846" b="0" kern="1200" cap="all" baseline="0" dirty="0" smtClean="0">
                <a:solidFill>
                  <a:schemeClr val="tx2"/>
                </a:solidFill>
                <a:latin typeface="Avenir Next Condensed Medium" panose="020B0606020202020204" pitchFamily="34" charset="0"/>
                <a:ea typeface="Avenir Next Condensed Medium" panose="020B0606020202020204" pitchFamily="34" charset="0"/>
                <a:cs typeface="Avenir Next Condensed Medium" panose="020B0606020202020204" pitchFamily="34" charset="0"/>
                <a:sym typeface="Avenir Next Condensed Demi Bold"/>
              </a:defRPr>
            </a:lvl1pPr>
          </a:lstStyle>
          <a:p>
            <a:pPr lvl="0"/>
            <a:r>
              <a:rPr lang="nl-NL" dirty="0"/>
              <a:t>NAAM OPLEIDING/FACULTEIT</a:t>
            </a:r>
          </a:p>
        </p:txBody>
      </p:sp>
      <p:sp>
        <p:nvSpPr>
          <p:cNvPr id="3" name="Tijdelijke aanduiding voor tekst 2">
            <a:extLst>
              <a:ext uri="{FF2B5EF4-FFF2-40B4-BE49-F238E27FC236}">
                <a16:creationId xmlns:a16="http://schemas.microsoft.com/office/drawing/2014/main" id="{D3983EC9-36B1-B744-A87D-1AA0BEB38BFB}"/>
              </a:ext>
            </a:extLst>
          </p:cNvPr>
          <p:cNvSpPr>
            <a:spLocks noGrp="1"/>
          </p:cNvSpPr>
          <p:nvPr>
            <p:ph type="body" sz="quarter" idx="13" hasCustomPrompt="1"/>
          </p:nvPr>
        </p:nvSpPr>
        <p:spPr>
          <a:xfrm>
            <a:off x="893234" y="2214000"/>
            <a:ext cx="10452100" cy="2808000"/>
          </a:xfrm>
        </p:spPr>
        <p:txBody>
          <a:bodyPr>
            <a:normAutofit/>
          </a:bodyPr>
          <a:lstStyle>
            <a:lvl1pPr marL="0" indent="0">
              <a:lnSpc>
                <a:spcPct val="80000"/>
              </a:lnSpc>
              <a:buNone/>
              <a:defRPr sz="6750" b="1" cap="all" baseline="0">
                <a:latin typeface="Avenir Next Condensed Medium" panose="020B0606020202020204" pitchFamily="34" charset="0"/>
              </a:defRPr>
            </a:lvl1pPr>
          </a:lstStyle>
          <a:p>
            <a:r>
              <a:rPr lang="nl-NL" dirty="0"/>
              <a:t>Titel van de presentatie_</a:t>
            </a:r>
          </a:p>
        </p:txBody>
      </p:sp>
    </p:spTree>
    <p:extLst>
      <p:ext uri="{BB962C8B-B14F-4D97-AF65-F5344CB8AC3E}">
        <p14:creationId xmlns:p14="http://schemas.microsoft.com/office/powerpoint/2010/main" val="35850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_">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13B7015-BB4D-A84E-84E4-520C33B85DF3}"/>
              </a:ext>
            </a:extLst>
          </p:cNvPr>
          <p:cNvSpPr>
            <a:spLocks noGrp="1"/>
          </p:cNvSpPr>
          <p:nvPr>
            <p:ph type="title" hasCustomPrompt="1"/>
          </p:nvPr>
        </p:nvSpPr>
        <p:spPr/>
        <p:txBody>
          <a:bodyPr anchor="b">
            <a:normAutofit/>
          </a:bodyPr>
          <a:lstStyle>
            <a:lvl1pPr>
              <a:defRPr sz="3200">
                <a:solidFill>
                  <a:schemeClr val="tx2"/>
                </a:solidFill>
              </a:defRPr>
            </a:lvl1pPr>
          </a:lstStyle>
          <a:p>
            <a:r>
              <a:rPr lang="nl-NL" dirty="0"/>
              <a:t>ONDERWERP / titel</a:t>
            </a:r>
          </a:p>
        </p:txBody>
      </p:sp>
      <p:sp>
        <p:nvSpPr>
          <p:cNvPr id="6" name="Tijdelijke aanduiding voor tekst 2"/>
          <p:cNvSpPr>
            <a:spLocks noGrp="1"/>
          </p:cNvSpPr>
          <p:nvPr>
            <p:ph type="body" sz="quarter" idx="11"/>
          </p:nvPr>
        </p:nvSpPr>
        <p:spPr>
          <a:xfrm>
            <a:off x="838200" y="1925638"/>
            <a:ext cx="105156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Tree>
    <p:extLst>
      <p:ext uri="{BB962C8B-B14F-4D97-AF65-F5344CB8AC3E}">
        <p14:creationId xmlns:p14="http://schemas.microsoft.com/office/powerpoint/2010/main" val="2631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4" name="Titel 6">
            <a:extLst>
              <a:ext uri="{FF2B5EF4-FFF2-40B4-BE49-F238E27FC236}">
                <a16:creationId xmlns:a16="http://schemas.microsoft.com/office/drawing/2014/main" id="{24158585-8C9B-2444-8413-2968F1CB97F5}"/>
              </a:ext>
            </a:extLst>
          </p:cNvPr>
          <p:cNvSpPr>
            <a:spLocks noGrp="1"/>
          </p:cNvSpPr>
          <p:nvPr>
            <p:ph type="title" hasCustomPrompt="1"/>
          </p:nvPr>
        </p:nvSpPr>
        <p:spPr>
          <a:xfrm>
            <a:off x="838200" y="365129"/>
            <a:ext cx="10515600" cy="1325563"/>
          </a:xfrm>
        </p:spPr>
        <p:txBody>
          <a:bodyPr anchor="b">
            <a:normAutofit/>
          </a:bodyPr>
          <a:lstStyle>
            <a:lvl1pPr>
              <a:defRPr sz="3200">
                <a:solidFill>
                  <a:schemeClr val="tx2"/>
                </a:solidFill>
              </a:defRPr>
            </a:lvl1pPr>
          </a:lstStyle>
          <a:p>
            <a:r>
              <a:rPr lang="nl-NL" dirty="0"/>
              <a:t>ONDERWERP / titel</a:t>
            </a:r>
          </a:p>
        </p:txBody>
      </p:sp>
      <p:sp>
        <p:nvSpPr>
          <p:cNvPr id="7" name="Tijdelijke aanduiding voor tekst 2"/>
          <p:cNvSpPr>
            <a:spLocks noGrp="1"/>
          </p:cNvSpPr>
          <p:nvPr>
            <p:ph type="body" sz="quarter" idx="11"/>
          </p:nvPr>
        </p:nvSpPr>
        <p:spPr>
          <a:xfrm>
            <a:off x="838200" y="1925638"/>
            <a:ext cx="52578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Tree>
    <p:extLst>
      <p:ext uri="{BB962C8B-B14F-4D97-AF65-F5344CB8AC3E}">
        <p14:creationId xmlns:p14="http://schemas.microsoft.com/office/powerpoint/2010/main" val="467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6553203" y="1917701"/>
            <a:ext cx="4800600" cy="4248000"/>
          </a:xfrm>
        </p:spPr>
        <p:txBody>
          <a:bodyPr>
            <a:normAutofit/>
          </a:bodyPr>
          <a:lstStyle>
            <a:lvl1pPr marL="0" indent="0">
              <a:buNone/>
              <a:defRPr sz="1275">
                <a:latin typeface="Arial" panose="020B0604020202020204" pitchFamily="34" charset="0"/>
                <a:cs typeface="Arial" panose="020B0604020202020204" pitchFamily="34" charset="0"/>
              </a:defRPr>
            </a:lvl1pPr>
          </a:lstStyle>
          <a:p>
            <a:r>
              <a:rPr lang="en-GB"/>
              <a:t>Click icon to add picture</a:t>
            </a:r>
            <a:endParaRPr lang="en-GB" dirty="0"/>
          </a:p>
        </p:txBody>
      </p:sp>
      <p:sp>
        <p:nvSpPr>
          <p:cNvPr id="7" name="Titel 6">
            <a:extLst>
              <a:ext uri="{FF2B5EF4-FFF2-40B4-BE49-F238E27FC236}">
                <a16:creationId xmlns:a16="http://schemas.microsoft.com/office/drawing/2014/main" id="{70688633-6D41-064D-B005-BBA9338D0D94}"/>
              </a:ext>
            </a:extLst>
          </p:cNvPr>
          <p:cNvSpPr>
            <a:spLocks noGrp="1"/>
          </p:cNvSpPr>
          <p:nvPr>
            <p:ph type="title" hasCustomPrompt="1"/>
          </p:nvPr>
        </p:nvSpPr>
        <p:spPr>
          <a:xfrm>
            <a:off x="838200" y="365129"/>
            <a:ext cx="10515600" cy="1325563"/>
          </a:xfrm>
        </p:spPr>
        <p:txBody>
          <a:bodyPr anchor="b">
            <a:normAutofit/>
          </a:bodyPr>
          <a:lstStyle>
            <a:lvl1pPr>
              <a:defRPr sz="3200">
                <a:solidFill>
                  <a:schemeClr val="tx2"/>
                </a:solidFill>
              </a:defRPr>
            </a:lvl1pPr>
          </a:lstStyle>
          <a:p>
            <a:r>
              <a:rPr lang="nl-NL" dirty="0"/>
              <a:t>ONDERWERP / titel</a:t>
            </a:r>
          </a:p>
        </p:txBody>
      </p:sp>
      <p:sp>
        <p:nvSpPr>
          <p:cNvPr id="8" name="Tijdelijke aanduiding voor tekst 2"/>
          <p:cNvSpPr>
            <a:spLocks noGrp="1"/>
          </p:cNvSpPr>
          <p:nvPr>
            <p:ph type="body" sz="quarter" idx="12"/>
          </p:nvPr>
        </p:nvSpPr>
        <p:spPr>
          <a:xfrm>
            <a:off x="838200" y="1926000"/>
            <a:ext cx="52578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Tree>
    <p:extLst>
      <p:ext uri="{BB962C8B-B14F-4D97-AF65-F5344CB8AC3E}">
        <p14:creationId xmlns:p14="http://schemas.microsoft.com/office/powerpoint/2010/main" val="33513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6553200" y="1778435"/>
            <a:ext cx="4800600" cy="413103"/>
          </a:xfrm>
        </p:spPr>
        <p:txBody>
          <a:bodyPr anchor="ctr">
            <a:noAutofit/>
          </a:bodyPr>
          <a:lstStyle>
            <a:lvl1pPr marL="0" indent="0">
              <a:buNone/>
              <a:defRPr sz="2000" b="1" baseline="0"/>
            </a:lvl1pPr>
          </a:lstStyle>
          <a:p>
            <a:pPr lvl="0"/>
            <a:r>
              <a:rPr lang="nl-NL" dirty="0"/>
              <a:t>Klik voor </a:t>
            </a:r>
            <a:r>
              <a:rPr lang="nl-NL" dirty="0" err="1"/>
              <a:t>subkop</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838200" y="1778435"/>
            <a:ext cx="4800600" cy="413103"/>
          </a:xfrm>
        </p:spPr>
        <p:txBody>
          <a:bodyPr anchor="ctr">
            <a:noAutofit/>
          </a:bodyPr>
          <a:lstStyle>
            <a:lvl1pPr marL="0" indent="0">
              <a:buNone/>
              <a:defRPr sz="2000" b="1"/>
            </a:lvl1pPr>
          </a:lstStyle>
          <a:p>
            <a:pPr lvl="0"/>
            <a:r>
              <a:rPr lang="nl-NL" dirty="0"/>
              <a:t>Klik voor </a:t>
            </a:r>
            <a:r>
              <a:rPr lang="nl-NL" dirty="0" err="1"/>
              <a:t>subkop</a:t>
            </a:r>
            <a:endParaRPr lang="en-GB" dirty="0"/>
          </a:p>
        </p:txBody>
      </p:sp>
      <p:sp>
        <p:nvSpPr>
          <p:cNvPr id="8" name="Titel 6">
            <a:extLst>
              <a:ext uri="{FF2B5EF4-FFF2-40B4-BE49-F238E27FC236}">
                <a16:creationId xmlns:a16="http://schemas.microsoft.com/office/drawing/2014/main" id="{AB6897B6-1B30-8840-AEF5-653E3015C372}"/>
              </a:ext>
            </a:extLst>
          </p:cNvPr>
          <p:cNvSpPr>
            <a:spLocks noGrp="1"/>
          </p:cNvSpPr>
          <p:nvPr>
            <p:ph type="title" hasCustomPrompt="1"/>
          </p:nvPr>
        </p:nvSpPr>
        <p:spPr>
          <a:xfrm>
            <a:off x="838200" y="365129"/>
            <a:ext cx="10515600" cy="1325563"/>
          </a:xfrm>
        </p:spPr>
        <p:txBody>
          <a:bodyPr anchor="b">
            <a:normAutofit/>
          </a:bodyPr>
          <a:lstStyle>
            <a:lvl1pPr>
              <a:defRPr sz="3200">
                <a:solidFill>
                  <a:schemeClr val="tx2"/>
                </a:solidFill>
              </a:defRPr>
            </a:lvl1pPr>
          </a:lstStyle>
          <a:p>
            <a:r>
              <a:rPr lang="nl-NL" dirty="0"/>
              <a:t>ONDERWERP / titel</a:t>
            </a:r>
          </a:p>
        </p:txBody>
      </p:sp>
      <p:sp>
        <p:nvSpPr>
          <p:cNvPr id="3" name="Tijdelijke aanduiding voor tekst 2"/>
          <p:cNvSpPr>
            <a:spLocks noGrp="1"/>
          </p:cNvSpPr>
          <p:nvPr>
            <p:ph type="body" sz="quarter" idx="18"/>
          </p:nvPr>
        </p:nvSpPr>
        <p:spPr>
          <a:xfrm>
            <a:off x="838200" y="2286000"/>
            <a:ext cx="4800600" cy="39052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12" name="Tijdelijke aanduiding voor tekst 4"/>
          <p:cNvSpPr>
            <a:spLocks noGrp="1"/>
          </p:cNvSpPr>
          <p:nvPr>
            <p:ph type="body" sz="quarter" idx="19"/>
          </p:nvPr>
        </p:nvSpPr>
        <p:spPr>
          <a:xfrm>
            <a:off x="6553200" y="2286000"/>
            <a:ext cx="4800600" cy="39052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Tree>
    <p:extLst>
      <p:ext uri="{BB962C8B-B14F-4D97-AF65-F5344CB8AC3E}">
        <p14:creationId xmlns:p14="http://schemas.microsoft.com/office/powerpoint/2010/main" val="28130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p:nvSpPr>
        <p:spPr>
          <a:xfrm>
            <a:off x="3149600" y="733425"/>
            <a:ext cx="58928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3640216" y="5429602"/>
            <a:ext cx="4910667" cy="493713"/>
          </a:xfrm>
        </p:spPr>
        <p:txBody>
          <a:bodyPr anchor="b"/>
          <a:lstStyle>
            <a:lvl1pPr marL="0" indent="0">
              <a:spcBef>
                <a:spcPts val="0"/>
              </a:spcBef>
              <a:buNone/>
              <a:defRPr sz="1800" cap="all" baseline="0">
                <a:solidFill>
                  <a:schemeClr val="bg1"/>
                </a:solidFill>
              </a:defRPr>
            </a:lvl1pPr>
          </a:lstStyle>
          <a:p>
            <a:pPr lvl="0"/>
            <a:r>
              <a:rPr lang="nl-NL" dirty="0"/>
              <a:t>NAAM</a:t>
            </a:r>
            <a:endParaRPr lang="en-GB" dirty="0"/>
          </a:p>
        </p:txBody>
      </p:sp>
      <p:sp>
        <p:nvSpPr>
          <p:cNvPr id="3" name="Tijdelijke aanduiding voor tekst 2">
            <a:extLst>
              <a:ext uri="{FF2B5EF4-FFF2-40B4-BE49-F238E27FC236}">
                <a16:creationId xmlns:a16="http://schemas.microsoft.com/office/drawing/2014/main" id="{B0DA6865-FA7E-094E-A575-DAADE998A20B}"/>
              </a:ext>
            </a:extLst>
          </p:cNvPr>
          <p:cNvSpPr>
            <a:spLocks noGrp="1"/>
          </p:cNvSpPr>
          <p:nvPr>
            <p:ph type="body" sz="quarter" idx="12" hasCustomPrompt="1"/>
          </p:nvPr>
        </p:nvSpPr>
        <p:spPr>
          <a:xfrm>
            <a:off x="3640216" y="1628775"/>
            <a:ext cx="4910667" cy="3600450"/>
          </a:xfrm>
        </p:spPr>
        <p:txBody>
          <a:bodyPr>
            <a:normAutofit/>
          </a:bodyPr>
          <a:lstStyle>
            <a:lvl1pPr marL="0" indent="0">
              <a:spcBef>
                <a:spcPts val="0"/>
              </a:spcBef>
              <a:buNone/>
              <a:defRPr sz="2800" cap="all" baseline="0">
                <a:solidFill>
                  <a:schemeClr val="bg1"/>
                </a:solidFill>
              </a:defRPr>
            </a:lvl1pPr>
          </a:lstStyle>
          <a:p>
            <a:r>
              <a:rPr lang="nl-NL" dirty="0"/>
              <a:t>‘QUOTE’</a:t>
            </a:r>
          </a:p>
        </p:txBody>
      </p:sp>
      <p:pic>
        <p:nvPicPr>
          <p:cNvPr id="6" name="Afbeelding 2">
            <a:extLst>
              <a:ext uri="{FF2B5EF4-FFF2-40B4-BE49-F238E27FC236}">
                <a16:creationId xmlns:a16="http://schemas.microsoft.com/office/drawing/2014/main" id="{FFDA8079-95BD-45E3-8313-ABF6A59ED207}"/>
              </a:ext>
            </a:extLst>
          </p:cNvPr>
          <p:cNvPicPr>
            <a:picLocks noChangeAspect="1"/>
          </p:cNvPicPr>
          <p:nvPr userDrawn="1"/>
        </p:nvPicPr>
        <p:blipFill>
          <a:blip r:embed="rId2"/>
          <a:stretch>
            <a:fillRect/>
          </a:stretch>
        </p:blipFill>
        <p:spPr>
          <a:xfrm>
            <a:off x="3644574" y="601590"/>
            <a:ext cx="355939" cy="297299"/>
          </a:xfrm>
          <a:prstGeom prst="rect">
            <a:avLst/>
          </a:prstGeom>
        </p:spPr>
      </p:pic>
    </p:spTree>
    <p:extLst>
      <p:ext uri="{BB962C8B-B14F-4D97-AF65-F5344CB8AC3E}">
        <p14:creationId xmlns:p14="http://schemas.microsoft.com/office/powerpoint/2010/main" val="296755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838200" y="365129"/>
            <a:ext cx="10515600" cy="1325563"/>
          </a:xfrm>
          <a:prstGeom prst="rect">
            <a:avLst/>
          </a:prstGeom>
        </p:spPr>
        <p:txBody>
          <a:bodyPr vert="horz" lIns="91440" tIns="45720" rIns="91440" bIns="45720" rtlCol="0" anchor="b">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6" name="Afbeelding 5">
            <a:extLst>
              <a:ext uri="{FF2B5EF4-FFF2-40B4-BE49-F238E27FC236}">
                <a16:creationId xmlns:a16="http://schemas.microsoft.com/office/drawing/2014/main" id="{D2936B9B-9586-48DE-B845-C54BC129D8B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99687" y="6227764"/>
            <a:ext cx="1359194" cy="588915"/>
          </a:xfrm>
          <a:prstGeom prst="rect">
            <a:avLst/>
          </a:prstGeom>
        </p:spPr>
      </p:pic>
    </p:spTree>
    <p:extLst>
      <p:ext uri="{BB962C8B-B14F-4D97-AF65-F5344CB8AC3E}">
        <p14:creationId xmlns:p14="http://schemas.microsoft.com/office/powerpoint/2010/main" val="149637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514337" rtl="0" eaLnBrk="1" latinLnBrk="0" hangingPunct="1">
        <a:lnSpc>
          <a:spcPct val="90000"/>
        </a:lnSpc>
        <a:spcBef>
          <a:spcPct val="0"/>
        </a:spcBef>
        <a:buNone/>
        <a:defRPr lang="nl-NL" sz="3200" b="1" kern="1200" cap="all" baseline="0" dirty="0">
          <a:solidFill>
            <a:schemeClr val="tx2"/>
          </a:solidFill>
          <a:latin typeface="Avenir Next Condensed Medium" panose="020B0606020202020204" pitchFamily="34" charset="0"/>
          <a:ea typeface="+mj-ea"/>
          <a:cs typeface="Arial" panose="020B0604020202020204" pitchFamily="34" charset="0"/>
          <a:sym typeface="Avenir Next Condensed Demi Bold"/>
        </a:defRPr>
      </a:lvl1pPr>
    </p:titleStyle>
    <p:bodyStyle>
      <a:lvl1pPr marL="180000" indent="-180000" algn="l" defTabSz="514337" rtl="0" eaLnBrk="1" latinLnBrk="0" hangingPunct="1">
        <a:lnSpc>
          <a:spcPct val="110000"/>
        </a:lnSpc>
        <a:spcBef>
          <a:spcPts val="0"/>
        </a:spcBef>
        <a:buFont typeface="Arial" panose="020B0604020202020204" pitchFamily="34" charset="0"/>
        <a:buChar char="•"/>
        <a:defRPr sz="2400" kern="1200">
          <a:solidFill>
            <a:schemeClr val="tx1"/>
          </a:solidFill>
          <a:latin typeface="Aptos" panose="020B0004020202020204" pitchFamily="34" charset="0"/>
          <a:ea typeface="+mn-ea"/>
          <a:cs typeface="Arial" panose="020B0604020202020204" pitchFamily="34" charset="0"/>
        </a:defRPr>
      </a:lvl1pPr>
      <a:lvl2pPr marL="360000" indent="-180000" algn="l" defTabSz="514337" rtl="0" eaLnBrk="1" latinLnBrk="0" hangingPunct="1">
        <a:lnSpc>
          <a:spcPct val="110000"/>
        </a:lnSpc>
        <a:spcBef>
          <a:spcPts val="0"/>
        </a:spcBef>
        <a:buFont typeface="Arial" panose="020B0604020202020204" pitchFamily="34" charset="0"/>
        <a:buChar char="­"/>
        <a:defRPr sz="2400" kern="1200">
          <a:solidFill>
            <a:schemeClr val="tx1"/>
          </a:solidFill>
          <a:latin typeface="Aptos" panose="020B0004020202020204" pitchFamily="34" charset="0"/>
          <a:ea typeface="+mn-ea"/>
          <a:cs typeface="Arial" panose="020B0604020202020204" pitchFamily="34" charset="0"/>
        </a:defRPr>
      </a:lvl2pPr>
      <a:lvl3pPr marL="540000" indent="-180000" algn="l" defTabSz="514337" rtl="0" eaLnBrk="1" latinLnBrk="0" hangingPunct="1">
        <a:lnSpc>
          <a:spcPct val="110000"/>
        </a:lnSpc>
        <a:spcBef>
          <a:spcPts val="0"/>
        </a:spcBef>
        <a:buFont typeface="Arial" panose="020B0604020202020204" pitchFamily="34" charset="0"/>
        <a:buChar char="•"/>
        <a:defRPr sz="2400" kern="1200">
          <a:solidFill>
            <a:schemeClr val="tx1"/>
          </a:solidFill>
          <a:latin typeface="Aptos" panose="020B0004020202020204" pitchFamily="34" charset="0"/>
          <a:ea typeface="+mn-ea"/>
          <a:cs typeface="Arial" panose="020B0604020202020204" pitchFamily="34" charset="0"/>
        </a:defRPr>
      </a:lvl3pPr>
      <a:lvl4pPr marL="720000" indent="-180000" algn="l" defTabSz="514337" rtl="0" eaLnBrk="1" latinLnBrk="0" hangingPunct="1">
        <a:lnSpc>
          <a:spcPct val="110000"/>
        </a:lnSpc>
        <a:spcBef>
          <a:spcPts val="0"/>
        </a:spcBef>
        <a:buFont typeface="Arial" panose="020B0604020202020204" pitchFamily="34" charset="0"/>
        <a:buChar char="•"/>
        <a:defRPr sz="2400" kern="1200">
          <a:solidFill>
            <a:schemeClr val="tx1"/>
          </a:solidFill>
          <a:latin typeface="Aptos" panose="020B0004020202020204" pitchFamily="34" charset="0"/>
          <a:ea typeface="+mn-ea"/>
          <a:cs typeface="Arial" panose="020B0604020202020204" pitchFamily="34" charset="0"/>
        </a:defRPr>
      </a:lvl4pPr>
      <a:lvl5pPr marL="900000" indent="-180000" algn="l" defTabSz="514337" rtl="0" eaLnBrk="1" latinLnBrk="0" hangingPunct="1">
        <a:lnSpc>
          <a:spcPct val="110000"/>
        </a:lnSpc>
        <a:spcBef>
          <a:spcPts val="0"/>
        </a:spcBef>
        <a:buFont typeface="Arial" panose="020B0604020202020204" pitchFamily="34" charset="0"/>
        <a:buChar char="•"/>
        <a:defRPr sz="2400" kern="1200">
          <a:solidFill>
            <a:schemeClr val="tx1"/>
          </a:solidFill>
          <a:latin typeface="Aptos" panose="020B0004020202020204" pitchFamily="34" charset="0"/>
          <a:ea typeface="+mn-ea"/>
          <a:cs typeface="Arial" panose="020B0604020202020204" pitchFamily="34" charset="0"/>
        </a:defRPr>
      </a:lvl5pPr>
      <a:lvl6pPr marL="1414427"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3"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etterprogramming.pub/how-solid-remains-solid-software-principles-vs-patterns-c77c623a628b"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mentum" TargetMode="External"/><Relationship Id="rId2" Type="http://schemas.openxmlformats.org/officeDocument/2006/relationships/hyperlink" Target="https://en.wikipedia.org/wiki/Accele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tterprogramming.pub/how-solid-remains-solid-software-principles-vs-patterns-c77c623a628b"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softengbook.org/chapter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1"/>
          </p:nvPr>
        </p:nvSpPr>
        <p:spPr/>
        <p:txBody>
          <a:bodyPr/>
          <a:lstStyle/>
          <a:p>
            <a:r>
              <a:rPr lang="nl-NL" dirty="0" err="1"/>
              <a:t>Properties</a:t>
            </a:r>
            <a:r>
              <a:rPr lang="nl-NL" dirty="0"/>
              <a:t> &amp; </a:t>
            </a:r>
            <a:r>
              <a:rPr lang="nl-NL"/>
              <a:t>principles</a:t>
            </a:r>
            <a:endParaRPr lang="nl-NL" dirty="0"/>
          </a:p>
        </p:txBody>
      </p:sp>
      <p:sp>
        <p:nvSpPr>
          <p:cNvPr id="6" name="Tijdelijke aanduiding voor tekst 5"/>
          <p:cNvSpPr>
            <a:spLocks noGrp="1"/>
          </p:cNvSpPr>
          <p:nvPr>
            <p:ph type="body" sz="quarter" idx="12"/>
          </p:nvPr>
        </p:nvSpPr>
        <p:spPr/>
        <p:txBody>
          <a:bodyPr/>
          <a:lstStyle/>
          <a:p>
            <a:r>
              <a:rPr lang="nl-NL" dirty="0"/>
              <a:t>AIM – HBO-ICT</a:t>
            </a:r>
          </a:p>
        </p:txBody>
      </p:sp>
      <p:sp>
        <p:nvSpPr>
          <p:cNvPr id="7" name="Tijdelijke aanduiding voor tekst 6"/>
          <p:cNvSpPr>
            <a:spLocks noGrp="1"/>
          </p:cNvSpPr>
          <p:nvPr>
            <p:ph type="body" sz="quarter" idx="13"/>
          </p:nvPr>
        </p:nvSpPr>
        <p:spPr/>
        <p:txBody>
          <a:bodyPr/>
          <a:lstStyle/>
          <a:p>
            <a:r>
              <a:rPr lang="nl-NL" dirty="0"/>
              <a:t>Software</a:t>
            </a:r>
          </a:p>
          <a:p>
            <a:r>
              <a:rPr lang="nl-NL" dirty="0"/>
              <a:t>Design </a:t>
            </a:r>
          </a:p>
        </p:txBody>
      </p:sp>
    </p:spTree>
    <p:extLst>
      <p:ext uri="{BB962C8B-B14F-4D97-AF65-F5344CB8AC3E}">
        <p14:creationId xmlns:p14="http://schemas.microsoft.com/office/powerpoint/2010/main" val="307329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F2A5-ECD1-E193-C323-CA4BD58F115D}"/>
              </a:ext>
            </a:extLst>
          </p:cNvPr>
          <p:cNvSpPr>
            <a:spLocks noGrp="1"/>
          </p:cNvSpPr>
          <p:nvPr>
            <p:ph type="title"/>
          </p:nvPr>
        </p:nvSpPr>
        <p:spPr>
          <a:xfrm>
            <a:off x="838200" y="365129"/>
            <a:ext cx="10515600" cy="1325563"/>
          </a:xfrm>
        </p:spPr>
        <p:txBody>
          <a:bodyPr/>
          <a:lstStyle/>
          <a:p>
            <a:r>
              <a:rPr lang="nl-NL" dirty="0" err="1"/>
              <a:t>coupling</a:t>
            </a:r>
            <a:endParaRPr lang="nl-NL" dirty="0"/>
          </a:p>
        </p:txBody>
      </p:sp>
      <p:sp>
        <p:nvSpPr>
          <p:cNvPr id="3" name="Text Placeholder 2">
            <a:extLst>
              <a:ext uri="{FF2B5EF4-FFF2-40B4-BE49-F238E27FC236}">
                <a16:creationId xmlns:a16="http://schemas.microsoft.com/office/drawing/2014/main" id="{CB341D36-BEB0-6B89-6548-E9D630B09735}"/>
              </a:ext>
            </a:extLst>
          </p:cNvPr>
          <p:cNvSpPr>
            <a:spLocks noGrp="1"/>
          </p:cNvSpPr>
          <p:nvPr>
            <p:ph type="body" sz="quarter" idx="11"/>
          </p:nvPr>
        </p:nvSpPr>
        <p:spPr>
          <a:xfrm>
            <a:off x="838200" y="1925638"/>
            <a:ext cx="10515600" cy="4248000"/>
          </a:xfrm>
        </p:spPr>
        <p:txBody>
          <a:bodyPr>
            <a:normAutofit fontScale="85000" lnSpcReduction="20000"/>
          </a:bodyPr>
          <a:lstStyle/>
          <a:p>
            <a:r>
              <a:rPr lang="nl-NL" dirty="0"/>
              <a:t>“</a:t>
            </a:r>
            <a:r>
              <a:rPr lang="en-GB" dirty="0"/>
              <a:t>Coupling refers to the strength of the connection between two modules. Although it might sound simple, the concept is subject to some nuances. For clarity, we will divide coupling into two main types: acceptable coupling and poor coupling.”</a:t>
            </a:r>
          </a:p>
          <a:p>
            <a:r>
              <a:rPr lang="en-GB" dirty="0"/>
              <a:t>We have a case of acceptable coupling between class A and class B when:</a:t>
            </a:r>
          </a:p>
          <a:p>
            <a:pPr lvl="1"/>
            <a:r>
              <a:rPr lang="en-GB" dirty="0"/>
              <a:t>Class A only uses public methods from class B.</a:t>
            </a:r>
          </a:p>
          <a:p>
            <a:pPr lvl="1"/>
            <a:r>
              <a:rPr lang="en-GB" dirty="0"/>
              <a:t>The interface provided by B is stable, both syntactically and semantically. This means that the signatures of B’s public methods do not change frequently, and neither does the behaviour of these methods. As a result, changes in B will rarely impact A.</a:t>
            </a:r>
          </a:p>
          <a:p>
            <a:r>
              <a:rPr lang="en-GB" dirty="0"/>
              <a:t>In contrast, we have a case of poor coupling between class A and B when changes in B can easily impact A. This occurs mainly in the following situations:</a:t>
            </a:r>
          </a:p>
          <a:p>
            <a:pPr lvl="1"/>
            <a:r>
              <a:rPr lang="en-GB" dirty="0"/>
              <a:t>When classes A and B share global variables or data structures, for instance, when B changes the value of a global variable used by A.</a:t>
            </a:r>
          </a:p>
          <a:p>
            <a:pPr lvl="1"/>
            <a:r>
              <a:rPr lang="en-GB" dirty="0"/>
              <a:t>When class A directly accesses a file or database used by class B.</a:t>
            </a:r>
          </a:p>
          <a:p>
            <a:pPr lvl="1"/>
            <a:r>
              <a:rPr lang="en-GB" dirty="0"/>
              <a:t>When B’s interface is not stable. For example, when the public methods of B are frequently renamed.</a:t>
            </a:r>
          </a:p>
          <a:p>
            <a:endParaRPr lang="nl-NL" dirty="0"/>
          </a:p>
        </p:txBody>
      </p:sp>
      <p:sp>
        <p:nvSpPr>
          <p:cNvPr id="8" name="Explosion 1 7">
            <a:extLst>
              <a:ext uri="{FF2B5EF4-FFF2-40B4-BE49-F238E27FC236}">
                <a16:creationId xmlns:a16="http://schemas.microsoft.com/office/drawing/2014/main" id="{7363F4A1-37E3-0676-8DD9-B0C6063A8218}"/>
              </a:ext>
            </a:extLst>
          </p:cNvPr>
          <p:cNvSpPr/>
          <p:nvPr/>
        </p:nvSpPr>
        <p:spPr>
          <a:xfrm>
            <a:off x="10330249" y="227012"/>
            <a:ext cx="1594022" cy="914400"/>
          </a:xfrm>
          <a:prstGeom prst="irregularSeal1">
            <a:avLst/>
          </a:prstGeom>
          <a:solidFill>
            <a:srgbClr val="E500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Demo</a:t>
            </a:r>
          </a:p>
        </p:txBody>
      </p:sp>
    </p:spTree>
    <p:extLst>
      <p:ext uri="{BB962C8B-B14F-4D97-AF65-F5344CB8AC3E}">
        <p14:creationId xmlns:p14="http://schemas.microsoft.com/office/powerpoint/2010/main" val="334671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A6B2-6B78-ACD4-202C-A75D451AA537}"/>
              </a:ext>
            </a:extLst>
          </p:cNvPr>
          <p:cNvSpPr>
            <a:spLocks noGrp="1"/>
          </p:cNvSpPr>
          <p:nvPr>
            <p:ph type="title"/>
          </p:nvPr>
        </p:nvSpPr>
        <p:spPr>
          <a:xfrm>
            <a:off x="838200" y="365129"/>
            <a:ext cx="10515600" cy="1325563"/>
          </a:xfrm>
        </p:spPr>
        <p:txBody>
          <a:bodyPr/>
          <a:lstStyle/>
          <a:p>
            <a:r>
              <a:rPr lang="nl-NL" dirty="0" err="1"/>
              <a:t>extensibility</a:t>
            </a:r>
            <a:endParaRPr lang="nl-NL" dirty="0"/>
          </a:p>
        </p:txBody>
      </p:sp>
      <p:sp>
        <p:nvSpPr>
          <p:cNvPr id="3" name="Text Placeholder 2">
            <a:extLst>
              <a:ext uri="{FF2B5EF4-FFF2-40B4-BE49-F238E27FC236}">
                <a16:creationId xmlns:a16="http://schemas.microsoft.com/office/drawing/2014/main" id="{45070C94-ECB8-244E-C5E9-145F102FBE31}"/>
              </a:ext>
            </a:extLst>
          </p:cNvPr>
          <p:cNvSpPr>
            <a:spLocks noGrp="1"/>
          </p:cNvSpPr>
          <p:nvPr>
            <p:ph type="body" sz="quarter" idx="11"/>
          </p:nvPr>
        </p:nvSpPr>
        <p:spPr>
          <a:xfrm>
            <a:off x="838200" y="1925638"/>
            <a:ext cx="10515600" cy="4248000"/>
          </a:xfrm>
        </p:spPr>
        <p:txBody>
          <a:bodyPr>
            <a:normAutofit/>
          </a:bodyPr>
          <a:lstStyle/>
          <a:p>
            <a:r>
              <a:rPr lang="nl-NL" dirty="0"/>
              <a:t>“</a:t>
            </a:r>
            <a:r>
              <a:rPr lang="en-GB" dirty="0"/>
              <a:t>Extensibility allows for the addition of new functionality or modification of existing features without altering the system's core code.”</a:t>
            </a:r>
          </a:p>
          <a:p>
            <a:r>
              <a:rPr lang="en-GB" dirty="0"/>
              <a:t>Advantages:</a:t>
            </a:r>
          </a:p>
          <a:p>
            <a:pPr lvl="1"/>
            <a:r>
              <a:rPr lang="en-GB" dirty="0"/>
              <a:t>Adapts to changing requirements</a:t>
            </a:r>
          </a:p>
          <a:p>
            <a:pPr lvl="1"/>
            <a:r>
              <a:rPr lang="en-GB" dirty="0"/>
              <a:t>Allows for customization</a:t>
            </a:r>
          </a:p>
          <a:p>
            <a:pPr lvl="1"/>
            <a:r>
              <a:rPr lang="en-GB" dirty="0"/>
              <a:t>Extends its lifespan</a:t>
            </a:r>
          </a:p>
          <a:p>
            <a:r>
              <a:rPr lang="en-GB" dirty="0"/>
              <a:t>An extensible system is one whose internal structure and dataflow are minimally or not affected by new or modified functionality, for example recompiling or changing the original source code might be unnecessary when changing a system’s behaviour, either by the creator or other programmers</a:t>
            </a:r>
          </a:p>
          <a:p>
            <a:pPr lvl="1"/>
            <a:endParaRPr lang="nl-NL" dirty="0"/>
          </a:p>
        </p:txBody>
      </p:sp>
      <p:sp>
        <p:nvSpPr>
          <p:cNvPr id="10" name="Explosion 1 9">
            <a:extLst>
              <a:ext uri="{FF2B5EF4-FFF2-40B4-BE49-F238E27FC236}">
                <a16:creationId xmlns:a16="http://schemas.microsoft.com/office/drawing/2014/main" id="{24A3552F-F568-63D2-F191-5324BB9E9D43}"/>
              </a:ext>
            </a:extLst>
          </p:cNvPr>
          <p:cNvSpPr/>
          <p:nvPr/>
        </p:nvSpPr>
        <p:spPr>
          <a:xfrm>
            <a:off x="10330249" y="227012"/>
            <a:ext cx="1594022" cy="914400"/>
          </a:xfrm>
          <a:prstGeom prst="irregularSeal1">
            <a:avLst/>
          </a:prstGeom>
          <a:solidFill>
            <a:srgbClr val="E500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Demo</a:t>
            </a:r>
          </a:p>
        </p:txBody>
      </p:sp>
    </p:spTree>
    <p:extLst>
      <p:ext uri="{BB962C8B-B14F-4D97-AF65-F5344CB8AC3E}">
        <p14:creationId xmlns:p14="http://schemas.microsoft.com/office/powerpoint/2010/main" val="89720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D8FB16-A03C-C79F-BF6E-5BAE6CB89E7E}"/>
              </a:ext>
            </a:extLst>
          </p:cNvPr>
          <p:cNvSpPr>
            <a:spLocks noGrp="1"/>
          </p:cNvSpPr>
          <p:nvPr>
            <p:ph type="body" sz="quarter" idx="11"/>
          </p:nvPr>
        </p:nvSpPr>
        <p:spPr>
          <a:xfrm>
            <a:off x="3640216" y="5429602"/>
            <a:ext cx="4910667" cy="493713"/>
          </a:xfrm>
        </p:spPr>
        <p:txBody>
          <a:bodyPr>
            <a:normAutofit/>
          </a:bodyPr>
          <a:lstStyle/>
          <a:p>
            <a:r>
              <a:rPr lang="nl-NL" b="1" dirty="0" err="1"/>
              <a:t>What</a:t>
            </a:r>
            <a:r>
              <a:rPr lang="nl-NL" b="1" dirty="0"/>
              <a:t> are PRINCIPLES</a:t>
            </a:r>
            <a:endParaRPr lang="en-GB" b="1" dirty="0"/>
          </a:p>
        </p:txBody>
      </p:sp>
      <p:sp>
        <p:nvSpPr>
          <p:cNvPr id="8" name="Text Placeholder 7">
            <a:extLst>
              <a:ext uri="{FF2B5EF4-FFF2-40B4-BE49-F238E27FC236}">
                <a16:creationId xmlns:a16="http://schemas.microsoft.com/office/drawing/2014/main" id="{0A744B18-3864-3C58-2E43-EC1F3E815977}"/>
              </a:ext>
            </a:extLst>
          </p:cNvPr>
          <p:cNvSpPr>
            <a:spLocks noGrp="1"/>
          </p:cNvSpPr>
          <p:nvPr>
            <p:ph type="body" sz="quarter" idx="12"/>
          </p:nvPr>
        </p:nvSpPr>
        <p:spPr>
          <a:xfrm>
            <a:off x="3640216" y="1628775"/>
            <a:ext cx="4910667" cy="3600450"/>
          </a:xfrm>
        </p:spPr>
        <p:txBody>
          <a:bodyPr>
            <a:normAutofit fontScale="70000" lnSpcReduction="20000"/>
          </a:bodyPr>
          <a:lstStyle/>
          <a:p>
            <a:r>
              <a:rPr lang="en-GB" dirty="0"/>
              <a:t>Principles are fundamental truths. </a:t>
            </a:r>
            <a:br>
              <a:rPr lang="en-GB" dirty="0"/>
            </a:br>
            <a:br>
              <a:rPr lang="en-GB" dirty="0"/>
            </a:br>
            <a:r>
              <a:rPr lang="en-GB" dirty="0"/>
              <a:t>They serve as the foundation upon which one can build more complex systems and theories. </a:t>
            </a:r>
            <a:br>
              <a:rPr lang="en-GB" dirty="0"/>
            </a:br>
            <a:br>
              <a:rPr lang="en-GB" dirty="0"/>
            </a:br>
            <a:r>
              <a:rPr lang="en-GB" dirty="0"/>
              <a:t>When it comes to creating new things, principles are crucial. </a:t>
            </a:r>
            <a:br>
              <a:rPr lang="en-GB" dirty="0"/>
            </a:br>
            <a:br>
              <a:rPr lang="en-GB" dirty="0"/>
            </a:br>
            <a:r>
              <a:rPr lang="en-GB" dirty="0"/>
              <a:t>They allow us to achieve … results, by connecting the dots in new and previously unthought-of ways.</a:t>
            </a:r>
          </a:p>
          <a:p>
            <a:endParaRPr lang="nl-NL" dirty="0"/>
          </a:p>
        </p:txBody>
      </p:sp>
      <p:sp>
        <p:nvSpPr>
          <p:cNvPr id="12" name="TextBox 11">
            <a:extLst>
              <a:ext uri="{FF2B5EF4-FFF2-40B4-BE49-F238E27FC236}">
                <a16:creationId xmlns:a16="http://schemas.microsoft.com/office/drawing/2014/main" id="{169C90B6-51CD-3895-F42D-1C55F671963D}"/>
              </a:ext>
            </a:extLst>
          </p:cNvPr>
          <p:cNvSpPr txBox="1"/>
          <p:nvPr/>
        </p:nvSpPr>
        <p:spPr>
          <a:xfrm>
            <a:off x="3046378" y="6122988"/>
            <a:ext cx="6097656" cy="646331"/>
          </a:xfrm>
          <a:prstGeom prst="rect">
            <a:avLst/>
          </a:prstGeom>
          <a:noFill/>
        </p:spPr>
        <p:txBody>
          <a:bodyPr wrap="square">
            <a:spAutoFit/>
          </a:bodyPr>
          <a:lstStyle/>
          <a:p>
            <a:r>
              <a:rPr lang="nl-NL" dirty="0">
                <a:hlinkClick r:id="rId2"/>
              </a:rPr>
              <a:t>https://betterprogramming.pub/how-solid-remains-solid-software-principles-vs-patterns-c77c623a628b</a:t>
            </a:r>
            <a:r>
              <a:rPr lang="nl-NL" dirty="0"/>
              <a:t> </a:t>
            </a:r>
          </a:p>
        </p:txBody>
      </p:sp>
    </p:spTree>
    <p:extLst>
      <p:ext uri="{BB962C8B-B14F-4D97-AF65-F5344CB8AC3E}">
        <p14:creationId xmlns:p14="http://schemas.microsoft.com/office/powerpoint/2010/main" val="42297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C7327-7CFB-3E5C-CA64-37CAACEFA570}"/>
              </a:ext>
            </a:extLst>
          </p:cNvPr>
          <p:cNvSpPr>
            <a:spLocks noGrp="1"/>
          </p:cNvSpPr>
          <p:nvPr>
            <p:ph type="title"/>
          </p:nvPr>
        </p:nvSpPr>
        <p:spPr>
          <a:xfrm>
            <a:off x="838200" y="365129"/>
            <a:ext cx="10515600" cy="1325563"/>
          </a:xfrm>
        </p:spPr>
        <p:txBody>
          <a:bodyPr/>
          <a:lstStyle/>
          <a:p>
            <a:r>
              <a:rPr lang="nl-NL" dirty="0" err="1"/>
              <a:t>Principles</a:t>
            </a:r>
            <a:r>
              <a:rPr lang="nl-NL" dirty="0"/>
              <a:t> in </a:t>
            </a:r>
            <a:r>
              <a:rPr lang="nl-NL" dirty="0" err="1"/>
              <a:t>everyday</a:t>
            </a:r>
            <a:r>
              <a:rPr lang="nl-NL" dirty="0"/>
              <a:t> life</a:t>
            </a:r>
          </a:p>
        </p:txBody>
      </p:sp>
      <p:sp>
        <p:nvSpPr>
          <p:cNvPr id="5" name="Text Placeholder 4">
            <a:extLst>
              <a:ext uri="{FF2B5EF4-FFF2-40B4-BE49-F238E27FC236}">
                <a16:creationId xmlns:a16="http://schemas.microsoft.com/office/drawing/2014/main" id="{95415F7A-3645-0BD9-EEBF-EADF3E28F246}"/>
              </a:ext>
            </a:extLst>
          </p:cNvPr>
          <p:cNvSpPr>
            <a:spLocks noGrp="1"/>
          </p:cNvSpPr>
          <p:nvPr>
            <p:ph type="body" sz="quarter" idx="11"/>
          </p:nvPr>
        </p:nvSpPr>
        <p:spPr>
          <a:xfrm>
            <a:off x="838200" y="1925638"/>
            <a:ext cx="10515600" cy="4248000"/>
          </a:xfrm>
        </p:spPr>
        <p:txBody>
          <a:bodyPr/>
          <a:lstStyle/>
          <a:p>
            <a:pPr marL="0" indent="0">
              <a:buNone/>
            </a:pPr>
            <a:r>
              <a:rPr lang="en-GB" dirty="0"/>
              <a:t>Examples of principles can be found in every area of life:</a:t>
            </a:r>
          </a:p>
          <a:p>
            <a:r>
              <a:rPr lang="en-GB" dirty="0"/>
              <a:t>In Psychology, we have the pleasure principle.</a:t>
            </a:r>
          </a:p>
          <a:p>
            <a:r>
              <a:rPr lang="en-GB" dirty="0"/>
              <a:t>In Physics, we have the principles of motion.</a:t>
            </a:r>
          </a:p>
          <a:p>
            <a:r>
              <a:rPr lang="en-GB" dirty="0"/>
              <a:t>In Software Engineering, we have the SOLID design principles.</a:t>
            </a:r>
          </a:p>
        </p:txBody>
      </p:sp>
      <p:sp>
        <p:nvSpPr>
          <p:cNvPr id="8" name="Rectangular Callout 7">
            <a:extLst>
              <a:ext uri="{FF2B5EF4-FFF2-40B4-BE49-F238E27FC236}">
                <a16:creationId xmlns:a16="http://schemas.microsoft.com/office/drawing/2014/main" id="{CBBE78A6-56D6-3BDA-6E86-9D5967C87458}"/>
              </a:ext>
            </a:extLst>
          </p:cNvPr>
          <p:cNvSpPr/>
          <p:nvPr/>
        </p:nvSpPr>
        <p:spPr>
          <a:xfrm>
            <a:off x="7439853" y="2584691"/>
            <a:ext cx="3140765" cy="1688617"/>
          </a:xfrm>
          <a:prstGeom prst="wedgeRectCallout">
            <a:avLst>
              <a:gd name="adj1" fmla="val -52479"/>
              <a:gd name="adj2" fmla="val -540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Arial" panose="020B0604020202020204" pitchFamily="34" charset="0"/>
              </a:rPr>
              <a:t>“The instinctive seeking of </a:t>
            </a:r>
            <a:r>
              <a:rPr lang="en-GB" b="0" i="0" u="none" strike="noStrike" dirty="0">
                <a:solidFill>
                  <a:schemeClr val="bg1"/>
                </a:solidFill>
                <a:effectLst/>
                <a:latin typeface="Arial" panose="020B0604020202020204" pitchFamily="34" charset="0"/>
              </a:rPr>
              <a:t>pleasure</a:t>
            </a:r>
            <a:r>
              <a:rPr lang="en-GB" b="0" i="0" dirty="0">
                <a:solidFill>
                  <a:schemeClr val="bg1"/>
                </a:solidFill>
                <a:effectLst/>
                <a:latin typeface="Arial" panose="020B0604020202020204" pitchFamily="34" charset="0"/>
              </a:rPr>
              <a:t> and avoiding of </a:t>
            </a:r>
            <a:r>
              <a:rPr lang="en-GB" b="0" i="0" u="none" strike="noStrike" dirty="0">
                <a:solidFill>
                  <a:schemeClr val="bg1"/>
                </a:solidFill>
                <a:effectLst/>
                <a:latin typeface="Arial" panose="020B0604020202020204" pitchFamily="34" charset="0"/>
              </a:rPr>
              <a:t>pain</a:t>
            </a:r>
            <a:r>
              <a:rPr lang="en-GB" b="0" i="0" dirty="0">
                <a:solidFill>
                  <a:schemeClr val="bg1"/>
                </a:solidFill>
                <a:effectLst/>
                <a:latin typeface="Arial" panose="020B0604020202020204" pitchFamily="34" charset="0"/>
              </a:rPr>
              <a:t> to satisfy biological and psychological </a:t>
            </a:r>
            <a:r>
              <a:rPr lang="en-GB" b="0" i="0" u="none" strike="noStrike" dirty="0">
                <a:solidFill>
                  <a:schemeClr val="bg1"/>
                </a:solidFill>
                <a:effectLst/>
                <a:latin typeface="Arial" panose="020B0604020202020204" pitchFamily="34" charset="0"/>
              </a:rPr>
              <a:t>needs.”</a:t>
            </a:r>
            <a:endParaRPr lang="nl-NL" dirty="0">
              <a:solidFill>
                <a:schemeClr val="bg1"/>
              </a:solidFill>
            </a:endParaRPr>
          </a:p>
        </p:txBody>
      </p:sp>
      <p:sp>
        <p:nvSpPr>
          <p:cNvPr id="9" name="Rectangular Callout 8">
            <a:extLst>
              <a:ext uri="{FF2B5EF4-FFF2-40B4-BE49-F238E27FC236}">
                <a16:creationId xmlns:a16="http://schemas.microsoft.com/office/drawing/2014/main" id="{C56E0042-46C4-1E72-D071-762328ABEABA}"/>
              </a:ext>
            </a:extLst>
          </p:cNvPr>
          <p:cNvSpPr/>
          <p:nvPr/>
        </p:nvSpPr>
        <p:spPr>
          <a:xfrm>
            <a:off x="1771472" y="3236007"/>
            <a:ext cx="5080552" cy="3110948"/>
          </a:xfrm>
          <a:prstGeom prst="wedgeRectCallout">
            <a:avLst>
              <a:gd name="adj1" fmla="val 42206"/>
              <a:gd name="adj2" fmla="val -546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GB" b="0" i="0" dirty="0">
                <a:solidFill>
                  <a:schemeClr val="bg1"/>
                </a:solidFill>
                <a:effectLst/>
                <a:latin typeface="Arial" panose="020B0604020202020204" pitchFamily="34" charset="0"/>
              </a:rPr>
              <a:t>A body remains at rest, or in motion at a constant speed in a straight line, except insofar as it is acted upon by a force.</a:t>
            </a:r>
          </a:p>
          <a:p>
            <a:pPr algn="l">
              <a:buFont typeface="+mj-lt"/>
              <a:buAutoNum type="arabicPeriod"/>
            </a:pPr>
            <a:r>
              <a:rPr lang="en-GB" b="0" i="0" dirty="0">
                <a:solidFill>
                  <a:schemeClr val="bg1"/>
                </a:solidFill>
                <a:effectLst/>
                <a:latin typeface="Arial" panose="020B0604020202020204" pitchFamily="34" charset="0"/>
              </a:rPr>
              <a:t>At any instant of time, the net force on a body is equal to the body's </a:t>
            </a:r>
            <a:r>
              <a:rPr lang="en-GB" b="0" i="0" u="none" strike="noStrike" dirty="0">
                <a:solidFill>
                  <a:schemeClr val="bg1"/>
                </a:solidFill>
                <a:effectLst/>
                <a:latin typeface="Arial" panose="020B0604020202020204" pitchFamily="34" charset="0"/>
                <a:hlinkClick r:id="rId2" tooltip="Acceleration">
                  <a:extLst>
                    <a:ext uri="{A12FA001-AC4F-418D-AE19-62706E023703}">
                      <ahyp:hlinkClr xmlns:ahyp="http://schemas.microsoft.com/office/drawing/2018/hyperlinkcolor" val="tx"/>
                    </a:ext>
                  </a:extLst>
                </a:hlinkClick>
              </a:rPr>
              <a:t>acceleration</a:t>
            </a:r>
            <a:r>
              <a:rPr lang="en-GB" b="0" i="0" dirty="0">
                <a:solidFill>
                  <a:schemeClr val="bg1"/>
                </a:solidFill>
                <a:effectLst/>
                <a:latin typeface="Arial" panose="020B0604020202020204" pitchFamily="34" charset="0"/>
              </a:rPr>
              <a:t> multiplied by its mass or, equivalently, the rate at which the body's </a:t>
            </a:r>
            <a:r>
              <a:rPr lang="en-GB" b="0" i="0" u="none" strike="noStrike" dirty="0">
                <a:solidFill>
                  <a:schemeClr val="bg1"/>
                </a:solidFill>
                <a:effectLst/>
                <a:latin typeface="Arial" panose="020B0604020202020204" pitchFamily="34" charset="0"/>
                <a:hlinkClick r:id="rId3" tooltip="Momentum">
                  <a:extLst>
                    <a:ext uri="{A12FA001-AC4F-418D-AE19-62706E023703}">
                      <ahyp:hlinkClr xmlns:ahyp="http://schemas.microsoft.com/office/drawing/2018/hyperlinkcolor" val="tx"/>
                    </a:ext>
                  </a:extLst>
                </a:hlinkClick>
              </a:rPr>
              <a:t>momentum</a:t>
            </a:r>
            <a:r>
              <a:rPr lang="en-GB" b="0" i="0" dirty="0">
                <a:solidFill>
                  <a:schemeClr val="bg1"/>
                </a:solidFill>
                <a:effectLst/>
                <a:latin typeface="Arial" panose="020B0604020202020204" pitchFamily="34" charset="0"/>
              </a:rPr>
              <a:t> is changing with time.</a:t>
            </a:r>
          </a:p>
          <a:p>
            <a:pPr algn="l">
              <a:buFont typeface="+mj-lt"/>
              <a:buAutoNum type="arabicPeriod"/>
            </a:pPr>
            <a:r>
              <a:rPr lang="en-GB" b="0" i="0" dirty="0">
                <a:solidFill>
                  <a:schemeClr val="bg1"/>
                </a:solidFill>
                <a:effectLst/>
                <a:latin typeface="Arial" panose="020B0604020202020204" pitchFamily="34" charset="0"/>
              </a:rPr>
              <a:t>If two bodies exert forces on each other, these forces have the same magnitude but opposite directions</a:t>
            </a:r>
          </a:p>
        </p:txBody>
      </p:sp>
    </p:spTree>
    <p:extLst>
      <p:ext uri="{BB962C8B-B14F-4D97-AF65-F5344CB8AC3E}">
        <p14:creationId xmlns:p14="http://schemas.microsoft.com/office/powerpoint/2010/main" val="160979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31E5E-1E36-B14F-0CC9-C76B656E0B0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CBB7AA5-AA14-730E-D7DB-2164CC44F165}"/>
              </a:ext>
            </a:extLst>
          </p:cNvPr>
          <p:cNvSpPr>
            <a:spLocks noGrp="1"/>
          </p:cNvSpPr>
          <p:nvPr>
            <p:ph type="body" sz="quarter" idx="11"/>
          </p:nvPr>
        </p:nvSpPr>
        <p:spPr>
          <a:xfrm>
            <a:off x="3640216" y="5429602"/>
            <a:ext cx="4910667" cy="493713"/>
          </a:xfrm>
        </p:spPr>
        <p:txBody>
          <a:bodyPr>
            <a:normAutofit/>
          </a:bodyPr>
          <a:lstStyle/>
          <a:p>
            <a:r>
              <a:rPr lang="nl-NL" dirty="0" err="1"/>
              <a:t>What</a:t>
            </a:r>
            <a:r>
              <a:rPr lang="nl-NL" dirty="0"/>
              <a:t> are patterns</a:t>
            </a:r>
            <a:endParaRPr lang="en-GB" dirty="0"/>
          </a:p>
        </p:txBody>
      </p:sp>
      <p:sp>
        <p:nvSpPr>
          <p:cNvPr id="8" name="Text Placeholder 7">
            <a:extLst>
              <a:ext uri="{FF2B5EF4-FFF2-40B4-BE49-F238E27FC236}">
                <a16:creationId xmlns:a16="http://schemas.microsoft.com/office/drawing/2014/main" id="{53143815-5683-481E-B087-C223DAC9B8D3}"/>
              </a:ext>
            </a:extLst>
          </p:cNvPr>
          <p:cNvSpPr>
            <a:spLocks noGrp="1"/>
          </p:cNvSpPr>
          <p:nvPr>
            <p:ph type="body" sz="quarter" idx="12"/>
          </p:nvPr>
        </p:nvSpPr>
        <p:spPr>
          <a:xfrm>
            <a:off x="3640216" y="1628775"/>
            <a:ext cx="4910667" cy="3600450"/>
          </a:xfrm>
        </p:spPr>
        <p:txBody>
          <a:bodyPr>
            <a:normAutofit fontScale="85000" lnSpcReduction="10000"/>
          </a:bodyPr>
          <a:lstStyle/>
          <a:p>
            <a:r>
              <a:rPr lang="en-GB" dirty="0"/>
              <a:t>Patterns are, simply, something that repeats itself in a predictable manner.</a:t>
            </a:r>
            <a:br>
              <a:rPr lang="en-GB" dirty="0"/>
            </a:br>
            <a:r>
              <a:rPr lang="en-GB" dirty="0"/>
              <a:t>Our brains are terrific at identifying patterns. Not only that, they are good at predicting what those patterns imply, by using inductive thinking.</a:t>
            </a:r>
            <a:endParaRPr lang="nl-NL" dirty="0"/>
          </a:p>
        </p:txBody>
      </p:sp>
      <p:sp>
        <p:nvSpPr>
          <p:cNvPr id="12" name="TextBox 11">
            <a:extLst>
              <a:ext uri="{FF2B5EF4-FFF2-40B4-BE49-F238E27FC236}">
                <a16:creationId xmlns:a16="http://schemas.microsoft.com/office/drawing/2014/main" id="{C3AED444-EE07-7774-2198-B219B6A3224E}"/>
              </a:ext>
            </a:extLst>
          </p:cNvPr>
          <p:cNvSpPr txBox="1"/>
          <p:nvPr/>
        </p:nvSpPr>
        <p:spPr>
          <a:xfrm>
            <a:off x="3046378" y="6122988"/>
            <a:ext cx="6097656" cy="646331"/>
          </a:xfrm>
          <a:prstGeom prst="rect">
            <a:avLst/>
          </a:prstGeom>
          <a:noFill/>
        </p:spPr>
        <p:txBody>
          <a:bodyPr wrap="square">
            <a:spAutoFit/>
          </a:bodyPr>
          <a:lstStyle/>
          <a:p>
            <a:r>
              <a:rPr lang="nl-NL" dirty="0">
                <a:hlinkClick r:id="rId2"/>
              </a:rPr>
              <a:t>https://betterprogramming.pub/how-solid-remains-solid-software-principles-vs-patterns-c77c623a628b</a:t>
            </a:r>
            <a:r>
              <a:rPr lang="nl-NL" dirty="0"/>
              <a:t> </a:t>
            </a:r>
          </a:p>
        </p:txBody>
      </p:sp>
    </p:spTree>
    <p:extLst>
      <p:ext uri="{BB962C8B-B14F-4D97-AF65-F5344CB8AC3E}">
        <p14:creationId xmlns:p14="http://schemas.microsoft.com/office/powerpoint/2010/main" val="51468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DE6F02-852B-D9B6-7CF5-96826F00F9F4}"/>
              </a:ext>
            </a:extLst>
          </p:cNvPr>
          <p:cNvSpPr>
            <a:spLocks noGrp="1"/>
          </p:cNvSpPr>
          <p:nvPr>
            <p:ph type="title"/>
          </p:nvPr>
        </p:nvSpPr>
        <p:spPr>
          <a:xfrm>
            <a:off x="838200" y="365129"/>
            <a:ext cx="10515600" cy="1325563"/>
          </a:xfrm>
        </p:spPr>
        <p:txBody>
          <a:bodyPr/>
          <a:lstStyle/>
          <a:p>
            <a:r>
              <a:rPr lang="nl-NL" dirty="0"/>
              <a:t>Patterns in </a:t>
            </a:r>
            <a:r>
              <a:rPr lang="nl-NL" dirty="0" err="1"/>
              <a:t>everyday</a:t>
            </a:r>
            <a:r>
              <a:rPr lang="nl-NL" dirty="0"/>
              <a:t> life</a:t>
            </a:r>
          </a:p>
        </p:txBody>
      </p:sp>
      <p:sp>
        <p:nvSpPr>
          <p:cNvPr id="7" name="Text Placeholder 6">
            <a:extLst>
              <a:ext uri="{FF2B5EF4-FFF2-40B4-BE49-F238E27FC236}">
                <a16:creationId xmlns:a16="http://schemas.microsoft.com/office/drawing/2014/main" id="{382E8246-14C3-9222-F93C-C48408CEC71A}"/>
              </a:ext>
            </a:extLst>
          </p:cNvPr>
          <p:cNvSpPr>
            <a:spLocks noGrp="1"/>
          </p:cNvSpPr>
          <p:nvPr>
            <p:ph type="body" sz="quarter" idx="11"/>
          </p:nvPr>
        </p:nvSpPr>
        <p:spPr>
          <a:xfrm>
            <a:off x="838200" y="1925638"/>
            <a:ext cx="10515600" cy="4248000"/>
          </a:xfrm>
        </p:spPr>
        <p:txBody>
          <a:bodyPr/>
          <a:lstStyle/>
          <a:p>
            <a:pPr marL="0" indent="0">
              <a:buNone/>
            </a:pPr>
            <a:r>
              <a:rPr lang="en-GB" dirty="0"/>
              <a:t>Examples of Patterns can also be found in every area of life:</a:t>
            </a:r>
          </a:p>
          <a:p>
            <a:r>
              <a:rPr lang="en-GB" dirty="0"/>
              <a:t>In the fashion industry, we have patterns as templates.</a:t>
            </a:r>
          </a:p>
          <a:p>
            <a:r>
              <a:rPr lang="en-GB" dirty="0"/>
              <a:t>In nature, we have visual patterns of symmetry, fractals, and more.</a:t>
            </a:r>
          </a:p>
          <a:p>
            <a:r>
              <a:rPr lang="en-GB" dirty="0"/>
              <a:t>In Software Engineering, we have design patterns.</a:t>
            </a:r>
          </a:p>
          <a:p>
            <a:endParaRPr lang="en-GB" dirty="0"/>
          </a:p>
          <a:p>
            <a:pPr marL="0" indent="0">
              <a:buNone/>
            </a:pPr>
            <a:r>
              <a:rPr lang="en-GB" dirty="0"/>
              <a:t>Patterns build upon principles, so we first need to learn some principles to be able to learn patterns. In fact, principles build upon so called design properties (</a:t>
            </a:r>
            <a:r>
              <a:rPr lang="en-GB" dirty="0">
                <a:hlinkClick r:id="rId2"/>
              </a:rPr>
              <a:t>https://softengbook.org/chapter5</a:t>
            </a:r>
            <a:r>
              <a:rPr lang="en-GB" dirty="0"/>
              <a:t>) </a:t>
            </a:r>
          </a:p>
          <a:p>
            <a:pPr marL="0" indent="0">
              <a:buNone/>
            </a:pPr>
            <a:endParaRPr lang="en-GB" dirty="0"/>
          </a:p>
        </p:txBody>
      </p:sp>
    </p:spTree>
    <p:extLst>
      <p:ext uri="{BB962C8B-B14F-4D97-AF65-F5344CB8AC3E}">
        <p14:creationId xmlns:p14="http://schemas.microsoft.com/office/powerpoint/2010/main" val="415426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36E7-8575-F111-9F6E-B917D9F427C3}"/>
              </a:ext>
            </a:extLst>
          </p:cNvPr>
          <p:cNvSpPr>
            <a:spLocks noGrp="1"/>
          </p:cNvSpPr>
          <p:nvPr>
            <p:ph type="title"/>
          </p:nvPr>
        </p:nvSpPr>
        <p:spPr/>
        <p:txBody>
          <a:bodyPr/>
          <a:lstStyle/>
          <a:p>
            <a:endParaRPr lang="nl-NL" dirty="0"/>
          </a:p>
        </p:txBody>
      </p:sp>
      <p:graphicFrame>
        <p:nvGraphicFramePr>
          <p:cNvPr id="4" name="Diagram 3">
            <a:extLst>
              <a:ext uri="{FF2B5EF4-FFF2-40B4-BE49-F238E27FC236}">
                <a16:creationId xmlns:a16="http://schemas.microsoft.com/office/drawing/2014/main" id="{AFC9C2E0-A88A-4C7E-5146-633CFEEBC51A}"/>
              </a:ext>
            </a:extLst>
          </p:cNvPr>
          <p:cNvGraphicFramePr/>
          <p:nvPr>
            <p:extLst>
              <p:ext uri="{D42A27DB-BD31-4B8C-83A1-F6EECF244321}">
                <p14:modId xmlns:p14="http://schemas.microsoft.com/office/powerpoint/2010/main" val="255078180"/>
              </p:ext>
            </p:extLst>
          </p:nvPr>
        </p:nvGraphicFramePr>
        <p:xfrm>
          <a:off x="838200" y="1925638"/>
          <a:ext cx="10515600" cy="42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44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CD326-04B9-832F-084D-97DCB5651190}"/>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DF31DBE0-F477-FF5A-CB74-4FCFA910311A}"/>
              </a:ext>
            </a:extLst>
          </p:cNvPr>
          <p:cNvSpPr>
            <a:spLocks noGrp="1"/>
          </p:cNvSpPr>
          <p:nvPr>
            <p:ph type="body" sz="quarter" idx="15"/>
          </p:nvPr>
        </p:nvSpPr>
        <p:spPr/>
        <p:txBody>
          <a:bodyPr/>
          <a:lstStyle/>
          <a:p>
            <a:endParaRPr lang="en-GB" dirty="0"/>
          </a:p>
        </p:txBody>
      </p:sp>
      <p:sp>
        <p:nvSpPr>
          <p:cNvPr id="9" name="Text Placeholder 8">
            <a:extLst>
              <a:ext uri="{FF2B5EF4-FFF2-40B4-BE49-F238E27FC236}">
                <a16:creationId xmlns:a16="http://schemas.microsoft.com/office/drawing/2014/main" id="{887BDC2F-02C7-E01E-3099-5E6445B8A352}"/>
              </a:ext>
            </a:extLst>
          </p:cNvPr>
          <p:cNvSpPr>
            <a:spLocks noGrp="1"/>
          </p:cNvSpPr>
          <p:nvPr>
            <p:ph type="body" sz="quarter" idx="16"/>
          </p:nvPr>
        </p:nvSpPr>
        <p:spPr/>
        <p:txBody>
          <a:bodyPr/>
          <a:lstStyle/>
          <a:p>
            <a:endParaRPr lang="nl-NL"/>
          </a:p>
        </p:txBody>
      </p:sp>
      <p:sp>
        <p:nvSpPr>
          <p:cNvPr id="7" name="Title 6">
            <a:extLst>
              <a:ext uri="{FF2B5EF4-FFF2-40B4-BE49-F238E27FC236}">
                <a16:creationId xmlns:a16="http://schemas.microsoft.com/office/drawing/2014/main" id="{1D41F3A9-6B0C-8ABC-3CFD-F989371FAB37}"/>
              </a:ext>
            </a:extLst>
          </p:cNvPr>
          <p:cNvSpPr>
            <a:spLocks noGrp="1"/>
          </p:cNvSpPr>
          <p:nvPr>
            <p:ph type="title"/>
          </p:nvPr>
        </p:nvSpPr>
        <p:spPr/>
        <p:txBody>
          <a:bodyPr/>
          <a:lstStyle/>
          <a:p>
            <a:r>
              <a:rPr lang="nl-NL" dirty="0"/>
              <a:t>7 design </a:t>
            </a:r>
            <a:r>
              <a:rPr lang="nl-NL" dirty="0" err="1"/>
              <a:t>principles</a:t>
            </a:r>
            <a:r>
              <a:rPr lang="nl-NL" dirty="0"/>
              <a:t> &amp; 5 design </a:t>
            </a:r>
            <a:r>
              <a:rPr lang="nl-NL" dirty="0" err="1"/>
              <a:t>properties</a:t>
            </a:r>
            <a:endParaRPr lang="nl-NL" dirty="0"/>
          </a:p>
        </p:txBody>
      </p:sp>
      <p:sp>
        <p:nvSpPr>
          <p:cNvPr id="10" name="Text Placeholder 9">
            <a:extLst>
              <a:ext uri="{FF2B5EF4-FFF2-40B4-BE49-F238E27FC236}">
                <a16:creationId xmlns:a16="http://schemas.microsoft.com/office/drawing/2014/main" id="{C48402B2-1AD7-26B2-FE11-DC1063E8EB6F}"/>
              </a:ext>
            </a:extLst>
          </p:cNvPr>
          <p:cNvSpPr>
            <a:spLocks noGrp="1"/>
          </p:cNvSpPr>
          <p:nvPr>
            <p:ph type="body" sz="quarter" idx="18"/>
          </p:nvPr>
        </p:nvSpPr>
        <p:spPr/>
        <p:txBody>
          <a:bodyPr/>
          <a:lstStyle/>
          <a:p>
            <a:r>
              <a:rPr lang="en-GB" dirty="0"/>
              <a:t>Encapsulate What Varies</a:t>
            </a:r>
          </a:p>
          <a:p>
            <a:r>
              <a:rPr lang="en-GB" dirty="0"/>
              <a:t>Program to an interface</a:t>
            </a:r>
          </a:p>
          <a:p>
            <a:r>
              <a:rPr lang="en-GB" dirty="0"/>
              <a:t>Composition over inheritance.</a:t>
            </a:r>
          </a:p>
          <a:p>
            <a:r>
              <a:rPr lang="en-GB" dirty="0"/>
              <a:t>Law of Demeter</a:t>
            </a:r>
          </a:p>
          <a:p>
            <a:r>
              <a:rPr lang="en-GB" dirty="0"/>
              <a:t>Single Responsibility Principle</a:t>
            </a:r>
          </a:p>
          <a:p>
            <a:r>
              <a:rPr lang="en-GB" dirty="0"/>
              <a:t>Open/Closed Principle</a:t>
            </a:r>
          </a:p>
          <a:p>
            <a:r>
              <a:rPr lang="en-GB" dirty="0"/>
              <a:t>Dependency Inversion Principle</a:t>
            </a:r>
          </a:p>
        </p:txBody>
      </p:sp>
      <p:sp>
        <p:nvSpPr>
          <p:cNvPr id="11" name="Text Placeholder 10">
            <a:extLst>
              <a:ext uri="{FF2B5EF4-FFF2-40B4-BE49-F238E27FC236}">
                <a16:creationId xmlns:a16="http://schemas.microsoft.com/office/drawing/2014/main" id="{7A077520-BD98-7E73-2633-F4F282A95C99}"/>
              </a:ext>
            </a:extLst>
          </p:cNvPr>
          <p:cNvSpPr>
            <a:spLocks noGrp="1"/>
          </p:cNvSpPr>
          <p:nvPr>
            <p:ph type="body" sz="quarter" idx="19"/>
          </p:nvPr>
        </p:nvSpPr>
        <p:spPr/>
        <p:txBody>
          <a:bodyPr/>
          <a:lstStyle/>
          <a:p>
            <a:r>
              <a:rPr lang="nl-NL" dirty="0"/>
              <a:t>Information </a:t>
            </a:r>
            <a:r>
              <a:rPr lang="nl-NL" dirty="0" err="1"/>
              <a:t>Hiding</a:t>
            </a:r>
            <a:endParaRPr lang="nl-NL" dirty="0"/>
          </a:p>
          <a:p>
            <a:r>
              <a:rPr lang="nl-NL" dirty="0" err="1"/>
              <a:t>Cohesion</a:t>
            </a:r>
            <a:endParaRPr lang="nl-NL" dirty="0"/>
          </a:p>
          <a:p>
            <a:r>
              <a:rPr lang="nl-NL" dirty="0" err="1"/>
              <a:t>Coupling</a:t>
            </a:r>
            <a:endParaRPr lang="nl-NL" dirty="0"/>
          </a:p>
          <a:p>
            <a:r>
              <a:rPr lang="nl-NL" dirty="0" err="1"/>
              <a:t>Separation</a:t>
            </a:r>
            <a:r>
              <a:rPr lang="nl-NL" dirty="0"/>
              <a:t> of concerns</a:t>
            </a:r>
          </a:p>
          <a:p>
            <a:r>
              <a:rPr lang="nl-NL" dirty="0" err="1"/>
              <a:t>Extensibility</a:t>
            </a:r>
            <a:endParaRPr lang="nl-NL" dirty="0"/>
          </a:p>
        </p:txBody>
      </p:sp>
    </p:spTree>
    <p:extLst>
      <p:ext uri="{BB962C8B-B14F-4D97-AF65-F5344CB8AC3E}">
        <p14:creationId xmlns:p14="http://schemas.microsoft.com/office/powerpoint/2010/main" val="303231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CE92D1-1BF4-2B6E-D93B-C1D37611732E}"/>
              </a:ext>
            </a:extLst>
          </p:cNvPr>
          <p:cNvSpPr>
            <a:spLocks noGrp="1"/>
          </p:cNvSpPr>
          <p:nvPr>
            <p:ph type="title"/>
          </p:nvPr>
        </p:nvSpPr>
        <p:spPr>
          <a:xfrm>
            <a:off x="838200" y="365129"/>
            <a:ext cx="10515600" cy="1325563"/>
          </a:xfrm>
        </p:spPr>
        <p:txBody>
          <a:bodyPr/>
          <a:lstStyle/>
          <a:p>
            <a:r>
              <a:rPr lang="nl-NL" dirty="0"/>
              <a:t>Information </a:t>
            </a:r>
            <a:r>
              <a:rPr lang="nl-NL" dirty="0" err="1"/>
              <a:t>hiding</a:t>
            </a:r>
            <a:endParaRPr lang="nl-NL" dirty="0"/>
          </a:p>
        </p:txBody>
      </p:sp>
      <p:sp>
        <p:nvSpPr>
          <p:cNvPr id="8" name="Text Placeholder 7">
            <a:extLst>
              <a:ext uri="{FF2B5EF4-FFF2-40B4-BE49-F238E27FC236}">
                <a16:creationId xmlns:a16="http://schemas.microsoft.com/office/drawing/2014/main" id="{CF10BD9C-DE82-B5FA-B2FC-5ABF675A412F}"/>
              </a:ext>
            </a:extLst>
          </p:cNvPr>
          <p:cNvSpPr>
            <a:spLocks noGrp="1"/>
          </p:cNvSpPr>
          <p:nvPr>
            <p:ph type="body" sz="quarter" idx="11"/>
          </p:nvPr>
        </p:nvSpPr>
        <p:spPr>
          <a:xfrm>
            <a:off x="838200" y="1925638"/>
            <a:ext cx="10515600" cy="4248000"/>
          </a:xfrm>
        </p:spPr>
        <p:txBody>
          <a:bodyPr>
            <a:normAutofit fontScale="92500" lnSpcReduction="20000"/>
          </a:bodyPr>
          <a:lstStyle/>
          <a:p>
            <a:r>
              <a:rPr lang="en-GB" dirty="0"/>
              <a:t>”The process of hiding all of the secrets of a module that do not contribute to its essential characteristics.”</a:t>
            </a:r>
          </a:p>
          <a:p>
            <a:r>
              <a:rPr lang="en-GB" dirty="0"/>
              <a:t>Advantages:</a:t>
            </a:r>
          </a:p>
          <a:p>
            <a:pPr lvl="1"/>
            <a:r>
              <a:rPr lang="en-GB" dirty="0"/>
              <a:t>Parallel development</a:t>
            </a:r>
          </a:p>
          <a:p>
            <a:pPr lvl="1"/>
            <a:r>
              <a:rPr lang="en-GB" dirty="0"/>
              <a:t>Changeability</a:t>
            </a:r>
          </a:p>
          <a:p>
            <a:pPr lvl="1"/>
            <a:r>
              <a:rPr lang="en-GB" dirty="0"/>
              <a:t>Comprehensibility</a:t>
            </a:r>
          </a:p>
          <a:p>
            <a:r>
              <a:rPr lang="en-GB" dirty="0"/>
              <a:t>To achieve these benefits, classes must hide their design decisions that are subject to change. A design decision is any aspect of the class’s design, such as the algorithms and data structures used in its code.</a:t>
            </a:r>
          </a:p>
          <a:p>
            <a:r>
              <a:rPr lang="en-GB" dirty="0"/>
              <a:t>However, information hiding does not mean that a class should encapsulate all its data and code. Doing so would result in a class without utility. Indeed, a useful class must have public methods that can be called by clients. We also say that a class’s public members define its </a:t>
            </a:r>
            <a:r>
              <a:rPr lang="en-GB" b="1" dirty="0"/>
              <a:t>interface</a:t>
            </a:r>
            <a:r>
              <a:rPr lang="en-GB" dirty="0"/>
              <a:t>. </a:t>
            </a:r>
            <a:endParaRPr lang="nl-NL" dirty="0"/>
          </a:p>
        </p:txBody>
      </p:sp>
      <p:sp>
        <p:nvSpPr>
          <p:cNvPr id="13" name="Explosion 1 12">
            <a:extLst>
              <a:ext uri="{FF2B5EF4-FFF2-40B4-BE49-F238E27FC236}">
                <a16:creationId xmlns:a16="http://schemas.microsoft.com/office/drawing/2014/main" id="{D6233346-2B94-C953-BE75-EFE838EE93FD}"/>
              </a:ext>
            </a:extLst>
          </p:cNvPr>
          <p:cNvSpPr/>
          <p:nvPr/>
        </p:nvSpPr>
        <p:spPr>
          <a:xfrm>
            <a:off x="10330249" y="227012"/>
            <a:ext cx="1594022" cy="914400"/>
          </a:xfrm>
          <a:prstGeom prst="irregularSeal1">
            <a:avLst/>
          </a:prstGeom>
          <a:solidFill>
            <a:srgbClr val="E500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Demo</a:t>
            </a:r>
          </a:p>
        </p:txBody>
      </p:sp>
    </p:spTree>
    <p:extLst>
      <p:ext uri="{BB962C8B-B14F-4D97-AF65-F5344CB8AC3E}">
        <p14:creationId xmlns:p14="http://schemas.microsoft.com/office/powerpoint/2010/main" val="352684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778A-1FFE-45EC-2630-4DB63D541375}"/>
              </a:ext>
            </a:extLst>
          </p:cNvPr>
          <p:cNvSpPr>
            <a:spLocks noGrp="1"/>
          </p:cNvSpPr>
          <p:nvPr>
            <p:ph type="title"/>
          </p:nvPr>
        </p:nvSpPr>
        <p:spPr>
          <a:xfrm>
            <a:off x="838200" y="365129"/>
            <a:ext cx="10515600" cy="1325563"/>
          </a:xfrm>
        </p:spPr>
        <p:txBody>
          <a:bodyPr/>
          <a:lstStyle/>
          <a:p>
            <a:r>
              <a:rPr lang="nl-NL" dirty="0" err="1"/>
              <a:t>cohesion</a:t>
            </a:r>
            <a:endParaRPr lang="nl-NL" dirty="0"/>
          </a:p>
        </p:txBody>
      </p:sp>
      <p:sp>
        <p:nvSpPr>
          <p:cNvPr id="3" name="Text Placeholder 2">
            <a:extLst>
              <a:ext uri="{FF2B5EF4-FFF2-40B4-BE49-F238E27FC236}">
                <a16:creationId xmlns:a16="http://schemas.microsoft.com/office/drawing/2014/main" id="{6233B9D2-8CC8-4603-20E3-B825C9397E7D}"/>
              </a:ext>
            </a:extLst>
          </p:cNvPr>
          <p:cNvSpPr>
            <a:spLocks noGrp="1"/>
          </p:cNvSpPr>
          <p:nvPr>
            <p:ph type="body" sz="quarter" idx="11"/>
          </p:nvPr>
        </p:nvSpPr>
        <p:spPr>
          <a:xfrm>
            <a:off x="838200" y="1925638"/>
            <a:ext cx="10515600" cy="4248000"/>
          </a:xfrm>
        </p:spPr>
        <p:txBody>
          <a:bodyPr>
            <a:normAutofit fontScale="92500" lnSpcReduction="10000"/>
          </a:bodyPr>
          <a:lstStyle/>
          <a:p>
            <a:r>
              <a:rPr lang="nl-NL" dirty="0"/>
              <a:t>“</a:t>
            </a:r>
            <a:r>
              <a:rPr lang="en-GB" dirty="0"/>
              <a:t>A class’s implementation should be cohesive, meaning that each class should </a:t>
            </a:r>
            <a:r>
              <a:rPr lang="en-GB" dirty="0" err="1"/>
              <a:t>fulfill</a:t>
            </a:r>
            <a:r>
              <a:rPr lang="en-GB" dirty="0"/>
              <a:t> a single function or service. Specifically, all methods and attributes of a class should contribute to the implementation of the same service.”</a:t>
            </a:r>
          </a:p>
          <a:p>
            <a:r>
              <a:rPr lang="en-GB" dirty="0"/>
              <a:t>Advantages</a:t>
            </a:r>
          </a:p>
          <a:p>
            <a:pPr lvl="1"/>
            <a:r>
              <a:rPr lang="en-GB" dirty="0"/>
              <a:t>It simplifies the implementation, understanding, and maintenance of a class.</a:t>
            </a:r>
          </a:p>
          <a:p>
            <a:pPr lvl="1"/>
            <a:r>
              <a:rPr lang="en-GB" dirty="0"/>
              <a:t>It makes it easier to assign a single developer to maintain a class.</a:t>
            </a:r>
          </a:p>
          <a:p>
            <a:pPr lvl="1"/>
            <a:r>
              <a:rPr lang="en-GB" dirty="0"/>
              <a:t>It facilitates reuse and testing, as cohesive classes are simpler to reuse, and test compared to those responsible for multiple tasks.</a:t>
            </a:r>
          </a:p>
          <a:p>
            <a:r>
              <a:rPr lang="en-GB" dirty="0"/>
              <a:t>Separation of concerns is another recommended property in software design, closely related to the concept of cohesion. It recommends that a class should implement only one concern. In this context, concern refers to any functionality, requirement, or responsibility of the class.</a:t>
            </a:r>
          </a:p>
          <a:p>
            <a:pPr lvl="1"/>
            <a:endParaRPr lang="nl-NL" dirty="0"/>
          </a:p>
        </p:txBody>
      </p:sp>
      <p:sp>
        <p:nvSpPr>
          <p:cNvPr id="6" name="Explosion 1 5">
            <a:extLst>
              <a:ext uri="{FF2B5EF4-FFF2-40B4-BE49-F238E27FC236}">
                <a16:creationId xmlns:a16="http://schemas.microsoft.com/office/drawing/2014/main" id="{A1FF39CF-F0AA-7FFE-4513-39CB81AAED2A}"/>
              </a:ext>
            </a:extLst>
          </p:cNvPr>
          <p:cNvSpPr/>
          <p:nvPr/>
        </p:nvSpPr>
        <p:spPr>
          <a:xfrm>
            <a:off x="10330249" y="227012"/>
            <a:ext cx="1594022" cy="914400"/>
          </a:xfrm>
          <a:prstGeom prst="irregularSeal1">
            <a:avLst/>
          </a:prstGeom>
          <a:solidFill>
            <a:srgbClr val="E500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Demo</a:t>
            </a:r>
          </a:p>
        </p:txBody>
      </p:sp>
    </p:spTree>
    <p:extLst>
      <p:ext uri="{BB962C8B-B14F-4D97-AF65-F5344CB8AC3E}">
        <p14:creationId xmlns:p14="http://schemas.microsoft.com/office/powerpoint/2010/main" val="2502082411"/>
      </p:ext>
    </p:extLst>
  </p:cSld>
  <p:clrMapOvr>
    <a:masterClrMapping/>
  </p:clrMapOvr>
</p:sld>
</file>

<file path=ppt/theme/theme1.xml><?xml version="1.0" encoding="utf-8"?>
<a:theme xmlns:a="http://schemas.openxmlformats.org/drawingml/2006/main" name="Presentatie_Smal">
  <a:themeElements>
    <a:clrScheme name="HAN">
      <a:dk1>
        <a:sysClr val="windowText" lastClr="000000"/>
      </a:dk1>
      <a:lt1>
        <a:sysClr val="window" lastClr="FFFFFF"/>
      </a:lt1>
      <a:dk2>
        <a:srgbClr val="E50056"/>
      </a:dk2>
      <a:lt2>
        <a:srgbClr val="F8F8F8"/>
      </a:lt2>
      <a:accent1>
        <a:srgbClr val="000000"/>
      </a:accent1>
      <a:accent2>
        <a:srgbClr val="454545"/>
      </a:accent2>
      <a:accent3>
        <a:srgbClr val="757575"/>
      </a:accent3>
      <a:accent4>
        <a:srgbClr val="919191"/>
      </a:accent4>
      <a:accent5>
        <a:srgbClr val="E3E3E3"/>
      </a:accent5>
      <a:accent6>
        <a:srgbClr val="F8F8F8"/>
      </a:accent6>
      <a:hlink>
        <a:srgbClr val="000000"/>
      </a:hlink>
      <a:folHlink>
        <a:srgbClr val="000000"/>
      </a:folHlink>
    </a:clrScheme>
    <a:fontScheme name="HAN-PP">
      <a:majorFont>
        <a:latin typeface="Avenir Next Condensed 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eed_wit_v5" id="{F6C41901-E5B4-4FEB-A778-FF765A248646}" vid="{7B5227E1-91BA-4173-8DF2-0457B5FA0EDC}"/>
    </a:ext>
  </a:extLst>
</a:theme>
</file>

<file path=docProps/app.xml><?xml version="1.0" encoding="utf-8"?>
<Properties xmlns="http://schemas.openxmlformats.org/officeDocument/2006/extended-properties" xmlns:vt="http://schemas.openxmlformats.org/officeDocument/2006/docPropsVTypes">
  <Template>Presentatie_Smal</Template>
  <TotalTime>266</TotalTime>
  <Words>974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Avenir Next Condensed Medium</vt:lpstr>
      <vt:lpstr>Presentatie_Smal</vt:lpstr>
      <vt:lpstr>PowerPoint Presentation</vt:lpstr>
      <vt:lpstr>PowerPoint Presentation</vt:lpstr>
      <vt:lpstr>Principles in everyday life</vt:lpstr>
      <vt:lpstr>PowerPoint Presentation</vt:lpstr>
      <vt:lpstr>Patterns in everyday life</vt:lpstr>
      <vt:lpstr>PowerPoint Presentation</vt:lpstr>
      <vt:lpstr>7 design principles &amp; 5 design properties</vt:lpstr>
      <vt:lpstr>Information hiding</vt:lpstr>
      <vt:lpstr>cohesion</vt:lpstr>
      <vt:lpstr>coupling</vt:lpstr>
      <vt:lpstr>extensibility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Rody Middelkoop</dc:creator>
  <cp:lastModifiedBy>Daniel Sung (student)</cp:lastModifiedBy>
  <cp:revision>7</cp:revision>
  <dcterms:created xsi:type="dcterms:W3CDTF">2024-10-15T14:22:59Z</dcterms:created>
  <dcterms:modified xsi:type="dcterms:W3CDTF">2025-03-25T14:06:01Z</dcterms:modified>
</cp:coreProperties>
</file>