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57" r:id="rId5"/>
    <p:sldId id="280" r:id="rId6"/>
    <p:sldId id="286" r:id="rId7"/>
    <p:sldId id="281" r:id="rId8"/>
    <p:sldId id="282" r:id="rId9"/>
    <p:sldId id="283" r:id="rId10"/>
    <p:sldId id="284" r:id="rId11"/>
    <p:sldId id="287" r:id="rId12"/>
    <p:sldId id="288" r:id="rId13"/>
    <p:sldId id="289" r:id="rId14"/>
    <p:sldId id="285" r:id="rId15"/>
    <p:sldId id="290" r:id="rId16"/>
    <p:sldId id="294" r:id="rId17"/>
    <p:sldId id="295" r:id="rId18"/>
    <p:sldId id="296" r:id="rId19"/>
    <p:sldId id="292" r:id="rId20"/>
    <p:sldId id="291" r:id="rId21"/>
    <p:sldId id="29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03">
          <p15:clr>
            <a:srgbClr val="A4A3A4"/>
          </p15:clr>
        </p15:guide>
        <p15:guide id="2" orient="horz" pos="1503">
          <p15:clr>
            <a:srgbClr val="A4A3A4"/>
          </p15:clr>
        </p15:guide>
        <p15:guide id="3" orient="horz" pos="3863">
          <p15:clr>
            <a:srgbClr val="A4A3A4"/>
          </p15:clr>
        </p15:guide>
        <p15:guide id="4" orient="horz" pos="1009">
          <p15:clr>
            <a:srgbClr val="A4A3A4"/>
          </p15:clr>
        </p15:guide>
        <p15:guide id="5" pos="5599">
          <p15:clr>
            <a:srgbClr val="A4A3A4"/>
          </p15:clr>
        </p15:guide>
        <p15:guide id="6" pos="1818">
          <p15:clr>
            <a:srgbClr val="A4A3A4"/>
          </p15:clr>
        </p15:guide>
        <p15:guide id="7" pos="153">
          <p15:clr>
            <a:srgbClr val="A4A3A4"/>
          </p15:clr>
        </p15:guide>
        <p15:guide id="8" pos="167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8657"/>
    <a:srgbClr val="A9976A"/>
    <a:srgbClr val="837752"/>
    <a:srgbClr val="AC9660"/>
    <a:srgbClr val="FFE411"/>
    <a:srgbClr val="FFFFFF"/>
    <a:srgbClr val="FED91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 autoAdjust="0"/>
    <p:restoredTop sz="94585" autoAdjust="0"/>
  </p:normalViewPr>
  <p:slideViewPr>
    <p:cSldViewPr snapToGrid="0" snapToObjects="1">
      <p:cViewPr varScale="1">
        <p:scale>
          <a:sx n="73" d="100"/>
          <a:sy n="73" d="100"/>
        </p:scale>
        <p:origin x="192" y="2032"/>
      </p:cViewPr>
      <p:guideLst>
        <p:guide orient="horz" pos="4003"/>
        <p:guide orient="horz" pos="1503"/>
        <p:guide orient="horz" pos="3863"/>
        <p:guide orient="horz" pos="1009"/>
        <p:guide pos="5599"/>
        <p:guide pos="1818"/>
        <p:guide pos="153"/>
        <p:guide pos="16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7098F-87C7-3046-B8E1-0317C0D8D9C4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41DC2-B95D-474E-A103-7B49B8540033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252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3074A2-D88D-8F43-B619-246CA3905610}" type="datetimeFigureOut">
              <a:rPr lang="en-US" smtClean="0"/>
              <a:t>10/20/25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8542CC-6F26-A34B-8E15-4341DD4E0F8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9983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Afbeelding 4">
            <a:extLst>
              <a:ext uri="{FF2B5EF4-FFF2-40B4-BE49-F238E27FC236}">
                <a16:creationId xmlns:a16="http://schemas.microsoft.com/office/drawing/2014/main" id="{3E43DDCB-339E-4C3A-9E9E-C22943510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3907" y="1624877"/>
            <a:ext cx="3997787" cy="2545109"/>
          </a:xfrm>
          <a:prstGeom prst="rect">
            <a:avLst/>
          </a:prstGeom>
        </p:spPr>
      </p:pic>
      <p:sp>
        <p:nvSpPr>
          <p:cNvPr id="29" name="Tijdelijke aanduiding voor tekst 28">
            <a:extLst>
              <a:ext uri="{FF2B5EF4-FFF2-40B4-BE49-F238E27FC236}">
                <a16:creationId xmlns:a16="http://schemas.microsoft.com/office/drawing/2014/main" id="{FDED8E11-341A-45D2-85B1-F7C4DB53232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69926" y="5095875"/>
            <a:ext cx="7839075" cy="1009650"/>
          </a:xfrm>
        </p:spPr>
        <p:txBody>
          <a:bodyPr>
            <a:normAutofit/>
          </a:bodyPr>
          <a:lstStyle>
            <a:lvl1pPr marL="0" indent="0">
              <a:buNone/>
              <a:defRPr lang="en-GB" sz="2475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Avenir Next Condensed"/>
                <a:ea typeface="Avenir Next Condensed Medium"/>
                <a:cs typeface="Avenir Next Condensed Medium"/>
                <a:sym typeface="Avenir Next Condensed Medium"/>
              </a:defRPr>
            </a:lvl1pPr>
          </a:lstStyle>
          <a:p>
            <a:pPr lvl="0"/>
            <a:r>
              <a:rPr lang="nl-NL" dirty="0"/>
              <a:t>VOORBEELD VAN EEN ONDERTITEL</a:t>
            </a:r>
            <a:endParaRPr lang="en-GB" dirty="0"/>
          </a:p>
        </p:txBody>
      </p:sp>
      <p:sp>
        <p:nvSpPr>
          <p:cNvPr id="34" name="Tijdelijke aanduiding voor tekst 33">
            <a:extLst>
              <a:ext uri="{FF2B5EF4-FFF2-40B4-BE49-F238E27FC236}">
                <a16:creationId xmlns:a16="http://schemas.microsoft.com/office/drawing/2014/main" id="{D9C3A310-643B-4139-9F62-77D0667471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69925" y="1196299"/>
            <a:ext cx="7844102" cy="588915"/>
          </a:xfrm>
        </p:spPr>
        <p:txBody>
          <a:bodyPr anchor="b">
            <a:noAutofit/>
          </a:bodyPr>
          <a:lstStyle>
            <a:lvl1pPr marL="0" indent="0">
              <a:buNone/>
              <a:defRPr lang="nl-NL" sz="1846" b="0" kern="1200" baseline="0" dirty="0" smtClean="0">
                <a:solidFill>
                  <a:srgbClr val="E50856"/>
                </a:solidFill>
                <a:latin typeface="Avenir Next Condensed"/>
                <a:ea typeface="Avenir Next Condensed Demi Bold"/>
                <a:cs typeface="Avenir Next Condensed Demi Bold"/>
                <a:sym typeface="Avenir Next Condensed Demi Bold"/>
              </a:defRPr>
            </a:lvl1pPr>
          </a:lstStyle>
          <a:p>
            <a:pPr lvl="0"/>
            <a:r>
              <a:rPr lang="nl-NL" dirty="0"/>
              <a:t>NAAM OPLEIDING/FACULTEIT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3983EC9-36B1-B744-A87D-1AA0BEB38B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9925" y="1895907"/>
            <a:ext cx="7839075" cy="3089275"/>
          </a:xfrm>
        </p:spPr>
        <p:txBody>
          <a:bodyPr>
            <a:normAutofit/>
          </a:bodyPr>
          <a:lstStyle>
            <a:lvl1pPr marL="0" indent="0">
              <a:buNone/>
              <a:defRPr sz="6750" b="1">
                <a:latin typeface="Avenir Next Condensed" panose="020B0506020202020204" pitchFamily="34" charset="0"/>
              </a:defRPr>
            </a:lvl1pPr>
          </a:lstStyle>
          <a:p>
            <a:r>
              <a:rPr lang="nl-NL" dirty="0"/>
              <a:t>VOORBEELD VAN EEN TITEL_</a:t>
            </a:r>
          </a:p>
        </p:txBody>
      </p:sp>
    </p:spTree>
    <p:extLst>
      <p:ext uri="{BB962C8B-B14F-4D97-AF65-F5344CB8AC3E}">
        <p14:creationId xmlns:p14="http://schemas.microsoft.com/office/powerpoint/2010/main" val="3585006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CA991A77-E592-4927-BAD8-5D3406246A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788670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D13B7015-BB4D-A84E-84E4-520C33B85D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63155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tekst 4">
            <a:extLst>
              <a:ext uri="{FF2B5EF4-FFF2-40B4-BE49-F238E27FC236}">
                <a16:creationId xmlns:a16="http://schemas.microsoft.com/office/drawing/2014/main" id="{04E48767-DBA0-4144-B07A-E0457FACAB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4" name="Titel 6">
            <a:extLst>
              <a:ext uri="{FF2B5EF4-FFF2-40B4-BE49-F238E27FC236}">
                <a16:creationId xmlns:a16="http://schemas.microsoft.com/office/drawing/2014/main" id="{24158585-8C9B-2444-8413-2968F1CB9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4674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, Tekst en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260C8E6A-14DF-4CBC-B795-FDA284EC471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914902" y="1917701"/>
            <a:ext cx="3600450" cy="4259263"/>
          </a:xfrm>
        </p:spPr>
        <p:txBody>
          <a:bodyPr>
            <a:normAutofit/>
          </a:bodyPr>
          <a:lstStyle>
            <a:lvl1pPr>
              <a:defRPr sz="1275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nl-NL"/>
              <a:t>Klik op het pictogram als u een afbeelding wilt toevoegen</a:t>
            </a:r>
            <a:endParaRPr lang="en-GB" dirty="0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BF1329CB-FA5D-45B5-AA42-AC585215A18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1925638"/>
            <a:ext cx="3943350" cy="425926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70688633-6D41-064D-B005-BBA9338D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3351361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bbe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jdelijke aanduiding voor tekst 4">
            <a:extLst>
              <a:ext uri="{FF2B5EF4-FFF2-40B4-BE49-F238E27FC236}">
                <a16:creationId xmlns:a16="http://schemas.microsoft.com/office/drawing/2014/main" id="{4B8653B3-70AE-4E3E-9A4D-3EAF4B4F4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1490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10" name="Tijdelijke aanduiding voor tekst 4">
            <a:extLst>
              <a:ext uri="{FF2B5EF4-FFF2-40B4-BE49-F238E27FC236}">
                <a16:creationId xmlns:a16="http://schemas.microsoft.com/office/drawing/2014/main" id="{60C7571E-BBB1-4DDF-9329-A0C028CAE8F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8650" y="1778434"/>
            <a:ext cx="3600450" cy="413103"/>
          </a:xfrm>
        </p:spPr>
        <p:txBody>
          <a:bodyPr anchor="ctr">
            <a:normAutofit/>
          </a:bodyPr>
          <a:lstStyle>
            <a:lvl1pPr marL="0" indent="0">
              <a:buNone/>
              <a:defRPr sz="1600" b="1"/>
            </a:lvl1pPr>
          </a:lstStyle>
          <a:p>
            <a:pPr lvl="0"/>
            <a:r>
              <a:rPr lang="nl-NL" dirty="0"/>
              <a:t>Klik om een tekst toe te voegen</a:t>
            </a:r>
            <a:endParaRPr lang="en-GB" dirty="0"/>
          </a:p>
        </p:txBody>
      </p:sp>
      <p:sp>
        <p:nvSpPr>
          <p:cNvPr id="7" name="Tijdelijke aanduiding voor tekst 4">
            <a:extLst>
              <a:ext uri="{FF2B5EF4-FFF2-40B4-BE49-F238E27FC236}">
                <a16:creationId xmlns:a16="http://schemas.microsoft.com/office/drawing/2014/main" id="{CE54818A-2359-4656-8BAE-BA7A617F31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865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11" name="Tijdelijke aanduiding voor tekst 4">
            <a:extLst>
              <a:ext uri="{FF2B5EF4-FFF2-40B4-BE49-F238E27FC236}">
                <a16:creationId xmlns:a16="http://schemas.microsoft.com/office/drawing/2014/main" id="{750B259D-85C8-43A7-A164-0E5FF89B8B8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14900" y="2279280"/>
            <a:ext cx="3600450" cy="3905622"/>
          </a:xfrm>
        </p:spPr>
        <p:txBody>
          <a:bodyPr>
            <a:normAutofit/>
          </a:bodyPr>
          <a:lstStyle>
            <a:lvl1pPr marL="0" indent="0">
              <a:spcBef>
                <a:spcPts val="750"/>
              </a:spcBef>
              <a:buFont typeface="Arial" panose="020B0604020202020204" pitchFamily="34" charset="0"/>
              <a:buNone/>
              <a:defRPr sz="2000"/>
            </a:lvl1pPr>
          </a:lstStyle>
          <a:p>
            <a:pPr lvl="0"/>
            <a:r>
              <a:rPr lang="nl-NL" dirty="0"/>
              <a:t>Voorbeeldtekst</a:t>
            </a:r>
          </a:p>
        </p:txBody>
      </p:sp>
      <p:sp>
        <p:nvSpPr>
          <p:cNvPr id="8" name="Titel 6">
            <a:extLst>
              <a:ext uri="{FF2B5EF4-FFF2-40B4-BE49-F238E27FC236}">
                <a16:creationId xmlns:a16="http://schemas.microsoft.com/office/drawing/2014/main" id="{AB6897B6-1B30-8840-AEF5-653E3015C3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365129"/>
            <a:ext cx="7886700" cy="1325563"/>
          </a:xfrm>
        </p:spPr>
        <p:txBody>
          <a:bodyPr anchor="b">
            <a:normAutofit/>
          </a:bodyPr>
          <a:lstStyle>
            <a:lvl1pPr>
              <a:defRPr sz="3200">
                <a:solidFill>
                  <a:srgbClr val="E50056"/>
                </a:solidFill>
              </a:defRPr>
            </a:lvl1pPr>
          </a:lstStyle>
          <a:p>
            <a:r>
              <a:rPr lang="nl-NL" dirty="0"/>
              <a:t>VOORBEELD VAN EEN ONDERWERP</a:t>
            </a:r>
          </a:p>
        </p:txBody>
      </p:sp>
    </p:spTree>
    <p:extLst>
      <p:ext uri="{BB962C8B-B14F-4D97-AF65-F5344CB8AC3E}">
        <p14:creationId xmlns:p14="http://schemas.microsoft.com/office/powerpoint/2010/main" val="281301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">
            <a:extLst>
              <a:ext uri="{FF2B5EF4-FFF2-40B4-BE49-F238E27FC236}">
                <a16:creationId xmlns:a16="http://schemas.microsoft.com/office/drawing/2014/main" id="{2F35E840-7D0C-489A-B88C-9B5B6A358F43}"/>
              </a:ext>
            </a:extLst>
          </p:cNvPr>
          <p:cNvSpPr/>
          <p:nvPr/>
        </p:nvSpPr>
        <p:spPr>
          <a:xfrm>
            <a:off x="2362200" y="733425"/>
            <a:ext cx="4419600" cy="539115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2400"/>
          </a:p>
        </p:txBody>
      </p:sp>
      <p:pic>
        <p:nvPicPr>
          <p:cNvPr id="14" name="Afbeelding 2">
            <a:extLst>
              <a:ext uri="{FF2B5EF4-FFF2-40B4-BE49-F238E27FC236}">
                <a16:creationId xmlns:a16="http://schemas.microsoft.com/office/drawing/2014/main" id="{FFDA8079-95BD-45E3-8313-ABF6A59ED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0162" y="601590"/>
            <a:ext cx="355939" cy="297299"/>
          </a:xfrm>
          <a:prstGeom prst="rect">
            <a:avLst/>
          </a:prstGeom>
        </p:spPr>
      </p:pic>
      <p:sp>
        <p:nvSpPr>
          <p:cNvPr id="20" name="Tijdelijke aanduiding voor tekst 19">
            <a:extLst>
              <a:ext uri="{FF2B5EF4-FFF2-40B4-BE49-F238E27FC236}">
                <a16:creationId xmlns:a16="http://schemas.microsoft.com/office/drawing/2014/main" id="{7E150451-5081-475D-A7BF-2CE6F5C377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30162" y="5429601"/>
            <a:ext cx="3683000" cy="493713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NAAM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0DA6865-FA7E-094E-A575-DAADE998A2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30162" y="1628775"/>
            <a:ext cx="3683000" cy="360045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‘QUOTE’</a:t>
            </a:r>
          </a:p>
        </p:txBody>
      </p:sp>
    </p:spTree>
    <p:extLst>
      <p:ext uri="{BB962C8B-B14F-4D97-AF65-F5344CB8AC3E}">
        <p14:creationId xmlns:p14="http://schemas.microsoft.com/office/powerpoint/2010/main" val="2967552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D6486190-F1D1-43BB-B712-AB7BE1C18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l-NL" dirty="0"/>
              <a:t>KLIK OM STIJL TE BEWERKEN</a:t>
            </a:r>
            <a:endParaRPr lang="en-GB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BC46703-C372-4CCF-BBDB-349EF159E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Tekststijl van het model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en-GB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D2936B9B-9586-48DE-B845-C54BC129D8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807" y="6227764"/>
            <a:ext cx="1359194" cy="588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7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514337" rtl="0" eaLnBrk="1" latinLnBrk="0" hangingPunct="1">
        <a:lnSpc>
          <a:spcPct val="90000"/>
        </a:lnSpc>
        <a:spcBef>
          <a:spcPct val="0"/>
        </a:spcBef>
        <a:buNone/>
        <a:defRPr lang="nl-NL" sz="3200" b="0" kern="1200" baseline="0" dirty="0">
          <a:solidFill>
            <a:srgbClr val="E50056"/>
          </a:solidFill>
          <a:latin typeface="Avenir Next Condensed" panose="020B0506020202020204" pitchFamily="34" charset="0"/>
          <a:ea typeface="+mj-ea"/>
          <a:cs typeface="Arial" panose="020B0604020202020204" pitchFamily="34" charset="0"/>
          <a:sym typeface="Avenir Next Condensed Demi Bold"/>
        </a:defRPr>
      </a:lvl1pPr>
    </p:titleStyle>
    <p:bodyStyle>
      <a:lvl1pPr marL="128585" indent="-128585" algn="l" defTabSz="514337" rtl="0" eaLnBrk="1" latinLnBrk="0" hangingPunct="1">
        <a:lnSpc>
          <a:spcPct val="80000"/>
        </a:lnSpc>
        <a:spcBef>
          <a:spcPts val="563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85753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2921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900090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157259" indent="-128585" algn="l" defTabSz="514337" rtl="0" eaLnBrk="1" latinLnBrk="0" hangingPunct="1">
        <a:lnSpc>
          <a:spcPct val="80000"/>
        </a:lnSpc>
        <a:spcBef>
          <a:spcPts val="281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414427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596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765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33" indent="-128585" algn="l" defTabSz="514337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6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37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06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675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43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11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180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349" algn="l" defTabSz="514337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_OUTLIERS</a:t>
            </a:r>
          </a:p>
        </p:txBody>
      </p:sp>
    </p:spTree>
    <p:extLst>
      <p:ext uri="{BB962C8B-B14F-4D97-AF65-F5344CB8AC3E}">
        <p14:creationId xmlns:p14="http://schemas.microsoft.com/office/powerpoint/2010/main" val="2148713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4"/>
    </mc:Choice>
    <mc:Fallback xmlns="">
      <p:transition spd="slow" advTm="863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094FD-CC7E-DD9D-9810-A254CC769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EB684BA2-FB67-8F58-1A53-7CDD1A5E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(1): MCAR, MAR and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608D39-C09C-C9C6-B5D3-F382243E6A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MCAR: Missing Completely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MNAR: Missing Not At Random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07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C07A0-AF0D-FE19-3A1A-A6D110581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CD8CC81-32DD-5512-CCF7-14A1A47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(2): MCAR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9CD5D9ED-CAFA-CA66-5B5C-4CB543F81C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MCAR: Missing Completely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is independent of any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Least problematic: unbiased results even with deletion.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machine failure, spilled coffee, etc.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during patient appointments, doctors sometimes forget to record all the required data.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615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6F283-D51D-54BC-E0DD-DCBA3813F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FDA493D-44EC-F091-3E64-C1A97433B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(3): MAR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6922C05-A6FC-F1A1-46ED-E98ABF5A14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MAR: Missing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some variable that is observed.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Can be dealt with.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you know them.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b="1" dirty="0"/>
              <a:t>Still random!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if they are elderly, but you know their age so you can correct for this.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414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D81B4-4420-22A7-4974-F045687D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2698CB-99A7-CF85-220C-63093F9E2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(4): MNAR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963CC69-EB13-3416-5BA8-C36C09D1B0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MNAR: Missing Not At Random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Missingness depends on unobserved variables.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Most problematic: will require further work that often involves domain knowledge.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Causes: these are not known, which is why this is so problematic.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Example: patients miss appointments but it is unknown whether this simply because they are old (and you don't know their ages to begin with). 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6455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D62D8-426E-ABE6-6EEA-889A54A68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91B64A13-2BD4-6B35-7C17-80C31F863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(5):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C286643C-E6EB-2011-5026-553CFB39DD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Example: Titanic data set</a:t>
            </a:r>
          </a:p>
        </p:txBody>
      </p:sp>
    </p:spTree>
    <p:extLst>
      <p:ext uri="{BB962C8B-B14F-4D97-AF65-F5344CB8AC3E}">
        <p14:creationId xmlns:p14="http://schemas.microsoft.com/office/powerpoint/2010/main" val="234798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FB2B8-8AB0-3F2D-254C-8D164A8D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38F420-E31C-7585-3FDC-5C9CE62F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(6): HOW TO DEAL WITH MISSING DATA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28CAE07A-6B35-613A-D640-27C73EBBA1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 err="1"/>
              <a:t>DropNA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Imputation: filling missing data with sensible values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Mean / Median / Mode substitution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Last observation carried forward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Not so simple: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Simple prediction (regression)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k-Nearest Neighbors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/>
              <a:t>Maximum Likelihood Estimation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Random Forest Imputation</a:t>
            </a:r>
          </a:p>
          <a:p>
            <a:pPr marL="985821" lvl="2" indent="-342900">
              <a:lnSpc>
                <a:spcPct val="100000"/>
              </a:lnSpc>
            </a:pPr>
            <a:r>
              <a:rPr lang="en-US" noProof="0" dirty="0" err="1"/>
              <a:t>Etc</a:t>
            </a:r>
            <a:endParaRPr lang="en-US" noProof="0" dirty="0"/>
          </a:p>
          <a:p>
            <a:pPr marL="985821" lvl="2" indent="-342900">
              <a:lnSpc>
                <a:spcPct val="100000"/>
              </a:lnSpc>
            </a:pPr>
            <a:r>
              <a:rPr lang="en-US" dirty="0"/>
              <a:t>See https://scikit-</a:t>
            </a:r>
            <a:r>
              <a:rPr lang="en-US" dirty="0" err="1"/>
              <a:t>learn.org</a:t>
            </a:r>
            <a:r>
              <a:rPr lang="en-US" dirty="0"/>
              <a:t>/stable/modules/</a:t>
            </a:r>
            <a:r>
              <a:rPr lang="en-US" dirty="0" err="1"/>
              <a:t>impute.html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25723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FD0E4E-8778-EDB6-4FE7-B310F58CE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C7BACA7A-6F39-C4D6-1981-7731C6E2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(7): IMPUTATION RISKS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72489CB5-A12D-364C-CC99-A0920C8461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Imputation risks: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Reduces variance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May introduce bias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Distorts relationships between variables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Obscures the fact that missingness is itself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7591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5062A-E038-D644-D084-8471ACDD0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6AD5745-C8E4-6CB1-124D-021654FA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MISSING DATA (8): IMPUTATION EXAMPLE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487CDFC1-7039-7F5D-8BE7-802CA517D1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Imputing missing age values in the Titanic data set.</a:t>
            </a:r>
          </a:p>
        </p:txBody>
      </p:sp>
    </p:spTree>
    <p:extLst>
      <p:ext uri="{BB962C8B-B14F-4D97-AF65-F5344CB8AC3E}">
        <p14:creationId xmlns:p14="http://schemas.microsoft.com/office/powerpoint/2010/main" val="3069831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71F9B-DC24-958F-00DD-857C95071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874B77B-2C31-8732-9A07-E71F80902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 (9): IMPUTATION BEST PRACTICES</a:t>
            </a:r>
            <a:endParaRPr lang="en-US" noProof="0" dirty="0"/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6C98457C-9DA3-4911-926F-75555591A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Always understand WHY data is missing.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Choose methods appropriate to the situation: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Completely At Random: simple methods may suffice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Missing Not At Random: collect additional data or use sensitivity analysis 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 the effect of different imputation methods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50773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LECTURE OVERVIEW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Lesson goals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Outliers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Workshop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noProof="0" dirty="0"/>
              <a:t>Missing Data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b="1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0168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LESSON GOALS</a:t>
            </a:r>
          </a:p>
        </p:txBody>
      </p:sp>
      <p:sp>
        <p:nvSpPr>
          <p:cNvPr id="5" name="Tijdelijke aanduiding voor inhoud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outliers and differentiates between outliers and erroneous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identifies missing data and interprets its meaning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reflects on what outliers mean in their data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The student distinguishes between "dirty data" and choosing the wrong distribution model (relates to qualifications: data understanding, data analytics).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858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68AEC-078F-1B50-ADE0-B707B767E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A331F0-12F3-2654-DB62-212D06FA6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(1): WHAT IS AN OUTLIER ANYWAY?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anyway?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Example 1.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is an outlier is related to the shape of the distribution.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Matplotlib boxplots flag values as outliers as follows: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Calculate the </a:t>
                </a:r>
                <a:r>
                  <a:rPr lang="en-US" noProof="0" dirty="0" err="1"/>
                  <a:t>InterQuartile</a:t>
                </a:r>
                <a:r>
                  <a:rPr lang="en-US" noProof="0" dirty="0"/>
                  <a:t> Range (IQR): Q3 – Q2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r>
                  <a:rPr lang="en-US" noProof="0" dirty="0"/>
                  <a:t>&gt; Q1 – 1.5 x IQR and &lt; Q3 + 1.5 IQR are outliers (</a:t>
                </a:r>
                <a:r>
                  <a:rPr lang="en-US" noProof="0" dirty="0" err="1"/>
                  <a:t>ie</a:t>
                </a:r>
                <a:r>
                  <a:rPr lang="en-US" noProof="0" dirty="0"/>
                  <a:t> the lowest 25% and the highest 25%)</a:t>
                </a:r>
              </a:p>
              <a:p>
                <a:pPr marL="728653" lvl="1" indent="-342900">
                  <a:lnSpc>
                    <a:spcPct val="100000"/>
                  </a:lnSpc>
                  <a:buFont typeface="+mj-lt"/>
                  <a:buAutoNum type="arabicPeriod"/>
                </a:pPr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Alternate method: calculate the Z-score:</a:t>
                </a: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nl-NL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den>
                    </m:f>
                  </m:oMath>
                </a14:m>
                <a:endParaRPr lang="nl-NL" b="0" noProof="0" dirty="0">
                  <a:ea typeface="Cambria Math" panose="02040503050406030204" pitchFamily="18" charset="0"/>
                </a:endParaRPr>
              </a:p>
              <a:p>
                <a:pPr marL="728653" lvl="1" indent="-342900">
                  <a:lnSpc>
                    <a:spcPct val="10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nl-NL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nl-NL" b="0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nl-NL" b="0" i="1" noProof="0" smtClean="0">
                        <a:latin typeface="Cambria Math" panose="02040503050406030204" pitchFamily="18" charset="0"/>
                      </a:rPr>
                      <m:t>&gt;3</m:t>
                    </m:r>
                  </m:oMath>
                </a14:m>
                <a:r>
                  <a:rPr lang="en-US" noProof="0" dirty="0"/>
                  <a:t> : outliers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What constitutes an outlier is a matter of convention.</a:t>
                </a: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noProof="0" dirty="0"/>
              </a:p>
            </p:txBody>
          </p:sp>
        </mc:Choice>
        <mc:Fallback xmlns="">
          <p:sp>
            <p:nvSpPr>
              <p:cNvPr id="5" name="Tijdelijke aanduiding voor inhoud 4">
                <a:extLst>
                  <a:ext uri="{FF2B5EF4-FFF2-40B4-BE49-F238E27FC236}">
                    <a16:creationId xmlns:a16="http://schemas.microsoft.com/office/drawing/2014/main" id="{5D72A3FE-9AFB-0265-0AFA-CD556D7B91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643" t="-890" b="-1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188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EB812-F931-E646-DF1C-F9AB4418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1052B3FE-1148-D4C3-62C1-837F0ECE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(2): ASSUMPTIONS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1C7023E2-F213-1E53-F5A4-FEAA76572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If you flag the lowest 25% and the highest 25% as outliers, there should be a clearly recognizable middle 50%.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Z-score also also makes assumptions about the shape of the data.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Other assumptions: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Data comes from a single population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Data is continuous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Observations are independent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What </a:t>
            </a:r>
            <a:r>
              <a:rPr lang="en-US" dirty="0"/>
              <a:t>could happen if one or more of these assumptions is not met?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597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CD2EC-A135-D9D8-286D-65C16DEB5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7E86C306-9D4C-4452-B51F-0A4CE8165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IF DATA IS NOT NORMALLY DISTRIBUTED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C5D88FF-11EF-8F33-1DC1-7FF314B620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Try a different method for calculation outliers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Mean Absolute Deviation: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noProof="0" dirty="0"/>
              <a:t>Calculate the absolute deviation of each data point from the </a:t>
            </a:r>
            <a:r>
              <a:rPr lang="en-US" b="1" noProof="0" dirty="0"/>
              <a:t>median</a:t>
            </a:r>
            <a:r>
              <a:rPr lang="en-US" noProof="0" dirty="0"/>
              <a:t> and then apply a scaling factor to it. </a:t>
            </a:r>
          </a:p>
          <a:p>
            <a:pPr marL="985821" lvl="2" indent="-3429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Outliers are all points with </a:t>
            </a:r>
            <a:r>
              <a:rPr lang="en-US" dirty="0" err="1"/>
              <a:t>MADscaled</a:t>
            </a:r>
            <a:r>
              <a:rPr lang="en-US" dirty="0"/>
              <a:t> &gt; 2.5 (or some other value)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Turn the distribution into a normal distribution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EG: Apply a log transformation to a log normal distribution and </a:t>
            </a:r>
            <a:r>
              <a:rPr lang="en-US" b="1" dirty="0"/>
              <a:t>then</a:t>
            </a:r>
            <a:r>
              <a:rPr lang="en-US" dirty="0"/>
              <a:t> calculate the IQR.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Adjust the cutoff points for the IQR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Useful if the distribution is skewed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Create subgroups and apply outlier detection within each subgroup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noProof="0" dirty="0"/>
              <a:t>Do this if the data is multi modal.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7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68451-BC59-85A8-3221-7760D47CE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AE864953-48C4-B951-3C69-B0A65267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(3): OUTLIERS ARE NOT ERRONEOUS DATA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E4141E54-5952-CF48-2AFD-482E4958F8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Even if the data is normally distributed, the fact that a data point is an outlier does not in itself mean anything!</a:t>
            </a:r>
            <a:endParaRPr lang="en-US" b="1" noProof="0" dirty="0"/>
          </a:p>
          <a:p>
            <a:pPr>
              <a:lnSpc>
                <a:spcPct val="100000"/>
              </a:lnSpc>
            </a:pP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07E0CEA1-D7DF-87A5-A134-F76EBF5E8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5667468"/>
              </p:ext>
            </p:extLst>
          </p:nvPr>
        </p:nvGraphicFramePr>
        <p:xfrm>
          <a:off x="1524000" y="3128169"/>
          <a:ext cx="6096000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888531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519194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Outliers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Erroneous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1587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Unusual but valid observations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Invalid data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590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Can provide valuable insights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Should be corrected or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1778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Domain 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rules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1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May indicate important phenomena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Measurement / entry errors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93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150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8ACB-51EC-469A-7B63-3DFE9C274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6593086-4EBA-B3A6-6F6F-18B530A7A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OUTLIERS (4): BEST PRACTICES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8490D013-2508-4274-54C9-549B66BDB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Investigate before removing: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Check for data entry / coding errors.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Verify measurement accuracy.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 understand the domain.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Document decisions: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Record which values were modified and why.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Be transparent about criteria used.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Make sure your work </a:t>
            </a:r>
            <a:r>
              <a:rPr lang="en-US"/>
              <a:t>is reproducible</a:t>
            </a:r>
            <a:endParaRPr lang="en-US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Sensitivity analysis: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Run analyses with and without outliers.</a:t>
            </a:r>
          </a:p>
          <a:p>
            <a:pPr marL="728653" lvl="1" indent="-342900">
              <a:lnSpc>
                <a:spcPct val="100000"/>
              </a:lnSpc>
            </a:pPr>
            <a:r>
              <a:rPr lang="en-US" dirty="0"/>
              <a:t>Report differences in results.</a:t>
            </a:r>
            <a:endParaRPr lang="en-US" noProof="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073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2BE81-5DE4-5887-6797-CC7E9BADB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B21FE48D-E536-FD45-7385-A30C55440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WORKSHOP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B2C78952-D571-EEB6-84D6-093187344C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Detecting outliers and deciding what to do with them.</a:t>
            </a:r>
          </a:p>
          <a:p>
            <a:pPr marL="457200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Turning non-normal distributions into normal distributions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7867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9"/>
    </mc:Choice>
    <mc:Fallback xmlns="">
      <p:transition spd="slow" advTm="4519"/>
    </mc:Fallback>
  </mc:AlternateContent>
</p:sld>
</file>

<file path=ppt/theme/theme1.xml><?xml version="1.0" encoding="utf-8"?>
<a:theme xmlns:a="http://schemas.openxmlformats.org/drawingml/2006/main" name="Presentatie_Sma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e2" id="{671DDF35-ECA7-4E3D-A33C-C8E03735DADE}" vid="{F5E29221-10C5-49DB-87C4-0557C1D5A8E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2C6846675690041B0AEF76721A33550" ma:contentTypeVersion="12" ma:contentTypeDescription="Een nieuw document maken." ma:contentTypeScope="" ma:versionID="7d80b5b27cb88b7e670b1fbb7cd7de23">
  <xsd:schema xmlns:xsd="http://www.w3.org/2001/XMLSchema" xmlns:xs="http://www.w3.org/2001/XMLSchema" xmlns:p="http://schemas.microsoft.com/office/2006/metadata/properties" xmlns:ns2="6b01692f-8f45-4310-abfd-accd438f234f" xmlns:ns3="41d33a03-4c74-4b4d-8466-39dbc86d9cdb" targetNamespace="http://schemas.microsoft.com/office/2006/metadata/properties" ma:root="true" ma:fieldsID="2679454ac823c4dc22358f51a5683c7b" ns2:_="" ns3:_="">
    <xsd:import namespace="6b01692f-8f45-4310-abfd-accd438f234f"/>
    <xsd:import namespace="41d33a03-4c74-4b4d-8466-39dbc86d9c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01692f-8f45-4310-abfd-accd438f234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33a03-4c74-4b4d-8466-39dbc86d9cd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65827D5-5A12-48FB-BA20-1E7CB9BA5BA1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67c6fd78-9e9e-49b0-99f6-392b7eb0c25b"/>
    <ds:schemaRef ds:uri="http://purl.org/dc/terms/"/>
    <ds:schemaRef ds:uri="http://schemas.microsoft.com/office/infopath/2007/PartnerControls"/>
    <ds:schemaRef ds:uri="53aadeef-871c-4d8b-955c-28f1a1590244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5A48691-3E40-4B9C-9CEF-B13064CE8A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01692f-8f45-4310-abfd-accd438f234f"/>
    <ds:schemaRef ds:uri="41d33a03-4c74-4b4d-8466-39dbc86d9c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E540D17-DFE7-4DA1-AB7C-9204237EF0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4752</TotalTime>
  <Words>911</Words>
  <Application>Microsoft Macintosh PowerPoint</Application>
  <PresentationFormat>Diavoorstelling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18</vt:i4>
      </vt:variant>
    </vt:vector>
  </HeadingPairs>
  <TitlesOfParts>
    <vt:vector size="23" baseType="lpstr">
      <vt:lpstr>Arial</vt:lpstr>
      <vt:lpstr>Avenir Next Condensed</vt:lpstr>
      <vt:lpstr>Calibri</vt:lpstr>
      <vt:lpstr>Cambria Math</vt:lpstr>
      <vt:lpstr>Presentatie_Smal</vt:lpstr>
      <vt:lpstr>PowerPoint-presentatie</vt:lpstr>
      <vt:lpstr>LECTURE OVERVIEW</vt:lpstr>
      <vt:lpstr>LESSON GOALS</vt:lpstr>
      <vt:lpstr>OUTLIERS (1): WHAT IS AN OUTLIER ANYWAY?</vt:lpstr>
      <vt:lpstr>OUTLIERS (2): ASSUMPTIONS</vt:lpstr>
      <vt:lpstr>OUTLIERS (3): IF DATA IS NOT NORMALLY DISTRIBUTED</vt:lpstr>
      <vt:lpstr>OUTLIERS (3): OUTLIERS ARE NOT ERRONEOUS DATA</vt:lpstr>
      <vt:lpstr>OUTLIERS (4): BEST PRACTICES</vt:lpstr>
      <vt:lpstr>WORKSHOP</vt:lpstr>
      <vt:lpstr>MISSING DATA (1): MCAR, MAR and MNAR</vt:lpstr>
      <vt:lpstr>MISSING DATA (2): MCAR</vt:lpstr>
      <vt:lpstr>MISSING DATA (3): MAR</vt:lpstr>
      <vt:lpstr>MISSING DATA (4): MNAR</vt:lpstr>
      <vt:lpstr>MISSING DATA (5): EXAMPLE</vt:lpstr>
      <vt:lpstr>MISSING DATA (6): HOW TO DEAL WITH MISSING DATA</vt:lpstr>
      <vt:lpstr>MISSING DATA (7): IMPUTATION RISKS</vt:lpstr>
      <vt:lpstr>MISSING DATA (8): IMPUTATION EXAMPLE</vt:lpstr>
      <vt:lpstr>MISSING DATA (9): IMPUTATION BEST PRACTICES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Matthijs de Jonge</cp:lastModifiedBy>
  <cp:revision>198</cp:revision>
  <dcterms:created xsi:type="dcterms:W3CDTF">2015-07-08T04:47:01Z</dcterms:created>
  <dcterms:modified xsi:type="dcterms:W3CDTF">2025-10-20T07:12:51Z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0x010100B2C6846675690041B0AEF76721A33550</vt:lpwstr>
  </property>
</Properties>
</file>