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80" r:id="rId6"/>
    <p:sldId id="286" r:id="rId7"/>
    <p:sldId id="281" r:id="rId8"/>
    <p:sldId id="282" r:id="rId9"/>
    <p:sldId id="283" r:id="rId10"/>
    <p:sldId id="284" r:id="rId11"/>
    <p:sldId id="287" r:id="rId12"/>
    <p:sldId id="288" r:id="rId13"/>
    <p:sldId id="289" r:id="rId14"/>
    <p:sldId id="2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 autoAdjust="0"/>
    <p:restoredTop sz="94585" autoAdjust="0"/>
  </p:normalViewPr>
  <p:slideViewPr>
    <p:cSldViewPr snapToGrid="0" snapToObjects="1">
      <p:cViewPr varScale="1">
        <p:scale>
          <a:sx n="73" d="100"/>
          <a:sy n="73" d="100"/>
        </p:scale>
        <p:origin x="192" y="2032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7" y="1624877"/>
            <a:ext cx="3997787" cy="2545109"/>
          </a:xfrm>
          <a:prstGeom prst="rect">
            <a:avLst/>
          </a:prstGeom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9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1895907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sz="6750" b="1">
                <a:latin typeface="Avenir Next Condensed" panose="020B0506020202020204" pitchFamily="34" charset="0"/>
              </a:defRPr>
            </a:lvl1pPr>
          </a:lstStyle>
          <a:p>
            <a:r>
              <a:rPr lang="nl-NL" dirty="0"/>
              <a:t>VOORBEELD VAN EEN TITEL_</a:t>
            </a:r>
          </a:p>
        </p:txBody>
      </p:sp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04E48767-DBA0-4144-B07A-E0457FACA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917701"/>
            <a:ext cx="3600450" cy="4259263"/>
          </a:xfrm>
        </p:spPr>
        <p:txBody>
          <a:bodyPr>
            <a:normAutofit/>
          </a:bodyPr>
          <a:lstStyle>
            <a:lvl1pPr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1329CB-FA5D-45B5-AA42-AC585215A1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CE54818A-2359-4656-8BAE-BA7A617F31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750B259D-85C8-43A7-A164-0E5FF89B8B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62" y="601590"/>
            <a:ext cx="355939" cy="297299"/>
          </a:xfrm>
          <a:prstGeom prst="rect">
            <a:avLst/>
          </a:prstGeom>
        </p:spPr>
      </p:pic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2" y="5429601"/>
            <a:ext cx="3683000" cy="49371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0162" y="1628775"/>
            <a:ext cx="3683000" cy="36004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7" y="6227764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056"/>
          </a:solidFill>
          <a:latin typeface="Avenir Next Condensed" panose="020B05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28585" indent="-128585" algn="l" defTabSz="514337" rtl="0" eaLnBrk="1" latinLnBrk="0" hangingPunct="1">
        <a:lnSpc>
          <a:spcPct val="80000"/>
        </a:lnSpc>
        <a:spcBef>
          <a:spcPts val="56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_OUTLIERS</a:t>
            </a: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94FD-CC7E-DD9D-9810-A254CC769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684BA2-FB67-8F58-1A53-7CDD1A5E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TITEL SLIDE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608D39-C09C-C9C6-B5D3-F382243E6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Verder </a:t>
            </a:r>
            <a:r>
              <a:rPr lang="en-US" b="1" noProof="0" dirty="0" err="1"/>
              <a:t>alles</a:t>
            </a:r>
            <a:endParaRPr lang="en-US" b="1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In Arial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07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07A0-AF0D-FE19-3A1A-A6D110581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D8CC81-32DD-5512-CCF7-14A1A47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TITEL SLIDE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CD5D9ED-CAFA-CA66-5B5C-4CB543F81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Verder </a:t>
            </a:r>
            <a:r>
              <a:rPr lang="en-US" b="1" noProof="0" dirty="0" err="1"/>
              <a:t>alles</a:t>
            </a:r>
            <a:endParaRPr lang="en-US" b="1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In Arial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15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LECTURE OVERVIEW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Lesson goals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Outliers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Workshop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Missing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1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LESSON GOALS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identifies outliers and differentiates between outliers and erroneous data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identifies missing data and interprets its meaning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reflects on what outliers mean in their data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distinguishes between "dirty data" and choosing the wrong distribution model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5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68AEC-078F-1B50-ADE0-B707B767E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A331F0-12F3-2654-DB62-212D06FA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(1): WHAT IS AN OUTLIER ANYWAY?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5D72A3FE-9AFB-0265-0AFA-CD556D7B91C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is an outlier anyway?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Example 1.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is an outlier is related to the shape of the distribution.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Matplotlib boxplots flag values as outliers as follows: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noProof="0" dirty="0"/>
                  <a:t>Calculate the </a:t>
                </a:r>
                <a:r>
                  <a:rPr lang="en-US" noProof="0" dirty="0" err="1"/>
                  <a:t>InterQuartile</a:t>
                </a:r>
                <a:r>
                  <a:rPr lang="en-US" noProof="0" dirty="0"/>
                  <a:t> Range (IQR): Q3 – Q2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noProof="0" dirty="0"/>
                  <a:t>&gt; Q1 – 1.5 x IQR and &lt; Q3 + 1.5 IQR are outliers (</a:t>
                </a:r>
                <a:r>
                  <a:rPr lang="en-US" noProof="0" dirty="0" err="1"/>
                  <a:t>ie</a:t>
                </a:r>
                <a:r>
                  <a:rPr lang="en-US" noProof="0" dirty="0"/>
                  <a:t> the lowest 25% and the highest 25%)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noProof="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Alternate method: calculate the Z-score:</a:t>
                </a:r>
              </a:p>
              <a:p>
                <a:pPr marL="728653" lvl="1" indent="-3429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nl-NL" b="0" noProof="0" dirty="0">
                  <a:ea typeface="Cambria Math" panose="02040503050406030204" pitchFamily="18" charset="0"/>
                </a:endParaRPr>
              </a:p>
              <a:p>
                <a:pPr marL="728653" lvl="1" indent="-342900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noProof="0" dirty="0"/>
                  <a:t> : outliers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constitutes an outlier is a matter of convention.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noProof="0" dirty="0"/>
              </a:p>
            </p:txBody>
          </p:sp>
        </mc:Choice>
        <mc:Fallback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5D72A3FE-9AFB-0265-0AFA-CD556D7B9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43" t="-890" b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8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EB812-F931-E646-DF1C-F9AB4418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52B3FE-1148-D4C3-62C1-837F0ECE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(2): ASSUMPTIONS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C7023E2-F213-1E53-F5A4-FEAA76572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flag the lowest 25% and the highest 25% as outliers, there should be a clearly recognizable middle 50%.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Z-score also also makes assumptions about the shape of the data.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Other assumptions: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Data comes from a single population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Data is continuous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Observations are independent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What </a:t>
            </a:r>
            <a:r>
              <a:rPr lang="en-US" dirty="0"/>
              <a:t>could happen if one or more of these assumptions is not met?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97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CD2EC-A135-D9D8-286D-65C16DEB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86C306-9D4C-4452-B51F-0A4CE816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(3): IF DATA IS NOT NORMALLY DISTRIBUTED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C5D88FF-11EF-8F33-1DC1-7FF314B62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Try a different method for calculation outliers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EG: Mean Absolute Deviation:</a:t>
            </a:r>
          </a:p>
          <a:p>
            <a:pPr marL="985821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noProof="0" dirty="0"/>
              <a:t>Calculate the absolute deviation of each data point from the </a:t>
            </a:r>
            <a:r>
              <a:rPr lang="en-US" b="1" noProof="0" dirty="0"/>
              <a:t>median</a:t>
            </a:r>
            <a:r>
              <a:rPr lang="en-US" noProof="0" dirty="0"/>
              <a:t> and then apply a scaling factor to it. </a:t>
            </a:r>
          </a:p>
          <a:p>
            <a:pPr marL="985821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Outliers are all points with </a:t>
            </a:r>
            <a:r>
              <a:rPr lang="en-US" dirty="0" err="1"/>
              <a:t>MADscaled</a:t>
            </a:r>
            <a:r>
              <a:rPr lang="en-US" dirty="0"/>
              <a:t> &gt; 2.5 (or some other value)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Turn the distribution into a normal distribution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EG: Apply a log transformation to a log normal distribution and </a:t>
            </a:r>
            <a:r>
              <a:rPr lang="en-US" b="1" dirty="0"/>
              <a:t>then</a:t>
            </a:r>
            <a:r>
              <a:rPr lang="en-US" dirty="0"/>
              <a:t> calculate the IQR.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Adjust the cutoff points for the IQR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Useful if the distribution is skewed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Create subgroups and apply outlier detection within each subgroup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Do this if the data is multi modal.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60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68451-BC59-85A8-3221-7760D47C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864953-48C4-B951-3C69-B0A65267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(3): OUTLIERS ARE NOT ERRONEOUS DATA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4141E54-5952-CF48-2AFD-482E4958F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Even if the data is normally distributed, the fact that a data point is an outlier does not in itself mean anything!</a:t>
            </a:r>
            <a:endParaRPr lang="en-US" b="1" noProof="0" dirty="0"/>
          </a:p>
          <a:p>
            <a:pPr>
              <a:lnSpc>
                <a:spcPct val="100000"/>
              </a:lnSpc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7E0CEA1-D7DF-87A5-A134-F76EBF5E8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67468"/>
              </p:ext>
            </p:extLst>
          </p:nvPr>
        </p:nvGraphicFramePr>
        <p:xfrm>
          <a:off x="1524000" y="3128169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888531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5191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Erroneous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Unusual but valid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provide valuable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Should be corrected or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indicate important phenomena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Measurement / entry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9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15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28ACB-51EC-469A-7B63-3DFE9C27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593086-4EBA-B3A6-6F6F-18B530A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(4): BEST PRACTICES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490D013-2508-4274-54C9-549B66BD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Investigate before removing: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Check for data entry / coding errors.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Verify measurement accuracy.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Make sure you understand the domain.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Document decisions: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Record which values were modified and why.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Be transparent about criteria used.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Make sure your work </a:t>
            </a:r>
            <a:r>
              <a:rPr lang="en-US"/>
              <a:t>is reproducible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Sensitivity analysis: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Run analyses with and without outliers.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Report differences in results.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3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2BE81-5DE4-5887-6797-CC7E9BADB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21FE48D-E536-FD45-7385-A30C5544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TITEL SLIDE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2C78952-D571-EEB6-84D6-093187344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Verder </a:t>
            </a:r>
            <a:r>
              <a:rPr lang="en-US" b="1" noProof="0" dirty="0" err="1"/>
              <a:t>alles</a:t>
            </a:r>
            <a:endParaRPr lang="en-US" b="1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In Arial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86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19"/>
    </mc:Choice>
    <mc:Fallback>
      <p:transition spd="slow" advTm="4519"/>
    </mc:Fallback>
  </mc:AlternateContent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2" id="{671DDF35-ECA7-4E3D-A33C-C8E03735DADE}" vid="{F5E29221-10C5-49DB-87C4-0557C1D5A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6846675690041B0AEF76721A33550" ma:contentTypeVersion="12" ma:contentTypeDescription="Een nieuw document maken." ma:contentTypeScope="" ma:versionID="7d80b5b27cb88b7e670b1fbb7cd7de23">
  <xsd:schema xmlns:xsd="http://www.w3.org/2001/XMLSchema" xmlns:xs="http://www.w3.org/2001/XMLSchema" xmlns:p="http://schemas.microsoft.com/office/2006/metadata/properties" xmlns:ns2="6b01692f-8f45-4310-abfd-accd438f234f" xmlns:ns3="41d33a03-4c74-4b4d-8466-39dbc86d9cdb" targetNamespace="http://schemas.microsoft.com/office/2006/metadata/properties" ma:root="true" ma:fieldsID="2679454ac823c4dc22358f51a5683c7b" ns2:_="" ns3:_="">
    <xsd:import namespace="6b01692f-8f45-4310-abfd-accd438f234f"/>
    <xsd:import namespace="41d33a03-4c74-4b4d-8466-39dbc86d9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1692f-8f45-4310-abfd-accd438f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3a03-4c74-4b4d-8466-39dbc86d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5827D5-5A12-48FB-BA20-1E7CB9BA5BA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7c6fd78-9e9e-49b0-99f6-392b7eb0c25b"/>
    <ds:schemaRef ds:uri="http://purl.org/dc/terms/"/>
    <ds:schemaRef ds:uri="http://schemas.microsoft.com/office/infopath/2007/PartnerControls"/>
    <ds:schemaRef ds:uri="53aadeef-871c-4d8b-955c-28f1a159024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A48691-3E40-4B9C-9CEF-B13064CE8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01692f-8f45-4310-abfd-accd438f234f"/>
    <ds:schemaRef ds:uri="41d33a03-4c74-4b4d-8466-39dbc86d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540D17-DFE7-4DA1-AB7C-9204237EF0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4741</TotalTime>
  <Words>533</Words>
  <Application>Microsoft Macintosh PowerPoint</Application>
  <PresentationFormat>Diavoorstelling 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Avenir Next Condensed</vt:lpstr>
      <vt:lpstr>Calibri</vt:lpstr>
      <vt:lpstr>Cambria Math</vt:lpstr>
      <vt:lpstr>Presentatie_Smal</vt:lpstr>
      <vt:lpstr>PowerPoint-presentatie</vt:lpstr>
      <vt:lpstr>LECTURE OVERVIEW</vt:lpstr>
      <vt:lpstr>LESSON GOALS</vt:lpstr>
      <vt:lpstr>OUTLIERS (1): WHAT IS AN OUTLIER ANYWAY?</vt:lpstr>
      <vt:lpstr>OUTLIERS (2): ASSUMPTIONS</vt:lpstr>
      <vt:lpstr>OUTLIERS (3): IF DATA IS NOT NORMALLY DISTRIBUTED</vt:lpstr>
      <vt:lpstr>OUTLIERS (3): OUTLIERS ARE NOT ERRONEOUS DATA</vt:lpstr>
      <vt:lpstr>OUTLIERS (4): BEST PRACTICES</vt:lpstr>
      <vt:lpstr>TITEL SLIDE</vt:lpstr>
      <vt:lpstr>TITEL SLIDE</vt:lpstr>
      <vt:lpstr>TITEL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Matthijs de Jonge</cp:lastModifiedBy>
  <cp:revision>180</cp:revision>
  <dcterms:created xsi:type="dcterms:W3CDTF">2015-07-08T04:47:01Z</dcterms:created>
  <dcterms:modified xsi:type="dcterms:W3CDTF">2025-10-02T10:27:49Z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0x010100B2C6846675690041B0AEF76721A33550</vt:lpwstr>
  </property>
</Properties>
</file>