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0" r:id="rId6"/>
    <p:sldId id="286" r:id="rId7"/>
    <p:sldId id="281" r:id="rId8"/>
    <p:sldId id="282" r:id="rId9"/>
    <p:sldId id="283" r:id="rId10"/>
    <p:sldId id="284" r:id="rId11"/>
    <p:sldId id="287" r:id="rId12"/>
    <p:sldId id="288" r:id="rId13"/>
    <p:sldId id="289" r:id="rId14"/>
    <p:sldId id="285" r:id="rId15"/>
    <p:sldId id="290" r:id="rId16"/>
    <p:sldId id="294" r:id="rId17"/>
    <p:sldId id="295" r:id="rId18"/>
    <p:sldId id="296" r:id="rId19"/>
    <p:sldId id="292" r:id="rId20"/>
    <p:sldId id="291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585" autoAdjust="0"/>
  </p:normalViewPr>
  <p:slideViewPr>
    <p:cSldViewPr snapToGrid="0" snapToObjects="1">
      <p:cViewPr varScale="1">
        <p:scale>
          <a:sx n="73" d="100"/>
          <a:sy n="73" d="100"/>
        </p:scale>
        <p:origin x="192" y="203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_OUTLIERS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4FD-CC7E-DD9D-9810-A254CC76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684BA2-FB67-8F58-1A53-7CDD1A5E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(1): MCAR, MAR and MNAR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608D39-C09C-C9C6-B5D3-F382243E6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MCAR: Missing Completely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MAR: Missing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MNAR: Missing Not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0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07A0-AF0D-FE19-3A1A-A6D110581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D8CC81-32DD-5512-CCF7-14A1A47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(2): MCAR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CD5D9ED-CAFA-CA66-5B5C-4CB543F81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MCAR: Missing Completely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is independent of any variables.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Least problematic: unbiased results even with deletion.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machine failure, spilled coffee, etc.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during patient appointments, doctors sometimes forget to record all the required data.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1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F283-D51D-54BC-E0DD-DCBA381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A493D-44EC-F091-3E64-C1A97433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(3): MAR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6922C05-A6FC-F1A1-46ED-E98ABF5A1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MAR: Missing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depends on some variable that is observed.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Can be dealt with.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you know them.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patients miss appointments if they are elderly, but you know their age so you can correct for this.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1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D81B4-4420-22A7-4974-F045687D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2698CB-99A7-CF85-220C-63093F9E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(4): MNAR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963CC69-EB13-3416-5BA8-C36C09D1B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MNAR: Missing Not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depends on unobserved variables.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Most problematic: will require further work that often involves domain knowledge.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these are not known, which is why this is so problematic.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patients miss appointments but it is unknown whether this simply because they are old (and you don't know their ages to begin with). 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55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62D8-426E-ABE6-6EEA-889A54A6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B64A13-2BD4-6B35-7C17-80C31F8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(5): EXAMPLE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286643C-E6EB-2011-5026-553CFB39D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Example: Titanic data set</a:t>
            </a:r>
          </a:p>
        </p:txBody>
      </p:sp>
    </p:spTree>
    <p:extLst>
      <p:ext uri="{BB962C8B-B14F-4D97-AF65-F5344CB8AC3E}">
        <p14:creationId xmlns:p14="http://schemas.microsoft.com/office/powerpoint/2010/main" val="234798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B2B8-8AB0-3F2D-254C-8D164A8D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38F420-E31C-7585-3FDC-5C9CE62F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(6): HOW TO DEAL WITH MISSING DATA</a:t>
            </a:r>
            <a:endParaRPr lang="en-US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8CAE07A-6B35-613A-D640-27C73EBBA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 err="1"/>
              <a:t>DropNA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Imputation: filling missing data with sensible values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Simple: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Mean / Median / Mode substitution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/>
              <a:t>Last observation carried forward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Not so simple: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Simple prediction (regression)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k-Nearest Neighbors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/>
              <a:t>Maximum Likelihood Estimation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Random Forest Imputation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 err="1"/>
              <a:t>Etc</a:t>
            </a:r>
            <a:endParaRPr lang="en-US" noProof="0" dirty="0"/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See https://scikit-</a:t>
            </a:r>
            <a:r>
              <a:rPr lang="en-US" dirty="0" err="1"/>
              <a:t>learn.org</a:t>
            </a:r>
            <a:r>
              <a:rPr lang="en-US" dirty="0"/>
              <a:t>/stable/modules/</a:t>
            </a:r>
            <a:r>
              <a:rPr lang="en-US" dirty="0" err="1"/>
              <a:t>impute.html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72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E4E-8778-EDB6-4FE7-B310F58C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7BACA7A-6F39-C4D6-1981-7731C6E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(7): IMPUTATION RISKS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2489CB5-A12D-364C-CC99-A0920C846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Imputation risks: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Reduces variance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May introduce bias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Distorts relationships between variables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Obscures the fact that missingness is itself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59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5062A-E038-D644-D084-8471ACDD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AD5745-C8E4-6CB1-124D-021654F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(8): IMPUTATION EXAMPLE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87CDFC1-7039-7F5D-8BE7-802CA517D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Imputing missing age values in the Titanic data set.</a:t>
            </a:r>
          </a:p>
        </p:txBody>
      </p:sp>
    </p:spTree>
    <p:extLst>
      <p:ext uri="{BB962C8B-B14F-4D97-AF65-F5344CB8AC3E}">
        <p14:creationId xmlns:p14="http://schemas.microsoft.com/office/powerpoint/2010/main" val="306983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1F9B-DC24-958F-00DD-857C9507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74B77B-2C31-8732-9A07-E71F8090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(9): IMPUTATION BEST PRACTICES</a:t>
            </a:r>
            <a:endParaRPr lang="en-US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98457C-9DA3-4911-926F-75555591A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understand WHY data is missing.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methods appropriate to the situation: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Completely At Random: simple methods may suffice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Not At Random: collect additional data or use sensitivity analysis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the effect of different imputation methods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77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LECTURE OVERVIEW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Lesson goals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Workshop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Missing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LESSON GOALS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outliers and differentiates between outliers and erroneous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missing data and interprets its meaning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reflects on what outliers mean in their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distinguishes between "dirty data" and choosing the wrong distribution model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8AEC-078F-1B50-ADE0-B707B767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A331F0-12F3-2654-DB62-212D06FA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(1): WHAT IS AN OUTLIER ANYWAY?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anyway?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Example 1.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is related to the shape of the distribution.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Matplotlib boxplots flag values as outliers as follows: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Calculate the </a:t>
                </a:r>
                <a:r>
                  <a:rPr lang="en-US" noProof="0" dirty="0" err="1"/>
                  <a:t>InterQuartile</a:t>
                </a:r>
                <a:r>
                  <a:rPr lang="en-US" noProof="0" dirty="0"/>
                  <a:t> Range (IQR): Q3 – Q2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&gt; Q1 – 1.5 x IQR and &lt; Q3 + 1.5 IQR are outliers (</a:t>
                </a:r>
                <a:r>
                  <a:rPr lang="en-US" noProof="0" dirty="0" err="1"/>
                  <a:t>ie</a:t>
                </a:r>
                <a:r>
                  <a:rPr lang="en-US" noProof="0" dirty="0"/>
                  <a:t> the lowest 25% and the highest 25%)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Alternate method: calculate the Z-score:</a:t>
                </a: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nl-NL" b="0" noProof="0" dirty="0">
                  <a:ea typeface="Cambria Math" panose="02040503050406030204" pitchFamily="18" charset="0"/>
                </a:endParaRP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noProof="0" dirty="0"/>
                  <a:t> : outliers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constitutes an outlier is a matter of convention.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noProof="0" dirty="0"/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43" t="-890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B812-F931-E646-DF1C-F9AB4418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52B3FE-1148-D4C3-62C1-837F0ECE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(2): ASSUMPTIONS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C7023E2-F213-1E53-F5A4-FEAA76572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flag the lowest 25% and the highest 25% as outliers, there should be a clearly recognizable middle 50%.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Z-score also also makes assumptions about the shape of the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Other assumptions: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Data comes from a single population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Data is continuous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Observations are independent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What </a:t>
            </a:r>
            <a:r>
              <a:rPr lang="en-US" dirty="0"/>
              <a:t>could happen if one or more of these assumptions is not met?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9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CD2EC-A135-D9D8-286D-65C16DEB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86C306-9D4C-4452-B51F-0A4CE81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IF DATA IS NOT NORMALLY DISTRIBUTED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C5D88FF-11EF-8F33-1DC1-7FF314B62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Try a different method for calculation outliers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Mean Absolute Deviation: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noProof="0" dirty="0"/>
              <a:t>Calculate the absolute deviation of each data point from the </a:t>
            </a:r>
            <a:r>
              <a:rPr lang="en-US" b="1" noProof="0" dirty="0"/>
              <a:t>median</a:t>
            </a:r>
            <a:r>
              <a:rPr lang="en-US" noProof="0" dirty="0"/>
              <a:t> and then apply a scaling factor to it. 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Outliers are all points with </a:t>
            </a:r>
            <a:r>
              <a:rPr lang="en-US" dirty="0" err="1"/>
              <a:t>MADscaled</a:t>
            </a:r>
            <a:r>
              <a:rPr lang="en-US" dirty="0"/>
              <a:t> &gt; 2.5 (or some other value)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Turn the distribution into a normal distribution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Apply a log transformation to a log normal distribution and </a:t>
            </a:r>
            <a:r>
              <a:rPr lang="en-US" b="1" dirty="0"/>
              <a:t>then</a:t>
            </a:r>
            <a:r>
              <a:rPr lang="en-US" dirty="0"/>
              <a:t> calculate the IQR.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Adjust the cutoff points for the IQR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Useful if the distribution is skewed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Create subgroups and apply outlier detection within each subgroup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Do this if the data is multi modal.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68451-BC59-85A8-3221-7760D47C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864953-48C4-B951-3C69-B0A6526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OUTLIERS ARE NOT ERRONEOUS DATA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4141E54-5952-CF48-2AFD-482E4958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Even if the data is normally distributed, the fact that a data point is an outlier does not in itself mean anything!</a:t>
            </a:r>
            <a:endParaRPr lang="en-US" b="1" noProof="0" dirty="0"/>
          </a:p>
          <a:p>
            <a:pPr>
              <a:lnSpc>
                <a:spcPct val="100000"/>
              </a:lnSpc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7E0CEA1-D7DF-87A5-A134-F76EBF5E8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7468"/>
              </p:ext>
            </p:extLst>
          </p:nvPr>
        </p:nvGraphicFramePr>
        <p:xfrm>
          <a:off x="1524000" y="3128169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8853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191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Erroneous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Unusual but valid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valuable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 be corrected or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indicate important phenomena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Measurement / entry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9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8ACB-51EC-469A-7B63-3DFE9C27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593086-4EBA-B3A6-6F6F-18B530A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(4): BEST PRACTICES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90D013-2508-4274-54C9-549B66BD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before removing: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Check for data entry / coding errors.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Verify measurement accuracy.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 understand the domain.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 decisions: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Record which values were modified and why.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Be transparent about criteria used.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your work </a:t>
            </a:r>
            <a:r>
              <a:rPr lang="en-US"/>
              <a:t>is reproducible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Sensitivity analysis: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Run analyses with and without outliers.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Report differences in results.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BE81-5DE4-5887-6797-CC7E9BADB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1FE48D-E536-FD45-7385-A30C554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WORKSHOP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2C78952-D571-EEB6-84D6-093187344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Detecting outliers and deciding what to do with them.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Turning non-normal distributions into normal distributions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8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908</Words>
  <Application>Microsoft Macintosh PowerPoint</Application>
  <PresentationFormat>Diavoorstelling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Avenir Next Condensed</vt:lpstr>
      <vt:lpstr>Calibri</vt:lpstr>
      <vt:lpstr>Cambria Math</vt:lpstr>
      <vt:lpstr>Presentatie_Smal</vt:lpstr>
      <vt:lpstr>PowerPoint-presentatie</vt:lpstr>
      <vt:lpstr>LECTURE OVERVIEW</vt:lpstr>
      <vt:lpstr>LESSON GOALS</vt:lpstr>
      <vt:lpstr>OUTLIERS (1): WHAT IS AN OUTLIER ANYWAY?</vt:lpstr>
      <vt:lpstr>OUTLIERS (2): ASSUMPTIONS</vt:lpstr>
      <vt:lpstr>OUTLIERS (3): IF DATA IS NOT NORMALLY DISTRIBUTED</vt:lpstr>
      <vt:lpstr>OUTLIERS (3): OUTLIERS ARE NOT ERRONEOUS DATA</vt:lpstr>
      <vt:lpstr>OUTLIERS (4): BEST PRACTICES</vt:lpstr>
      <vt:lpstr>WORKSHOP</vt:lpstr>
      <vt:lpstr>MISSING DATA (1): MCAR, MAR and MNAR</vt:lpstr>
      <vt:lpstr>MISSING DATA (2): MCAR</vt:lpstr>
      <vt:lpstr>MISSING DATA (3): MAR</vt:lpstr>
      <vt:lpstr>MISSING DATA (4): MNAR</vt:lpstr>
      <vt:lpstr>MISSING DATA (5): EXAMPLE</vt:lpstr>
      <vt:lpstr>MISSING DATA (6): HOW TO DEAL WITH MISSING DATA</vt:lpstr>
      <vt:lpstr>MISSING DATA (7): IMPUTATION RISKS</vt:lpstr>
      <vt:lpstr>MISSING DATA (8): IMPUTATION EXAMPLE</vt:lpstr>
      <vt:lpstr>MISSING DATA (9): IMPUTATION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197</cp:revision>
  <dcterms:created xsi:type="dcterms:W3CDTF">2015-07-08T04:47:01Z</dcterms:created>
  <dcterms:modified xsi:type="dcterms:W3CDTF">2025-10-02T12:10:14Z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