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7" r:id="rId5"/>
    <p:sldId id="280" r:id="rId6"/>
    <p:sldId id="283" r:id="rId7"/>
    <p:sldId id="284" r:id="rId8"/>
    <p:sldId id="281" r:id="rId9"/>
    <p:sldId id="285" r:id="rId10"/>
    <p:sldId id="286" r:id="rId11"/>
    <p:sldId id="287" r:id="rId12"/>
    <p:sldId id="288" r:id="rId13"/>
    <p:sldId id="289" r:id="rId14"/>
    <p:sldId id="290" r:id="rId15"/>
    <p:sldId id="291" r:id="rId16"/>
    <p:sldId id="282" r:id="rId17"/>
    <p:sldId id="29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3">
          <p15:clr>
            <a:srgbClr val="A4A3A4"/>
          </p15:clr>
        </p15:guide>
        <p15:guide id="2" orient="horz" pos="1503">
          <p15:clr>
            <a:srgbClr val="A4A3A4"/>
          </p15:clr>
        </p15:guide>
        <p15:guide id="3" orient="horz" pos="3863">
          <p15:clr>
            <a:srgbClr val="A4A3A4"/>
          </p15:clr>
        </p15:guide>
        <p15:guide id="4" orient="horz" pos="1009">
          <p15:clr>
            <a:srgbClr val="A4A3A4"/>
          </p15:clr>
        </p15:guide>
        <p15:guide id="5" pos="5599">
          <p15:clr>
            <a:srgbClr val="A4A3A4"/>
          </p15:clr>
        </p15:guide>
        <p15:guide id="6" pos="1818">
          <p15:clr>
            <a:srgbClr val="A4A3A4"/>
          </p15:clr>
        </p15:guide>
        <p15:guide id="7" pos="153">
          <p15:clr>
            <a:srgbClr val="A4A3A4"/>
          </p15:clr>
        </p15:guide>
        <p15:guide id="8" pos="16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8657"/>
    <a:srgbClr val="A9976A"/>
    <a:srgbClr val="837752"/>
    <a:srgbClr val="AC9660"/>
    <a:srgbClr val="FFE411"/>
    <a:srgbClr val="FFFFFF"/>
    <a:srgbClr val="FED91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34" autoAdjust="0"/>
    <p:restoredTop sz="94651" autoAdjust="0"/>
  </p:normalViewPr>
  <p:slideViewPr>
    <p:cSldViewPr snapToGrid="0" snapToObjects="1">
      <p:cViewPr>
        <p:scale>
          <a:sx n="110" d="100"/>
          <a:sy n="110" d="100"/>
        </p:scale>
        <p:origin x="2232" y="888"/>
      </p:cViewPr>
      <p:guideLst>
        <p:guide orient="horz" pos="4003"/>
        <p:guide orient="horz" pos="1503"/>
        <p:guide orient="horz" pos="3863"/>
        <p:guide orient="horz" pos="1009"/>
        <p:guide pos="5599"/>
        <p:guide pos="1818"/>
        <p:guide pos="153"/>
        <p:guide pos="167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D7098F-87C7-3046-B8E1-0317C0D8D9C4}" type="datetimeFigureOut">
              <a:rPr lang="en-US" smtClean="0"/>
              <a:t>3/26/25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E41DC2-B95D-474E-A103-7B49B8540033}" type="slidenum">
              <a:rPr lang="en-US" smtClean="0"/>
              <a:t>‹nr.›</a:t>
            </a:fld>
            <a:endParaRPr lang="en-US"/>
          </a:p>
        </p:txBody>
      </p:sp>
    </p:spTree>
    <p:extLst>
      <p:ext uri="{BB962C8B-B14F-4D97-AF65-F5344CB8AC3E}">
        <p14:creationId xmlns:p14="http://schemas.microsoft.com/office/powerpoint/2010/main" val="3067925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3074A2-D88D-8F43-B619-246CA3905610}" type="datetimeFigureOut">
              <a:rPr lang="en-US" smtClean="0"/>
              <a:t>3/26/25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8542CC-6F26-A34B-8E15-4341DD4E0F8B}" type="slidenum">
              <a:rPr lang="en-US" smtClean="0"/>
              <a:t>‹nr.›</a:t>
            </a:fld>
            <a:endParaRPr lang="en-US"/>
          </a:p>
        </p:txBody>
      </p:sp>
    </p:spTree>
    <p:extLst>
      <p:ext uri="{BB962C8B-B14F-4D97-AF65-F5344CB8AC3E}">
        <p14:creationId xmlns:p14="http://schemas.microsoft.com/office/powerpoint/2010/main" val="36530998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21" name="Afbeelding 4">
            <a:extLst>
              <a:ext uri="{FF2B5EF4-FFF2-40B4-BE49-F238E27FC236}">
                <a16:creationId xmlns:a16="http://schemas.microsoft.com/office/drawing/2014/main" id="{3E43DDCB-339E-4C3A-9E9E-C22943510D3B}"/>
              </a:ext>
            </a:extLst>
          </p:cNvPr>
          <p:cNvPicPr>
            <a:picLocks noChangeAspect="1"/>
          </p:cNvPicPr>
          <p:nvPr/>
        </p:nvPicPr>
        <p:blipFill>
          <a:blip r:embed="rId2"/>
          <a:stretch>
            <a:fillRect/>
          </a:stretch>
        </p:blipFill>
        <p:spPr>
          <a:xfrm>
            <a:off x="4043907" y="1624877"/>
            <a:ext cx="3997787" cy="2545109"/>
          </a:xfrm>
          <a:prstGeom prst="rect">
            <a:avLst/>
          </a:prstGeom>
        </p:spPr>
      </p:pic>
      <p:sp>
        <p:nvSpPr>
          <p:cNvPr id="29" name="Tijdelijke aanduiding voor tekst 28">
            <a:extLst>
              <a:ext uri="{FF2B5EF4-FFF2-40B4-BE49-F238E27FC236}">
                <a16:creationId xmlns:a16="http://schemas.microsoft.com/office/drawing/2014/main" id="{FDED8E11-341A-45D2-85B1-F7C4DB53232E}"/>
              </a:ext>
            </a:extLst>
          </p:cNvPr>
          <p:cNvSpPr>
            <a:spLocks noGrp="1"/>
          </p:cNvSpPr>
          <p:nvPr>
            <p:ph type="body" sz="quarter" idx="11" hasCustomPrompt="1"/>
          </p:nvPr>
        </p:nvSpPr>
        <p:spPr>
          <a:xfrm>
            <a:off x="669926" y="5095875"/>
            <a:ext cx="7839075" cy="1009650"/>
          </a:xfrm>
        </p:spPr>
        <p:txBody>
          <a:bodyPr>
            <a:normAutofit/>
          </a:bodyPr>
          <a:lstStyle>
            <a:lvl1pPr marL="0" indent="0">
              <a:buNone/>
              <a:defRPr lang="en-GB" sz="2475" b="0" i="0" u="none" strike="noStrike" cap="none" spc="0" baseline="0" dirty="0">
                <a:ln>
                  <a:noFill/>
                </a:ln>
                <a:solidFill>
                  <a:srgbClr val="000000"/>
                </a:solidFill>
                <a:uFillTx/>
                <a:latin typeface="Avenir Next Condensed"/>
                <a:ea typeface="Avenir Next Condensed Medium"/>
                <a:cs typeface="Avenir Next Condensed Medium"/>
                <a:sym typeface="Avenir Next Condensed Medium"/>
              </a:defRPr>
            </a:lvl1pPr>
          </a:lstStyle>
          <a:p>
            <a:pPr lvl="0"/>
            <a:r>
              <a:rPr lang="nl-NL" dirty="0"/>
              <a:t>VOORBEELD VAN EEN ONDERTITEL</a:t>
            </a:r>
            <a:endParaRPr lang="en-GB" dirty="0"/>
          </a:p>
        </p:txBody>
      </p:sp>
      <p:sp>
        <p:nvSpPr>
          <p:cNvPr id="34" name="Tijdelijke aanduiding voor tekst 33">
            <a:extLst>
              <a:ext uri="{FF2B5EF4-FFF2-40B4-BE49-F238E27FC236}">
                <a16:creationId xmlns:a16="http://schemas.microsoft.com/office/drawing/2014/main" id="{D9C3A310-643B-4139-9F62-77D06674713C}"/>
              </a:ext>
            </a:extLst>
          </p:cNvPr>
          <p:cNvSpPr>
            <a:spLocks noGrp="1"/>
          </p:cNvSpPr>
          <p:nvPr>
            <p:ph type="body" sz="quarter" idx="12" hasCustomPrompt="1"/>
          </p:nvPr>
        </p:nvSpPr>
        <p:spPr>
          <a:xfrm>
            <a:off x="669925" y="1196299"/>
            <a:ext cx="7844102" cy="588915"/>
          </a:xfrm>
        </p:spPr>
        <p:txBody>
          <a:bodyPr anchor="b">
            <a:noAutofit/>
          </a:bodyPr>
          <a:lstStyle>
            <a:lvl1pPr marL="0" indent="0">
              <a:buNone/>
              <a:defRPr lang="nl-NL" sz="1846" b="0" kern="1200" baseline="0" dirty="0" smtClean="0">
                <a:solidFill>
                  <a:srgbClr val="E50856"/>
                </a:solidFill>
                <a:latin typeface="Avenir Next Condensed"/>
                <a:ea typeface="Avenir Next Condensed Demi Bold"/>
                <a:cs typeface="Avenir Next Condensed Demi Bold"/>
                <a:sym typeface="Avenir Next Condensed Demi Bold"/>
              </a:defRPr>
            </a:lvl1pPr>
          </a:lstStyle>
          <a:p>
            <a:pPr lvl="0"/>
            <a:r>
              <a:rPr lang="nl-NL" dirty="0"/>
              <a:t>NAAM OPLEIDING/FACULTEIT</a:t>
            </a:r>
          </a:p>
        </p:txBody>
      </p:sp>
      <p:sp>
        <p:nvSpPr>
          <p:cNvPr id="3" name="Tijdelijke aanduiding voor tekst 2">
            <a:extLst>
              <a:ext uri="{FF2B5EF4-FFF2-40B4-BE49-F238E27FC236}">
                <a16:creationId xmlns:a16="http://schemas.microsoft.com/office/drawing/2014/main" id="{D3983EC9-36B1-B744-A87D-1AA0BEB38BFB}"/>
              </a:ext>
            </a:extLst>
          </p:cNvPr>
          <p:cNvSpPr>
            <a:spLocks noGrp="1"/>
          </p:cNvSpPr>
          <p:nvPr>
            <p:ph type="body" sz="quarter" idx="13" hasCustomPrompt="1"/>
          </p:nvPr>
        </p:nvSpPr>
        <p:spPr>
          <a:xfrm>
            <a:off x="669925" y="1895907"/>
            <a:ext cx="7839075" cy="3089275"/>
          </a:xfrm>
        </p:spPr>
        <p:txBody>
          <a:bodyPr>
            <a:normAutofit/>
          </a:bodyPr>
          <a:lstStyle>
            <a:lvl1pPr marL="0" indent="0">
              <a:buNone/>
              <a:defRPr sz="6750" b="1">
                <a:latin typeface="Avenir Next Condensed" panose="020B0506020202020204" pitchFamily="34" charset="0"/>
              </a:defRPr>
            </a:lvl1pPr>
          </a:lstStyle>
          <a:p>
            <a:r>
              <a:rPr lang="nl-NL" dirty="0"/>
              <a:t>VOORBEELD VAN EEN TITEL_</a:t>
            </a:r>
          </a:p>
        </p:txBody>
      </p:sp>
    </p:spTree>
    <p:extLst>
      <p:ext uri="{BB962C8B-B14F-4D97-AF65-F5344CB8AC3E}">
        <p14:creationId xmlns:p14="http://schemas.microsoft.com/office/powerpoint/2010/main" val="3585006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Tekst_">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CA991A77-E592-4927-BAD8-5D3406246AEB}"/>
              </a:ext>
            </a:extLst>
          </p:cNvPr>
          <p:cNvSpPr>
            <a:spLocks noGrp="1"/>
          </p:cNvSpPr>
          <p:nvPr>
            <p:ph type="body" sz="quarter" idx="10" hasCustomPrompt="1"/>
          </p:nvPr>
        </p:nvSpPr>
        <p:spPr>
          <a:xfrm>
            <a:off x="628650" y="1925638"/>
            <a:ext cx="7886700" cy="425926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7" name="Titel 6">
            <a:extLst>
              <a:ext uri="{FF2B5EF4-FFF2-40B4-BE49-F238E27FC236}">
                <a16:creationId xmlns:a16="http://schemas.microsoft.com/office/drawing/2014/main" id="{D13B7015-BB4D-A84E-84E4-520C33B85DF3}"/>
              </a:ext>
            </a:extLst>
          </p:cNvPr>
          <p:cNvSpPr>
            <a:spLocks noGrp="1"/>
          </p:cNvSpPr>
          <p:nvPr>
            <p:ph type="title" hasCustomPrompt="1"/>
          </p:nvPr>
        </p:nvSpPr>
        <p:spPr/>
        <p:txBody>
          <a:bodyPr anchor="b">
            <a:normAutofit/>
          </a:bodyPr>
          <a:lstStyle>
            <a:lvl1pPr>
              <a:defRPr sz="3200">
                <a:solidFill>
                  <a:srgbClr val="E50056"/>
                </a:solidFill>
              </a:defRPr>
            </a:lvl1pPr>
          </a:lstStyle>
          <a:p>
            <a:r>
              <a:rPr lang="nl-NL" dirty="0"/>
              <a:t>VOORBEELD VAN EEN ONDERWERP</a:t>
            </a:r>
          </a:p>
        </p:txBody>
      </p:sp>
    </p:spTree>
    <p:extLst>
      <p:ext uri="{BB962C8B-B14F-4D97-AF65-F5344CB8AC3E}">
        <p14:creationId xmlns:p14="http://schemas.microsoft.com/office/powerpoint/2010/main" val="263155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en Tekst">
    <p:spTree>
      <p:nvGrpSpPr>
        <p:cNvPr id="1" name=""/>
        <p:cNvGrpSpPr/>
        <p:nvPr/>
      </p:nvGrpSpPr>
      <p:grpSpPr>
        <a:xfrm>
          <a:off x="0" y="0"/>
          <a:ext cx="0" cy="0"/>
          <a:chOff x="0" y="0"/>
          <a:chExt cx="0" cy="0"/>
        </a:xfrm>
      </p:grpSpPr>
      <p:sp>
        <p:nvSpPr>
          <p:cNvPr id="6" name="Tijdelijke aanduiding voor tekst 4">
            <a:extLst>
              <a:ext uri="{FF2B5EF4-FFF2-40B4-BE49-F238E27FC236}">
                <a16:creationId xmlns:a16="http://schemas.microsoft.com/office/drawing/2014/main" id="{04E48767-DBA0-4144-B07A-E0457FACAB73}"/>
              </a:ext>
            </a:extLst>
          </p:cNvPr>
          <p:cNvSpPr>
            <a:spLocks noGrp="1"/>
          </p:cNvSpPr>
          <p:nvPr>
            <p:ph type="body" sz="quarter" idx="10" hasCustomPrompt="1"/>
          </p:nvPr>
        </p:nvSpPr>
        <p:spPr>
          <a:xfrm>
            <a:off x="628650" y="1925638"/>
            <a:ext cx="3943350" cy="425926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4" name="Titel 6">
            <a:extLst>
              <a:ext uri="{FF2B5EF4-FFF2-40B4-BE49-F238E27FC236}">
                <a16:creationId xmlns:a16="http://schemas.microsoft.com/office/drawing/2014/main" id="{24158585-8C9B-2444-8413-2968F1CB97F5}"/>
              </a:ext>
            </a:extLst>
          </p:cNvPr>
          <p:cNvSpPr>
            <a:spLocks noGrp="1"/>
          </p:cNvSpPr>
          <p:nvPr>
            <p:ph type="title" hasCustomPrompt="1"/>
          </p:nvPr>
        </p:nvSpPr>
        <p:spPr>
          <a:xfrm>
            <a:off x="628650" y="365129"/>
            <a:ext cx="7886700" cy="1325563"/>
          </a:xfrm>
        </p:spPr>
        <p:txBody>
          <a:bodyPr anchor="b">
            <a:normAutofit/>
          </a:bodyPr>
          <a:lstStyle>
            <a:lvl1pPr>
              <a:defRPr sz="3200">
                <a:solidFill>
                  <a:srgbClr val="E50056"/>
                </a:solidFill>
              </a:defRPr>
            </a:lvl1pPr>
          </a:lstStyle>
          <a:p>
            <a:r>
              <a:rPr lang="nl-NL" dirty="0"/>
              <a:t>VOORBEELD VAN EEN ONDERWERP</a:t>
            </a:r>
          </a:p>
        </p:txBody>
      </p:sp>
    </p:spTree>
    <p:extLst>
      <p:ext uri="{BB962C8B-B14F-4D97-AF65-F5344CB8AC3E}">
        <p14:creationId xmlns:p14="http://schemas.microsoft.com/office/powerpoint/2010/main" val="4674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Tekst en Afbeelding">
    <p:spTree>
      <p:nvGrpSpPr>
        <p:cNvPr id="1" name=""/>
        <p:cNvGrpSpPr/>
        <p:nvPr/>
      </p:nvGrpSpPr>
      <p:grpSpPr>
        <a:xfrm>
          <a:off x="0" y="0"/>
          <a:ext cx="0" cy="0"/>
          <a:chOff x="0" y="0"/>
          <a:chExt cx="0" cy="0"/>
        </a:xfrm>
      </p:grpSpPr>
      <p:sp>
        <p:nvSpPr>
          <p:cNvPr id="6" name="Tijdelijke aanduiding voor afbeelding 5">
            <a:extLst>
              <a:ext uri="{FF2B5EF4-FFF2-40B4-BE49-F238E27FC236}">
                <a16:creationId xmlns:a16="http://schemas.microsoft.com/office/drawing/2014/main" id="{260C8E6A-14DF-4CBC-B795-FDA284EC4712}"/>
              </a:ext>
            </a:extLst>
          </p:cNvPr>
          <p:cNvSpPr>
            <a:spLocks noGrp="1"/>
          </p:cNvSpPr>
          <p:nvPr>
            <p:ph type="pic" sz="quarter" idx="11"/>
          </p:nvPr>
        </p:nvSpPr>
        <p:spPr>
          <a:xfrm>
            <a:off x="4914902" y="1917701"/>
            <a:ext cx="3600450" cy="4259263"/>
          </a:xfrm>
        </p:spPr>
        <p:txBody>
          <a:bodyPr>
            <a:normAutofit/>
          </a:bodyPr>
          <a:lstStyle>
            <a:lvl1pPr>
              <a:defRPr sz="1275">
                <a:latin typeface="Arial" panose="020B0604020202020204" pitchFamily="34" charset="0"/>
                <a:cs typeface="Arial" panose="020B0604020202020204" pitchFamily="34" charset="0"/>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BF1329CB-FA5D-45B5-AA42-AC585215A184}"/>
              </a:ext>
            </a:extLst>
          </p:cNvPr>
          <p:cNvSpPr>
            <a:spLocks noGrp="1"/>
          </p:cNvSpPr>
          <p:nvPr>
            <p:ph type="body" sz="quarter" idx="10" hasCustomPrompt="1"/>
          </p:nvPr>
        </p:nvSpPr>
        <p:spPr>
          <a:xfrm>
            <a:off x="628650" y="1925638"/>
            <a:ext cx="3943350" cy="425926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7" name="Titel 6">
            <a:extLst>
              <a:ext uri="{FF2B5EF4-FFF2-40B4-BE49-F238E27FC236}">
                <a16:creationId xmlns:a16="http://schemas.microsoft.com/office/drawing/2014/main" id="{70688633-6D41-064D-B005-BBA9338D0D94}"/>
              </a:ext>
            </a:extLst>
          </p:cNvPr>
          <p:cNvSpPr>
            <a:spLocks noGrp="1"/>
          </p:cNvSpPr>
          <p:nvPr>
            <p:ph type="title" hasCustomPrompt="1"/>
          </p:nvPr>
        </p:nvSpPr>
        <p:spPr>
          <a:xfrm>
            <a:off x="628650" y="365129"/>
            <a:ext cx="7886700" cy="1325563"/>
          </a:xfrm>
        </p:spPr>
        <p:txBody>
          <a:bodyPr anchor="b">
            <a:normAutofit/>
          </a:bodyPr>
          <a:lstStyle>
            <a:lvl1pPr>
              <a:defRPr sz="3200">
                <a:solidFill>
                  <a:srgbClr val="E50056"/>
                </a:solidFill>
              </a:defRPr>
            </a:lvl1pPr>
          </a:lstStyle>
          <a:p>
            <a:r>
              <a:rPr lang="nl-NL" dirty="0"/>
              <a:t>VOORBEELD VAN EEN ONDERWERP</a:t>
            </a:r>
          </a:p>
        </p:txBody>
      </p:sp>
    </p:spTree>
    <p:extLst>
      <p:ext uri="{BB962C8B-B14F-4D97-AF65-F5344CB8AC3E}">
        <p14:creationId xmlns:p14="http://schemas.microsoft.com/office/powerpoint/2010/main" val="335136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ubbele Titel en Tekst">
    <p:spTree>
      <p:nvGrpSpPr>
        <p:cNvPr id="1" name=""/>
        <p:cNvGrpSpPr/>
        <p:nvPr/>
      </p:nvGrpSpPr>
      <p:grpSpPr>
        <a:xfrm>
          <a:off x="0" y="0"/>
          <a:ext cx="0" cy="0"/>
          <a:chOff x="0" y="0"/>
          <a:chExt cx="0" cy="0"/>
        </a:xfrm>
      </p:grpSpPr>
      <p:sp>
        <p:nvSpPr>
          <p:cNvPr id="9" name="Tijdelijke aanduiding voor tekst 4">
            <a:extLst>
              <a:ext uri="{FF2B5EF4-FFF2-40B4-BE49-F238E27FC236}">
                <a16:creationId xmlns:a16="http://schemas.microsoft.com/office/drawing/2014/main" id="{4B8653B3-70AE-4E3E-9A4D-3EAF4B4F4A9E}"/>
              </a:ext>
            </a:extLst>
          </p:cNvPr>
          <p:cNvSpPr>
            <a:spLocks noGrp="1"/>
          </p:cNvSpPr>
          <p:nvPr>
            <p:ph type="body" sz="quarter" idx="15" hasCustomPrompt="1"/>
          </p:nvPr>
        </p:nvSpPr>
        <p:spPr>
          <a:xfrm>
            <a:off x="4914900" y="1778434"/>
            <a:ext cx="3600450" cy="413103"/>
          </a:xfrm>
        </p:spPr>
        <p:txBody>
          <a:bodyPr anchor="ctr">
            <a:normAutofit/>
          </a:bodyPr>
          <a:lstStyle>
            <a:lvl1pPr marL="0" indent="0">
              <a:buNone/>
              <a:defRPr sz="1600" b="1"/>
            </a:lvl1pPr>
          </a:lstStyle>
          <a:p>
            <a:pPr lvl="0"/>
            <a:r>
              <a:rPr lang="nl-NL" dirty="0"/>
              <a:t>Klik om een tekst toe te voegen</a:t>
            </a:r>
            <a:endParaRPr lang="en-GB" dirty="0"/>
          </a:p>
        </p:txBody>
      </p:sp>
      <p:sp>
        <p:nvSpPr>
          <p:cNvPr id="10" name="Tijdelijke aanduiding voor tekst 4">
            <a:extLst>
              <a:ext uri="{FF2B5EF4-FFF2-40B4-BE49-F238E27FC236}">
                <a16:creationId xmlns:a16="http://schemas.microsoft.com/office/drawing/2014/main" id="{60C7571E-BBB1-4DDF-9329-A0C028CAE8FB}"/>
              </a:ext>
            </a:extLst>
          </p:cNvPr>
          <p:cNvSpPr>
            <a:spLocks noGrp="1"/>
          </p:cNvSpPr>
          <p:nvPr>
            <p:ph type="body" sz="quarter" idx="16" hasCustomPrompt="1"/>
          </p:nvPr>
        </p:nvSpPr>
        <p:spPr>
          <a:xfrm>
            <a:off x="628650" y="1778434"/>
            <a:ext cx="3600450" cy="413103"/>
          </a:xfrm>
        </p:spPr>
        <p:txBody>
          <a:bodyPr anchor="ctr">
            <a:normAutofit/>
          </a:bodyPr>
          <a:lstStyle>
            <a:lvl1pPr marL="0" indent="0">
              <a:buNone/>
              <a:defRPr sz="1600" b="1"/>
            </a:lvl1pPr>
          </a:lstStyle>
          <a:p>
            <a:pPr lvl="0"/>
            <a:r>
              <a:rPr lang="nl-NL" dirty="0"/>
              <a:t>Klik om een tekst toe te voegen</a:t>
            </a:r>
            <a:endParaRPr lang="en-GB" dirty="0"/>
          </a:p>
        </p:txBody>
      </p:sp>
      <p:sp>
        <p:nvSpPr>
          <p:cNvPr id="7" name="Tijdelijke aanduiding voor tekst 4">
            <a:extLst>
              <a:ext uri="{FF2B5EF4-FFF2-40B4-BE49-F238E27FC236}">
                <a16:creationId xmlns:a16="http://schemas.microsoft.com/office/drawing/2014/main" id="{CE54818A-2359-4656-8BAE-BA7A617F3185}"/>
              </a:ext>
            </a:extLst>
          </p:cNvPr>
          <p:cNvSpPr>
            <a:spLocks noGrp="1"/>
          </p:cNvSpPr>
          <p:nvPr>
            <p:ph type="body" sz="quarter" idx="10" hasCustomPrompt="1"/>
          </p:nvPr>
        </p:nvSpPr>
        <p:spPr>
          <a:xfrm>
            <a:off x="628650" y="2279280"/>
            <a:ext cx="3600450" cy="390562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11" name="Tijdelijke aanduiding voor tekst 4">
            <a:extLst>
              <a:ext uri="{FF2B5EF4-FFF2-40B4-BE49-F238E27FC236}">
                <a16:creationId xmlns:a16="http://schemas.microsoft.com/office/drawing/2014/main" id="{750B259D-85C8-43A7-A164-0E5FF89B8B8E}"/>
              </a:ext>
            </a:extLst>
          </p:cNvPr>
          <p:cNvSpPr>
            <a:spLocks noGrp="1"/>
          </p:cNvSpPr>
          <p:nvPr>
            <p:ph type="body" sz="quarter" idx="17" hasCustomPrompt="1"/>
          </p:nvPr>
        </p:nvSpPr>
        <p:spPr>
          <a:xfrm>
            <a:off x="4914900" y="2279280"/>
            <a:ext cx="3600450" cy="390562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8" name="Titel 6">
            <a:extLst>
              <a:ext uri="{FF2B5EF4-FFF2-40B4-BE49-F238E27FC236}">
                <a16:creationId xmlns:a16="http://schemas.microsoft.com/office/drawing/2014/main" id="{AB6897B6-1B30-8840-AEF5-653E3015C372}"/>
              </a:ext>
            </a:extLst>
          </p:cNvPr>
          <p:cNvSpPr>
            <a:spLocks noGrp="1"/>
          </p:cNvSpPr>
          <p:nvPr>
            <p:ph type="title" hasCustomPrompt="1"/>
          </p:nvPr>
        </p:nvSpPr>
        <p:spPr>
          <a:xfrm>
            <a:off x="628650" y="365129"/>
            <a:ext cx="7886700" cy="1325563"/>
          </a:xfrm>
        </p:spPr>
        <p:txBody>
          <a:bodyPr anchor="b">
            <a:normAutofit/>
          </a:bodyPr>
          <a:lstStyle>
            <a:lvl1pPr>
              <a:defRPr sz="3200">
                <a:solidFill>
                  <a:srgbClr val="E50056"/>
                </a:solidFill>
              </a:defRPr>
            </a:lvl1pPr>
          </a:lstStyle>
          <a:p>
            <a:r>
              <a:rPr lang="nl-NL" dirty="0"/>
              <a:t>VOORBEELD VAN EEN ONDERWERP</a:t>
            </a:r>
          </a:p>
        </p:txBody>
      </p:sp>
    </p:spTree>
    <p:extLst>
      <p:ext uri="{BB962C8B-B14F-4D97-AF65-F5344CB8AC3E}">
        <p14:creationId xmlns:p14="http://schemas.microsoft.com/office/powerpoint/2010/main" val="281301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13" name="Rechthoek">
            <a:extLst>
              <a:ext uri="{FF2B5EF4-FFF2-40B4-BE49-F238E27FC236}">
                <a16:creationId xmlns:a16="http://schemas.microsoft.com/office/drawing/2014/main" id="{2F35E840-7D0C-489A-B88C-9B5B6A358F43}"/>
              </a:ext>
            </a:extLst>
          </p:cNvPr>
          <p:cNvSpPr/>
          <p:nvPr/>
        </p:nvSpPr>
        <p:spPr>
          <a:xfrm>
            <a:off x="2362200" y="733425"/>
            <a:ext cx="4419600" cy="5391150"/>
          </a:xfrm>
          <a:prstGeom prst="rect">
            <a:avLst/>
          </a:prstGeom>
          <a:solidFill>
            <a:srgbClr val="00000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2400"/>
          </a:p>
        </p:txBody>
      </p:sp>
      <p:pic>
        <p:nvPicPr>
          <p:cNvPr id="14" name="Afbeelding 2">
            <a:extLst>
              <a:ext uri="{FF2B5EF4-FFF2-40B4-BE49-F238E27FC236}">
                <a16:creationId xmlns:a16="http://schemas.microsoft.com/office/drawing/2014/main" id="{FFDA8079-95BD-45E3-8313-ABF6A59ED207}"/>
              </a:ext>
            </a:extLst>
          </p:cNvPr>
          <p:cNvPicPr>
            <a:picLocks noChangeAspect="1"/>
          </p:cNvPicPr>
          <p:nvPr/>
        </p:nvPicPr>
        <p:blipFill>
          <a:blip r:embed="rId2"/>
          <a:stretch>
            <a:fillRect/>
          </a:stretch>
        </p:blipFill>
        <p:spPr>
          <a:xfrm>
            <a:off x="2730162" y="601590"/>
            <a:ext cx="355939" cy="297299"/>
          </a:xfrm>
          <a:prstGeom prst="rect">
            <a:avLst/>
          </a:prstGeom>
        </p:spPr>
      </p:pic>
      <p:sp>
        <p:nvSpPr>
          <p:cNvPr id="20" name="Tijdelijke aanduiding voor tekst 19">
            <a:extLst>
              <a:ext uri="{FF2B5EF4-FFF2-40B4-BE49-F238E27FC236}">
                <a16:creationId xmlns:a16="http://schemas.microsoft.com/office/drawing/2014/main" id="{7E150451-5081-475D-A7BF-2CE6F5C377F5}"/>
              </a:ext>
            </a:extLst>
          </p:cNvPr>
          <p:cNvSpPr>
            <a:spLocks noGrp="1"/>
          </p:cNvSpPr>
          <p:nvPr>
            <p:ph type="body" sz="quarter" idx="11" hasCustomPrompt="1"/>
          </p:nvPr>
        </p:nvSpPr>
        <p:spPr>
          <a:xfrm>
            <a:off x="2730162" y="5429601"/>
            <a:ext cx="3683000" cy="493713"/>
          </a:xfrm>
        </p:spPr>
        <p:txBody>
          <a:bodyPr anchor="b"/>
          <a:lstStyle>
            <a:lvl1pPr marL="0" indent="0">
              <a:buNone/>
              <a:defRPr sz="1800">
                <a:solidFill>
                  <a:schemeClr val="bg1"/>
                </a:solidFill>
              </a:defRPr>
            </a:lvl1pPr>
          </a:lstStyle>
          <a:p>
            <a:pPr lvl="0"/>
            <a:r>
              <a:rPr lang="nl-NL" dirty="0"/>
              <a:t>NAAM</a:t>
            </a:r>
            <a:endParaRPr lang="en-GB" dirty="0"/>
          </a:p>
        </p:txBody>
      </p:sp>
      <p:sp>
        <p:nvSpPr>
          <p:cNvPr id="3" name="Tijdelijke aanduiding voor tekst 2">
            <a:extLst>
              <a:ext uri="{FF2B5EF4-FFF2-40B4-BE49-F238E27FC236}">
                <a16:creationId xmlns:a16="http://schemas.microsoft.com/office/drawing/2014/main" id="{B0DA6865-FA7E-094E-A575-DAADE998A20B}"/>
              </a:ext>
            </a:extLst>
          </p:cNvPr>
          <p:cNvSpPr>
            <a:spLocks noGrp="1"/>
          </p:cNvSpPr>
          <p:nvPr>
            <p:ph type="body" sz="quarter" idx="12" hasCustomPrompt="1"/>
          </p:nvPr>
        </p:nvSpPr>
        <p:spPr>
          <a:xfrm>
            <a:off x="2730162" y="1628775"/>
            <a:ext cx="3683000" cy="3600450"/>
          </a:xfrm>
        </p:spPr>
        <p:txBody>
          <a:bodyPr>
            <a:normAutofit/>
          </a:bodyPr>
          <a:lstStyle>
            <a:lvl1pPr marL="0" indent="0">
              <a:buNone/>
              <a:defRPr sz="2800">
                <a:solidFill>
                  <a:schemeClr val="bg1"/>
                </a:solidFill>
              </a:defRPr>
            </a:lvl1pPr>
          </a:lstStyle>
          <a:p>
            <a:r>
              <a:rPr lang="nl-NL" dirty="0"/>
              <a:t>‘QUOTE’</a:t>
            </a:r>
          </a:p>
        </p:txBody>
      </p:sp>
    </p:spTree>
    <p:extLst>
      <p:ext uri="{BB962C8B-B14F-4D97-AF65-F5344CB8AC3E}">
        <p14:creationId xmlns:p14="http://schemas.microsoft.com/office/powerpoint/2010/main" val="296755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6486190-F1D1-43BB-B712-AB7BE1C184AD}"/>
              </a:ext>
            </a:extLst>
          </p:cNvPr>
          <p:cNvSpPr>
            <a:spLocks noGrp="1"/>
          </p:cNvSpPr>
          <p:nvPr>
            <p:ph type="title"/>
          </p:nvPr>
        </p:nvSpPr>
        <p:spPr>
          <a:xfrm>
            <a:off x="628650" y="365129"/>
            <a:ext cx="7886700" cy="1325563"/>
          </a:xfrm>
          <a:prstGeom prst="rect">
            <a:avLst/>
          </a:prstGeom>
        </p:spPr>
        <p:txBody>
          <a:bodyPr vert="horz" lIns="91440" tIns="45720" rIns="91440" bIns="45720" rtlCol="0" anchor="b">
            <a:normAutofit/>
          </a:bodyPr>
          <a:lstStyle/>
          <a:p>
            <a:r>
              <a:rPr lang="nl-NL" dirty="0"/>
              <a:t>KLIK OM STIJL TE BEWERKEN</a:t>
            </a:r>
            <a:endParaRPr lang="en-GB" dirty="0"/>
          </a:p>
        </p:txBody>
      </p:sp>
      <p:sp>
        <p:nvSpPr>
          <p:cNvPr id="3" name="Tijdelijke aanduiding voor tekst 2">
            <a:extLst>
              <a:ext uri="{FF2B5EF4-FFF2-40B4-BE49-F238E27FC236}">
                <a16:creationId xmlns:a16="http://schemas.microsoft.com/office/drawing/2014/main" id="{6BC46703-C372-4CCF-BBDB-349EF159E78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GB" dirty="0"/>
          </a:p>
        </p:txBody>
      </p:sp>
      <p:pic>
        <p:nvPicPr>
          <p:cNvPr id="8" name="Afbeelding 7">
            <a:extLst>
              <a:ext uri="{FF2B5EF4-FFF2-40B4-BE49-F238E27FC236}">
                <a16:creationId xmlns:a16="http://schemas.microsoft.com/office/drawing/2014/main" id="{D2936B9B-9586-48DE-B845-C54BC129D8B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49807" y="6227764"/>
            <a:ext cx="1359194" cy="588915"/>
          </a:xfrm>
          <a:prstGeom prst="rect">
            <a:avLst/>
          </a:prstGeom>
        </p:spPr>
      </p:pic>
    </p:spTree>
    <p:extLst>
      <p:ext uri="{BB962C8B-B14F-4D97-AF65-F5344CB8AC3E}">
        <p14:creationId xmlns:p14="http://schemas.microsoft.com/office/powerpoint/2010/main" val="1496374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514337" rtl="0" eaLnBrk="1" latinLnBrk="0" hangingPunct="1">
        <a:lnSpc>
          <a:spcPct val="90000"/>
        </a:lnSpc>
        <a:spcBef>
          <a:spcPct val="0"/>
        </a:spcBef>
        <a:buNone/>
        <a:defRPr lang="nl-NL" sz="3200" b="0" kern="1200" baseline="0" dirty="0">
          <a:solidFill>
            <a:srgbClr val="E50056"/>
          </a:solidFill>
          <a:latin typeface="Avenir Next Condensed" panose="020B0506020202020204" pitchFamily="34" charset="0"/>
          <a:ea typeface="+mj-ea"/>
          <a:cs typeface="Arial" panose="020B0604020202020204" pitchFamily="34" charset="0"/>
          <a:sym typeface="Avenir Next Condensed Demi Bold"/>
        </a:defRPr>
      </a:lvl1pPr>
    </p:titleStyle>
    <p:bodyStyle>
      <a:lvl1pPr marL="128585" indent="-128585" algn="l" defTabSz="514337" rtl="0" eaLnBrk="1" latinLnBrk="0" hangingPunct="1">
        <a:lnSpc>
          <a:spcPct val="80000"/>
        </a:lnSpc>
        <a:spcBef>
          <a:spcPts val="563"/>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385753" indent="-128585" algn="l" defTabSz="514337" rtl="0" eaLnBrk="1" latinLnBrk="0" hangingPunct="1">
        <a:lnSpc>
          <a:spcPct val="80000"/>
        </a:lnSpc>
        <a:spcBef>
          <a:spcPts val="281"/>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642921" indent="-128585" algn="l" defTabSz="514337" rtl="0" eaLnBrk="1" latinLnBrk="0" hangingPunct="1">
        <a:lnSpc>
          <a:spcPct val="80000"/>
        </a:lnSpc>
        <a:spcBef>
          <a:spcPts val="281"/>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900090" indent="-128585" algn="l" defTabSz="514337" rtl="0" eaLnBrk="1" latinLnBrk="0" hangingPunct="1">
        <a:lnSpc>
          <a:spcPct val="80000"/>
        </a:lnSpc>
        <a:spcBef>
          <a:spcPts val="281"/>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4pPr>
      <a:lvl5pPr marL="1157259" indent="-128585" algn="l" defTabSz="514337" rtl="0" eaLnBrk="1" latinLnBrk="0" hangingPunct="1">
        <a:lnSpc>
          <a:spcPct val="80000"/>
        </a:lnSpc>
        <a:spcBef>
          <a:spcPts val="281"/>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5pPr>
      <a:lvl6pPr marL="1414427"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3"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9"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1"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9" algn="l" defTabSz="51433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ibm.com/think/topics/data-pipelin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body" sz="quarter" idx="13"/>
          </p:nvPr>
        </p:nvSpPr>
        <p:spPr/>
        <p:txBody>
          <a:bodyPr/>
          <a:lstStyle/>
          <a:p>
            <a:r>
              <a:rPr lang="en-US" noProof="0" dirty="0"/>
              <a:t>PIPELINES</a:t>
            </a:r>
          </a:p>
        </p:txBody>
      </p:sp>
      <p:sp>
        <p:nvSpPr>
          <p:cNvPr id="5" name="TextBox 4"/>
          <p:cNvSpPr txBox="1">
            <a:spLocks noGrp="1"/>
          </p:cNvSpPr>
          <p:nvPr>
            <p:ph type="body" sz="quarter" idx="11"/>
          </p:nvPr>
        </p:nvSpPr>
        <p:spPr>
          <a:xfrm>
            <a:off x="669926" y="5095875"/>
            <a:ext cx="7839075" cy="276999"/>
          </a:xfrm>
          <a:prstGeom prst="rect">
            <a:avLst/>
          </a:prstGeom>
          <a:noFill/>
        </p:spPr>
        <p:txBody>
          <a:bodyPr wrap="square" rtlCol="0">
            <a:spAutoFit/>
          </a:bodyPr>
          <a:lstStyle/>
          <a:p>
            <a:pPr>
              <a:lnSpc>
                <a:spcPct val="100000"/>
              </a:lnSpc>
            </a:pPr>
            <a:r>
              <a:rPr lang="en-US" sz="1200" noProof="0" dirty="0" err="1">
                <a:latin typeface="Arial" panose="020B0604020202020204" pitchFamily="34" charset="0"/>
                <a:cs typeface="Arial" panose="020B0604020202020204" pitchFamily="34" charset="0"/>
              </a:rPr>
              <a:t>Ondertitel</a:t>
            </a:r>
            <a:r>
              <a:rPr lang="en-US" sz="1200" noProof="0" dirty="0">
                <a:latin typeface="Arial" panose="020B0604020202020204" pitchFamily="34" charset="0"/>
                <a:cs typeface="Arial" panose="020B0604020202020204" pitchFamily="34" charset="0"/>
              </a:rPr>
              <a:t> </a:t>
            </a:r>
            <a:r>
              <a:rPr lang="en-US" sz="1200" noProof="0" dirty="0" err="1">
                <a:latin typeface="Arial" panose="020B0604020202020204" pitchFamily="34" charset="0"/>
                <a:cs typeface="Arial" panose="020B0604020202020204" pitchFamily="34" charset="0"/>
              </a:rPr>
              <a:t>indien</a:t>
            </a:r>
            <a:r>
              <a:rPr lang="en-US" sz="1200" noProof="0" dirty="0">
                <a:latin typeface="Arial" panose="020B0604020202020204" pitchFamily="34" charset="0"/>
                <a:cs typeface="Arial" panose="020B0604020202020204" pitchFamily="34" charset="0"/>
              </a:rPr>
              <a:t> </a:t>
            </a:r>
            <a:r>
              <a:rPr lang="en-US" sz="1200" noProof="0" dirty="0" err="1">
                <a:latin typeface="Arial" panose="020B0604020202020204" pitchFamily="34" charset="0"/>
                <a:cs typeface="Arial" panose="020B0604020202020204" pitchFamily="34" charset="0"/>
              </a:rPr>
              <a:t>nodig</a:t>
            </a:r>
            <a:endParaRPr lang="en-US" sz="1200" noProof="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8713317"/>
      </p:ext>
    </p:extLst>
  </p:cSld>
  <p:clrMapOvr>
    <a:masterClrMapping/>
  </p:clrMapOvr>
  <mc:AlternateContent xmlns:mc="http://schemas.openxmlformats.org/markup-compatibility/2006" xmlns:p14="http://schemas.microsoft.com/office/powerpoint/2010/main">
    <mc:Choice Requires="p14">
      <p:transition spd="slow" p14:dur="2000" advTm="8634"/>
    </mc:Choice>
    <mc:Fallback xmlns="">
      <p:transition spd="slow" advTm="863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E954750-CC04-1861-2E39-6E9C5D2B7664}"/>
              </a:ext>
            </a:extLst>
          </p:cNvPr>
          <p:cNvSpPr>
            <a:spLocks noGrp="1"/>
          </p:cNvSpPr>
          <p:nvPr>
            <p:ph type="body" sz="quarter" idx="10"/>
          </p:nvPr>
        </p:nvSpPr>
        <p:spPr/>
        <p:txBody>
          <a:bodyPr/>
          <a:lstStyle/>
          <a:p>
            <a:pPr marL="342900" indent="-342900">
              <a:buFont typeface="Arial" panose="020B0604020202020204" pitchFamily="34" charset="0"/>
              <a:buChar char="•"/>
            </a:pPr>
            <a:r>
              <a:rPr lang="nl-NL" dirty="0"/>
              <a:t>It </a:t>
            </a:r>
            <a:r>
              <a:rPr lang="nl-NL" dirty="0" err="1"/>
              <a:t>should</a:t>
            </a:r>
            <a:r>
              <a:rPr lang="nl-NL" dirty="0"/>
              <a:t> </a:t>
            </a:r>
            <a:r>
              <a:rPr lang="nl-NL" dirty="0" err="1"/>
              <a:t>always</a:t>
            </a:r>
            <a:r>
              <a:rPr lang="nl-NL" dirty="0"/>
              <a:t> </a:t>
            </a:r>
            <a:r>
              <a:rPr lang="nl-NL" dirty="0" err="1"/>
              <a:t>be</a:t>
            </a:r>
            <a:r>
              <a:rPr lang="nl-NL" dirty="0"/>
              <a:t> </a:t>
            </a:r>
            <a:r>
              <a:rPr lang="nl-NL" dirty="0" err="1"/>
              <a:t>obvious</a:t>
            </a:r>
            <a:r>
              <a:rPr lang="nl-NL" dirty="0"/>
              <a:t> </a:t>
            </a:r>
            <a:r>
              <a:rPr lang="nl-NL" dirty="0" err="1"/>
              <a:t>where</a:t>
            </a:r>
            <a:r>
              <a:rPr lang="nl-NL" dirty="0"/>
              <a:t> </a:t>
            </a:r>
            <a:r>
              <a:rPr lang="nl-NL" dirty="0" err="1"/>
              <a:t>the</a:t>
            </a:r>
            <a:r>
              <a:rPr lang="nl-NL" dirty="0"/>
              <a:t> data </a:t>
            </a:r>
            <a:r>
              <a:rPr lang="nl-NL" dirty="0" err="1"/>
              <a:t>came</a:t>
            </a:r>
            <a:r>
              <a:rPr lang="nl-NL" dirty="0"/>
              <a:t> </a:t>
            </a:r>
            <a:r>
              <a:rPr lang="nl-NL" dirty="0" err="1"/>
              <a:t>from</a:t>
            </a:r>
            <a:r>
              <a:rPr lang="nl-NL" dirty="0"/>
              <a:t> </a:t>
            </a:r>
            <a:r>
              <a:rPr lang="nl-NL" dirty="0" err="1"/>
              <a:t>and</a:t>
            </a:r>
            <a:r>
              <a:rPr lang="nl-NL" dirty="0"/>
              <a:t> </a:t>
            </a:r>
            <a:r>
              <a:rPr lang="nl-NL" dirty="0" err="1"/>
              <a:t>what</a:t>
            </a:r>
            <a:r>
              <a:rPr lang="nl-NL" dirty="0"/>
              <a:t> was </a:t>
            </a:r>
            <a:r>
              <a:rPr lang="nl-NL" dirty="0" err="1"/>
              <a:t>done</a:t>
            </a:r>
            <a:r>
              <a:rPr lang="nl-NL" dirty="0"/>
              <a:t> </a:t>
            </a:r>
            <a:r>
              <a:rPr lang="nl-NL" dirty="0" err="1"/>
              <a:t>to</a:t>
            </a:r>
            <a:r>
              <a:rPr lang="nl-NL" dirty="0"/>
              <a:t> it.</a:t>
            </a:r>
          </a:p>
          <a:p>
            <a:pPr marL="342900" indent="-342900">
              <a:buFont typeface="Arial" panose="020B0604020202020204" pitchFamily="34" charset="0"/>
              <a:buChar char="•"/>
            </a:pPr>
            <a:r>
              <a:rPr lang="nl-NL" dirty="0"/>
              <a:t>Store </a:t>
            </a:r>
            <a:r>
              <a:rPr lang="nl-NL" dirty="0" err="1"/>
              <a:t>the</a:t>
            </a:r>
            <a:r>
              <a:rPr lang="nl-NL" dirty="0"/>
              <a:t> </a:t>
            </a:r>
            <a:r>
              <a:rPr lang="nl-NL" dirty="0" err="1"/>
              <a:t>original</a:t>
            </a:r>
            <a:r>
              <a:rPr lang="nl-NL" dirty="0"/>
              <a:t> </a:t>
            </a:r>
            <a:r>
              <a:rPr lang="nl-NL" dirty="0" err="1"/>
              <a:t>versions</a:t>
            </a:r>
            <a:r>
              <a:rPr lang="nl-NL" dirty="0"/>
              <a:t> of </a:t>
            </a:r>
            <a:r>
              <a:rPr lang="nl-NL" dirty="0" err="1"/>
              <a:t>the</a:t>
            </a:r>
            <a:r>
              <a:rPr lang="nl-NL" dirty="0"/>
              <a:t> </a:t>
            </a:r>
            <a:r>
              <a:rPr lang="nl-NL" dirty="0" err="1"/>
              <a:t>ingested</a:t>
            </a:r>
            <a:r>
              <a:rPr lang="nl-NL" dirty="0"/>
              <a:t> data (</a:t>
            </a:r>
            <a:r>
              <a:rPr lang="nl-NL" dirty="0" err="1"/>
              <a:t>include</a:t>
            </a:r>
            <a:r>
              <a:rPr lang="nl-NL" dirty="0"/>
              <a:t> information on </a:t>
            </a:r>
            <a:r>
              <a:rPr lang="nl-NL" b="1" dirty="0" err="1"/>
              <a:t>when</a:t>
            </a:r>
            <a:r>
              <a:rPr lang="nl-NL" dirty="0"/>
              <a:t> </a:t>
            </a:r>
            <a:r>
              <a:rPr lang="nl-NL" dirty="0" err="1"/>
              <a:t>it</a:t>
            </a:r>
            <a:r>
              <a:rPr lang="nl-NL" dirty="0"/>
              <a:t> was </a:t>
            </a:r>
            <a:r>
              <a:rPr lang="nl-NL" dirty="0" err="1"/>
              <a:t>ingested</a:t>
            </a:r>
            <a:r>
              <a:rPr lang="nl-NL" dirty="0"/>
              <a:t> </a:t>
            </a:r>
            <a:r>
              <a:rPr lang="nl-NL" dirty="0" err="1"/>
              <a:t>and</a:t>
            </a:r>
            <a:r>
              <a:rPr lang="nl-NL" dirty="0"/>
              <a:t> </a:t>
            </a:r>
            <a:r>
              <a:rPr lang="nl-NL" dirty="0" err="1"/>
              <a:t>what</a:t>
            </a:r>
            <a:r>
              <a:rPr lang="nl-NL" dirty="0"/>
              <a:t> </a:t>
            </a:r>
            <a:r>
              <a:rPr lang="nl-NL" dirty="0" err="1"/>
              <a:t>the</a:t>
            </a:r>
            <a:r>
              <a:rPr lang="nl-NL" dirty="0"/>
              <a:t> source was!).</a:t>
            </a:r>
          </a:p>
          <a:p>
            <a:pPr marL="342900" indent="-342900">
              <a:buFont typeface="Arial" panose="020B0604020202020204" pitchFamily="34" charset="0"/>
              <a:buChar char="•"/>
            </a:pPr>
            <a:r>
              <a:rPr lang="nl-NL" dirty="0"/>
              <a:t>Do </a:t>
            </a:r>
            <a:r>
              <a:rPr lang="nl-NL" dirty="0" err="1"/>
              <a:t>not</a:t>
            </a:r>
            <a:r>
              <a:rPr lang="nl-NL" dirty="0"/>
              <a:t> </a:t>
            </a:r>
            <a:r>
              <a:rPr lang="nl-NL" dirty="0" err="1"/>
              <a:t>modify</a:t>
            </a:r>
            <a:r>
              <a:rPr lang="nl-NL" dirty="0"/>
              <a:t> </a:t>
            </a:r>
            <a:r>
              <a:rPr lang="nl-NL" dirty="0" err="1"/>
              <a:t>the</a:t>
            </a:r>
            <a:r>
              <a:rPr lang="nl-NL" dirty="0"/>
              <a:t> </a:t>
            </a:r>
            <a:r>
              <a:rPr lang="nl-NL" dirty="0" err="1"/>
              <a:t>ingested</a:t>
            </a:r>
            <a:r>
              <a:rPr lang="nl-NL" dirty="0"/>
              <a:t> data </a:t>
            </a:r>
            <a:r>
              <a:rPr lang="nl-NL" dirty="0" err="1"/>
              <a:t>itself</a:t>
            </a:r>
            <a:r>
              <a:rPr lang="nl-NL" dirty="0"/>
              <a:t> – </a:t>
            </a:r>
            <a:r>
              <a:rPr lang="nl-NL" dirty="0" err="1"/>
              <a:t>only</a:t>
            </a:r>
            <a:r>
              <a:rPr lang="nl-NL" dirty="0"/>
              <a:t> </a:t>
            </a:r>
            <a:r>
              <a:rPr lang="nl-NL" dirty="0" err="1"/>
              <a:t>work</a:t>
            </a:r>
            <a:r>
              <a:rPr lang="nl-NL" dirty="0"/>
              <a:t> on </a:t>
            </a:r>
            <a:r>
              <a:rPr lang="nl-NL" dirty="0" err="1"/>
              <a:t>copies</a:t>
            </a:r>
            <a:r>
              <a:rPr lang="nl-NL" dirty="0"/>
              <a:t>.</a:t>
            </a:r>
          </a:p>
          <a:p>
            <a:pPr marL="342900" indent="-342900">
              <a:buFont typeface="Arial" panose="020B0604020202020204" pitchFamily="34" charset="0"/>
              <a:buChar char="•"/>
            </a:pPr>
            <a:r>
              <a:rPr lang="nl-NL" dirty="0"/>
              <a:t>Store </a:t>
            </a:r>
            <a:r>
              <a:rPr lang="nl-NL" dirty="0" err="1"/>
              <a:t>the</a:t>
            </a:r>
            <a:r>
              <a:rPr lang="nl-NL" dirty="0"/>
              <a:t> </a:t>
            </a:r>
            <a:r>
              <a:rPr lang="nl-NL" dirty="0" err="1"/>
              <a:t>modified</a:t>
            </a:r>
            <a:r>
              <a:rPr lang="nl-NL" dirty="0"/>
              <a:t> </a:t>
            </a:r>
            <a:r>
              <a:rPr lang="nl-NL" dirty="0" err="1"/>
              <a:t>versions</a:t>
            </a:r>
            <a:r>
              <a:rPr lang="nl-NL" dirty="0"/>
              <a:t> of </a:t>
            </a:r>
            <a:r>
              <a:rPr lang="nl-NL" dirty="0" err="1"/>
              <a:t>the</a:t>
            </a:r>
            <a:r>
              <a:rPr lang="nl-NL" dirty="0"/>
              <a:t> data </a:t>
            </a:r>
            <a:r>
              <a:rPr lang="nl-NL" dirty="0" err="1"/>
              <a:t>and</a:t>
            </a:r>
            <a:r>
              <a:rPr lang="nl-NL" dirty="0"/>
              <a:t> </a:t>
            </a:r>
            <a:r>
              <a:rPr lang="nl-NL" dirty="0" err="1"/>
              <a:t>include</a:t>
            </a:r>
            <a:r>
              <a:rPr lang="nl-NL" dirty="0"/>
              <a:t> information on </a:t>
            </a:r>
            <a:r>
              <a:rPr lang="nl-NL" dirty="0" err="1"/>
              <a:t>when</a:t>
            </a:r>
            <a:r>
              <a:rPr lang="nl-NL" dirty="0"/>
              <a:t> </a:t>
            </a:r>
            <a:r>
              <a:rPr lang="nl-NL" dirty="0" err="1"/>
              <a:t>it</a:t>
            </a:r>
            <a:r>
              <a:rPr lang="nl-NL" dirty="0"/>
              <a:t> was </a:t>
            </a:r>
            <a:r>
              <a:rPr lang="nl-NL" dirty="0" err="1"/>
              <a:t>modified</a:t>
            </a:r>
            <a:r>
              <a:rPr lang="nl-NL" dirty="0"/>
              <a:t>.</a:t>
            </a:r>
          </a:p>
          <a:p>
            <a:pPr marL="342900" indent="-342900">
              <a:buFont typeface="Arial" panose="020B0604020202020204" pitchFamily="34" charset="0"/>
              <a:buChar char="•"/>
            </a:pPr>
            <a:r>
              <a:rPr lang="nl-NL" dirty="0"/>
              <a:t>The </a:t>
            </a:r>
            <a:r>
              <a:rPr lang="nl-NL" dirty="0" err="1"/>
              <a:t>entire</a:t>
            </a:r>
            <a:r>
              <a:rPr lang="nl-NL" dirty="0"/>
              <a:t> </a:t>
            </a:r>
            <a:r>
              <a:rPr lang="nl-NL" dirty="0" err="1"/>
              <a:t>history</a:t>
            </a:r>
            <a:r>
              <a:rPr lang="nl-NL" dirty="0"/>
              <a:t> of </a:t>
            </a:r>
            <a:r>
              <a:rPr lang="nl-NL" dirty="0" err="1"/>
              <a:t>the</a:t>
            </a:r>
            <a:r>
              <a:rPr lang="nl-NL" dirty="0"/>
              <a:t> pipeline end product </a:t>
            </a:r>
            <a:r>
              <a:rPr lang="nl-NL" dirty="0" err="1"/>
              <a:t>should</a:t>
            </a:r>
            <a:r>
              <a:rPr lang="nl-NL" dirty="0"/>
              <a:t> </a:t>
            </a:r>
            <a:r>
              <a:rPr lang="nl-NL" dirty="0" err="1"/>
              <a:t>be</a:t>
            </a:r>
            <a:r>
              <a:rPr lang="nl-NL" dirty="0"/>
              <a:t> </a:t>
            </a:r>
            <a:r>
              <a:rPr lang="nl-NL" dirty="0" err="1"/>
              <a:t>traceable</a:t>
            </a:r>
            <a:r>
              <a:rPr lang="nl-NL" dirty="0"/>
              <a:t>.</a:t>
            </a:r>
          </a:p>
        </p:txBody>
      </p:sp>
      <p:sp>
        <p:nvSpPr>
          <p:cNvPr id="3" name="Titel 2">
            <a:extLst>
              <a:ext uri="{FF2B5EF4-FFF2-40B4-BE49-F238E27FC236}">
                <a16:creationId xmlns:a16="http://schemas.microsoft.com/office/drawing/2014/main" id="{DFE0283C-1883-8759-F98B-C84BF81C7A7D}"/>
              </a:ext>
            </a:extLst>
          </p:cNvPr>
          <p:cNvSpPr>
            <a:spLocks noGrp="1"/>
          </p:cNvSpPr>
          <p:nvPr>
            <p:ph type="title"/>
          </p:nvPr>
        </p:nvSpPr>
        <p:spPr/>
        <p:txBody>
          <a:bodyPr/>
          <a:lstStyle/>
          <a:p>
            <a:r>
              <a:rPr lang="nl-NL" dirty="0"/>
              <a:t>How </a:t>
            </a:r>
            <a:r>
              <a:rPr lang="nl-NL" dirty="0" err="1"/>
              <a:t>to</a:t>
            </a:r>
            <a:r>
              <a:rPr lang="nl-NL" dirty="0"/>
              <a:t> </a:t>
            </a:r>
            <a:r>
              <a:rPr lang="nl-NL" dirty="0" err="1"/>
              <a:t>achieve</a:t>
            </a:r>
            <a:r>
              <a:rPr lang="nl-NL" dirty="0"/>
              <a:t> </a:t>
            </a:r>
            <a:r>
              <a:rPr lang="nl-NL" dirty="0" err="1"/>
              <a:t>transparency</a:t>
            </a:r>
            <a:endParaRPr lang="nl-NL" dirty="0"/>
          </a:p>
        </p:txBody>
      </p:sp>
    </p:spTree>
    <p:extLst>
      <p:ext uri="{BB962C8B-B14F-4D97-AF65-F5344CB8AC3E}">
        <p14:creationId xmlns:p14="http://schemas.microsoft.com/office/powerpoint/2010/main" val="255270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F3ED925-148E-3EF3-B062-6C1391EF9781}"/>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The code that operates on the data should also have an obvious provenance.</a:t>
            </a:r>
          </a:p>
          <a:p>
            <a:pPr marL="342900" indent="-342900">
              <a:buFont typeface="Arial" panose="020B0604020202020204" pitchFamily="34" charset="0"/>
              <a:buChar char="•"/>
            </a:pPr>
            <a:r>
              <a:rPr lang="en-US" dirty="0"/>
              <a:t>It should be clear which version of the code operated on which data.</a:t>
            </a:r>
          </a:p>
          <a:p>
            <a:pPr marL="342900" indent="-342900">
              <a:buFont typeface="Arial" panose="020B0604020202020204" pitchFamily="34" charset="0"/>
              <a:buChar char="•"/>
            </a:pPr>
            <a:r>
              <a:rPr lang="en-US" dirty="0"/>
              <a:t>This is what a version control system is for (git).</a:t>
            </a:r>
          </a:p>
          <a:p>
            <a:pPr marL="342900" indent="-342900">
              <a:buFont typeface="Arial" panose="020B0604020202020204" pitchFamily="34" charset="0"/>
              <a:buChar char="•"/>
            </a:pPr>
            <a:r>
              <a:rPr lang="en-US" dirty="0"/>
              <a:t>There should </a:t>
            </a:r>
            <a:r>
              <a:rPr lang="en-US" b="1" dirty="0"/>
              <a:t>never</a:t>
            </a:r>
            <a:r>
              <a:rPr lang="en-US" dirty="0"/>
              <a:t> be local changes to running pipeline code.</a:t>
            </a:r>
          </a:p>
          <a:p>
            <a:pPr marL="728653" lvl="1" indent="-342900"/>
            <a:r>
              <a:rPr lang="en-US" dirty="0"/>
              <a:t>If a pipeline requires local configuration, at the very least store all of it in the same file (env file). Better is to place env files under version control and determine in some automated fashion which env file to use.</a:t>
            </a:r>
          </a:p>
        </p:txBody>
      </p:sp>
      <p:sp>
        <p:nvSpPr>
          <p:cNvPr id="3" name="Titel 2">
            <a:extLst>
              <a:ext uri="{FF2B5EF4-FFF2-40B4-BE49-F238E27FC236}">
                <a16:creationId xmlns:a16="http://schemas.microsoft.com/office/drawing/2014/main" id="{51A1C772-B584-C3CC-4DF6-8AEE10F6B35C}"/>
              </a:ext>
            </a:extLst>
          </p:cNvPr>
          <p:cNvSpPr>
            <a:spLocks noGrp="1"/>
          </p:cNvSpPr>
          <p:nvPr>
            <p:ph type="title"/>
          </p:nvPr>
        </p:nvSpPr>
        <p:spPr/>
        <p:txBody>
          <a:bodyPr/>
          <a:lstStyle/>
          <a:p>
            <a:r>
              <a:rPr lang="nl-NL" dirty="0" err="1"/>
              <a:t>Transparency</a:t>
            </a:r>
            <a:r>
              <a:rPr lang="nl-NL" dirty="0"/>
              <a:t> </a:t>
            </a:r>
            <a:r>
              <a:rPr lang="nl-NL" dirty="0" err="1"/>
              <a:t>for</a:t>
            </a:r>
            <a:r>
              <a:rPr lang="nl-NL" dirty="0"/>
              <a:t> code: </a:t>
            </a:r>
            <a:r>
              <a:rPr lang="nl-NL" dirty="0" err="1"/>
              <a:t>version</a:t>
            </a:r>
            <a:r>
              <a:rPr lang="nl-NL" dirty="0"/>
              <a:t> control</a:t>
            </a:r>
          </a:p>
        </p:txBody>
      </p:sp>
    </p:spTree>
    <p:extLst>
      <p:ext uri="{BB962C8B-B14F-4D97-AF65-F5344CB8AC3E}">
        <p14:creationId xmlns:p14="http://schemas.microsoft.com/office/powerpoint/2010/main" val="3925228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6219C43-C65F-20F9-FEF7-C98B10F02584}"/>
              </a:ext>
            </a:extLst>
          </p:cNvPr>
          <p:cNvSpPr>
            <a:spLocks noGrp="1"/>
          </p:cNvSpPr>
          <p:nvPr>
            <p:ph type="body" sz="quarter" idx="10"/>
          </p:nvPr>
        </p:nvSpPr>
        <p:spPr/>
        <p:txBody>
          <a:bodyPr/>
          <a:lstStyle/>
          <a:p>
            <a:pPr marL="342900" indent="-342900">
              <a:buFont typeface="Arial" panose="020B0604020202020204" pitchFamily="34" charset="0"/>
              <a:buChar char="•"/>
            </a:pPr>
            <a:r>
              <a:rPr lang="en-US" noProof="0" dirty="0"/>
              <a:t>Trust nothing.</a:t>
            </a:r>
          </a:p>
          <a:p>
            <a:pPr marL="728653" lvl="1" indent="-342900"/>
            <a:r>
              <a:rPr lang="en-US" dirty="0"/>
              <a:t>Especially not data you receive from the internet.</a:t>
            </a:r>
          </a:p>
          <a:p>
            <a:pPr marL="342900" indent="-342900">
              <a:buFont typeface="Arial" panose="020B0604020202020204" pitchFamily="34" charset="0"/>
              <a:buChar char="•"/>
            </a:pPr>
            <a:r>
              <a:rPr lang="en-US" noProof="0" dirty="0"/>
              <a:t>Every</a:t>
            </a:r>
            <a:r>
              <a:rPr lang="en-US" dirty="0"/>
              <a:t>thing that can fail, will fail.</a:t>
            </a:r>
          </a:p>
          <a:p>
            <a:pPr marL="728653" lvl="1" indent="-342900"/>
            <a:r>
              <a:rPr lang="en-US" noProof="0" dirty="0"/>
              <a:t>Especially connections to other systems on a network or on the internet.</a:t>
            </a:r>
          </a:p>
          <a:p>
            <a:pPr marL="342900" indent="-342900">
              <a:buFont typeface="Arial" panose="020B0604020202020204" pitchFamily="34" charset="0"/>
              <a:buChar char="•"/>
            </a:pPr>
            <a:r>
              <a:rPr lang="en-US" dirty="0"/>
              <a:t>Be picky.</a:t>
            </a:r>
          </a:p>
          <a:p>
            <a:pPr marL="728653" lvl="1" indent="-342900"/>
            <a:r>
              <a:rPr lang="en-US" dirty="0"/>
              <a:t>Do not accept incoming data that is not *exactly* what you want it to be.</a:t>
            </a:r>
          </a:p>
          <a:p>
            <a:pPr marL="342900" indent="-342900">
              <a:buFont typeface="Arial" panose="020B0604020202020204" pitchFamily="34" charset="0"/>
              <a:buChar char="•"/>
            </a:pPr>
            <a:r>
              <a:rPr lang="en-US" dirty="0"/>
              <a:t>Failure is an option.</a:t>
            </a:r>
          </a:p>
          <a:p>
            <a:pPr marL="728653" lvl="1" indent="-342900"/>
            <a:r>
              <a:rPr lang="en-US" dirty="0"/>
              <a:t>It’s often better to simply give up than to muddle along. Do not propagate problems downstream.</a:t>
            </a:r>
          </a:p>
        </p:txBody>
      </p:sp>
      <p:sp>
        <p:nvSpPr>
          <p:cNvPr id="3" name="Titel 2">
            <a:extLst>
              <a:ext uri="{FF2B5EF4-FFF2-40B4-BE49-F238E27FC236}">
                <a16:creationId xmlns:a16="http://schemas.microsoft.com/office/drawing/2014/main" id="{6ADA2255-C4DC-1B6E-0FA6-C9DA245C8724}"/>
              </a:ext>
            </a:extLst>
          </p:cNvPr>
          <p:cNvSpPr>
            <a:spLocks noGrp="1"/>
          </p:cNvSpPr>
          <p:nvPr>
            <p:ph type="title"/>
          </p:nvPr>
        </p:nvSpPr>
        <p:spPr/>
        <p:txBody>
          <a:bodyPr/>
          <a:lstStyle/>
          <a:p>
            <a:r>
              <a:rPr lang="en-US" noProof="0" dirty="0"/>
              <a:t>Some guidelines for robustness</a:t>
            </a:r>
          </a:p>
        </p:txBody>
      </p:sp>
    </p:spTree>
    <p:extLst>
      <p:ext uri="{BB962C8B-B14F-4D97-AF65-F5344CB8AC3E}">
        <p14:creationId xmlns:p14="http://schemas.microsoft.com/office/powerpoint/2010/main" val="347782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4D66CBC-79E8-98F7-3B50-D92B368E256A}"/>
              </a:ext>
            </a:extLst>
          </p:cNvPr>
          <p:cNvSpPr>
            <a:spLocks noGrp="1"/>
          </p:cNvSpPr>
          <p:nvPr>
            <p:ph type="body" sz="quarter" idx="10"/>
          </p:nvPr>
        </p:nvSpPr>
        <p:spPr>
          <a:xfrm>
            <a:off x="628650" y="1925638"/>
            <a:ext cx="4533659" cy="4259262"/>
          </a:xfrm>
        </p:spPr>
        <p:txBody>
          <a:bodyPr/>
          <a:lstStyle/>
          <a:p>
            <a:pPr marL="342900" indent="-342900">
              <a:buFont typeface="Arial" panose="020B0604020202020204" pitchFamily="34" charset="0"/>
              <a:buChar char="•"/>
            </a:pPr>
            <a:r>
              <a:rPr lang="en-US" dirty="0"/>
              <a:t>Many books exist on designing robust and transparent data pipelines.</a:t>
            </a:r>
          </a:p>
          <a:p>
            <a:pPr marL="342900" indent="-342900">
              <a:buFont typeface="Arial" panose="020B0604020202020204" pitchFamily="34" charset="0"/>
              <a:buChar char="•"/>
            </a:pPr>
            <a:r>
              <a:rPr lang="en-US" noProof="0" dirty="0"/>
              <a:t>This is one of them: Enda Ridge – Guerilla Analytics.</a:t>
            </a:r>
          </a:p>
          <a:p>
            <a:pPr marL="342900" indent="-342900">
              <a:buFont typeface="Arial" panose="020B0604020202020204" pitchFamily="34" charset="0"/>
              <a:buChar char="•"/>
            </a:pPr>
            <a:r>
              <a:rPr lang="en-US" dirty="0"/>
              <a:t>Written like a tutorial.</a:t>
            </a:r>
          </a:p>
          <a:p>
            <a:pPr marL="342900" indent="-342900">
              <a:buFont typeface="Arial" panose="020B0604020202020204" pitchFamily="34" charset="0"/>
              <a:buChar char="•"/>
            </a:pPr>
            <a:r>
              <a:rPr lang="en-US" noProof="0" dirty="0"/>
              <a:t>Caveat: ignores the </a:t>
            </a:r>
            <a:r>
              <a:rPr lang="en-US" dirty="0"/>
              <a:t>existence of git.</a:t>
            </a:r>
            <a:endParaRPr lang="en-US" noProof="0" dirty="0"/>
          </a:p>
        </p:txBody>
      </p:sp>
      <p:sp>
        <p:nvSpPr>
          <p:cNvPr id="3" name="Titel 2">
            <a:extLst>
              <a:ext uri="{FF2B5EF4-FFF2-40B4-BE49-F238E27FC236}">
                <a16:creationId xmlns:a16="http://schemas.microsoft.com/office/drawing/2014/main" id="{FF0BA748-6782-6B4E-F947-667E6F0D5C9B}"/>
              </a:ext>
            </a:extLst>
          </p:cNvPr>
          <p:cNvSpPr>
            <a:spLocks noGrp="1"/>
          </p:cNvSpPr>
          <p:nvPr>
            <p:ph type="title"/>
          </p:nvPr>
        </p:nvSpPr>
        <p:spPr/>
        <p:txBody>
          <a:bodyPr/>
          <a:lstStyle/>
          <a:p>
            <a:r>
              <a:rPr lang="en-US" noProof="0" dirty="0"/>
              <a:t>A reading suggestion</a:t>
            </a:r>
          </a:p>
        </p:txBody>
      </p:sp>
      <p:pic>
        <p:nvPicPr>
          <p:cNvPr id="5" name="Afbeelding 4" descr="Afbeelding met tekst, schermopname, grafische vormgeving, Graphics&#10;&#10;Door AI gegenereerde inhoud is mogelijk onjuist.">
            <a:extLst>
              <a:ext uri="{FF2B5EF4-FFF2-40B4-BE49-F238E27FC236}">
                <a16:creationId xmlns:a16="http://schemas.microsoft.com/office/drawing/2014/main" id="{439EEA26-BFF3-4883-A694-87DA6FFAE1F0}"/>
              </a:ext>
            </a:extLst>
          </p:cNvPr>
          <p:cNvPicPr>
            <a:picLocks noChangeAspect="1"/>
          </p:cNvPicPr>
          <p:nvPr/>
        </p:nvPicPr>
        <p:blipFill>
          <a:blip r:embed="rId2"/>
          <a:stretch>
            <a:fillRect/>
          </a:stretch>
        </p:blipFill>
        <p:spPr>
          <a:xfrm>
            <a:off x="5695213" y="1925638"/>
            <a:ext cx="2820137" cy="3537613"/>
          </a:xfrm>
          <a:prstGeom prst="rect">
            <a:avLst/>
          </a:prstGeom>
        </p:spPr>
      </p:pic>
    </p:spTree>
    <p:extLst>
      <p:ext uri="{BB962C8B-B14F-4D97-AF65-F5344CB8AC3E}">
        <p14:creationId xmlns:p14="http://schemas.microsoft.com/office/powerpoint/2010/main" val="1980240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0702F16F-4F8F-372C-EBB3-67C76A70EFF4}"/>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Case study: a supermarket chain wants to create a recommendation engine for its inventory system. What should each individual supermarket order on any given day?</a:t>
            </a:r>
          </a:p>
          <a:p>
            <a:pPr marL="342900" indent="-342900">
              <a:buFont typeface="Arial" panose="020B0604020202020204" pitchFamily="34" charset="0"/>
              <a:buChar char="•"/>
            </a:pPr>
            <a:r>
              <a:rPr lang="en-US" dirty="0"/>
              <a:t>Any data source you can think of can be used as input.</a:t>
            </a:r>
          </a:p>
          <a:p>
            <a:pPr marL="342900" indent="-342900">
              <a:buFont typeface="Arial" panose="020B0604020202020204" pitchFamily="34" charset="0"/>
              <a:buChar char="•"/>
            </a:pPr>
            <a:r>
              <a:rPr lang="en-US" dirty="0"/>
              <a:t>Design a pipeline for this system:</a:t>
            </a:r>
          </a:p>
          <a:p>
            <a:pPr marL="728653" lvl="1" indent="-342900"/>
            <a:r>
              <a:rPr lang="en-US" dirty="0"/>
              <a:t>Where does the data come from?</a:t>
            </a:r>
          </a:p>
          <a:p>
            <a:pPr marL="728653" lvl="1" indent="-342900"/>
            <a:r>
              <a:rPr lang="en-US" dirty="0"/>
              <a:t>What happens to it?</a:t>
            </a:r>
          </a:p>
          <a:p>
            <a:pPr marL="728653" lvl="1" indent="-342900"/>
            <a:r>
              <a:rPr lang="en-US" dirty="0"/>
              <a:t>Where does it go?</a:t>
            </a:r>
          </a:p>
          <a:p>
            <a:pPr marL="342900" indent="-342900">
              <a:buFont typeface="Arial" panose="020B0604020202020204" pitchFamily="34" charset="0"/>
              <a:buChar char="•"/>
            </a:pPr>
            <a:r>
              <a:rPr lang="en-US" dirty="0"/>
              <a:t>Pay special attention to robustness, transparency and determinism:</a:t>
            </a:r>
          </a:p>
          <a:p>
            <a:pPr marL="342900" indent="-342900">
              <a:buFont typeface="Arial" panose="020B0604020202020204" pitchFamily="34" charset="0"/>
              <a:buChar char="•"/>
            </a:pPr>
            <a:r>
              <a:rPr lang="en-US" dirty="0"/>
              <a:t>For each step:</a:t>
            </a:r>
          </a:p>
          <a:p>
            <a:pPr marL="728653" lvl="1" indent="-342900"/>
            <a:r>
              <a:rPr lang="en-US" dirty="0"/>
              <a:t>What could go wrong?</a:t>
            </a:r>
          </a:p>
          <a:p>
            <a:pPr marL="728653" lvl="1" indent="-342900"/>
            <a:r>
              <a:rPr lang="en-US" dirty="0"/>
              <a:t>How will each error be handled?</a:t>
            </a:r>
          </a:p>
          <a:p>
            <a:pPr marL="728653" lvl="1" indent="-342900"/>
            <a:r>
              <a:rPr lang="en-US" dirty="0"/>
              <a:t>Can the process continue if this step fails? Why / why not?</a:t>
            </a:r>
          </a:p>
          <a:p>
            <a:pPr marL="342900" indent="-342900">
              <a:buFont typeface="Arial" panose="020B0604020202020204" pitchFamily="34" charset="0"/>
              <a:buChar char="•"/>
            </a:pPr>
            <a:r>
              <a:rPr lang="en-US" dirty="0"/>
              <a:t>In groups</a:t>
            </a:r>
          </a:p>
          <a:p>
            <a:pPr marL="342900" indent="-342900">
              <a:buFont typeface="Arial" panose="020B0604020202020204" pitchFamily="34" charset="0"/>
              <a:buChar char="•"/>
            </a:pPr>
            <a:endParaRPr lang="en-US" dirty="0"/>
          </a:p>
        </p:txBody>
      </p:sp>
      <p:sp>
        <p:nvSpPr>
          <p:cNvPr id="3" name="Titel 2">
            <a:extLst>
              <a:ext uri="{FF2B5EF4-FFF2-40B4-BE49-F238E27FC236}">
                <a16:creationId xmlns:a16="http://schemas.microsoft.com/office/drawing/2014/main" id="{D3B2CA02-5B78-F265-5E86-FDA13DC3209F}"/>
              </a:ext>
            </a:extLst>
          </p:cNvPr>
          <p:cNvSpPr>
            <a:spLocks noGrp="1"/>
          </p:cNvSpPr>
          <p:nvPr>
            <p:ph type="title"/>
          </p:nvPr>
        </p:nvSpPr>
        <p:spPr/>
        <p:txBody>
          <a:bodyPr/>
          <a:lstStyle/>
          <a:p>
            <a:r>
              <a:rPr lang="en-US" dirty="0"/>
              <a:t>Try it yourself: supermarket inventory recommendation engine</a:t>
            </a:r>
          </a:p>
        </p:txBody>
      </p:sp>
    </p:spTree>
    <p:extLst>
      <p:ext uri="{BB962C8B-B14F-4D97-AF65-F5344CB8AC3E}">
        <p14:creationId xmlns:p14="http://schemas.microsoft.com/office/powerpoint/2010/main" val="280184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noProof="0" dirty="0"/>
              <a:t>In this lesson</a:t>
            </a:r>
          </a:p>
        </p:txBody>
      </p:sp>
      <p:sp>
        <p:nvSpPr>
          <p:cNvPr id="5" name="Tijdelijke aanduiding voor inhoud 4"/>
          <p:cNvSpPr>
            <a:spLocks noGrp="1"/>
          </p:cNvSpPr>
          <p:nvPr>
            <p:ph type="body" sz="quarter" idx="10"/>
          </p:nvPr>
        </p:nvSpPr>
        <p:spPr/>
        <p:txBody>
          <a:bodyPr/>
          <a:lstStyle/>
          <a:p>
            <a:pPr marL="342900" indent="-342900">
              <a:lnSpc>
                <a:spcPct val="100000"/>
              </a:lnSpc>
              <a:buFont typeface="Arial" panose="020B0604020202020204" pitchFamily="34" charset="0"/>
              <a:buChar char="•"/>
            </a:pPr>
            <a:r>
              <a:rPr lang="en-US" b="1" noProof="0" dirty="0"/>
              <a:t>What is a data pipeline?</a:t>
            </a:r>
          </a:p>
          <a:p>
            <a:pPr marL="728653" lvl="1" indent="-342900">
              <a:lnSpc>
                <a:spcPct val="100000"/>
              </a:lnSpc>
            </a:pPr>
            <a:r>
              <a:rPr lang="en-US" b="1" dirty="0"/>
              <a:t>What are they used for? What types exist? What steps do they contain?</a:t>
            </a:r>
            <a:endParaRPr lang="en-US" b="1" noProof="0" dirty="0"/>
          </a:p>
          <a:p>
            <a:pPr marL="342900" indent="-342900">
              <a:lnSpc>
                <a:spcPct val="100000"/>
              </a:lnSpc>
              <a:buFont typeface="Arial" panose="020B0604020202020204" pitchFamily="34" charset="0"/>
              <a:buChar char="•"/>
            </a:pPr>
            <a:r>
              <a:rPr lang="en-US" b="1" noProof="0" dirty="0"/>
              <a:t>Robustness, determinism and transparency</a:t>
            </a:r>
          </a:p>
          <a:p>
            <a:pPr marL="728653" lvl="1" indent="-342900">
              <a:lnSpc>
                <a:spcPct val="100000"/>
              </a:lnSpc>
            </a:pPr>
            <a:r>
              <a:rPr lang="en-US" b="1" dirty="0"/>
              <a:t>… and how to achieve them</a:t>
            </a:r>
          </a:p>
          <a:p>
            <a:pPr marL="342900" indent="-342900">
              <a:lnSpc>
                <a:spcPct val="100000"/>
              </a:lnSpc>
              <a:buFont typeface="Arial" panose="020B0604020202020204" pitchFamily="34" charset="0"/>
              <a:buChar char="•"/>
            </a:pPr>
            <a:r>
              <a:rPr lang="en-US" b="1" noProof="0" dirty="0"/>
              <a:t>(a reading suggestion)</a:t>
            </a:r>
          </a:p>
          <a:p>
            <a:pPr marL="342900" indent="-342900">
              <a:lnSpc>
                <a:spcPct val="100000"/>
              </a:lnSpc>
              <a:buFont typeface="Arial" panose="020B0604020202020204" pitchFamily="34" charset="0"/>
              <a:buChar char="•"/>
            </a:pPr>
            <a:r>
              <a:rPr lang="en-US" b="1" noProof="0" dirty="0"/>
              <a:t>Try </a:t>
            </a:r>
            <a:r>
              <a:rPr lang="en-US" b="1" noProof="0"/>
              <a:t>it yourself</a:t>
            </a:r>
            <a:endParaRPr lang="en-US" noProof="0" dirty="0"/>
          </a:p>
          <a:p>
            <a:pPr marL="342900" indent="-342900">
              <a:lnSpc>
                <a:spcPct val="100000"/>
              </a:lnSpc>
              <a:buFont typeface="Arial" panose="020B0604020202020204" pitchFamily="34" charset="0"/>
              <a:buChar char="•"/>
            </a:pPr>
            <a:endParaRPr lang="en-US" noProof="0" dirty="0"/>
          </a:p>
        </p:txBody>
      </p:sp>
    </p:spTree>
    <p:extLst>
      <p:ext uri="{BB962C8B-B14F-4D97-AF65-F5344CB8AC3E}">
        <p14:creationId xmlns:p14="http://schemas.microsoft.com/office/powerpoint/2010/main" val="2040168929"/>
      </p:ext>
    </p:extLst>
  </p:cSld>
  <p:clrMapOvr>
    <a:masterClrMapping/>
  </p:clrMapOvr>
  <mc:AlternateContent xmlns:mc="http://schemas.openxmlformats.org/markup-compatibility/2006" xmlns:p14="http://schemas.microsoft.com/office/powerpoint/2010/main">
    <mc:Choice Requires="p14">
      <p:transition spd="slow" p14:dur="2000" advTm="4519"/>
    </mc:Choice>
    <mc:Fallback xmlns="">
      <p:transition spd="slow" advTm="451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61D8681-F3B5-21E9-248A-C655F2205B32}"/>
              </a:ext>
            </a:extLst>
          </p:cNvPr>
          <p:cNvSpPr>
            <a:spLocks noGrp="1"/>
          </p:cNvSpPr>
          <p:nvPr>
            <p:ph type="body" sz="quarter" idx="10"/>
          </p:nvPr>
        </p:nvSpPr>
        <p:spPr/>
        <p:txBody>
          <a:bodyPr>
            <a:normAutofit/>
          </a:bodyPr>
          <a:lstStyle/>
          <a:p>
            <a:pPr marL="342900" indent="-342900">
              <a:buFont typeface="Arial" panose="020B0604020202020204" pitchFamily="34" charset="0"/>
              <a:buChar char="•"/>
            </a:pPr>
            <a:r>
              <a:rPr lang="en-US" noProof="0" dirty="0"/>
              <a:t>“A data pipeline is a method in which raw data is </a:t>
            </a:r>
            <a:r>
              <a:rPr lang="en-US" b="1" noProof="0" dirty="0"/>
              <a:t>ingested</a:t>
            </a:r>
            <a:r>
              <a:rPr lang="en-US" noProof="0" dirty="0"/>
              <a:t> from various data sources, </a:t>
            </a:r>
            <a:r>
              <a:rPr lang="en-US" b="1" noProof="0" dirty="0"/>
              <a:t>transformed</a:t>
            </a:r>
            <a:r>
              <a:rPr lang="en-US" noProof="0" dirty="0"/>
              <a:t> and then </a:t>
            </a:r>
            <a:r>
              <a:rPr lang="en-US" b="1" noProof="0" dirty="0"/>
              <a:t>ported</a:t>
            </a:r>
            <a:r>
              <a:rPr lang="en-US" noProof="0" dirty="0"/>
              <a:t> to a data store, such as a data lake or data warehouse, for </a:t>
            </a:r>
            <a:r>
              <a:rPr lang="en-US" b="1" noProof="0" dirty="0"/>
              <a:t>analysis</a:t>
            </a:r>
            <a:r>
              <a:rPr lang="en-US" noProof="0" dirty="0"/>
              <a:t>.”</a:t>
            </a:r>
          </a:p>
          <a:p>
            <a:pPr marL="728653" lvl="1" indent="-342900"/>
            <a:r>
              <a:rPr lang="en-US" sz="1600" noProof="0" dirty="0">
                <a:hlinkClick r:id="rId2"/>
              </a:rPr>
              <a:t>https://www.ibm.com/think/topics/data-pipeline</a:t>
            </a:r>
            <a:r>
              <a:rPr lang="en-US" sz="1600" noProof="0" dirty="0"/>
              <a:t>, emphasis mine</a:t>
            </a:r>
            <a:endParaRPr lang="en-US" noProof="0" dirty="0"/>
          </a:p>
          <a:p>
            <a:pPr marL="342900" indent="-342900">
              <a:buFont typeface="Arial" panose="020B0604020202020204" pitchFamily="34" charset="0"/>
              <a:buChar char="•"/>
            </a:pPr>
            <a:r>
              <a:rPr lang="en-US" noProof="0" dirty="0"/>
              <a:t>It’s called a “pipeline” because data ”flows” from one step in the process to the next.</a:t>
            </a:r>
          </a:p>
          <a:p>
            <a:pPr marL="342900" indent="-342900">
              <a:buFont typeface="Arial" panose="020B0604020202020204" pitchFamily="34" charset="0"/>
              <a:buChar char="•"/>
            </a:pPr>
            <a:r>
              <a:rPr lang="en-US" noProof="0" dirty="0"/>
              <a:t>Often, both the “flow” and the ”steps” are automated.</a:t>
            </a:r>
          </a:p>
          <a:p>
            <a:pPr marL="342900" indent="-342900">
              <a:buFont typeface="Arial" panose="020B0604020202020204" pitchFamily="34" charset="0"/>
              <a:buChar char="•"/>
            </a:pPr>
            <a:endParaRPr lang="en-US" sz="1200" noProof="0" dirty="0"/>
          </a:p>
          <a:p>
            <a:pPr marL="342900" indent="-342900">
              <a:buFont typeface="Arial" panose="020B0604020202020204" pitchFamily="34" charset="0"/>
              <a:buChar char="•"/>
            </a:pPr>
            <a:endParaRPr lang="en-US" sz="1200" noProof="0" dirty="0"/>
          </a:p>
          <a:p>
            <a:pPr marL="342900" indent="-342900">
              <a:buFont typeface="Arial" panose="020B0604020202020204" pitchFamily="34" charset="0"/>
              <a:buChar char="•"/>
            </a:pPr>
            <a:endParaRPr lang="en-US" sz="1200" noProof="0" dirty="0"/>
          </a:p>
          <a:p>
            <a:pPr marL="342900" indent="-342900">
              <a:buFont typeface="Arial" panose="020B0604020202020204" pitchFamily="34" charset="0"/>
              <a:buChar char="•"/>
            </a:pPr>
            <a:endParaRPr lang="en-US" sz="1200" noProof="0" dirty="0"/>
          </a:p>
          <a:p>
            <a:pPr marL="342900" indent="-342900">
              <a:buFont typeface="Arial" panose="020B0604020202020204" pitchFamily="34" charset="0"/>
              <a:buChar char="•"/>
            </a:pPr>
            <a:endParaRPr lang="en-US" sz="1200" noProof="0" dirty="0"/>
          </a:p>
          <a:p>
            <a:pPr marL="342900" indent="-342900">
              <a:buFont typeface="Arial" panose="020B0604020202020204" pitchFamily="34" charset="0"/>
              <a:buChar char="•"/>
            </a:pPr>
            <a:endParaRPr lang="en-US" sz="1200" noProof="0" dirty="0"/>
          </a:p>
          <a:p>
            <a:pPr marL="342900" indent="-342900">
              <a:buFont typeface="Arial" panose="020B0604020202020204" pitchFamily="34" charset="0"/>
              <a:buChar char="•"/>
            </a:pPr>
            <a:endParaRPr lang="en-US" sz="1200" noProof="0" dirty="0"/>
          </a:p>
          <a:p>
            <a:pPr marL="342900" indent="-342900">
              <a:buFont typeface="Arial" panose="020B0604020202020204" pitchFamily="34" charset="0"/>
              <a:buChar char="•"/>
            </a:pPr>
            <a:endParaRPr lang="en-US" sz="1200" noProof="0" dirty="0"/>
          </a:p>
          <a:p>
            <a:pPr marL="342900" indent="-342900">
              <a:buFont typeface="Arial" panose="020B0604020202020204" pitchFamily="34" charset="0"/>
              <a:buChar char="•"/>
            </a:pPr>
            <a:endParaRPr lang="en-US" sz="1200" noProof="0" dirty="0"/>
          </a:p>
          <a:p>
            <a:endParaRPr lang="en-US" sz="1200" noProof="0" dirty="0"/>
          </a:p>
        </p:txBody>
      </p:sp>
      <p:sp>
        <p:nvSpPr>
          <p:cNvPr id="3" name="Titel 2">
            <a:extLst>
              <a:ext uri="{FF2B5EF4-FFF2-40B4-BE49-F238E27FC236}">
                <a16:creationId xmlns:a16="http://schemas.microsoft.com/office/drawing/2014/main" id="{E8F51F9E-D10F-A56F-5881-FC97EFA7B14B}"/>
              </a:ext>
            </a:extLst>
          </p:cNvPr>
          <p:cNvSpPr>
            <a:spLocks noGrp="1"/>
          </p:cNvSpPr>
          <p:nvPr>
            <p:ph type="title"/>
          </p:nvPr>
        </p:nvSpPr>
        <p:spPr/>
        <p:txBody>
          <a:bodyPr/>
          <a:lstStyle/>
          <a:p>
            <a:r>
              <a:rPr lang="en-US" noProof="0" dirty="0"/>
              <a:t>What is a data pipeline?</a:t>
            </a:r>
          </a:p>
        </p:txBody>
      </p:sp>
      <p:pic>
        <p:nvPicPr>
          <p:cNvPr id="4" name="Afbeelding 3" descr="Afbeelding met tekst, diagram, schermopname, Lettertype&#10;&#10;Door AI gegenereerde inhoud is mogelijk onjuist.">
            <a:extLst>
              <a:ext uri="{FF2B5EF4-FFF2-40B4-BE49-F238E27FC236}">
                <a16:creationId xmlns:a16="http://schemas.microsoft.com/office/drawing/2014/main" id="{30D2EB04-3059-B53A-55E4-D66E2815E15D}"/>
              </a:ext>
            </a:extLst>
          </p:cNvPr>
          <p:cNvPicPr>
            <a:picLocks noChangeAspect="1"/>
          </p:cNvPicPr>
          <p:nvPr/>
        </p:nvPicPr>
        <p:blipFill>
          <a:blip r:embed="rId3"/>
          <a:stretch>
            <a:fillRect/>
          </a:stretch>
        </p:blipFill>
        <p:spPr>
          <a:xfrm>
            <a:off x="4490977" y="4055269"/>
            <a:ext cx="3904593" cy="2049912"/>
          </a:xfrm>
          <a:prstGeom prst="rect">
            <a:avLst/>
          </a:prstGeom>
        </p:spPr>
      </p:pic>
    </p:spTree>
    <p:extLst>
      <p:ext uri="{BB962C8B-B14F-4D97-AF65-F5344CB8AC3E}">
        <p14:creationId xmlns:p14="http://schemas.microsoft.com/office/powerpoint/2010/main" val="251347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BEE57AA-5C65-14E6-850E-76D33CF69DBE}"/>
              </a:ext>
            </a:extLst>
          </p:cNvPr>
          <p:cNvSpPr>
            <a:spLocks noGrp="1"/>
          </p:cNvSpPr>
          <p:nvPr>
            <p:ph type="body" sz="quarter" idx="10"/>
          </p:nvPr>
        </p:nvSpPr>
        <p:spPr/>
        <p:txBody>
          <a:bodyPr/>
          <a:lstStyle/>
          <a:p>
            <a:pPr marL="342900" indent="-342900">
              <a:buFont typeface="Arial" panose="020B0604020202020204" pitchFamily="34" charset="0"/>
              <a:buChar char="•"/>
            </a:pPr>
            <a:r>
              <a:rPr lang="en-US" noProof="0" dirty="0"/>
              <a:t>Data analysis</a:t>
            </a:r>
          </a:p>
          <a:p>
            <a:pPr marL="728653" lvl="1" indent="-342900"/>
            <a:r>
              <a:rPr lang="en-US" noProof="0" dirty="0"/>
              <a:t>Extracting raw data from one or more sources, transforming it into a different format and loading it into a destination system</a:t>
            </a:r>
          </a:p>
          <a:p>
            <a:pPr marL="342900" indent="-342900">
              <a:buFont typeface="Arial" panose="020B0604020202020204" pitchFamily="34" charset="0"/>
              <a:buChar char="•"/>
            </a:pPr>
            <a:r>
              <a:rPr lang="en-US" noProof="0" dirty="0"/>
              <a:t>Machine learning</a:t>
            </a:r>
          </a:p>
          <a:p>
            <a:pPr marL="728653" lvl="1" indent="-342900"/>
            <a:r>
              <a:rPr lang="en-US" noProof="0" dirty="0"/>
              <a:t>Automating data preparation, feature engineering and model training</a:t>
            </a:r>
          </a:p>
        </p:txBody>
      </p:sp>
      <p:sp>
        <p:nvSpPr>
          <p:cNvPr id="3" name="Titel 2">
            <a:extLst>
              <a:ext uri="{FF2B5EF4-FFF2-40B4-BE49-F238E27FC236}">
                <a16:creationId xmlns:a16="http://schemas.microsoft.com/office/drawing/2014/main" id="{348D986A-A4F3-ADC1-8368-9582ECD809B9}"/>
              </a:ext>
            </a:extLst>
          </p:cNvPr>
          <p:cNvSpPr>
            <a:spLocks noGrp="1"/>
          </p:cNvSpPr>
          <p:nvPr>
            <p:ph type="title"/>
          </p:nvPr>
        </p:nvSpPr>
        <p:spPr/>
        <p:txBody>
          <a:bodyPr/>
          <a:lstStyle/>
          <a:p>
            <a:r>
              <a:rPr lang="en-US" noProof="0" dirty="0"/>
              <a:t>What are pipelines used for?</a:t>
            </a:r>
          </a:p>
        </p:txBody>
      </p:sp>
    </p:spTree>
    <p:extLst>
      <p:ext uri="{BB962C8B-B14F-4D97-AF65-F5344CB8AC3E}">
        <p14:creationId xmlns:p14="http://schemas.microsoft.com/office/powerpoint/2010/main" val="397521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1E610BE-4F1B-5E09-EBDD-11AC8ACF4C61}"/>
              </a:ext>
            </a:extLst>
          </p:cNvPr>
          <p:cNvSpPr>
            <a:spLocks noGrp="1"/>
          </p:cNvSpPr>
          <p:nvPr>
            <p:ph type="body" sz="quarter" idx="10"/>
          </p:nvPr>
        </p:nvSpPr>
        <p:spPr/>
        <p:txBody>
          <a:bodyPr/>
          <a:lstStyle/>
          <a:p>
            <a:pPr marL="342900" indent="-342900">
              <a:buFont typeface="Arial" panose="020B0604020202020204" pitchFamily="34" charset="0"/>
              <a:buChar char="•"/>
            </a:pPr>
            <a:r>
              <a:rPr lang="en-US" b="1" noProof="0" dirty="0"/>
              <a:t>Batch processing pipelines</a:t>
            </a:r>
            <a:r>
              <a:rPr lang="en-US" noProof="0" dirty="0"/>
              <a:t>: data is processed in “batches”. Batches are loaded one by one. Each step in the process is executed during processing of a single batch.</a:t>
            </a:r>
          </a:p>
          <a:p>
            <a:pPr marL="728653" lvl="1" indent="-342900"/>
            <a:r>
              <a:rPr lang="en-US" noProof="0" dirty="0"/>
              <a:t>Reliable</a:t>
            </a:r>
          </a:p>
          <a:p>
            <a:pPr marL="728653" lvl="1" indent="-342900"/>
            <a:r>
              <a:rPr lang="en-US" noProof="0" dirty="0"/>
              <a:t>Not </a:t>
            </a:r>
            <a:r>
              <a:rPr lang="en-US" noProof="0" dirty="0" err="1"/>
              <a:t>realtime</a:t>
            </a:r>
            <a:endParaRPr lang="en-US" noProof="0" dirty="0"/>
          </a:p>
          <a:p>
            <a:pPr marL="728653" lvl="1" indent="-342900"/>
            <a:r>
              <a:rPr lang="en-US" noProof="0" dirty="0"/>
              <a:t>Only happens on predefined moments.</a:t>
            </a:r>
          </a:p>
          <a:p>
            <a:pPr marL="342900" indent="-342900">
              <a:buFont typeface="Arial" panose="020B0604020202020204" pitchFamily="34" charset="0"/>
              <a:buChar char="•"/>
            </a:pPr>
            <a:r>
              <a:rPr lang="en-US" b="1" noProof="0" dirty="0"/>
              <a:t>Streaming pipelines</a:t>
            </a:r>
            <a:r>
              <a:rPr lang="en-US" noProof="0" dirty="0"/>
              <a:t>: data is processed as soon as it appears at the start of the pipeline.</a:t>
            </a:r>
          </a:p>
          <a:p>
            <a:pPr marL="728653" lvl="1" indent="-342900"/>
            <a:r>
              <a:rPr lang="en-US" noProof="0" dirty="0"/>
              <a:t>Less reliable</a:t>
            </a:r>
          </a:p>
          <a:p>
            <a:pPr marL="728653" lvl="1" indent="-342900"/>
            <a:r>
              <a:rPr lang="en-US" noProof="0" dirty="0"/>
              <a:t>Not </a:t>
            </a:r>
            <a:r>
              <a:rPr lang="en-US" noProof="0" dirty="0" err="1"/>
              <a:t>realtime</a:t>
            </a:r>
            <a:endParaRPr lang="en-US" noProof="0" dirty="0"/>
          </a:p>
          <a:p>
            <a:pPr marL="728653" lvl="1" indent="-342900"/>
            <a:r>
              <a:rPr lang="en-US" noProof="0" dirty="0"/>
              <a:t>Happens throughout the day.</a:t>
            </a:r>
          </a:p>
          <a:p>
            <a:pPr marL="342900" indent="-342900">
              <a:buFont typeface="Arial" panose="020B0604020202020204" pitchFamily="34" charset="0"/>
              <a:buChar char="•"/>
            </a:pPr>
            <a:r>
              <a:rPr lang="en-US" b="1" noProof="0" dirty="0"/>
              <a:t>Combinations of batch and streaming:</a:t>
            </a:r>
            <a:r>
              <a:rPr lang="en-US" noProof="0" dirty="0"/>
              <a:t> parts of a pipeline can be implemented as batch pipelines while other parts work as streaming pipelines.</a:t>
            </a:r>
            <a:endParaRPr lang="en-US" b="1" noProof="0" dirty="0"/>
          </a:p>
          <a:p>
            <a:pPr lvl="1" indent="0">
              <a:buNone/>
            </a:pPr>
            <a:endParaRPr lang="en-US" noProof="0" dirty="0"/>
          </a:p>
        </p:txBody>
      </p:sp>
      <p:sp>
        <p:nvSpPr>
          <p:cNvPr id="3" name="Titel 2">
            <a:extLst>
              <a:ext uri="{FF2B5EF4-FFF2-40B4-BE49-F238E27FC236}">
                <a16:creationId xmlns:a16="http://schemas.microsoft.com/office/drawing/2014/main" id="{07D5FF4F-C869-DBA8-3385-C2AF1B421117}"/>
              </a:ext>
            </a:extLst>
          </p:cNvPr>
          <p:cNvSpPr>
            <a:spLocks noGrp="1"/>
          </p:cNvSpPr>
          <p:nvPr>
            <p:ph type="title"/>
          </p:nvPr>
        </p:nvSpPr>
        <p:spPr/>
        <p:txBody>
          <a:bodyPr/>
          <a:lstStyle/>
          <a:p>
            <a:r>
              <a:rPr lang="en-US" noProof="0" dirty="0"/>
              <a:t>Types of pipelines</a:t>
            </a:r>
          </a:p>
        </p:txBody>
      </p:sp>
    </p:spTree>
    <p:extLst>
      <p:ext uri="{BB962C8B-B14F-4D97-AF65-F5344CB8AC3E}">
        <p14:creationId xmlns:p14="http://schemas.microsoft.com/office/powerpoint/2010/main" val="50376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D1071AD3-6EC3-E58F-0B5F-AA9D379767C6}"/>
              </a:ext>
            </a:extLst>
          </p:cNvPr>
          <p:cNvSpPr>
            <a:spLocks noGrp="1"/>
          </p:cNvSpPr>
          <p:nvPr>
            <p:ph type="body" sz="quarter" idx="10"/>
          </p:nvPr>
        </p:nvSpPr>
        <p:spPr/>
        <p:txBody>
          <a:bodyPr/>
          <a:lstStyle/>
          <a:p>
            <a:pPr marL="342900" indent="-342900">
              <a:buFont typeface="Arial" panose="020B0604020202020204" pitchFamily="34" charset="0"/>
              <a:buChar char="•"/>
            </a:pPr>
            <a:r>
              <a:rPr lang="en-US" sz="1800" b="1" noProof="0" dirty="0"/>
              <a:t>Extract</a:t>
            </a:r>
            <a:r>
              <a:rPr lang="en-US" sz="1800" noProof="0" dirty="0"/>
              <a:t>: retrieve data from a single source.</a:t>
            </a:r>
          </a:p>
          <a:p>
            <a:pPr marL="342900" indent="-342900">
              <a:buFont typeface="Arial" panose="020B0604020202020204" pitchFamily="34" charset="0"/>
              <a:buChar char="•"/>
            </a:pPr>
            <a:r>
              <a:rPr lang="en-US" sz="1800" b="1" noProof="0" dirty="0"/>
              <a:t>Transform:</a:t>
            </a:r>
            <a:r>
              <a:rPr lang="en-US" sz="1800" noProof="0" dirty="0"/>
              <a:t> perform operations on data to transform it in some way.</a:t>
            </a:r>
          </a:p>
          <a:p>
            <a:pPr marL="342900" indent="-342900">
              <a:buFont typeface="Arial" panose="020B0604020202020204" pitchFamily="34" charset="0"/>
              <a:buChar char="•"/>
            </a:pPr>
            <a:r>
              <a:rPr lang="en-US" sz="1800" b="1" noProof="0" dirty="0"/>
              <a:t>Load: </a:t>
            </a:r>
            <a:r>
              <a:rPr lang="en-US" sz="1800" noProof="0" dirty="0"/>
              <a:t>store the data in a new data storage system, for further processing or for analysis.</a:t>
            </a:r>
          </a:p>
          <a:p>
            <a:endParaRPr lang="en-US" sz="1800" b="1" noProof="0" dirty="0"/>
          </a:p>
          <a:p>
            <a:pPr marL="342900" indent="-342900">
              <a:buFont typeface="Arial" panose="020B0604020202020204" pitchFamily="34" charset="0"/>
              <a:buChar char="•"/>
            </a:pPr>
            <a:r>
              <a:rPr lang="en-US" sz="1800" noProof="0" dirty="0"/>
              <a:t>Many pipelines are Extract Transform Load (ETL) or Extract Load Transform (ELT, more common on cloud platforms) pipelines.</a:t>
            </a:r>
          </a:p>
          <a:p>
            <a:pPr marL="342900" indent="-342900">
              <a:buFont typeface="Arial" panose="020B0604020202020204" pitchFamily="34" charset="0"/>
              <a:buChar char="•"/>
            </a:pPr>
            <a:endParaRPr lang="en-US" sz="1800" noProof="0" dirty="0"/>
          </a:p>
          <a:p>
            <a:pPr marL="342900" indent="-342900">
              <a:buFont typeface="Arial" panose="020B0604020202020204" pitchFamily="34" charset="0"/>
              <a:buChar char="•"/>
            </a:pPr>
            <a:r>
              <a:rPr lang="en-US" sz="1800" noProof="0" dirty="0"/>
              <a:t>There can be multiple extractions before a single transform. The transform may then simply be combining the results from the extractions: </a:t>
            </a:r>
            <a:r>
              <a:rPr lang="en-US" sz="1800" b="1" noProof="0" dirty="0"/>
              <a:t>integration</a:t>
            </a:r>
          </a:p>
          <a:p>
            <a:endParaRPr lang="en-US" noProof="0" dirty="0"/>
          </a:p>
          <a:p>
            <a:pPr marL="342900" indent="-342900">
              <a:buFont typeface="Arial" panose="020B0604020202020204" pitchFamily="34" charset="0"/>
              <a:buChar char="•"/>
            </a:pPr>
            <a:endParaRPr lang="en-US" noProof="0" dirty="0"/>
          </a:p>
        </p:txBody>
      </p:sp>
      <p:sp>
        <p:nvSpPr>
          <p:cNvPr id="3" name="Titel 2">
            <a:extLst>
              <a:ext uri="{FF2B5EF4-FFF2-40B4-BE49-F238E27FC236}">
                <a16:creationId xmlns:a16="http://schemas.microsoft.com/office/drawing/2014/main" id="{A8F6D3AD-3A00-BE1A-010D-7856B69FF6F1}"/>
              </a:ext>
            </a:extLst>
          </p:cNvPr>
          <p:cNvSpPr>
            <a:spLocks noGrp="1"/>
          </p:cNvSpPr>
          <p:nvPr>
            <p:ph type="title"/>
          </p:nvPr>
        </p:nvSpPr>
        <p:spPr/>
        <p:txBody>
          <a:bodyPr/>
          <a:lstStyle/>
          <a:p>
            <a:r>
              <a:rPr lang="en-US" noProof="0" dirty="0"/>
              <a:t>Types of steps</a:t>
            </a:r>
          </a:p>
        </p:txBody>
      </p:sp>
      <p:sp>
        <p:nvSpPr>
          <p:cNvPr id="4" name="Blik 3">
            <a:extLst>
              <a:ext uri="{FF2B5EF4-FFF2-40B4-BE49-F238E27FC236}">
                <a16:creationId xmlns:a16="http://schemas.microsoft.com/office/drawing/2014/main" id="{3EE7AA98-8B9C-5648-E904-0355BD9BCE38}"/>
              </a:ext>
            </a:extLst>
          </p:cNvPr>
          <p:cNvSpPr/>
          <p:nvPr/>
        </p:nvSpPr>
        <p:spPr>
          <a:xfrm>
            <a:off x="2795286" y="4967825"/>
            <a:ext cx="457200" cy="60807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E</a:t>
            </a:r>
          </a:p>
        </p:txBody>
      </p:sp>
      <p:sp>
        <p:nvSpPr>
          <p:cNvPr id="5" name="Blik 4">
            <a:extLst>
              <a:ext uri="{FF2B5EF4-FFF2-40B4-BE49-F238E27FC236}">
                <a16:creationId xmlns:a16="http://schemas.microsoft.com/office/drawing/2014/main" id="{3EB2C776-F0BD-706F-F72D-92787AB470F7}"/>
              </a:ext>
            </a:extLst>
          </p:cNvPr>
          <p:cNvSpPr/>
          <p:nvPr/>
        </p:nvSpPr>
        <p:spPr>
          <a:xfrm>
            <a:off x="2193403" y="5475636"/>
            <a:ext cx="457200" cy="60807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E</a:t>
            </a:r>
          </a:p>
        </p:txBody>
      </p:sp>
      <p:sp>
        <p:nvSpPr>
          <p:cNvPr id="6" name="Blik 5">
            <a:extLst>
              <a:ext uri="{FF2B5EF4-FFF2-40B4-BE49-F238E27FC236}">
                <a16:creationId xmlns:a16="http://schemas.microsoft.com/office/drawing/2014/main" id="{F66E3B63-FA73-C057-AD4E-AAEAAA3CBAE1}"/>
              </a:ext>
            </a:extLst>
          </p:cNvPr>
          <p:cNvSpPr/>
          <p:nvPr/>
        </p:nvSpPr>
        <p:spPr>
          <a:xfrm>
            <a:off x="3464690" y="5718299"/>
            <a:ext cx="457200" cy="60807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E</a:t>
            </a:r>
          </a:p>
        </p:txBody>
      </p:sp>
      <p:sp>
        <p:nvSpPr>
          <p:cNvPr id="7" name="Afgeronde rechthoek 6">
            <a:extLst>
              <a:ext uri="{FF2B5EF4-FFF2-40B4-BE49-F238E27FC236}">
                <a16:creationId xmlns:a16="http://schemas.microsoft.com/office/drawing/2014/main" id="{122C5647-44E1-9AC8-8DEF-7ECA017025A7}"/>
              </a:ext>
            </a:extLst>
          </p:cNvPr>
          <p:cNvSpPr/>
          <p:nvPr/>
        </p:nvSpPr>
        <p:spPr>
          <a:xfrm>
            <a:off x="4572000" y="5271863"/>
            <a:ext cx="650112" cy="5208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T</a:t>
            </a:r>
          </a:p>
        </p:txBody>
      </p:sp>
      <p:cxnSp>
        <p:nvCxnSpPr>
          <p:cNvPr id="9" name="Rechte verbindingslijn met pijl 8">
            <a:extLst>
              <a:ext uri="{FF2B5EF4-FFF2-40B4-BE49-F238E27FC236}">
                <a16:creationId xmlns:a16="http://schemas.microsoft.com/office/drawing/2014/main" id="{913A9FD9-690B-777B-DF33-EB861C9FA64A}"/>
              </a:ext>
            </a:extLst>
          </p:cNvPr>
          <p:cNvCxnSpPr>
            <a:cxnSpLocks/>
            <a:stCxn id="4" idx="4"/>
            <a:endCxn id="7" idx="1"/>
          </p:cNvCxnSpPr>
          <p:nvPr/>
        </p:nvCxnSpPr>
        <p:spPr>
          <a:xfrm>
            <a:off x="3252486" y="5271863"/>
            <a:ext cx="1319514" cy="260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Rechte verbindingslijn met pijl 11">
            <a:extLst>
              <a:ext uri="{FF2B5EF4-FFF2-40B4-BE49-F238E27FC236}">
                <a16:creationId xmlns:a16="http://schemas.microsoft.com/office/drawing/2014/main" id="{48D629A4-DFF8-0713-C477-5B535F5B68E4}"/>
              </a:ext>
            </a:extLst>
          </p:cNvPr>
          <p:cNvCxnSpPr>
            <a:cxnSpLocks/>
            <a:stCxn id="5" idx="4"/>
            <a:endCxn id="7" idx="1"/>
          </p:cNvCxnSpPr>
          <p:nvPr/>
        </p:nvCxnSpPr>
        <p:spPr>
          <a:xfrm flipV="1">
            <a:off x="2650603" y="5532294"/>
            <a:ext cx="1921397" cy="24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Rechte verbindingslijn met pijl 14">
            <a:extLst>
              <a:ext uri="{FF2B5EF4-FFF2-40B4-BE49-F238E27FC236}">
                <a16:creationId xmlns:a16="http://schemas.microsoft.com/office/drawing/2014/main" id="{E1962578-1483-7B8A-00DD-97E403E2AC19}"/>
              </a:ext>
            </a:extLst>
          </p:cNvPr>
          <p:cNvCxnSpPr>
            <a:cxnSpLocks/>
            <a:stCxn id="6" idx="4"/>
            <a:endCxn id="7" idx="1"/>
          </p:cNvCxnSpPr>
          <p:nvPr/>
        </p:nvCxnSpPr>
        <p:spPr>
          <a:xfrm flipV="1">
            <a:off x="3921890" y="5532294"/>
            <a:ext cx="650110" cy="490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Blik 17">
            <a:extLst>
              <a:ext uri="{FF2B5EF4-FFF2-40B4-BE49-F238E27FC236}">
                <a16:creationId xmlns:a16="http://schemas.microsoft.com/office/drawing/2014/main" id="{179B3845-FAF0-91C1-AF1C-04895F2A458D}"/>
              </a:ext>
            </a:extLst>
          </p:cNvPr>
          <p:cNvSpPr/>
          <p:nvPr/>
        </p:nvSpPr>
        <p:spPr>
          <a:xfrm>
            <a:off x="5664965" y="5228256"/>
            <a:ext cx="457200" cy="60807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t>
            </a:r>
            <a:endParaRPr lang="en-US" noProof="0" dirty="0"/>
          </a:p>
        </p:txBody>
      </p:sp>
      <p:cxnSp>
        <p:nvCxnSpPr>
          <p:cNvPr id="19" name="Rechte verbindingslijn met pijl 18">
            <a:extLst>
              <a:ext uri="{FF2B5EF4-FFF2-40B4-BE49-F238E27FC236}">
                <a16:creationId xmlns:a16="http://schemas.microsoft.com/office/drawing/2014/main" id="{7033D8C8-D036-BD6A-518B-1E0A21CE6642}"/>
              </a:ext>
            </a:extLst>
          </p:cNvPr>
          <p:cNvCxnSpPr>
            <a:cxnSpLocks/>
            <a:stCxn id="7" idx="3"/>
            <a:endCxn id="18" idx="2"/>
          </p:cNvCxnSpPr>
          <p:nvPr/>
        </p:nvCxnSpPr>
        <p:spPr>
          <a:xfrm>
            <a:off x="5222112" y="5532294"/>
            <a:ext cx="4428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40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9D70D10-9BCB-FB0F-9B8D-BF9A422CAEB3}"/>
              </a:ext>
            </a:extLst>
          </p:cNvPr>
          <p:cNvSpPr>
            <a:spLocks noGrp="1"/>
          </p:cNvSpPr>
          <p:nvPr>
            <p:ph type="body" sz="quarter" idx="10"/>
          </p:nvPr>
        </p:nvSpPr>
        <p:spPr/>
        <p:txBody>
          <a:bodyPr/>
          <a:lstStyle/>
          <a:p>
            <a:pPr marL="342900" indent="-342900">
              <a:buFont typeface="Arial" panose="020B0604020202020204" pitchFamily="34" charset="0"/>
              <a:buChar char="•"/>
            </a:pPr>
            <a:r>
              <a:rPr lang="nl-NL" dirty="0"/>
              <a:t>A pipeline is a software program </a:t>
            </a:r>
            <a:r>
              <a:rPr lang="nl-NL" dirty="0" err="1"/>
              <a:t>that</a:t>
            </a:r>
            <a:r>
              <a:rPr lang="nl-NL" dirty="0"/>
              <a:t> takes in data (</a:t>
            </a:r>
            <a:r>
              <a:rPr lang="nl-NL" dirty="0" err="1"/>
              <a:t>optionally</a:t>
            </a:r>
            <a:r>
              <a:rPr lang="nl-NL" dirty="0"/>
              <a:t> </a:t>
            </a:r>
            <a:r>
              <a:rPr lang="nl-NL" dirty="0" err="1"/>
              <a:t>from</a:t>
            </a:r>
            <a:r>
              <a:rPr lang="nl-NL" dirty="0"/>
              <a:t> multiple sources), does </a:t>
            </a:r>
            <a:r>
              <a:rPr lang="nl-NL" dirty="0" err="1"/>
              <a:t>something</a:t>
            </a:r>
            <a:r>
              <a:rPr lang="nl-NL" dirty="0"/>
              <a:t> </a:t>
            </a:r>
            <a:r>
              <a:rPr lang="nl-NL" dirty="0" err="1"/>
              <a:t>with</a:t>
            </a:r>
            <a:r>
              <a:rPr lang="nl-NL" dirty="0"/>
              <a:t> </a:t>
            </a:r>
            <a:r>
              <a:rPr lang="nl-NL" dirty="0" err="1"/>
              <a:t>that</a:t>
            </a:r>
            <a:r>
              <a:rPr lang="nl-NL" dirty="0"/>
              <a:t> data </a:t>
            </a:r>
            <a:r>
              <a:rPr lang="nl-NL" dirty="0" err="1"/>
              <a:t>and</a:t>
            </a:r>
            <a:r>
              <a:rPr lang="nl-NL" dirty="0"/>
              <a:t> </a:t>
            </a:r>
            <a:r>
              <a:rPr lang="nl-NL" dirty="0" err="1"/>
              <a:t>delivers</a:t>
            </a:r>
            <a:r>
              <a:rPr lang="nl-NL" dirty="0"/>
              <a:t> </a:t>
            </a:r>
            <a:r>
              <a:rPr lang="nl-NL" dirty="0" err="1"/>
              <a:t>it</a:t>
            </a:r>
            <a:r>
              <a:rPr lang="nl-NL" dirty="0"/>
              <a:t> </a:t>
            </a:r>
            <a:r>
              <a:rPr lang="nl-NL" dirty="0" err="1"/>
              <a:t>somewhere</a:t>
            </a:r>
            <a:r>
              <a:rPr lang="nl-NL" dirty="0"/>
              <a:t>.</a:t>
            </a:r>
          </a:p>
          <a:p>
            <a:pPr marL="342900" indent="-342900">
              <a:buFont typeface="Arial" panose="020B0604020202020204" pitchFamily="34" charset="0"/>
              <a:buChar char="•"/>
            </a:pPr>
            <a:r>
              <a:rPr lang="nl-NL" dirty="0"/>
              <a:t>Like </a:t>
            </a:r>
            <a:r>
              <a:rPr lang="nl-NL" dirty="0" err="1"/>
              <a:t>all</a:t>
            </a:r>
            <a:r>
              <a:rPr lang="nl-NL" dirty="0"/>
              <a:t> software programs </a:t>
            </a:r>
            <a:r>
              <a:rPr lang="nl-NL" dirty="0" err="1"/>
              <a:t>it</a:t>
            </a:r>
            <a:r>
              <a:rPr lang="nl-NL" dirty="0"/>
              <a:t> </a:t>
            </a:r>
            <a:r>
              <a:rPr lang="nl-NL" dirty="0" err="1"/>
              <a:t>needs</a:t>
            </a:r>
            <a:r>
              <a:rPr lang="nl-NL" dirty="0"/>
              <a:t> </a:t>
            </a:r>
            <a:r>
              <a:rPr lang="nl-NL" dirty="0" err="1"/>
              <a:t>to</a:t>
            </a:r>
            <a:r>
              <a:rPr lang="nl-NL" dirty="0"/>
              <a:t> </a:t>
            </a:r>
            <a:r>
              <a:rPr lang="nl-NL" dirty="0" err="1"/>
              <a:t>be</a:t>
            </a:r>
            <a:r>
              <a:rPr lang="nl-NL" dirty="0"/>
              <a:t> </a:t>
            </a:r>
            <a:r>
              <a:rPr lang="nl-NL" b="1" dirty="0" err="1"/>
              <a:t>robust</a:t>
            </a:r>
            <a:r>
              <a:rPr lang="nl-NL" dirty="0"/>
              <a:t> </a:t>
            </a:r>
            <a:r>
              <a:rPr lang="nl-NL" dirty="0" err="1"/>
              <a:t>and</a:t>
            </a:r>
            <a:r>
              <a:rPr lang="nl-NL" dirty="0"/>
              <a:t> </a:t>
            </a:r>
            <a:r>
              <a:rPr lang="nl-NL" b="1" dirty="0" err="1"/>
              <a:t>deterministic</a:t>
            </a:r>
            <a:r>
              <a:rPr lang="nl-NL" dirty="0"/>
              <a:t>.</a:t>
            </a:r>
          </a:p>
          <a:p>
            <a:pPr marL="728653" lvl="1" indent="-342900"/>
            <a:r>
              <a:rPr lang="nl-NL" dirty="0" err="1"/>
              <a:t>Deterministic</a:t>
            </a:r>
            <a:r>
              <a:rPr lang="nl-NL" dirty="0"/>
              <a:t>: </a:t>
            </a:r>
            <a:r>
              <a:rPr lang="nl-NL" dirty="0" err="1"/>
              <a:t>for</a:t>
            </a:r>
            <a:r>
              <a:rPr lang="nl-NL" dirty="0"/>
              <a:t> </a:t>
            </a:r>
            <a:r>
              <a:rPr lang="nl-NL" dirty="0" err="1"/>
              <a:t>the</a:t>
            </a:r>
            <a:r>
              <a:rPr lang="nl-NL" dirty="0"/>
              <a:t> </a:t>
            </a:r>
            <a:r>
              <a:rPr lang="nl-NL" dirty="0" err="1"/>
              <a:t>same</a:t>
            </a:r>
            <a:r>
              <a:rPr lang="nl-NL" dirty="0"/>
              <a:t> </a:t>
            </a:r>
            <a:r>
              <a:rPr lang="nl-NL" dirty="0" err="1"/>
              <a:t>inputs</a:t>
            </a:r>
            <a:r>
              <a:rPr lang="nl-NL" dirty="0"/>
              <a:t> </a:t>
            </a:r>
            <a:r>
              <a:rPr lang="nl-NL" dirty="0" err="1"/>
              <a:t>it</a:t>
            </a:r>
            <a:r>
              <a:rPr lang="nl-NL" dirty="0"/>
              <a:t> </a:t>
            </a:r>
            <a:r>
              <a:rPr lang="nl-NL" dirty="0" err="1"/>
              <a:t>should</a:t>
            </a:r>
            <a:r>
              <a:rPr lang="nl-NL" dirty="0"/>
              <a:t> produce </a:t>
            </a:r>
            <a:r>
              <a:rPr lang="nl-NL" dirty="0" err="1"/>
              <a:t>the</a:t>
            </a:r>
            <a:r>
              <a:rPr lang="nl-NL" dirty="0"/>
              <a:t> </a:t>
            </a:r>
            <a:r>
              <a:rPr lang="nl-NL" dirty="0" err="1"/>
              <a:t>same</a:t>
            </a:r>
            <a:r>
              <a:rPr lang="nl-NL" dirty="0"/>
              <a:t> </a:t>
            </a:r>
            <a:r>
              <a:rPr lang="nl-NL" dirty="0" err="1"/>
              <a:t>results</a:t>
            </a:r>
            <a:r>
              <a:rPr lang="nl-NL" dirty="0"/>
              <a:t>.</a:t>
            </a:r>
          </a:p>
          <a:p>
            <a:pPr marL="342900" indent="-342900">
              <a:buFont typeface="Arial" panose="020B0604020202020204" pitchFamily="34" charset="0"/>
              <a:buChar char="•"/>
            </a:pPr>
            <a:r>
              <a:rPr lang="nl-NL" dirty="0"/>
              <a:t>The pipeline as a </a:t>
            </a:r>
            <a:r>
              <a:rPr lang="nl-NL" dirty="0" err="1"/>
              <a:t>whole</a:t>
            </a:r>
            <a:r>
              <a:rPr lang="nl-NL" dirty="0"/>
              <a:t> </a:t>
            </a:r>
            <a:r>
              <a:rPr lang="nl-NL" dirty="0" err="1"/>
              <a:t>can</a:t>
            </a:r>
            <a:r>
              <a:rPr lang="nl-NL" dirty="0"/>
              <a:t> </a:t>
            </a:r>
            <a:r>
              <a:rPr lang="nl-NL" dirty="0" err="1"/>
              <a:t>only</a:t>
            </a:r>
            <a:r>
              <a:rPr lang="nl-NL" dirty="0"/>
              <a:t> </a:t>
            </a:r>
            <a:r>
              <a:rPr lang="nl-NL" dirty="0" err="1"/>
              <a:t>be</a:t>
            </a:r>
            <a:r>
              <a:rPr lang="nl-NL" dirty="0"/>
              <a:t> </a:t>
            </a:r>
            <a:r>
              <a:rPr lang="nl-NL" dirty="0" err="1"/>
              <a:t>robust</a:t>
            </a:r>
            <a:r>
              <a:rPr lang="nl-NL" dirty="0"/>
              <a:t> </a:t>
            </a:r>
            <a:r>
              <a:rPr lang="nl-NL" dirty="0" err="1"/>
              <a:t>and</a:t>
            </a:r>
            <a:r>
              <a:rPr lang="nl-NL" dirty="0"/>
              <a:t> </a:t>
            </a:r>
            <a:r>
              <a:rPr lang="nl-NL" dirty="0" err="1"/>
              <a:t>deterministic</a:t>
            </a:r>
            <a:r>
              <a:rPr lang="nl-NL" dirty="0"/>
              <a:t> </a:t>
            </a:r>
            <a:r>
              <a:rPr lang="nl-NL" dirty="0" err="1"/>
              <a:t>if</a:t>
            </a:r>
            <a:r>
              <a:rPr lang="nl-NL" dirty="0"/>
              <a:t> </a:t>
            </a:r>
            <a:r>
              <a:rPr lang="nl-NL" dirty="0" err="1"/>
              <a:t>each</a:t>
            </a:r>
            <a:r>
              <a:rPr lang="nl-NL" dirty="0"/>
              <a:t> </a:t>
            </a:r>
            <a:r>
              <a:rPr lang="nl-NL" dirty="0" err="1"/>
              <a:t>the</a:t>
            </a:r>
            <a:r>
              <a:rPr lang="nl-NL" dirty="0"/>
              <a:t> steps </a:t>
            </a:r>
            <a:r>
              <a:rPr lang="nl-NL" dirty="0" err="1"/>
              <a:t>that</a:t>
            </a:r>
            <a:r>
              <a:rPr lang="nl-NL" dirty="0"/>
              <a:t> </a:t>
            </a:r>
            <a:r>
              <a:rPr lang="nl-NL" dirty="0" err="1"/>
              <a:t>it</a:t>
            </a:r>
            <a:r>
              <a:rPr lang="nl-NL" dirty="0"/>
              <a:t> is made up of is </a:t>
            </a:r>
            <a:r>
              <a:rPr lang="nl-NL" dirty="0" err="1"/>
              <a:t>also</a:t>
            </a:r>
            <a:r>
              <a:rPr lang="nl-NL" dirty="0"/>
              <a:t> </a:t>
            </a:r>
            <a:r>
              <a:rPr lang="nl-NL" dirty="0" err="1"/>
              <a:t>robust</a:t>
            </a:r>
            <a:r>
              <a:rPr lang="nl-NL" dirty="0"/>
              <a:t> </a:t>
            </a:r>
            <a:r>
              <a:rPr lang="nl-NL" dirty="0" err="1"/>
              <a:t>and</a:t>
            </a:r>
            <a:r>
              <a:rPr lang="nl-NL" dirty="0"/>
              <a:t> </a:t>
            </a:r>
            <a:r>
              <a:rPr lang="nl-NL" dirty="0" err="1"/>
              <a:t>deterministic</a:t>
            </a:r>
            <a:r>
              <a:rPr lang="nl-NL" dirty="0"/>
              <a:t>.</a:t>
            </a:r>
          </a:p>
          <a:p>
            <a:pPr marL="342900" indent="-342900">
              <a:buFont typeface="Arial" panose="020B0604020202020204" pitchFamily="34" charset="0"/>
              <a:buChar char="•"/>
            </a:pPr>
            <a:endParaRPr lang="nl-NL" dirty="0"/>
          </a:p>
        </p:txBody>
      </p:sp>
      <p:sp>
        <p:nvSpPr>
          <p:cNvPr id="3" name="Titel 2">
            <a:extLst>
              <a:ext uri="{FF2B5EF4-FFF2-40B4-BE49-F238E27FC236}">
                <a16:creationId xmlns:a16="http://schemas.microsoft.com/office/drawing/2014/main" id="{B974E5BC-2CEB-93E8-2BD4-CB99CC43AEB3}"/>
              </a:ext>
            </a:extLst>
          </p:cNvPr>
          <p:cNvSpPr>
            <a:spLocks noGrp="1"/>
          </p:cNvSpPr>
          <p:nvPr>
            <p:ph type="title"/>
          </p:nvPr>
        </p:nvSpPr>
        <p:spPr/>
        <p:txBody>
          <a:bodyPr/>
          <a:lstStyle/>
          <a:p>
            <a:r>
              <a:rPr lang="nl-NL" dirty="0"/>
              <a:t>A pipeline is a software product</a:t>
            </a:r>
          </a:p>
        </p:txBody>
      </p:sp>
    </p:spTree>
    <p:extLst>
      <p:ext uri="{BB962C8B-B14F-4D97-AF65-F5344CB8AC3E}">
        <p14:creationId xmlns:p14="http://schemas.microsoft.com/office/powerpoint/2010/main" val="3970503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03E60A1-0A67-DD6E-92A8-B5EFE800A844}"/>
              </a:ext>
            </a:extLst>
          </p:cNvPr>
          <p:cNvSpPr>
            <a:spLocks noGrp="1"/>
          </p:cNvSpPr>
          <p:nvPr>
            <p:ph type="body" sz="quarter" idx="10"/>
          </p:nvPr>
        </p:nvSpPr>
        <p:spPr/>
        <p:txBody>
          <a:bodyPr/>
          <a:lstStyle/>
          <a:p>
            <a:pPr marL="342900" indent="-342900">
              <a:buFont typeface="Arial" panose="020B0604020202020204" pitchFamily="34" charset="0"/>
              <a:buChar char="•"/>
            </a:pPr>
            <a:r>
              <a:rPr lang="nl-NL" dirty="0" err="1"/>
              <a:t>Not</a:t>
            </a:r>
            <a:r>
              <a:rPr lang="nl-NL" dirty="0"/>
              <a:t> </a:t>
            </a:r>
            <a:r>
              <a:rPr lang="nl-NL" dirty="0" err="1"/>
              <a:t>only</a:t>
            </a:r>
            <a:r>
              <a:rPr lang="nl-NL" dirty="0"/>
              <a:t> </a:t>
            </a:r>
            <a:r>
              <a:rPr lang="nl-NL" dirty="0" err="1"/>
              <a:t>should</a:t>
            </a:r>
            <a:r>
              <a:rPr lang="nl-NL" dirty="0"/>
              <a:t> </a:t>
            </a:r>
            <a:r>
              <a:rPr lang="nl-NL" dirty="0" err="1"/>
              <a:t>each</a:t>
            </a:r>
            <a:r>
              <a:rPr lang="nl-NL" dirty="0"/>
              <a:t> step </a:t>
            </a:r>
            <a:r>
              <a:rPr lang="nl-NL" dirty="0" err="1"/>
              <a:t>and</a:t>
            </a:r>
            <a:r>
              <a:rPr lang="nl-NL" dirty="0"/>
              <a:t> </a:t>
            </a:r>
            <a:r>
              <a:rPr lang="nl-NL" dirty="0" err="1"/>
              <a:t>therefore</a:t>
            </a:r>
            <a:r>
              <a:rPr lang="nl-NL" dirty="0"/>
              <a:t> </a:t>
            </a:r>
            <a:r>
              <a:rPr lang="nl-NL" dirty="0" err="1"/>
              <a:t>the</a:t>
            </a:r>
            <a:r>
              <a:rPr lang="nl-NL" dirty="0"/>
              <a:t> pipeline as a </a:t>
            </a:r>
            <a:r>
              <a:rPr lang="nl-NL" dirty="0" err="1"/>
              <a:t>whole</a:t>
            </a:r>
            <a:r>
              <a:rPr lang="nl-NL" dirty="0"/>
              <a:t> </a:t>
            </a:r>
            <a:r>
              <a:rPr lang="nl-NL" dirty="0" err="1"/>
              <a:t>be</a:t>
            </a:r>
            <a:r>
              <a:rPr lang="nl-NL" dirty="0"/>
              <a:t> </a:t>
            </a:r>
            <a:r>
              <a:rPr lang="nl-NL" dirty="0" err="1"/>
              <a:t>robust</a:t>
            </a:r>
            <a:r>
              <a:rPr lang="nl-NL" dirty="0"/>
              <a:t> </a:t>
            </a:r>
            <a:r>
              <a:rPr lang="nl-NL" dirty="0" err="1"/>
              <a:t>and</a:t>
            </a:r>
            <a:r>
              <a:rPr lang="nl-NL" dirty="0"/>
              <a:t> </a:t>
            </a:r>
            <a:r>
              <a:rPr lang="nl-NL" dirty="0" err="1"/>
              <a:t>deterministic</a:t>
            </a:r>
            <a:r>
              <a:rPr lang="nl-NL" dirty="0"/>
              <a:t>, </a:t>
            </a:r>
            <a:r>
              <a:rPr lang="nl-NL" dirty="0" err="1"/>
              <a:t>they</a:t>
            </a:r>
            <a:r>
              <a:rPr lang="nl-NL" dirty="0"/>
              <a:t> </a:t>
            </a:r>
            <a:r>
              <a:rPr lang="nl-NL" dirty="0" err="1"/>
              <a:t>should</a:t>
            </a:r>
            <a:r>
              <a:rPr lang="nl-NL" dirty="0"/>
              <a:t> </a:t>
            </a:r>
            <a:r>
              <a:rPr lang="nl-NL" dirty="0" err="1"/>
              <a:t>also</a:t>
            </a:r>
            <a:r>
              <a:rPr lang="nl-NL" dirty="0"/>
              <a:t> </a:t>
            </a:r>
            <a:r>
              <a:rPr lang="nl-NL" dirty="0" err="1"/>
              <a:t>be</a:t>
            </a:r>
            <a:r>
              <a:rPr lang="nl-NL" dirty="0"/>
              <a:t> </a:t>
            </a:r>
            <a:r>
              <a:rPr lang="nl-NL" b="1" dirty="0" err="1"/>
              <a:t>transparent</a:t>
            </a:r>
            <a:r>
              <a:rPr lang="nl-NL" dirty="0"/>
              <a:t>.</a:t>
            </a:r>
          </a:p>
          <a:p>
            <a:pPr marL="342900" indent="-342900">
              <a:buFont typeface="Arial" panose="020B0604020202020204" pitchFamily="34" charset="0"/>
              <a:buChar char="•"/>
            </a:pPr>
            <a:r>
              <a:rPr lang="nl-NL" dirty="0"/>
              <a:t>It </a:t>
            </a:r>
            <a:r>
              <a:rPr lang="nl-NL" dirty="0" err="1"/>
              <a:t>should</a:t>
            </a:r>
            <a:r>
              <a:rPr lang="nl-NL" dirty="0"/>
              <a:t> </a:t>
            </a:r>
            <a:r>
              <a:rPr lang="nl-NL" dirty="0" err="1"/>
              <a:t>be</a:t>
            </a:r>
            <a:r>
              <a:rPr lang="nl-NL" dirty="0"/>
              <a:t> </a:t>
            </a:r>
            <a:r>
              <a:rPr lang="nl-NL" dirty="0" err="1"/>
              <a:t>obvious</a:t>
            </a:r>
            <a:r>
              <a:rPr lang="nl-NL" dirty="0"/>
              <a:t> </a:t>
            </a:r>
            <a:r>
              <a:rPr lang="nl-NL" dirty="0" err="1"/>
              <a:t>where</a:t>
            </a:r>
            <a:r>
              <a:rPr lang="nl-NL" dirty="0"/>
              <a:t> </a:t>
            </a:r>
            <a:r>
              <a:rPr lang="nl-NL" dirty="0" err="1"/>
              <a:t>each</a:t>
            </a:r>
            <a:r>
              <a:rPr lang="nl-NL" dirty="0"/>
              <a:t> step </a:t>
            </a:r>
            <a:r>
              <a:rPr lang="nl-NL" dirty="0" err="1"/>
              <a:t>gets</a:t>
            </a:r>
            <a:r>
              <a:rPr lang="nl-NL" dirty="0"/>
              <a:t> </a:t>
            </a:r>
            <a:r>
              <a:rPr lang="nl-NL" dirty="0" err="1"/>
              <a:t>its</a:t>
            </a:r>
            <a:r>
              <a:rPr lang="nl-NL" dirty="0"/>
              <a:t> </a:t>
            </a:r>
            <a:r>
              <a:rPr lang="nl-NL" dirty="0" err="1"/>
              <a:t>inputs</a:t>
            </a:r>
            <a:r>
              <a:rPr lang="nl-NL" dirty="0"/>
              <a:t> </a:t>
            </a:r>
            <a:r>
              <a:rPr lang="nl-NL" dirty="0" err="1"/>
              <a:t>from</a:t>
            </a:r>
            <a:r>
              <a:rPr lang="nl-NL" dirty="0"/>
              <a:t>, </a:t>
            </a:r>
            <a:r>
              <a:rPr lang="nl-NL" dirty="0" err="1"/>
              <a:t>what</a:t>
            </a:r>
            <a:r>
              <a:rPr lang="nl-NL" dirty="0"/>
              <a:t> </a:t>
            </a:r>
            <a:r>
              <a:rPr lang="nl-NL" dirty="0" err="1"/>
              <a:t>it</a:t>
            </a:r>
            <a:r>
              <a:rPr lang="nl-NL" dirty="0"/>
              <a:t> </a:t>
            </a:r>
            <a:r>
              <a:rPr lang="nl-NL" dirty="0" err="1"/>
              <a:t>did</a:t>
            </a:r>
            <a:r>
              <a:rPr lang="nl-NL" dirty="0"/>
              <a:t> </a:t>
            </a:r>
            <a:r>
              <a:rPr lang="nl-NL" dirty="0" err="1"/>
              <a:t>to</a:t>
            </a:r>
            <a:r>
              <a:rPr lang="nl-NL" dirty="0"/>
              <a:t> </a:t>
            </a:r>
            <a:r>
              <a:rPr lang="nl-NL" dirty="0" err="1"/>
              <a:t>them</a:t>
            </a:r>
            <a:r>
              <a:rPr lang="nl-NL" dirty="0"/>
              <a:t> </a:t>
            </a:r>
            <a:r>
              <a:rPr lang="nl-NL" dirty="0" err="1"/>
              <a:t>and</a:t>
            </a:r>
            <a:r>
              <a:rPr lang="nl-NL" dirty="0"/>
              <a:t> </a:t>
            </a:r>
            <a:r>
              <a:rPr lang="nl-NL" dirty="0" err="1"/>
              <a:t>what</a:t>
            </a:r>
            <a:r>
              <a:rPr lang="nl-NL" dirty="0"/>
              <a:t> </a:t>
            </a:r>
            <a:r>
              <a:rPr lang="nl-NL" dirty="0" err="1"/>
              <a:t>its</a:t>
            </a:r>
            <a:r>
              <a:rPr lang="nl-NL" dirty="0"/>
              <a:t> output was.</a:t>
            </a:r>
          </a:p>
          <a:p>
            <a:pPr marL="342900" indent="-342900">
              <a:buFont typeface="Arial" panose="020B0604020202020204" pitchFamily="34" charset="0"/>
              <a:buChar char="•"/>
            </a:pPr>
            <a:r>
              <a:rPr lang="nl-NL" dirty="0" err="1"/>
              <a:t>If</a:t>
            </a:r>
            <a:r>
              <a:rPr lang="nl-NL" dirty="0"/>
              <a:t> </a:t>
            </a:r>
            <a:r>
              <a:rPr lang="nl-NL" dirty="0" err="1"/>
              <a:t>something</a:t>
            </a:r>
            <a:r>
              <a:rPr lang="nl-NL" dirty="0"/>
              <a:t> </a:t>
            </a:r>
            <a:r>
              <a:rPr lang="nl-NL" dirty="0" err="1"/>
              <a:t>unexpected</a:t>
            </a:r>
            <a:r>
              <a:rPr lang="nl-NL" dirty="0"/>
              <a:t> </a:t>
            </a:r>
            <a:r>
              <a:rPr lang="nl-NL" dirty="0" err="1"/>
              <a:t>happens</a:t>
            </a:r>
            <a:r>
              <a:rPr lang="nl-NL" dirty="0"/>
              <a:t> or </a:t>
            </a:r>
            <a:r>
              <a:rPr lang="nl-NL" dirty="0" err="1"/>
              <a:t>something</a:t>
            </a:r>
            <a:r>
              <a:rPr lang="nl-NL" dirty="0"/>
              <a:t> </a:t>
            </a:r>
            <a:r>
              <a:rPr lang="nl-NL" dirty="0" err="1"/>
              <a:t>goes</a:t>
            </a:r>
            <a:r>
              <a:rPr lang="nl-NL" dirty="0"/>
              <a:t> wrong, </a:t>
            </a:r>
            <a:r>
              <a:rPr lang="nl-NL" dirty="0" err="1"/>
              <a:t>this</a:t>
            </a:r>
            <a:r>
              <a:rPr lang="nl-NL" dirty="0"/>
              <a:t> </a:t>
            </a:r>
            <a:r>
              <a:rPr lang="nl-NL" dirty="0" err="1"/>
              <a:t>should</a:t>
            </a:r>
            <a:r>
              <a:rPr lang="nl-NL" dirty="0"/>
              <a:t> </a:t>
            </a:r>
            <a:r>
              <a:rPr lang="nl-NL" dirty="0" err="1"/>
              <a:t>be</a:t>
            </a:r>
            <a:r>
              <a:rPr lang="nl-NL" dirty="0"/>
              <a:t> </a:t>
            </a:r>
            <a:r>
              <a:rPr lang="nl-NL" dirty="0" err="1"/>
              <a:t>reported</a:t>
            </a:r>
            <a:r>
              <a:rPr lang="nl-NL" dirty="0"/>
              <a:t>.</a:t>
            </a:r>
          </a:p>
          <a:p>
            <a:pPr marL="342900" indent="-342900">
              <a:buFont typeface="Arial" panose="020B0604020202020204" pitchFamily="34" charset="0"/>
              <a:buChar char="•"/>
            </a:pPr>
            <a:r>
              <a:rPr lang="nl-NL" dirty="0"/>
              <a:t>But </a:t>
            </a:r>
            <a:r>
              <a:rPr lang="nl-NL" dirty="0" err="1"/>
              <a:t>also</a:t>
            </a:r>
            <a:r>
              <a:rPr lang="nl-NL" dirty="0"/>
              <a:t>: </a:t>
            </a:r>
            <a:r>
              <a:rPr lang="nl-NL" dirty="0" err="1"/>
              <a:t>if</a:t>
            </a:r>
            <a:r>
              <a:rPr lang="nl-NL" dirty="0"/>
              <a:t> </a:t>
            </a:r>
            <a:r>
              <a:rPr lang="nl-NL" dirty="0" err="1"/>
              <a:t>everything</a:t>
            </a:r>
            <a:r>
              <a:rPr lang="nl-NL" dirty="0"/>
              <a:t> went </a:t>
            </a:r>
            <a:r>
              <a:rPr lang="nl-NL" dirty="0" err="1"/>
              <a:t>according</a:t>
            </a:r>
            <a:r>
              <a:rPr lang="nl-NL" dirty="0"/>
              <a:t> </a:t>
            </a:r>
            <a:r>
              <a:rPr lang="nl-NL" dirty="0" err="1"/>
              <a:t>to</a:t>
            </a:r>
            <a:r>
              <a:rPr lang="nl-NL" dirty="0"/>
              <a:t> plan, </a:t>
            </a:r>
            <a:r>
              <a:rPr lang="nl-NL" dirty="0" err="1"/>
              <a:t>this</a:t>
            </a:r>
            <a:r>
              <a:rPr lang="nl-NL" dirty="0"/>
              <a:t> </a:t>
            </a:r>
            <a:r>
              <a:rPr lang="nl-NL" dirty="0" err="1"/>
              <a:t>should</a:t>
            </a:r>
            <a:r>
              <a:rPr lang="nl-NL" dirty="0"/>
              <a:t> </a:t>
            </a:r>
            <a:r>
              <a:rPr lang="nl-NL" dirty="0" err="1"/>
              <a:t>also</a:t>
            </a:r>
            <a:r>
              <a:rPr lang="nl-NL" dirty="0"/>
              <a:t> </a:t>
            </a:r>
            <a:r>
              <a:rPr lang="nl-NL" dirty="0" err="1"/>
              <a:t>be</a:t>
            </a:r>
            <a:r>
              <a:rPr lang="nl-NL" dirty="0"/>
              <a:t> </a:t>
            </a:r>
            <a:r>
              <a:rPr lang="nl-NL" dirty="0" err="1"/>
              <a:t>reported</a:t>
            </a:r>
            <a:r>
              <a:rPr lang="nl-NL" dirty="0"/>
              <a:t>. </a:t>
            </a:r>
          </a:p>
        </p:txBody>
      </p:sp>
      <p:sp>
        <p:nvSpPr>
          <p:cNvPr id="3" name="Titel 2">
            <a:extLst>
              <a:ext uri="{FF2B5EF4-FFF2-40B4-BE49-F238E27FC236}">
                <a16:creationId xmlns:a16="http://schemas.microsoft.com/office/drawing/2014/main" id="{BBB528C0-F9C1-4B4D-3959-3DA74390092E}"/>
              </a:ext>
            </a:extLst>
          </p:cNvPr>
          <p:cNvSpPr>
            <a:spLocks noGrp="1"/>
          </p:cNvSpPr>
          <p:nvPr>
            <p:ph type="title"/>
          </p:nvPr>
        </p:nvSpPr>
        <p:spPr/>
        <p:txBody>
          <a:bodyPr/>
          <a:lstStyle/>
          <a:p>
            <a:r>
              <a:rPr lang="nl-NL" dirty="0"/>
              <a:t>A pipeline </a:t>
            </a:r>
            <a:r>
              <a:rPr lang="nl-NL" dirty="0" err="1"/>
              <a:t>should</a:t>
            </a:r>
            <a:r>
              <a:rPr lang="nl-NL" dirty="0"/>
              <a:t> </a:t>
            </a:r>
            <a:r>
              <a:rPr lang="nl-NL" dirty="0" err="1"/>
              <a:t>be</a:t>
            </a:r>
            <a:r>
              <a:rPr lang="nl-NL" dirty="0"/>
              <a:t> </a:t>
            </a:r>
            <a:r>
              <a:rPr lang="nl-NL" dirty="0" err="1"/>
              <a:t>transparent</a:t>
            </a:r>
            <a:endParaRPr lang="nl-NL" dirty="0"/>
          </a:p>
        </p:txBody>
      </p:sp>
    </p:spTree>
    <p:extLst>
      <p:ext uri="{BB962C8B-B14F-4D97-AF65-F5344CB8AC3E}">
        <p14:creationId xmlns:p14="http://schemas.microsoft.com/office/powerpoint/2010/main" val="1665510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1085A45-E965-3520-9455-8DA263189628}"/>
              </a:ext>
            </a:extLst>
          </p:cNvPr>
          <p:cNvSpPr>
            <a:spLocks noGrp="1"/>
          </p:cNvSpPr>
          <p:nvPr>
            <p:ph type="body" sz="quarter" idx="10"/>
          </p:nvPr>
        </p:nvSpPr>
        <p:spPr/>
        <p:txBody>
          <a:bodyPr/>
          <a:lstStyle/>
          <a:p>
            <a:pPr marL="342900" indent="-342900">
              <a:buFont typeface="Arial" panose="020B0604020202020204" pitchFamily="34" charset="0"/>
              <a:buChar char="•"/>
            </a:pPr>
            <a:r>
              <a:rPr lang="nl-NL" dirty="0" err="1"/>
              <a:t>Logging</a:t>
            </a:r>
            <a:r>
              <a:rPr lang="nl-NL" dirty="0"/>
              <a:t>: </a:t>
            </a:r>
            <a:r>
              <a:rPr lang="nl-NL" dirty="0" err="1"/>
              <a:t>each</a:t>
            </a:r>
            <a:r>
              <a:rPr lang="nl-NL" dirty="0"/>
              <a:t> step </a:t>
            </a:r>
            <a:r>
              <a:rPr lang="nl-NL" dirty="0" err="1"/>
              <a:t>should</a:t>
            </a:r>
            <a:r>
              <a:rPr lang="nl-NL" dirty="0"/>
              <a:t> report </a:t>
            </a:r>
            <a:r>
              <a:rPr lang="nl-NL" dirty="0" err="1"/>
              <a:t>what</a:t>
            </a:r>
            <a:r>
              <a:rPr lang="nl-NL" dirty="0"/>
              <a:t> </a:t>
            </a:r>
            <a:r>
              <a:rPr lang="nl-NL" dirty="0" err="1"/>
              <a:t>it</a:t>
            </a:r>
            <a:r>
              <a:rPr lang="nl-NL" dirty="0"/>
              <a:t> does </a:t>
            </a:r>
            <a:r>
              <a:rPr lang="nl-NL" b="1" dirty="0" err="1"/>
              <a:t>and</a:t>
            </a:r>
            <a:r>
              <a:rPr lang="nl-NL" b="1" dirty="0"/>
              <a:t> </a:t>
            </a:r>
            <a:r>
              <a:rPr lang="nl-NL" b="1" dirty="0" err="1"/>
              <a:t>when</a:t>
            </a:r>
            <a:r>
              <a:rPr lang="nl-NL" dirty="0"/>
              <a:t>.</a:t>
            </a:r>
          </a:p>
          <a:p>
            <a:pPr marL="342900" indent="-342900">
              <a:buFont typeface="Arial" panose="020B0604020202020204" pitchFamily="34" charset="0"/>
              <a:buChar char="•"/>
            </a:pPr>
            <a:r>
              <a:rPr lang="nl-NL" dirty="0" err="1"/>
              <a:t>Provenance</a:t>
            </a:r>
            <a:r>
              <a:rPr lang="nl-NL" dirty="0"/>
              <a:t> </a:t>
            </a:r>
            <a:r>
              <a:rPr lang="nl-NL" dirty="0" err="1"/>
              <a:t>reporting</a:t>
            </a:r>
            <a:r>
              <a:rPr lang="nl-NL" dirty="0"/>
              <a:t>: </a:t>
            </a:r>
            <a:r>
              <a:rPr lang="nl-NL" dirty="0" err="1"/>
              <a:t>for</a:t>
            </a:r>
            <a:r>
              <a:rPr lang="nl-NL" dirty="0"/>
              <a:t> </a:t>
            </a:r>
            <a:r>
              <a:rPr lang="nl-NL" dirty="0" err="1"/>
              <a:t>every</a:t>
            </a:r>
            <a:r>
              <a:rPr lang="nl-NL" dirty="0"/>
              <a:t> </a:t>
            </a:r>
            <a:r>
              <a:rPr lang="nl-NL" dirty="0" err="1"/>
              <a:t>ingested</a:t>
            </a:r>
            <a:r>
              <a:rPr lang="nl-NL" dirty="0"/>
              <a:t> data set </a:t>
            </a:r>
            <a:r>
              <a:rPr lang="nl-NL" dirty="0" err="1"/>
              <a:t>it</a:t>
            </a:r>
            <a:r>
              <a:rPr lang="nl-NL" dirty="0"/>
              <a:t> </a:t>
            </a:r>
            <a:r>
              <a:rPr lang="nl-NL" dirty="0" err="1"/>
              <a:t>should</a:t>
            </a:r>
            <a:r>
              <a:rPr lang="nl-NL" dirty="0"/>
              <a:t> </a:t>
            </a:r>
            <a:r>
              <a:rPr lang="nl-NL" dirty="0" err="1"/>
              <a:t>be</a:t>
            </a:r>
            <a:r>
              <a:rPr lang="nl-NL" dirty="0"/>
              <a:t> </a:t>
            </a:r>
            <a:r>
              <a:rPr lang="nl-NL" dirty="0" err="1"/>
              <a:t>reported</a:t>
            </a:r>
            <a:r>
              <a:rPr lang="nl-NL" dirty="0"/>
              <a:t> </a:t>
            </a:r>
            <a:r>
              <a:rPr lang="nl-NL" dirty="0" err="1"/>
              <a:t>where</a:t>
            </a:r>
            <a:r>
              <a:rPr lang="nl-NL" dirty="0"/>
              <a:t> </a:t>
            </a:r>
            <a:r>
              <a:rPr lang="nl-NL" dirty="0" err="1"/>
              <a:t>it</a:t>
            </a:r>
            <a:r>
              <a:rPr lang="nl-NL" dirty="0"/>
              <a:t> </a:t>
            </a:r>
            <a:r>
              <a:rPr lang="nl-NL" dirty="0" err="1"/>
              <a:t>came</a:t>
            </a:r>
            <a:r>
              <a:rPr lang="nl-NL" dirty="0"/>
              <a:t> </a:t>
            </a:r>
            <a:r>
              <a:rPr lang="nl-NL" dirty="0" err="1"/>
              <a:t>from</a:t>
            </a:r>
            <a:r>
              <a:rPr lang="nl-NL" dirty="0"/>
              <a:t> </a:t>
            </a:r>
            <a:r>
              <a:rPr lang="nl-NL" dirty="0" err="1"/>
              <a:t>and</a:t>
            </a:r>
            <a:r>
              <a:rPr lang="nl-NL" dirty="0"/>
              <a:t> </a:t>
            </a:r>
            <a:r>
              <a:rPr lang="nl-NL" dirty="0" err="1"/>
              <a:t>what</a:t>
            </a:r>
            <a:r>
              <a:rPr lang="nl-NL" dirty="0"/>
              <a:t> </a:t>
            </a:r>
            <a:r>
              <a:rPr lang="nl-NL" dirty="0" err="1"/>
              <a:t>it</a:t>
            </a:r>
            <a:r>
              <a:rPr lang="nl-NL" dirty="0"/>
              <a:t> </a:t>
            </a:r>
            <a:r>
              <a:rPr lang="nl-NL" dirty="0" err="1"/>
              <a:t>contained</a:t>
            </a:r>
            <a:r>
              <a:rPr lang="nl-NL" dirty="0"/>
              <a:t>.</a:t>
            </a:r>
          </a:p>
          <a:p>
            <a:pPr marL="342900" indent="-342900">
              <a:buFont typeface="Arial" panose="020B0604020202020204" pitchFamily="34" charset="0"/>
              <a:buChar char="•"/>
            </a:pPr>
            <a:r>
              <a:rPr lang="nl-NL" dirty="0" err="1"/>
              <a:t>Exception</a:t>
            </a:r>
            <a:r>
              <a:rPr lang="nl-NL" dirty="0"/>
              <a:t> handling: </a:t>
            </a:r>
            <a:r>
              <a:rPr lang="nl-NL" dirty="0" err="1"/>
              <a:t>many</a:t>
            </a:r>
            <a:r>
              <a:rPr lang="nl-NL" dirty="0"/>
              <a:t> </a:t>
            </a:r>
            <a:r>
              <a:rPr lang="nl-NL" dirty="0" err="1"/>
              <a:t>processes</a:t>
            </a:r>
            <a:r>
              <a:rPr lang="nl-NL" dirty="0"/>
              <a:t> </a:t>
            </a:r>
            <a:r>
              <a:rPr lang="nl-NL" dirty="0" err="1"/>
              <a:t>can</a:t>
            </a:r>
            <a:r>
              <a:rPr lang="nl-NL" dirty="0"/>
              <a:t> go wrong, </a:t>
            </a:r>
            <a:r>
              <a:rPr lang="nl-NL" dirty="0" err="1"/>
              <a:t>especially</a:t>
            </a:r>
            <a:r>
              <a:rPr lang="nl-NL" dirty="0"/>
              <a:t> </a:t>
            </a:r>
            <a:r>
              <a:rPr lang="nl-NL" dirty="0" err="1"/>
              <a:t>those</a:t>
            </a:r>
            <a:r>
              <a:rPr lang="nl-NL" dirty="0"/>
              <a:t> </a:t>
            </a:r>
            <a:r>
              <a:rPr lang="nl-NL" dirty="0" err="1"/>
              <a:t>involving</a:t>
            </a:r>
            <a:r>
              <a:rPr lang="nl-NL" dirty="0"/>
              <a:t> </a:t>
            </a:r>
            <a:r>
              <a:rPr lang="nl-NL" dirty="0" err="1"/>
              <a:t>external</a:t>
            </a:r>
            <a:r>
              <a:rPr lang="nl-NL" dirty="0"/>
              <a:t> systems. </a:t>
            </a:r>
            <a:r>
              <a:rPr lang="nl-NL" dirty="0" err="1"/>
              <a:t>Errors</a:t>
            </a:r>
            <a:r>
              <a:rPr lang="nl-NL" dirty="0"/>
              <a:t> </a:t>
            </a:r>
            <a:r>
              <a:rPr lang="nl-NL" dirty="0" err="1"/>
              <a:t>that</a:t>
            </a:r>
            <a:r>
              <a:rPr lang="nl-NL" dirty="0"/>
              <a:t> </a:t>
            </a:r>
            <a:r>
              <a:rPr lang="nl-NL" dirty="0" err="1"/>
              <a:t>can</a:t>
            </a:r>
            <a:r>
              <a:rPr lang="nl-NL" dirty="0"/>
              <a:t> </a:t>
            </a:r>
            <a:r>
              <a:rPr lang="nl-NL" dirty="0" err="1"/>
              <a:t>occur</a:t>
            </a:r>
            <a:r>
              <a:rPr lang="nl-NL" dirty="0"/>
              <a:t> </a:t>
            </a:r>
            <a:r>
              <a:rPr lang="nl-NL" dirty="0" err="1"/>
              <a:t>should</a:t>
            </a:r>
            <a:r>
              <a:rPr lang="nl-NL" dirty="0"/>
              <a:t> </a:t>
            </a:r>
            <a:r>
              <a:rPr lang="nl-NL" dirty="0" err="1"/>
              <a:t>be</a:t>
            </a:r>
            <a:r>
              <a:rPr lang="nl-NL" dirty="0"/>
              <a:t> </a:t>
            </a:r>
            <a:r>
              <a:rPr lang="nl-NL" dirty="0" err="1"/>
              <a:t>handled</a:t>
            </a:r>
            <a:r>
              <a:rPr lang="nl-NL" dirty="0"/>
              <a:t> – </a:t>
            </a:r>
            <a:r>
              <a:rPr lang="nl-NL" dirty="0" err="1"/>
              <a:t>and</a:t>
            </a:r>
            <a:r>
              <a:rPr lang="nl-NL" dirty="0"/>
              <a:t> </a:t>
            </a:r>
            <a:r>
              <a:rPr lang="nl-NL" dirty="0" err="1"/>
              <a:t>reported</a:t>
            </a:r>
            <a:r>
              <a:rPr lang="nl-NL" dirty="0"/>
              <a:t>.</a:t>
            </a:r>
          </a:p>
          <a:p>
            <a:pPr marL="342900" indent="-342900">
              <a:buFont typeface="Arial" panose="020B0604020202020204" pitchFamily="34" charset="0"/>
              <a:buChar char="•"/>
            </a:pPr>
            <a:r>
              <a:rPr lang="nl-NL" dirty="0" err="1"/>
              <a:t>Validation</a:t>
            </a:r>
            <a:r>
              <a:rPr lang="nl-NL" dirty="0"/>
              <a:t>: </a:t>
            </a:r>
            <a:r>
              <a:rPr lang="nl-NL" dirty="0" err="1"/>
              <a:t>each</a:t>
            </a:r>
            <a:r>
              <a:rPr lang="nl-NL" dirty="0"/>
              <a:t> step </a:t>
            </a:r>
            <a:r>
              <a:rPr lang="nl-NL" dirty="0" err="1"/>
              <a:t>should</a:t>
            </a:r>
            <a:r>
              <a:rPr lang="nl-NL" dirty="0"/>
              <a:t> </a:t>
            </a:r>
            <a:r>
              <a:rPr lang="nl-NL" dirty="0" err="1"/>
              <a:t>verify</a:t>
            </a:r>
            <a:r>
              <a:rPr lang="nl-NL" dirty="0"/>
              <a:t> </a:t>
            </a:r>
            <a:r>
              <a:rPr lang="nl-NL" dirty="0" err="1"/>
              <a:t>the</a:t>
            </a:r>
            <a:r>
              <a:rPr lang="nl-NL" dirty="0"/>
              <a:t> data </a:t>
            </a:r>
            <a:r>
              <a:rPr lang="nl-NL" dirty="0" err="1"/>
              <a:t>it</a:t>
            </a:r>
            <a:r>
              <a:rPr lang="nl-NL" dirty="0"/>
              <a:t> </a:t>
            </a:r>
            <a:r>
              <a:rPr lang="nl-NL" dirty="0" err="1"/>
              <a:t>receives</a:t>
            </a:r>
            <a:r>
              <a:rPr lang="nl-NL" dirty="0"/>
              <a:t> </a:t>
            </a:r>
            <a:r>
              <a:rPr lang="nl-NL" dirty="0" err="1"/>
              <a:t>to</a:t>
            </a:r>
            <a:r>
              <a:rPr lang="nl-NL" dirty="0"/>
              <a:t> </a:t>
            </a:r>
            <a:r>
              <a:rPr lang="nl-NL" dirty="0" err="1"/>
              <a:t>ensure</a:t>
            </a:r>
            <a:r>
              <a:rPr lang="nl-NL" dirty="0"/>
              <a:t> </a:t>
            </a:r>
            <a:r>
              <a:rPr lang="nl-NL" dirty="0" err="1"/>
              <a:t>it</a:t>
            </a:r>
            <a:r>
              <a:rPr lang="nl-NL" dirty="0"/>
              <a:t> conforms </a:t>
            </a:r>
            <a:r>
              <a:rPr lang="nl-NL" dirty="0" err="1"/>
              <a:t>to</a:t>
            </a:r>
            <a:r>
              <a:rPr lang="nl-NL" dirty="0"/>
              <a:t> </a:t>
            </a:r>
            <a:r>
              <a:rPr lang="nl-NL" dirty="0" err="1"/>
              <a:t>the</a:t>
            </a:r>
            <a:r>
              <a:rPr lang="nl-NL" dirty="0"/>
              <a:t> </a:t>
            </a:r>
            <a:r>
              <a:rPr lang="nl-NL" dirty="0" err="1"/>
              <a:t>expected</a:t>
            </a:r>
            <a:r>
              <a:rPr lang="nl-NL" dirty="0"/>
              <a:t> </a:t>
            </a:r>
            <a:r>
              <a:rPr lang="nl-NL" dirty="0" err="1"/>
              <a:t>specifications</a:t>
            </a:r>
            <a:r>
              <a:rPr lang="nl-NL" dirty="0"/>
              <a:t>. </a:t>
            </a:r>
            <a:r>
              <a:rPr lang="nl-NL" dirty="0" err="1"/>
              <a:t>If</a:t>
            </a:r>
            <a:r>
              <a:rPr lang="nl-NL" dirty="0"/>
              <a:t> </a:t>
            </a:r>
            <a:r>
              <a:rPr lang="nl-NL" dirty="0" err="1"/>
              <a:t>the</a:t>
            </a:r>
            <a:r>
              <a:rPr lang="nl-NL" dirty="0"/>
              <a:t> data </a:t>
            </a:r>
            <a:r>
              <a:rPr lang="nl-NL" dirty="0" err="1"/>
              <a:t>comes</a:t>
            </a:r>
            <a:r>
              <a:rPr lang="nl-NL" dirty="0"/>
              <a:t> </a:t>
            </a:r>
            <a:r>
              <a:rPr lang="nl-NL" dirty="0" err="1"/>
              <a:t>from</a:t>
            </a:r>
            <a:r>
              <a:rPr lang="nl-NL" dirty="0"/>
              <a:t> </a:t>
            </a:r>
            <a:r>
              <a:rPr lang="nl-NL" dirty="0" err="1"/>
              <a:t>an</a:t>
            </a:r>
            <a:r>
              <a:rPr lang="nl-NL" dirty="0"/>
              <a:t> </a:t>
            </a:r>
            <a:r>
              <a:rPr lang="nl-NL" dirty="0" err="1"/>
              <a:t>external</a:t>
            </a:r>
            <a:r>
              <a:rPr lang="nl-NL" dirty="0"/>
              <a:t> source </a:t>
            </a:r>
            <a:r>
              <a:rPr lang="nl-NL" dirty="0" err="1"/>
              <a:t>this</a:t>
            </a:r>
            <a:r>
              <a:rPr lang="nl-NL" dirty="0"/>
              <a:t> is </a:t>
            </a:r>
            <a:r>
              <a:rPr lang="nl-NL" b="1" dirty="0" err="1"/>
              <a:t>required</a:t>
            </a:r>
            <a:r>
              <a:rPr lang="nl-NL" dirty="0"/>
              <a:t>. </a:t>
            </a:r>
            <a:r>
              <a:rPr lang="nl-NL" dirty="0" err="1"/>
              <a:t>Quality</a:t>
            </a:r>
            <a:r>
              <a:rPr lang="nl-NL" dirty="0"/>
              <a:t> of </a:t>
            </a:r>
            <a:r>
              <a:rPr lang="nl-NL" dirty="0" err="1"/>
              <a:t>incoming</a:t>
            </a:r>
            <a:r>
              <a:rPr lang="nl-NL" dirty="0"/>
              <a:t> data </a:t>
            </a:r>
            <a:r>
              <a:rPr lang="nl-NL" dirty="0" err="1"/>
              <a:t>should</a:t>
            </a:r>
            <a:r>
              <a:rPr lang="nl-NL" dirty="0"/>
              <a:t> </a:t>
            </a:r>
            <a:r>
              <a:rPr lang="nl-NL" dirty="0" err="1"/>
              <a:t>be</a:t>
            </a:r>
            <a:r>
              <a:rPr lang="nl-NL" dirty="0"/>
              <a:t> </a:t>
            </a:r>
            <a:r>
              <a:rPr lang="nl-NL" dirty="0" err="1"/>
              <a:t>logged</a:t>
            </a:r>
            <a:r>
              <a:rPr lang="nl-NL" dirty="0"/>
              <a:t>.</a:t>
            </a:r>
          </a:p>
          <a:p>
            <a:pPr marL="342900" indent="-342900">
              <a:buFont typeface="Arial" panose="020B0604020202020204" pitchFamily="34" charset="0"/>
              <a:buChar char="•"/>
            </a:pPr>
            <a:r>
              <a:rPr lang="nl-NL" dirty="0" err="1"/>
              <a:t>Halting</a:t>
            </a:r>
            <a:r>
              <a:rPr lang="nl-NL" dirty="0"/>
              <a:t> </a:t>
            </a:r>
            <a:r>
              <a:rPr lang="nl-NL" dirty="0" err="1"/>
              <a:t>the</a:t>
            </a:r>
            <a:r>
              <a:rPr lang="nl-NL" dirty="0"/>
              <a:t> pipeline: </a:t>
            </a:r>
            <a:r>
              <a:rPr lang="nl-NL" dirty="0" err="1"/>
              <a:t>for</a:t>
            </a:r>
            <a:r>
              <a:rPr lang="nl-NL" dirty="0"/>
              <a:t> </a:t>
            </a:r>
            <a:r>
              <a:rPr lang="nl-NL" dirty="0" err="1"/>
              <a:t>every</a:t>
            </a:r>
            <a:r>
              <a:rPr lang="nl-NL" dirty="0"/>
              <a:t> </a:t>
            </a:r>
            <a:r>
              <a:rPr lang="nl-NL" dirty="0" err="1"/>
              <a:t>exception</a:t>
            </a:r>
            <a:r>
              <a:rPr lang="nl-NL" dirty="0"/>
              <a:t>, </a:t>
            </a:r>
            <a:r>
              <a:rPr lang="nl-NL" dirty="0" err="1"/>
              <a:t>validation</a:t>
            </a:r>
            <a:r>
              <a:rPr lang="nl-NL" dirty="0"/>
              <a:t> error or </a:t>
            </a:r>
            <a:r>
              <a:rPr lang="nl-NL" dirty="0" err="1"/>
              <a:t>other</a:t>
            </a:r>
            <a:r>
              <a:rPr lang="nl-NL" dirty="0"/>
              <a:t> </a:t>
            </a:r>
            <a:r>
              <a:rPr lang="nl-NL" dirty="0" err="1"/>
              <a:t>detected</a:t>
            </a:r>
            <a:r>
              <a:rPr lang="nl-NL" dirty="0"/>
              <a:t> </a:t>
            </a:r>
            <a:r>
              <a:rPr lang="nl-NL" dirty="0" err="1"/>
              <a:t>problem</a:t>
            </a:r>
            <a:r>
              <a:rPr lang="nl-NL" dirty="0"/>
              <a:t>, a </a:t>
            </a:r>
            <a:r>
              <a:rPr lang="nl-NL" dirty="0" err="1"/>
              <a:t>decision</a:t>
            </a:r>
            <a:r>
              <a:rPr lang="nl-NL" dirty="0"/>
              <a:t> </a:t>
            </a:r>
            <a:r>
              <a:rPr lang="nl-NL" dirty="0" err="1"/>
              <a:t>needs</a:t>
            </a:r>
            <a:r>
              <a:rPr lang="nl-NL" dirty="0"/>
              <a:t> </a:t>
            </a:r>
            <a:r>
              <a:rPr lang="nl-NL" dirty="0" err="1"/>
              <a:t>to</a:t>
            </a:r>
            <a:r>
              <a:rPr lang="nl-NL" dirty="0"/>
              <a:t> me made </a:t>
            </a:r>
            <a:r>
              <a:rPr lang="nl-NL" dirty="0" err="1"/>
              <a:t>whether</a:t>
            </a:r>
            <a:r>
              <a:rPr lang="nl-NL" dirty="0"/>
              <a:t> </a:t>
            </a:r>
            <a:r>
              <a:rPr lang="nl-NL" dirty="0" err="1"/>
              <a:t>the</a:t>
            </a:r>
            <a:r>
              <a:rPr lang="nl-NL" dirty="0"/>
              <a:t> pipeline </a:t>
            </a:r>
            <a:r>
              <a:rPr lang="nl-NL" dirty="0" err="1"/>
              <a:t>can</a:t>
            </a:r>
            <a:r>
              <a:rPr lang="nl-NL" dirty="0"/>
              <a:t> continue or </a:t>
            </a:r>
            <a:r>
              <a:rPr lang="nl-NL" dirty="0" err="1"/>
              <a:t>not</a:t>
            </a:r>
            <a:r>
              <a:rPr lang="nl-NL" dirty="0"/>
              <a:t>. </a:t>
            </a:r>
            <a:r>
              <a:rPr lang="nl-NL" dirty="0" err="1"/>
              <a:t>If</a:t>
            </a:r>
            <a:r>
              <a:rPr lang="nl-NL" dirty="0"/>
              <a:t> </a:t>
            </a:r>
            <a:r>
              <a:rPr lang="nl-NL" dirty="0" err="1"/>
              <a:t>not</a:t>
            </a:r>
            <a:r>
              <a:rPr lang="nl-NL" dirty="0"/>
              <a:t>: </a:t>
            </a:r>
            <a:r>
              <a:rPr lang="nl-NL" b="1" dirty="0" err="1"/>
              <a:t>fail</a:t>
            </a:r>
            <a:r>
              <a:rPr lang="nl-NL" b="1" dirty="0"/>
              <a:t> </a:t>
            </a:r>
            <a:r>
              <a:rPr lang="nl-NL" b="1" dirty="0" err="1"/>
              <a:t>loudly</a:t>
            </a:r>
            <a:r>
              <a:rPr lang="nl-NL" b="1" dirty="0"/>
              <a:t>.</a:t>
            </a:r>
            <a:endParaRPr lang="nl-NL" dirty="0"/>
          </a:p>
          <a:p>
            <a:pPr marL="342900" indent="-342900">
              <a:buFont typeface="Arial" panose="020B0604020202020204" pitchFamily="34" charset="0"/>
              <a:buChar char="•"/>
            </a:pPr>
            <a:r>
              <a:rPr lang="nl-NL" dirty="0"/>
              <a:t>Test </a:t>
            </a:r>
            <a:r>
              <a:rPr lang="nl-NL" dirty="0" err="1"/>
              <a:t>driven</a:t>
            </a:r>
            <a:r>
              <a:rPr lang="nl-NL" dirty="0"/>
              <a:t> development (TDD) </a:t>
            </a:r>
            <a:r>
              <a:rPr lang="nl-NL" dirty="0" err="1"/>
              <a:t>helps</a:t>
            </a:r>
            <a:r>
              <a:rPr lang="nl-NL" dirty="0"/>
              <a:t> </a:t>
            </a:r>
            <a:r>
              <a:rPr lang="nl-NL" dirty="0" err="1"/>
              <a:t>ensure</a:t>
            </a:r>
            <a:r>
              <a:rPr lang="nl-NL" dirty="0"/>
              <a:t> </a:t>
            </a:r>
            <a:r>
              <a:rPr lang="nl-NL" dirty="0" err="1"/>
              <a:t>robustness</a:t>
            </a:r>
            <a:r>
              <a:rPr lang="nl-NL" dirty="0"/>
              <a:t> of pipeline code. </a:t>
            </a:r>
          </a:p>
        </p:txBody>
      </p:sp>
      <p:sp>
        <p:nvSpPr>
          <p:cNvPr id="3" name="Titel 2">
            <a:extLst>
              <a:ext uri="{FF2B5EF4-FFF2-40B4-BE49-F238E27FC236}">
                <a16:creationId xmlns:a16="http://schemas.microsoft.com/office/drawing/2014/main" id="{5911E28D-9454-D293-2B30-8AB845E74283}"/>
              </a:ext>
            </a:extLst>
          </p:cNvPr>
          <p:cNvSpPr>
            <a:spLocks noGrp="1"/>
          </p:cNvSpPr>
          <p:nvPr>
            <p:ph type="title"/>
          </p:nvPr>
        </p:nvSpPr>
        <p:spPr/>
        <p:txBody>
          <a:bodyPr/>
          <a:lstStyle/>
          <a:p>
            <a:r>
              <a:rPr lang="nl-NL" dirty="0"/>
              <a:t>Tools </a:t>
            </a:r>
            <a:r>
              <a:rPr lang="nl-NL" dirty="0" err="1"/>
              <a:t>for</a:t>
            </a:r>
            <a:r>
              <a:rPr lang="nl-NL" dirty="0"/>
              <a:t> </a:t>
            </a:r>
            <a:r>
              <a:rPr lang="nl-NL" dirty="0" err="1"/>
              <a:t>robustness</a:t>
            </a:r>
            <a:r>
              <a:rPr lang="nl-NL" dirty="0"/>
              <a:t>, </a:t>
            </a:r>
            <a:r>
              <a:rPr lang="nl-NL" dirty="0" err="1"/>
              <a:t>determinism</a:t>
            </a:r>
            <a:r>
              <a:rPr lang="nl-NL" dirty="0"/>
              <a:t> </a:t>
            </a:r>
            <a:r>
              <a:rPr lang="nl-NL" dirty="0" err="1"/>
              <a:t>and</a:t>
            </a:r>
            <a:r>
              <a:rPr lang="nl-NL" dirty="0"/>
              <a:t> </a:t>
            </a:r>
            <a:r>
              <a:rPr lang="nl-NL" dirty="0" err="1"/>
              <a:t>transparency</a:t>
            </a:r>
            <a:endParaRPr lang="nl-NL" dirty="0"/>
          </a:p>
        </p:txBody>
      </p:sp>
    </p:spTree>
    <p:extLst>
      <p:ext uri="{BB962C8B-B14F-4D97-AF65-F5344CB8AC3E}">
        <p14:creationId xmlns:p14="http://schemas.microsoft.com/office/powerpoint/2010/main" val="1702331984"/>
      </p:ext>
    </p:extLst>
  </p:cSld>
  <p:clrMapOvr>
    <a:masterClrMapping/>
  </p:clrMapOvr>
</p:sld>
</file>

<file path=ppt/theme/theme1.xml><?xml version="1.0" encoding="utf-8"?>
<a:theme xmlns:a="http://schemas.openxmlformats.org/drawingml/2006/main" name="Presentatie_Sm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2" id="{671DDF35-ECA7-4E3D-A33C-C8E03735DADE}" vid="{F5E29221-10C5-49DB-87C4-0557C1D5A8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2C6846675690041B0AEF76721A33550" ma:contentTypeVersion="12" ma:contentTypeDescription="Een nieuw document maken." ma:contentTypeScope="" ma:versionID="7d80b5b27cb88b7e670b1fbb7cd7de23">
  <xsd:schema xmlns:xsd="http://www.w3.org/2001/XMLSchema" xmlns:xs="http://www.w3.org/2001/XMLSchema" xmlns:p="http://schemas.microsoft.com/office/2006/metadata/properties" xmlns:ns2="6b01692f-8f45-4310-abfd-accd438f234f" xmlns:ns3="41d33a03-4c74-4b4d-8466-39dbc86d9cdb" targetNamespace="http://schemas.microsoft.com/office/2006/metadata/properties" ma:root="true" ma:fieldsID="2679454ac823c4dc22358f51a5683c7b" ns2:_="" ns3:_="">
    <xsd:import namespace="6b01692f-8f45-4310-abfd-accd438f234f"/>
    <xsd:import namespace="41d33a03-4c74-4b4d-8466-39dbc86d9cd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01692f-8f45-4310-abfd-accd438f23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1d33a03-4c74-4b4d-8466-39dbc86d9cdb" elementFormDefault="qualified">
    <xsd:import namespace="http://schemas.microsoft.com/office/2006/documentManagement/types"/>
    <xsd:import namespace="http://schemas.microsoft.com/office/infopath/2007/PartnerControls"/>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540D17-DFE7-4DA1-AB7C-9204237EF006}">
  <ds:schemaRefs>
    <ds:schemaRef ds:uri="http://schemas.microsoft.com/sharepoint/v3/contenttype/forms"/>
  </ds:schemaRefs>
</ds:datastoreItem>
</file>

<file path=customXml/itemProps2.xml><?xml version="1.0" encoding="utf-8"?>
<ds:datastoreItem xmlns:ds="http://schemas.openxmlformats.org/officeDocument/2006/customXml" ds:itemID="{665827D5-5A12-48FB-BA20-1E7CB9BA5BA1}">
  <ds:schemaRef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67c6fd78-9e9e-49b0-99f6-392b7eb0c25b"/>
    <ds:schemaRef ds:uri="http://purl.org/dc/terms/"/>
    <ds:schemaRef ds:uri="http://schemas.microsoft.com/office/infopath/2007/PartnerControls"/>
    <ds:schemaRef ds:uri="53aadeef-871c-4d8b-955c-28f1a1590244"/>
    <ds:schemaRef ds:uri="http://www.w3.org/XML/1998/namespace"/>
    <ds:schemaRef ds:uri="http://purl.org/dc/dcmitype/"/>
  </ds:schemaRefs>
</ds:datastoreItem>
</file>

<file path=customXml/itemProps3.xml><?xml version="1.0" encoding="utf-8"?>
<ds:datastoreItem xmlns:ds="http://schemas.openxmlformats.org/officeDocument/2006/customXml" ds:itemID="{E5A48691-3E40-4B9C-9CEF-B13064CE8A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01692f-8f45-4310-abfd-accd438f234f"/>
    <ds:schemaRef ds:uri="41d33a03-4c74-4b4d-8466-39dbc86d9c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4814</TotalTime>
  <Words>1116</Words>
  <Application>Microsoft Macintosh PowerPoint</Application>
  <PresentationFormat>Diavoorstelling (4:3)</PresentationFormat>
  <Paragraphs>106</Paragraphs>
  <Slides>14</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14</vt:i4>
      </vt:variant>
    </vt:vector>
  </HeadingPairs>
  <TitlesOfParts>
    <vt:vector size="18" baseType="lpstr">
      <vt:lpstr>Arial</vt:lpstr>
      <vt:lpstr>Avenir Next Condensed</vt:lpstr>
      <vt:lpstr>Calibri</vt:lpstr>
      <vt:lpstr>Presentatie_Smal</vt:lpstr>
      <vt:lpstr>PowerPoint-presentatie</vt:lpstr>
      <vt:lpstr>In this lesson</vt:lpstr>
      <vt:lpstr>What is a data pipeline?</vt:lpstr>
      <vt:lpstr>What are pipelines used for?</vt:lpstr>
      <vt:lpstr>Types of pipelines</vt:lpstr>
      <vt:lpstr>Types of steps</vt:lpstr>
      <vt:lpstr>A pipeline is a software product</vt:lpstr>
      <vt:lpstr>A pipeline should be transparent</vt:lpstr>
      <vt:lpstr>Tools for robustness, determinism and transparency</vt:lpstr>
      <vt:lpstr>How to achieve transparency</vt:lpstr>
      <vt:lpstr>Transparency for code: version control</vt:lpstr>
      <vt:lpstr>Some guidelines for robustness</vt:lpstr>
      <vt:lpstr>A reading suggestion</vt:lpstr>
      <vt:lpstr>Try it yourself: supermarket inventory recommendation engine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Matthijs de Jonge</cp:lastModifiedBy>
  <cp:revision>246</cp:revision>
  <dcterms:created xsi:type="dcterms:W3CDTF">2015-07-08T04:47:01Z</dcterms:created>
  <dcterms:modified xsi:type="dcterms:W3CDTF">2025-03-26T14:14:01Z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0x010100B2C6846675690041B0AEF76721A33550</vt:lpwstr>
  </property>
</Properties>
</file>