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310eac69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310eac69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310eac69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310eac69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2507ce92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2507ce92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2507ce92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2507ce92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2507ce92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2507ce92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38513b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38513b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310eac69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310eac69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310eac69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310eac69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310eac69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310eac69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310eac69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310eac69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PaaS</a:t>
            </a:r>
            <a:endParaRPr/>
          </a:p>
          <a:p>
            <a:pPr indent="0" lvl="0" marL="0" rtl="0" algn="l">
              <a:spcBef>
                <a:spcPts val="0"/>
              </a:spcBef>
              <a:spcAft>
                <a:spcPts val="0"/>
              </a:spcAft>
              <a:buNone/>
            </a:pPr>
            <a:r>
              <a:rPr lang="id" sz="1800"/>
              <a:t>Platform as a service</a:t>
            </a:r>
            <a:endParaRPr sz="18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Indra Purnama Hadi</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800">
              <a:solidFill>
                <a:srgbClr val="000000"/>
              </a:solidFill>
            </a:endParaRPr>
          </a:p>
        </p:txBody>
      </p:sp>
      <p:pic>
        <p:nvPicPr>
          <p:cNvPr id="146" name="Google Shape;146;p22"/>
          <p:cNvPicPr preferRelativeResize="0"/>
          <p:nvPr/>
        </p:nvPicPr>
        <p:blipFill>
          <a:blip r:embed="rId3">
            <a:alphaModFix/>
          </a:blip>
          <a:stretch>
            <a:fillRect/>
          </a:stretch>
        </p:blipFill>
        <p:spPr>
          <a:xfrm>
            <a:off x="295450" y="690224"/>
            <a:ext cx="8688901" cy="4169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400"/>
              <a:t>Terimakasih</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PaaS Platform as a service</a:t>
            </a:r>
            <a:endParaRPr/>
          </a:p>
        </p:txBody>
      </p:sp>
      <p:sp>
        <p:nvSpPr>
          <p:cNvPr id="93" name="Google Shape;93;p14"/>
          <p:cNvSpPr txBox="1"/>
          <p:nvPr>
            <p:ph idx="1" type="body"/>
          </p:nvPr>
        </p:nvSpPr>
        <p:spPr>
          <a:xfrm>
            <a:off x="729450" y="2078875"/>
            <a:ext cx="7688700" cy="257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d" sz="1800">
                <a:solidFill>
                  <a:srgbClr val="000000"/>
                </a:solidFill>
              </a:rPr>
              <a:t>Kategori layanan komputasi awan, yang menyediakan suatu </a:t>
            </a:r>
            <a:r>
              <a:rPr b="1" i="1" lang="id" sz="1800">
                <a:solidFill>
                  <a:srgbClr val="000000"/>
                </a:solidFill>
              </a:rPr>
              <a:t>platform</a:t>
            </a:r>
            <a:r>
              <a:rPr lang="id" sz="1800">
                <a:solidFill>
                  <a:srgbClr val="000000"/>
                </a:solidFill>
              </a:rPr>
              <a:t> yang memungkinkan pelanggan untuk mengembangkan, menjalankan, dan mengelola aplikasi tanpa kompleksitas membangun dan memelihara infrastruktur.</a:t>
            </a:r>
            <a:endParaRPr sz="1800">
              <a:solidFill>
                <a:srgbClr val="000000"/>
              </a:solidFill>
            </a:endParaRPr>
          </a:p>
          <a:p>
            <a:pPr indent="0" lvl="0" marL="0" rtl="0" algn="just">
              <a:spcBef>
                <a:spcPts val="0"/>
              </a:spcBef>
              <a:spcAft>
                <a:spcPts val="0"/>
              </a:spcAft>
              <a:buNone/>
            </a:pPr>
            <a:r>
              <a:t/>
            </a:r>
            <a:endParaRPr sz="1800">
              <a:solidFill>
                <a:srgbClr val="000000"/>
              </a:solidFill>
            </a:endParaRPr>
          </a:p>
          <a:p>
            <a:pPr indent="457200" lvl="0" marL="457200" rtl="0" algn="just">
              <a:lnSpc>
                <a:spcPct val="100000"/>
              </a:lnSpc>
              <a:spcBef>
                <a:spcPts val="0"/>
              </a:spcBef>
              <a:spcAft>
                <a:spcPts val="0"/>
              </a:spcAft>
              <a:buNone/>
            </a:pPr>
            <a:r>
              <a:rPr lang="id" sz="1800">
                <a:solidFill>
                  <a:srgbClr val="000000"/>
                </a:solidFill>
              </a:rPr>
              <a:t>Platform : rangkaian hardware/ pondasi suatu sistem dimana suatu </a:t>
            </a:r>
            <a:r>
              <a:rPr lang="id" sz="1800">
                <a:solidFill>
                  <a:srgbClr val="000000"/>
                </a:solidFill>
              </a:rPr>
              <a:t>sistem </a:t>
            </a:r>
            <a:r>
              <a:rPr lang="id" sz="1800">
                <a:solidFill>
                  <a:srgbClr val="000000"/>
                </a:solidFill>
              </a:rPr>
              <a:t>dapat berjalan  </a:t>
            </a:r>
            <a:endParaRPr sz="1800">
              <a:solidFill>
                <a:srgbClr val="000000"/>
              </a:solidFill>
            </a:endParaRPr>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Tujuan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800"/>
              <a:t>Seorang pengguna PaaS tidak khawatir lagi untuk membangun infrastruktur yang komplek untuk dapat menjalankan suatu sistem/program yang sedang dikembangkan.</a:t>
            </a:r>
            <a:endParaRPr sz="1800"/>
          </a:p>
          <a:p>
            <a:pPr indent="-342900" lvl="0" marL="457200" rtl="0" algn="l">
              <a:spcBef>
                <a:spcPts val="1600"/>
              </a:spcBef>
              <a:spcAft>
                <a:spcPts val="0"/>
              </a:spcAft>
              <a:buSzPts val="1800"/>
              <a:buChar char="-"/>
            </a:pPr>
            <a:r>
              <a:rPr lang="id" sz="1800"/>
              <a:t>Fokus mengembangkan aplikasi.</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Jenis PaaS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t>
            </a:r>
            <a:r>
              <a:rPr lang="id"/>
              <a:t>ebagai publik layanan cloud : dimana pengguna melakukan pengembangann dan pengaturan  aplikasi ; pihak penyedia memberikan layanan infrastruktur Jaringan, Server, Media Penyimpanan dan service lainnya. </a:t>
            </a:r>
            <a:endParaRPr/>
          </a:p>
          <a:p>
            <a:pPr indent="-311150" lvl="0" marL="457200" rtl="0" algn="l">
              <a:spcBef>
                <a:spcPts val="0"/>
              </a:spcBef>
              <a:spcAft>
                <a:spcPts val="0"/>
              </a:spcAft>
              <a:buSzPts val="1300"/>
              <a:buChar char="-"/>
            </a:pPr>
            <a:r>
              <a:rPr lang="id"/>
              <a:t>Sebagai layanan Pribadi : Dimana Software terinstal di privat data center, dilakukan pengembangan oleh departement IT Internal ; </a:t>
            </a:r>
            <a:r>
              <a:rPr lang="id"/>
              <a:t>layanan infrastruktur Jaringan, Server, Media Penyimpanan dikelola pihak vendor ; beberapa perusahaan memiliki server dan media penyimpanan sendiri.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1107651" y="1383975"/>
            <a:ext cx="6932301" cy="345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Networking, Storage, Servers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2703600" y="1853850"/>
            <a:ext cx="4438650" cy="289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Virtualization, OS</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19"/>
          <p:cNvPicPr preferRelativeResize="0"/>
          <p:nvPr/>
        </p:nvPicPr>
        <p:blipFill>
          <a:blip r:embed="rId3">
            <a:alphaModFix/>
          </a:blip>
          <a:stretch>
            <a:fillRect/>
          </a:stretch>
        </p:blipFill>
        <p:spPr>
          <a:xfrm>
            <a:off x="2373788" y="1942600"/>
            <a:ext cx="5534025" cy="253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Middleware, Runtime</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0"/>
          <p:cNvPicPr preferRelativeResize="0"/>
          <p:nvPr/>
        </p:nvPicPr>
        <p:blipFill>
          <a:blip r:embed="rId3">
            <a:alphaModFix/>
          </a:blip>
          <a:stretch>
            <a:fillRect/>
          </a:stretch>
        </p:blipFill>
        <p:spPr>
          <a:xfrm>
            <a:off x="1841200" y="1937825"/>
            <a:ext cx="5813625" cy="300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id" sz="1800">
                <a:solidFill>
                  <a:srgbClr val="000000"/>
                </a:solidFill>
              </a:rPr>
              <a:t>Googel App Engine</a:t>
            </a:r>
            <a:endParaRPr b="1" sz="1800">
              <a:solidFill>
                <a:srgbClr val="000000"/>
              </a:solidFill>
            </a:endParaRPr>
          </a:p>
          <a:p>
            <a:pPr indent="0" lvl="0" marL="457200" rtl="0" algn="l">
              <a:spcBef>
                <a:spcPts val="0"/>
              </a:spcBef>
              <a:spcAft>
                <a:spcPts val="0"/>
              </a:spcAft>
              <a:buNone/>
            </a:pPr>
            <a:r>
              <a:rPr b="1" lang="id" sz="1100">
                <a:solidFill>
                  <a:srgbClr val="000000"/>
                </a:solidFill>
                <a:highlight>
                  <a:srgbClr val="FFFFFF"/>
                </a:highlight>
                <a:latin typeface="Arial"/>
                <a:ea typeface="Arial"/>
                <a:cs typeface="Arial"/>
                <a:sym typeface="Arial"/>
              </a:rPr>
              <a:t>App Engine merupakan platform yang memungkinkan pengembang untuk membuat dan menjalankan aplikasi-aplikasi web dengan fasilitas hosting di server Google. Versi gratis dari platform ini memiliki kapasitas penyimpanan 500 MB dan kapasitas CPU dan lebar pita yang cukup untuk 5 juta page-view setiap bulannya</a:t>
            </a:r>
            <a:endParaRPr b="1" sz="1800">
              <a:solidFill>
                <a:srgbClr val="000000"/>
              </a:solidFill>
            </a:endParaRPr>
          </a:p>
          <a:p>
            <a:pPr indent="-342900" lvl="0" marL="457200" rtl="0" algn="l">
              <a:spcBef>
                <a:spcPts val="0"/>
              </a:spcBef>
              <a:spcAft>
                <a:spcPts val="0"/>
              </a:spcAft>
              <a:buClr>
                <a:srgbClr val="000000"/>
              </a:buClr>
              <a:buSzPts val="1800"/>
              <a:buChar char="-"/>
            </a:pPr>
            <a:r>
              <a:rPr b="1" lang="id" sz="1800">
                <a:solidFill>
                  <a:srgbClr val="000000"/>
                </a:solidFill>
              </a:rPr>
              <a:t>Heroku</a:t>
            </a:r>
            <a:endParaRPr b="1" sz="1800">
              <a:solidFill>
                <a:srgbClr val="000000"/>
              </a:solidFill>
            </a:endParaRPr>
          </a:p>
          <a:p>
            <a:pPr indent="0" lvl="0" marL="457200" rtl="0" algn="l">
              <a:spcBef>
                <a:spcPts val="0"/>
              </a:spcBef>
              <a:spcAft>
                <a:spcPts val="0"/>
              </a:spcAft>
              <a:buNone/>
            </a:pPr>
            <a:r>
              <a:rPr b="1" lang="id" sz="1100">
                <a:solidFill>
                  <a:srgbClr val="000000"/>
                </a:solidFill>
                <a:highlight>
                  <a:srgbClr val="FFFFFF"/>
                </a:highlight>
                <a:latin typeface="Arial"/>
                <a:ea typeface="Arial"/>
                <a:cs typeface="Arial"/>
                <a:sym typeface="Arial"/>
              </a:rPr>
              <a:t>Heroku adalah platform cloud sebagai layanan yang mendukung beberapa bahasa pemrograman. Heroku, salah satu platform cloud pertama, telah dikembangkan sejak Juni 2007, ketika hanya mendukung bahasa pemrograman Ruby, tetapi sekarang mendukung Java, Node.js, Scala, Clojure, Python, PHP, dan Go.</a:t>
            </a:r>
            <a:endParaRPr b="1" sz="1800">
              <a:solidFill>
                <a:srgbClr val="000000"/>
              </a:solidFill>
            </a:endParaRPr>
          </a:p>
          <a:p>
            <a:pPr indent="-342900" lvl="0" marL="457200" rtl="0" algn="l">
              <a:lnSpc>
                <a:spcPct val="100000"/>
              </a:lnSpc>
              <a:spcBef>
                <a:spcPts val="0"/>
              </a:spcBef>
              <a:spcAft>
                <a:spcPts val="0"/>
              </a:spcAft>
              <a:buClr>
                <a:srgbClr val="000000"/>
              </a:buClr>
              <a:buSzPts val="1800"/>
              <a:buChar char="-"/>
            </a:pPr>
            <a:r>
              <a:rPr b="1" lang="id" sz="1800">
                <a:solidFill>
                  <a:srgbClr val="000000"/>
                </a:solidFill>
              </a:rPr>
              <a:t>Cloud Fondry</a:t>
            </a:r>
            <a:endParaRPr b="1" sz="1800">
              <a:solidFill>
                <a:srgbClr val="000000"/>
              </a:solidFill>
            </a:endParaRPr>
          </a:p>
          <a:p>
            <a:pPr indent="0" lvl="0" marL="457200" rtl="0" algn="l">
              <a:spcBef>
                <a:spcPts val="0"/>
              </a:spcBef>
              <a:spcAft>
                <a:spcPts val="0"/>
              </a:spcAft>
              <a:buNone/>
            </a:pPr>
            <a:r>
              <a:rPr b="1" lang="id" sz="1100">
                <a:solidFill>
                  <a:srgbClr val="000000"/>
                </a:solidFill>
                <a:highlight>
                  <a:srgbClr val="FFFFFF"/>
                </a:highlight>
                <a:latin typeface="Arial"/>
                <a:ea typeface="Arial"/>
                <a:cs typeface="Arial"/>
                <a:sym typeface="Arial"/>
              </a:rPr>
              <a:t>Cloud Foundry adalah platform aplikasi cloud multi sumber terbuka sebagai layanan yang diatur oleh Cloud Foundry Foundation</a:t>
            </a:r>
            <a:endParaRPr b="1" sz="18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