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8" r:id="rId4"/>
    <p:sldId id="269" r:id="rId5"/>
    <p:sldId id="259" r:id="rId6"/>
    <p:sldId id="260" r:id="rId7"/>
    <p:sldId id="274" r:id="rId8"/>
    <p:sldId id="275" r:id="rId9"/>
    <p:sldId id="257" r:id="rId10"/>
    <p:sldId id="258" r:id="rId11"/>
  </p:sldIdLst>
  <p:sldSz cx="18288000" cy="10287000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  <p:embeddedFont>
      <p:font typeface="Segoe UI Black" panose="020B0A02040204020203" pitchFamily="34" charset="0"/>
      <p:bold r:id="rId22"/>
      <p:boldItalic r:id="rId23"/>
    </p:embeddedFont>
    <p:embeddedFont>
      <p:font typeface="Segoe UI Semibold" panose="020B0702040204020203" pitchFamily="34" charset="0"/>
      <p:bold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DBB"/>
    <a:srgbClr val="86EAE9"/>
    <a:srgbClr val="43D6D4"/>
    <a:srgbClr val="37C9EF"/>
    <a:srgbClr val="2C92D5"/>
    <a:srgbClr val="13538A"/>
    <a:srgbClr val="B2F0EF"/>
    <a:srgbClr val="34B8DA"/>
    <a:srgbClr val="2B8CCB"/>
    <a:srgbClr val="70C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Capusl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Capusl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047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Capusl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19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Capusl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114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Capusl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635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Capusl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119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399" y="2019300"/>
            <a:ext cx="12013005" cy="327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i="0" u="none" strike="noStrike" baseline="0" dirty="0">
                <a:solidFill>
                  <a:srgbClr val="2B8CC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Similarity Metrics for SQL Query Clustering</a:t>
            </a:r>
          </a:p>
          <a:p>
            <a:pPr algn="ctr"/>
            <a:endParaRPr lang="en-US" sz="1000" b="1" i="0" u="none" strike="noStrike" baseline="0" dirty="0">
              <a:solidFill>
                <a:srgbClr val="39BDBB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1100" b="1" i="0" u="none" strike="noStrike" baseline="0" dirty="0">
              <a:solidFill>
                <a:srgbClr val="39BDBB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sz="2800" b="1" i="1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G. Kul, D. T. A. Luong, T. </a:t>
            </a:r>
            <a:r>
              <a:rPr lang="en-US" sz="2800" b="1" i="1" u="none" strike="noStrike" baseline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Xie</a:t>
            </a:r>
            <a:r>
              <a:rPr lang="en-US" sz="2800" b="1" i="1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V. </a:t>
            </a:r>
            <a:r>
              <a:rPr lang="en-US" sz="2800" b="1" i="1" u="none" strike="noStrike" baseline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Chandola</a:t>
            </a:r>
            <a:r>
              <a:rPr lang="en-US" sz="2800" b="1" i="1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O. Kennedy and S. Upadhyaya</a:t>
            </a:r>
          </a:p>
          <a:p>
            <a:pPr algn="ctr"/>
            <a:endParaRPr lang="en-US" sz="2000" b="1" i="1" u="none" strike="noStrike" baseline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IEEE Transactions On Knowledge And Data Engineering, December 2018</a:t>
            </a:r>
            <a:endParaRPr lang="en-US" sz="2400" b="1" spc="107" dirty="0">
              <a:solidFill>
                <a:schemeClr val="bg1"/>
              </a:solidFill>
              <a:latin typeface="Segoe UI Semibold" panose="020B0702040204020203" pitchFamily="34" charset="0"/>
              <a:ea typeface="Segoe UI Historic" panose="020B05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9198207" y="1660293"/>
            <a:ext cx="12007386" cy="4648201"/>
            <a:chOff x="0" y="0"/>
            <a:chExt cx="1310022" cy="406400"/>
          </a:xfrm>
          <a:solidFill>
            <a:srgbClr val="2B8CCB"/>
          </a:solidFill>
        </p:grpSpPr>
        <p:sp>
          <p:nvSpPr>
            <p:cNvPr id="12" name="Freeform 12"/>
            <p:cNvSpPr/>
            <p:nvPr/>
          </p:nvSpPr>
          <p:spPr>
            <a:xfrm>
              <a:off x="17780" y="22860"/>
              <a:ext cx="1284622" cy="360680"/>
            </a:xfrm>
            <a:custGeom>
              <a:avLst/>
              <a:gdLst/>
              <a:ahLst/>
              <a:cxnLst/>
              <a:rect l="l" t="t" r="r" b="b"/>
              <a:pathLst>
                <a:path w="1284622" h="360680">
                  <a:moveTo>
                    <a:pt x="1284622" y="180340"/>
                  </a:moveTo>
                  <a:cubicBezTo>
                    <a:pt x="1284622" y="81280"/>
                    <a:pt x="1204612" y="0"/>
                    <a:pt x="1104282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104282" y="360680"/>
                  </a:lnTo>
                  <a:cubicBezTo>
                    <a:pt x="1203342" y="360680"/>
                    <a:pt x="1284622" y="279400"/>
                    <a:pt x="1284622" y="18034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026" name="Picture 2" descr="Delhi Technological University - Wikipedia">
            <a:extLst>
              <a:ext uri="{FF2B5EF4-FFF2-40B4-BE49-F238E27FC236}">
                <a16:creationId xmlns:a16="http://schemas.microsoft.com/office/drawing/2014/main" id="{B4EEEB0F-1E91-4D49-AA79-799CAEA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318" y="966891"/>
            <a:ext cx="3549164" cy="353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23A156-7932-47C5-89A3-6E4EAC4DBA4E}"/>
              </a:ext>
            </a:extLst>
          </p:cNvPr>
          <p:cNvSpPr txBox="1"/>
          <p:nvPr/>
        </p:nvSpPr>
        <p:spPr>
          <a:xfrm>
            <a:off x="762000" y="8766305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Aiman Siddiqua – 2K18/MC/008</a:t>
            </a:r>
          </a:p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Apoorva – 2K18/MC/019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4F31061-38F8-453C-B163-CE43F234DEC4}"/>
              </a:ext>
            </a:extLst>
          </p:cNvPr>
          <p:cNvSpPr txBox="1"/>
          <p:nvPr/>
        </p:nvSpPr>
        <p:spPr>
          <a:xfrm>
            <a:off x="13335809" y="5782777"/>
            <a:ext cx="36406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Of Paper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Management System (MC-302)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B7C695C-38E4-43FC-8B35-5BF75162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97" y="7625715"/>
            <a:ext cx="4623399" cy="104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125B4E4-B13B-4C3A-BFED-6251AA7F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3" y="7809024"/>
            <a:ext cx="785978" cy="75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54755A1-C6EA-4FF9-A547-3478B6222946}"/>
              </a:ext>
            </a:extLst>
          </p:cNvPr>
          <p:cNvGrpSpPr/>
          <p:nvPr/>
        </p:nvGrpSpPr>
        <p:grpSpPr>
          <a:xfrm>
            <a:off x="875384" y="3049587"/>
            <a:ext cx="16537231" cy="4187825"/>
            <a:chOff x="802506" y="5143499"/>
            <a:chExt cx="16537231" cy="418782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134600" y="5143499"/>
              <a:ext cx="4187825" cy="4187825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741757" y="5143499"/>
              <a:ext cx="4187825" cy="418782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3913912" y="5524500"/>
              <a:ext cx="3425825" cy="342582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7373449" y="5524500"/>
              <a:ext cx="3425825" cy="3425825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802506" y="5524500"/>
              <a:ext cx="3425825" cy="342582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38709F-4170-4732-929C-6CF1DB4780F6}"/>
                </a:ext>
              </a:extLst>
            </p:cNvPr>
            <p:cNvSpPr txBox="1"/>
            <p:nvPr/>
          </p:nvSpPr>
          <p:spPr>
            <a:xfrm>
              <a:off x="5421884" y="6452581"/>
              <a:ext cx="84920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THANK YOU 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67EA5A-0021-40C9-B228-D5A5BAE9DB33}"/>
              </a:ext>
            </a:extLst>
          </p:cNvPr>
          <p:cNvGrpSpPr/>
          <p:nvPr/>
        </p:nvGrpSpPr>
        <p:grpSpPr>
          <a:xfrm>
            <a:off x="0" y="347365"/>
            <a:ext cx="9448799" cy="1524000"/>
            <a:chOff x="0" y="638175"/>
            <a:chExt cx="9448799" cy="1524000"/>
          </a:xfrm>
        </p:grpSpPr>
        <p:grpSp>
          <p:nvGrpSpPr>
            <p:cNvPr id="7" name="Group 7"/>
            <p:cNvGrpSpPr/>
            <p:nvPr/>
          </p:nvGrpSpPr>
          <p:grpSpPr>
            <a:xfrm>
              <a:off x="8001000" y="638175"/>
              <a:ext cx="1447799" cy="1524000"/>
              <a:chOff x="0" y="0"/>
              <a:chExt cx="1103964" cy="406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7780" y="22860"/>
                <a:ext cx="1078564" cy="360680"/>
              </a:xfrm>
              <a:prstGeom prst="flowChartDelay">
                <a:avLst/>
              </a:prstGeom>
              <a:solidFill>
                <a:srgbClr val="13538A"/>
              </a:solidFill>
            </p:spPr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E27DC-2D29-44D0-A7CC-D525B1CC7DD3}"/>
                </a:ext>
              </a:extLst>
            </p:cNvPr>
            <p:cNvSpPr/>
            <p:nvPr/>
          </p:nvSpPr>
          <p:spPr>
            <a:xfrm>
              <a:off x="0" y="723900"/>
              <a:ext cx="8229600" cy="1352550"/>
            </a:xfrm>
            <a:prstGeom prst="rect">
              <a:avLst/>
            </a:prstGeom>
            <a:solidFill>
              <a:srgbClr val="135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C86DEBE-18B8-42FC-8AD1-DB24588306CD}"/>
              </a:ext>
            </a:extLst>
          </p:cNvPr>
          <p:cNvSpPr txBox="1"/>
          <p:nvPr/>
        </p:nvSpPr>
        <p:spPr>
          <a:xfrm>
            <a:off x="1439698" y="700656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ABSTRACT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1D383-4AD5-4F0C-B206-A890FE20AEAF}"/>
              </a:ext>
            </a:extLst>
          </p:cNvPr>
          <p:cNvSpPr txBox="1"/>
          <p:nvPr/>
        </p:nvSpPr>
        <p:spPr>
          <a:xfrm>
            <a:off x="676742" y="2000250"/>
            <a:ext cx="16925457" cy="809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access logs are the starting point for many forms of database administration, from database performance tuning, to security auditing, to benchmark design, etc.</a:t>
            </a:r>
          </a:p>
          <a:p>
            <a:pPr marL="457200" indent="-457200" algn="l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2B8CC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Clustering is the first step towards understanding the massive query logs, for an analyst to extract broad patterns.</a:t>
            </a:r>
          </a:p>
          <a:p>
            <a:pPr marL="457200" indent="-457200" algn="l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Most clustering methods use pairwise similarity, which can be difficult for SQL Queries, especially without underlying database schema or data.</a:t>
            </a:r>
          </a:p>
          <a:p>
            <a:pPr marL="457200" indent="-457200" algn="l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2B8CC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 the paper, query similarity is computed relying only on the query structure.</a:t>
            </a:r>
          </a:p>
          <a:p>
            <a:pPr marL="457200" indent="-457200" algn="l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Three query similarity heuristics were applied to query clustering.</a:t>
            </a:r>
          </a:p>
          <a:p>
            <a:pPr marL="457200" indent="-457200" algn="l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2B8CC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improve the accuracy of the heuristic, a generic feature engineering method was applied using classical query rewrites to standardize query structure.</a:t>
            </a:r>
          </a:p>
          <a:p>
            <a:pPr marL="457200" indent="-457200" algn="l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proposed strategy results in a significant improvement in the performance of all three similarity heuristics.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6" name="Picture 2">
            <a:extLst>
              <a:ext uri="{FF2B5EF4-FFF2-40B4-BE49-F238E27FC236}">
                <a16:creationId xmlns:a16="http://schemas.microsoft.com/office/drawing/2014/main" id="{7A2602D1-D3C8-488F-8B34-5774A9CAD38E}"/>
              </a:ext>
            </a:extLst>
          </p:cNvPr>
          <p:cNvGrpSpPr/>
          <p:nvPr/>
        </p:nvGrpSpPr>
        <p:grpSpPr>
          <a:xfrm>
            <a:off x="391386" y="577373"/>
            <a:ext cx="1014020" cy="1006502"/>
            <a:chOff x="391386" y="577373"/>
            <a:chExt cx="1014020" cy="1006502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0E52C9-8A4C-484F-ADF3-B7557A730205}"/>
                </a:ext>
              </a:extLst>
            </p:cNvPr>
            <p:cNvSpPr/>
            <p:nvPr/>
          </p:nvSpPr>
          <p:spPr>
            <a:xfrm>
              <a:off x="805330" y="1273153"/>
              <a:ext cx="61146" cy="168979"/>
            </a:xfrm>
            <a:custGeom>
              <a:avLst/>
              <a:gdLst>
                <a:gd name="connsiteX0" fmla="*/ 49699 w 61146"/>
                <a:gd name="connsiteY0" fmla="*/ 168980 h 168979"/>
                <a:gd name="connsiteX1" fmla="*/ 38606 w 61146"/>
                <a:gd name="connsiteY1" fmla="*/ 160453 h 168979"/>
                <a:gd name="connsiteX2" fmla="*/ 374 w 61146"/>
                <a:gd name="connsiteY2" fmla="*/ 14310 h 168979"/>
                <a:gd name="connsiteX3" fmla="*/ 8625 w 61146"/>
                <a:gd name="connsiteY3" fmla="*/ 374 h 168979"/>
                <a:gd name="connsiteX4" fmla="*/ 22561 w 61146"/>
                <a:gd name="connsiteY4" fmla="*/ 8580 h 168979"/>
                <a:gd name="connsiteX5" fmla="*/ 60747 w 61146"/>
                <a:gd name="connsiteY5" fmla="*/ 154586 h 168979"/>
                <a:gd name="connsiteX6" fmla="*/ 52633 w 61146"/>
                <a:gd name="connsiteY6" fmla="*/ 168613 h 168979"/>
                <a:gd name="connsiteX7" fmla="*/ 49699 w 61146"/>
                <a:gd name="connsiteY7" fmla="*/ 168980 h 16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146" h="168979">
                  <a:moveTo>
                    <a:pt x="49699" y="168980"/>
                  </a:moveTo>
                  <a:cubicBezTo>
                    <a:pt x="44611" y="168980"/>
                    <a:pt x="39981" y="165588"/>
                    <a:pt x="38606" y="160453"/>
                  </a:cubicBezTo>
                  <a:cubicBezTo>
                    <a:pt x="38422" y="159674"/>
                    <a:pt x="17564" y="81239"/>
                    <a:pt x="374" y="14310"/>
                  </a:cubicBezTo>
                  <a:cubicBezTo>
                    <a:pt x="-1231" y="8167"/>
                    <a:pt x="2482" y="1932"/>
                    <a:pt x="8625" y="374"/>
                  </a:cubicBezTo>
                  <a:cubicBezTo>
                    <a:pt x="14768" y="-1231"/>
                    <a:pt x="21002" y="2483"/>
                    <a:pt x="22561" y="8580"/>
                  </a:cubicBezTo>
                  <a:cubicBezTo>
                    <a:pt x="39752" y="75463"/>
                    <a:pt x="60564" y="153761"/>
                    <a:pt x="60747" y="154586"/>
                  </a:cubicBezTo>
                  <a:cubicBezTo>
                    <a:pt x="62398" y="160683"/>
                    <a:pt x="58776" y="166963"/>
                    <a:pt x="52633" y="168613"/>
                  </a:cubicBezTo>
                  <a:cubicBezTo>
                    <a:pt x="51671" y="168842"/>
                    <a:pt x="50662" y="168980"/>
                    <a:pt x="49699" y="168980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47A5D5-58BD-4260-AEE0-6A043555E3A0}"/>
                </a:ext>
              </a:extLst>
            </p:cNvPr>
            <p:cNvSpPr/>
            <p:nvPr/>
          </p:nvSpPr>
          <p:spPr>
            <a:xfrm>
              <a:off x="924947" y="1272252"/>
              <a:ext cx="60280" cy="168139"/>
            </a:xfrm>
            <a:custGeom>
              <a:avLst/>
              <a:gdLst>
                <a:gd name="connsiteX0" fmla="*/ 11498 w 60280"/>
                <a:gd name="connsiteY0" fmla="*/ 168139 h 168139"/>
                <a:gd name="connsiteX1" fmla="*/ 8610 w 60280"/>
                <a:gd name="connsiteY1" fmla="*/ 167773 h 168139"/>
                <a:gd name="connsiteX2" fmla="*/ 358 w 60280"/>
                <a:gd name="connsiteY2" fmla="*/ 153837 h 168139"/>
                <a:gd name="connsiteX3" fmla="*/ 37719 w 60280"/>
                <a:gd name="connsiteY3" fmla="*/ 8610 h 168139"/>
                <a:gd name="connsiteX4" fmla="*/ 51655 w 60280"/>
                <a:gd name="connsiteY4" fmla="*/ 358 h 168139"/>
                <a:gd name="connsiteX5" fmla="*/ 59907 w 60280"/>
                <a:gd name="connsiteY5" fmla="*/ 14294 h 168139"/>
                <a:gd name="connsiteX6" fmla="*/ 22592 w 60280"/>
                <a:gd name="connsiteY6" fmla="*/ 159521 h 168139"/>
                <a:gd name="connsiteX7" fmla="*/ 11498 w 60280"/>
                <a:gd name="connsiteY7" fmla="*/ 168139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280" h="168139">
                  <a:moveTo>
                    <a:pt x="11498" y="168139"/>
                  </a:moveTo>
                  <a:cubicBezTo>
                    <a:pt x="10535" y="168139"/>
                    <a:pt x="9573" y="168048"/>
                    <a:pt x="8610" y="167773"/>
                  </a:cubicBezTo>
                  <a:cubicBezTo>
                    <a:pt x="2467" y="166214"/>
                    <a:pt x="-1200" y="159979"/>
                    <a:pt x="358" y="153837"/>
                  </a:cubicBezTo>
                  <a:lnTo>
                    <a:pt x="37719" y="8610"/>
                  </a:lnTo>
                  <a:cubicBezTo>
                    <a:pt x="39278" y="2467"/>
                    <a:pt x="45558" y="-1200"/>
                    <a:pt x="51655" y="358"/>
                  </a:cubicBezTo>
                  <a:cubicBezTo>
                    <a:pt x="57798" y="1917"/>
                    <a:pt x="61511" y="8197"/>
                    <a:pt x="59907" y="14294"/>
                  </a:cubicBezTo>
                  <a:lnTo>
                    <a:pt x="22592" y="159521"/>
                  </a:lnTo>
                  <a:cubicBezTo>
                    <a:pt x="21262" y="164701"/>
                    <a:pt x="16586" y="168139"/>
                    <a:pt x="11498" y="168139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CE46E3-D932-4192-BFF4-B8BC2028CC9A}"/>
                </a:ext>
              </a:extLst>
            </p:cNvPr>
            <p:cNvSpPr/>
            <p:nvPr/>
          </p:nvSpPr>
          <p:spPr>
            <a:xfrm>
              <a:off x="585709" y="770459"/>
              <a:ext cx="621247" cy="813416"/>
            </a:xfrm>
            <a:custGeom>
              <a:avLst/>
              <a:gdLst>
                <a:gd name="connsiteX0" fmla="*/ 453925 w 621247"/>
                <a:gd name="connsiteY0" fmla="*/ 560049 h 813416"/>
                <a:gd name="connsiteX1" fmla="*/ 448149 w 621247"/>
                <a:gd name="connsiteY1" fmla="*/ 569997 h 813416"/>
                <a:gd name="connsiteX2" fmla="*/ 448149 w 621247"/>
                <a:gd name="connsiteY2" fmla="*/ 649486 h 813416"/>
                <a:gd name="connsiteX3" fmla="*/ 173099 w 621247"/>
                <a:gd name="connsiteY3" fmla="*/ 649486 h 813416"/>
                <a:gd name="connsiteX4" fmla="*/ 173099 w 621247"/>
                <a:gd name="connsiteY4" fmla="*/ 569997 h 813416"/>
                <a:gd name="connsiteX5" fmla="*/ 167368 w 621247"/>
                <a:gd name="connsiteY5" fmla="*/ 560049 h 813416"/>
                <a:gd name="connsiteX6" fmla="*/ 22921 w 621247"/>
                <a:gd name="connsiteY6" fmla="*/ 310624 h 813416"/>
                <a:gd name="connsiteX7" fmla="*/ 310624 w 621247"/>
                <a:gd name="connsiteY7" fmla="*/ 22921 h 813416"/>
                <a:gd name="connsiteX8" fmla="*/ 598327 w 621247"/>
                <a:gd name="connsiteY8" fmla="*/ 310624 h 813416"/>
                <a:gd name="connsiteX9" fmla="*/ 453925 w 621247"/>
                <a:gd name="connsiteY9" fmla="*/ 560049 h 813416"/>
                <a:gd name="connsiteX10" fmla="*/ 433617 w 621247"/>
                <a:gd name="connsiteY10" fmla="*/ 790496 h 813416"/>
                <a:gd name="connsiteX11" fmla="*/ 187630 w 621247"/>
                <a:gd name="connsiteY11" fmla="*/ 790496 h 813416"/>
                <a:gd name="connsiteX12" fmla="*/ 173099 w 621247"/>
                <a:gd name="connsiteY12" fmla="*/ 775964 h 813416"/>
                <a:gd name="connsiteX13" fmla="*/ 173099 w 621247"/>
                <a:gd name="connsiteY13" fmla="*/ 672407 h 813416"/>
                <a:gd name="connsiteX14" fmla="*/ 448149 w 621247"/>
                <a:gd name="connsiteY14" fmla="*/ 672407 h 813416"/>
                <a:gd name="connsiteX15" fmla="*/ 448149 w 621247"/>
                <a:gd name="connsiteY15" fmla="*/ 775964 h 813416"/>
                <a:gd name="connsiteX16" fmla="*/ 433617 w 621247"/>
                <a:gd name="connsiteY16" fmla="*/ 790496 h 813416"/>
                <a:gd name="connsiteX17" fmla="*/ 310624 w 621247"/>
                <a:gd name="connsiteY17" fmla="*/ 0 h 813416"/>
                <a:gd name="connsiteX18" fmla="*/ 0 w 621247"/>
                <a:gd name="connsiteY18" fmla="*/ 310624 h 813416"/>
                <a:gd name="connsiteX19" fmla="*/ 150178 w 621247"/>
                <a:gd name="connsiteY19" fmla="*/ 576506 h 813416"/>
                <a:gd name="connsiteX20" fmla="*/ 150178 w 621247"/>
                <a:gd name="connsiteY20" fmla="*/ 660947 h 813416"/>
                <a:gd name="connsiteX21" fmla="*/ 150269 w 621247"/>
                <a:gd name="connsiteY21" fmla="*/ 661680 h 813416"/>
                <a:gd name="connsiteX22" fmla="*/ 150178 w 621247"/>
                <a:gd name="connsiteY22" fmla="*/ 662414 h 813416"/>
                <a:gd name="connsiteX23" fmla="*/ 150178 w 621247"/>
                <a:gd name="connsiteY23" fmla="*/ 775964 h 813416"/>
                <a:gd name="connsiteX24" fmla="*/ 187630 w 621247"/>
                <a:gd name="connsiteY24" fmla="*/ 813417 h 813416"/>
                <a:gd name="connsiteX25" fmla="*/ 433617 w 621247"/>
                <a:gd name="connsiteY25" fmla="*/ 813417 h 813416"/>
                <a:gd name="connsiteX26" fmla="*/ 471070 w 621247"/>
                <a:gd name="connsiteY26" fmla="*/ 775964 h 813416"/>
                <a:gd name="connsiteX27" fmla="*/ 471070 w 621247"/>
                <a:gd name="connsiteY27" fmla="*/ 661634 h 813416"/>
                <a:gd name="connsiteX28" fmla="*/ 471024 w 621247"/>
                <a:gd name="connsiteY28" fmla="*/ 661314 h 813416"/>
                <a:gd name="connsiteX29" fmla="*/ 471070 w 621247"/>
                <a:gd name="connsiteY29" fmla="*/ 660947 h 813416"/>
                <a:gd name="connsiteX30" fmla="*/ 471070 w 621247"/>
                <a:gd name="connsiteY30" fmla="*/ 576506 h 813416"/>
                <a:gd name="connsiteX31" fmla="*/ 621248 w 621247"/>
                <a:gd name="connsiteY31" fmla="*/ 310624 h 813416"/>
                <a:gd name="connsiteX32" fmla="*/ 310624 w 621247"/>
                <a:gd name="connsiteY32" fmla="*/ 0 h 81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21247" h="813416">
                  <a:moveTo>
                    <a:pt x="453925" y="560049"/>
                  </a:moveTo>
                  <a:cubicBezTo>
                    <a:pt x="450350" y="562112"/>
                    <a:pt x="448149" y="565871"/>
                    <a:pt x="448149" y="569997"/>
                  </a:cubicBezTo>
                  <a:lnTo>
                    <a:pt x="448149" y="649486"/>
                  </a:lnTo>
                  <a:lnTo>
                    <a:pt x="173099" y="649486"/>
                  </a:lnTo>
                  <a:lnTo>
                    <a:pt x="173099" y="569997"/>
                  </a:lnTo>
                  <a:cubicBezTo>
                    <a:pt x="173099" y="565871"/>
                    <a:pt x="170944" y="562112"/>
                    <a:pt x="167368" y="560049"/>
                  </a:cubicBezTo>
                  <a:cubicBezTo>
                    <a:pt x="78252" y="508798"/>
                    <a:pt x="22921" y="413172"/>
                    <a:pt x="22921" y="310624"/>
                  </a:cubicBezTo>
                  <a:cubicBezTo>
                    <a:pt x="22921" y="151966"/>
                    <a:pt x="152011" y="22921"/>
                    <a:pt x="310624" y="22921"/>
                  </a:cubicBezTo>
                  <a:cubicBezTo>
                    <a:pt x="469237" y="22921"/>
                    <a:pt x="598327" y="151966"/>
                    <a:pt x="598327" y="310624"/>
                  </a:cubicBezTo>
                  <a:cubicBezTo>
                    <a:pt x="598327" y="413218"/>
                    <a:pt x="542996" y="508798"/>
                    <a:pt x="453925" y="560049"/>
                  </a:cubicBezTo>
                  <a:close/>
                  <a:moveTo>
                    <a:pt x="433617" y="790496"/>
                  </a:moveTo>
                  <a:lnTo>
                    <a:pt x="187630" y="790496"/>
                  </a:lnTo>
                  <a:cubicBezTo>
                    <a:pt x="179608" y="790496"/>
                    <a:pt x="173099" y="783986"/>
                    <a:pt x="173099" y="775964"/>
                  </a:cubicBezTo>
                  <a:lnTo>
                    <a:pt x="173099" y="672407"/>
                  </a:lnTo>
                  <a:lnTo>
                    <a:pt x="448149" y="672407"/>
                  </a:lnTo>
                  <a:lnTo>
                    <a:pt x="448149" y="775964"/>
                  </a:lnTo>
                  <a:cubicBezTo>
                    <a:pt x="448149" y="783986"/>
                    <a:pt x="441640" y="790496"/>
                    <a:pt x="433617" y="790496"/>
                  </a:cubicBezTo>
                  <a:close/>
                  <a:moveTo>
                    <a:pt x="310624" y="0"/>
                  </a:moveTo>
                  <a:cubicBezTo>
                    <a:pt x="139359" y="0"/>
                    <a:pt x="0" y="139359"/>
                    <a:pt x="0" y="310624"/>
                  </a:cubicBezTo>
                  <a:cubicBezTo>
                    <a:pt x="0" y="419177"/>
                    <a:pt x="57394" y="520396"/>
                    <a:pt x="150178" y="576506"/>
                  </a:cubicBezTo>
                  <a:lnTo>
                    <a:pt x="150178" y="660947"/>
                  </a:lnTo>
                  <a:cubicBezTo>
                    <a:pt x="150178" y="661222"/>
                    <a:pt x="150224" y="661451"/>
                    <a:pt x="150269" y="661680"/>
                  </a:cubicBezTo>
                  <a:cubicBezTo>
                    <a:pt x="150224" y="661910"/>
                    <a:pt x="150178" y="662139"/>
                    <a:pt x="150178" y="662414"/>
                  </a:cubicBezTo>
                  <a:lnTo>
                    <a:pt x="150178" y="775964"/>
                  </a:lnTo>
                  <a:cubicBezTo>
                    <a:pt x="150178" y="796639"/>
                    <a:pt x="167002" y="813417"/>
                    <a:pt x="187630" y="813417"/>
                  </a:cubicBezTo>
                  <a:lnTo>
                    <a:pt x="433617" y="813417"/>
                  </a:lnTo>
                  <a:cubicBezTo>
                    <a:pt x="454292" y="813417"/>
                    <a:pt x="471070" y="796639"/>
                    <a:pt x="471070" y="775964"/>
                  </a:cubicBezTo>
                  <a:lnTo>
                    <a:pt x="471070" y="661634"/>
                  </a:lnTo>
                  <a:cubicBezTo>
                    <a:pt x="471070" y="661543"/>
                    <a:pt x="471024" y="661405"/>
                    <a:pt x="471024" y="661314"/>
                  </a:cubicBezTo>
                  <a:cubicBezTo>
                    <a:pt x="471024" y="661176"/>
                    <a:pt x="471070" y="661084"/>
                    <a:pt x="471070" y="660947"/>
                  </a:cubicBezTo>
                  <a:lnTo>
                    <a:pt x="471070" y="576506"/>
                  </a:lnTo>
                  <a:cubicBezTo>
                    <a:pt x="563854" y="520442"/>
                    <a:pt x="621248" y="419177"/>
                    <a:pt x="621248" y="310624"/>
                  </a:cubicBezTo>
                  <a:cubicBezTo>
                    <a:pt x="621248" y="139359"/>
                    <a:pt x="481889" y="0"/>
                    <a:pt x="310624" y="0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493A4C6-BAC6-47FB-805A-AB690A69D5F0}"/>
                </a:ext>
              </a:extLst>
            </p:cNvPr>
            <p:cNvSpPr/>
            <p:nvPr/>
          </p:nvSpPr>
          <p:spPr>
            <a:xfrm>
              <a:off x="391386" y="1094148"/>
              <a:ext cx="146831" cy="22920"/>
            </a:xfrm>
            <a:custGeom>
              <a:avLst/>
              <a:gdLst>
                <a:gd name="connsiteX0" fmla="*/ 135371 w 146831"/>
                <a:gd name="connsiteY0" fmla="*/ 22921 h 22920"/>
                <a:gd name="connsiteX1" fmla="*/ 11460 w 146831"/>
                <a:gd name="connsiteY1" fmla="*/ 22921 h 22920"/>
                <a:gd name="connsiteX2" fmla="*/ 0 w 146831"/>
                <a:gd name="connsiteY2" fmla="*/ 11460 h 22920"/>
                <a:gd name="connsiteX3" fmla="*/ 11460 w 146831"/>
                <a:gd name="connsiteY3" fmla="*/ 0 h 22920"/>
                <a:gd name="connsiteX4" fmla="*/ 135371 w 146831"/>
                <a:gd name="connsiteY4" fmla="*/ 0 h 22920"/>
                <a:gd name="connsiteX5" fmla="*/ 146831 w 146831"/>
                <a:gd name="connsiteY5" fmla="*/ 11460 h 22920"/>
                <a:gd name="connsiteX6" fmla="*/ 135371 w 146831"/>
                <a:gd name="connsiteY6" fmla="*/ 22921 h 2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31" h="22920">
                  <a:moveTo>
                    <a:pt x="135371" y="22921"/>
                  </a:moveTo>
                  <a:lnTo>
                    <a:pt x="11460" y="22921"/>
                  </a:lnTo>
                  <a:cubicBezTo>
                    <a:pt x="5134" y="22921"/>
                    <a:pt x="0" y="17787"/>
                    <a:pt x="0" y="11460"/>
                  </a:cubicBezTo>
                  <a:cubicBezTo>
                    <a:pt x="0" y="5088"/>
                    <a:pt x="5134" y="0"/>
                    <a:pt x="11460" y="0"/>
                  </a:cubicBezTo>
                  <a:lnTo>
                    <a:pt x="135371" y="0"/>
                  </a:lnTo>
                  <a:cubicBezTo>
                    <a:pt x="141697" y="0"/>
                    <a:pt x="146831" y="5088"/>
                    <a:pt x="146831" y="11460"/>
                  </a:cubicBezTo>
                  <a:cubicBezTo>
                    <a:pt x="146831" y="17787"/>
                    <a:pt x="141697" y="22921"/>
                    <a:pt x="135371" y="22921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21A9E0-5D62-4DCD-994D-918BB75D3F5F}"/>
                </a:ext>
              </a:extLst>
            </p:cNvPr>
            <p:cNvSpPr/>
            <p:nvPr/>
          </p:nvSpPr>
          <p:spPr>
            <a:xfrm>
              <a:off x="1258575" y="1097128"/>
              <a:ext cx="146831" cy="22920"/>
            </a:xfrm>
            <a:custGeom>
              <a:avLst/>
              <a:gdLst>
                <a:gd name="connsiteX0" fmla="*/ 135371 w 146831"/>
                <a:gd name="connsiteY0" fmla="*/ 22921 h 22920"/>
                <a:gd name="connsiteX1" fmla="*/ 11460 w 146831"/>
                <a:gd name="connsiteY1" fmla="*/ 22921 h 22920"/>
                <a:gd name="connsiteX2" fmla="*/ 0 w 146831"/>
                <a:gd name="connsiteY2" fmla="*/ 11460 h 22920"/>
                <a:gd name="connsiteX3" fmla="*/ 11460 w 146831"/>
                <a:gd name="connsiteY3" fmla="*/ 0 h 22920"/>
                <a:gd name="connsiteX4" fmla="*/ 135371 w 146831"/>
                <a:gd name="connsiteY4" fmla="*/ 0 h 22920"/>
                <a:gd name="connsiteX5" fmla="*/ 146831 w 146831"/>
                <a:gd name="connsiteY5" fmla="*/ 11460 h 22920"/>
                <a:gd name="connsiteX6" fmla="*/ 135371 w 146831"/>
                <a:gd name="connsiteY6" fmla="*/ 22921 h 2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31" h="22920">
                  <a:moveTo>
                    <a:pt x="135371" y="22921"/>
                  </a:moveTo>
                  <a:lnTo>
                    <a:pt x="11460" y="22921"/>
                  </a:lnTo>
                  <a:cubicBezTo>
                    <a:pt x="5134" y="22921"/>
                    <a:pt x="0" y="17787"/>
                    <a:pt x="0" y="11460"/>
                  </a:cubicBezTo>
                  <a:cubicBezTo>
                    <a:pt x="0" y="5134"/>
                    <a:pt x="5134" y="0"/>
                    <a:pt x="11460" y="0"/>
                  </a:cubicBezTo>
                  <a:lnTo>
                    <a:pt x="135371" y="0"/>
                  </a:lnTo>
                  <a:cubicBezTo>
                    <a:pt x="141697" y="0"/>
                    <a:pt x="146831" y="5134"/>
                    <a:pt x="146831" y="11460"/>
                  </a:cubicBezTo>
                  <a:cubicBezTo>
                    <a:pt x="146831" y="17787"/>
                    <a:pt x="141697" y="22921"/>
                    <a:pt x="135371" y="22921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9F83CE-CC49-4B84-97F3-D74F7E0B512E}"/>
                </a:ext>
              </a:extLst>
            </p:cNvPr>
            <p:cNvSpPr/>
            <p:nvPr/>
          </p:nvSpPr>
          <p:spPr>
            <a:xfrm>
              <a:off x="1231550" y="851042"/>
              <a:ext cx="132011" cy="81743"/>
            </a:xfrm>
            <a:custGeom>
              <a:avLst/>
              <a:gdLst>
                <a:gd name="connsiteX0" fmla="*/ 11484 w 132011"/>
                <a:gd name="connsiteY0" fmla="*/ 81743 h 81743"/>
                <a:gd name="connsiteX1" fmla="*/ 1353 w 132011"/>
                <a:gd name="connsiteY1" fmla="*/ 75738 h 81743"/>
                <a:gd name="connsiteX2" fmla="*/ 6029 w 132011"/>
                <a:gd name="connsiteY2" fmla="*/ 60198 h 81743"/>
                <a:gd name="connsiteX3" fmla="*/ 115087 w 132011"/>
                <a:gd name="connsiteY3" fmla="*/ 1383 h 81743"/>
                <a:gd name="connsiteX4" fmla="*/ 130627 w 132011"/>
                <a:gd name="connsiteY4" fmla="*/ 6059 h 81743"/>
                <a:gd name="connsiteX5" fmla="*/ 125997 w 132011"/>
                <a:gd name="connsiteY5" fmla="*/ 21553 h 81743"/>
                <a:gd name="connsiteX6" fmla="*/ 16894 w 132011"/>
                <a:gd name="connsiteY6" fmla="*/ 80368 h 81743"/>
                <a:gd name="connsiteX7" fmla="*/ 11484 w 132011"/>
                <a:gd name="connsiteY7" fmla="*/ 81743 h 8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011" h="81743">
                  <a:moveTo>
                    <a:pt x="11484" y="81743"/>
                  </a:moveTo>
                  <a:cubicBezTo>
                    <a:pt x="7404" y="81743"/>
                    <a:pt x="3462" y="79543"/>
                    <a:pt x="1353" y="75738"/>
                  </a:cubicBezTo>
                  <a:cubicBezTo>
                    <a:pt x="-1626" y="70145"/>
                    <a:pt x="482" y="63177"/>
                    <a:pt x="6029" y="60198"/>
                  </a:cubicBezTo>
                  <a:lnTo>
                    <a:pt x="115087" y="1383"/>
                  </a:lnTo>
                  <a:cubicBezTo>
                    <a:pt x="120680" y="-1643"/>
                    <a:pt x="127602" y="466"/>
                    <a:pt x="130627" y="6059"/>
                  </a:cubicBezTo>
                  <a:cubicBezTo>
                    <a:pt x="133653" y="11605"/>
                    <a:pt x="131544" y="18573"/>
                    <a:pt x="125997" y="21553"/>
                  </a:cubicBezTo>
                  <a:lnTo>
                    <a:pt x="16894" y="80368"/>
                  </a:lnTo>
                  <a:cubicBezTo>
                    <a:pt x="15198" y="81285"/>
                    <a:pt x="13318" y="81743"/>
                    <a:pt x="11484" y="81743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A7DA1F-CA01-4DCE-8F1E-B86DAC7FF51E}"/>
                </a:ext>
              </a:extLst>
            </p:cNvPr>
            <p:cNvSpPr/>
            <p:nvPr/>
          </p:nvSpPr>
          <p:spPr>
            <a:xfrm>
              <a:off x="1071441" y="639619"/>
              <a:ext cx="81490" cy="132123"/>
            </a:xfrm>
            <a:custGeom>
              <a:avLst/>
              <a:gdLst>
                <a:gd name="connsiteX0" fmla="*/ 11468 w 81490"/>
                <a:gd name="connsiteY0" fmla="*/ 132124 h 132123"/>
                <a:gd name="connsiteX1" fmla="*/ 6059 w 81490"/>
                <a:gd name="connsiteY1" fmla="*/ 130748 h 132123"/>
                <a:gd name="connsiteX2" fmla="*/ 1383 w 81490"/>
                <a:gd name="connsiteY2" fmla="*/ 115254 h 132123"/>
                <a:gd name="connsiteX3" fmla="*/ 59923 w 81490"/>
                <a:gd name="connsiteY3" fmla="*/ 6059 h 132123"/>
                <a:gd name="connsiteX4" fmla="*/ 75417 w 81490"/>
                <a:gd name="connsiteY4" fmla="*/ 1383 h 132123"/>
                <a:gd name="connsiteX5" fmla="*/ 80139 w 81490"/>
                <a:gd name="connsiteY5" fmla="*/ 16877 h 132123"/>
                <a:gd name="connsiteX6" fmla="*/ 21553 w 81490"/>
                <a:gd name="connsiteY6" fmla="*/ 126072 h 132123"/>
                <a:gd name="connsiteX7" fmla="*/ 11468 w 81490"/>
                <a:gd name="connsiteY7" fmla="*/ 132124 h 13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90" h="132123">
                  <a:moveTo>
                    <a:pt x="11468" y="132124"/>
                  </a:moveTo>
                  <a:cubicBezTo>
                    <a:pt x="9634" y="132124"/>
                    <a:pt x="7755" y="131665"/>
                    <a:pt x="6059" y="130748"/>
                  </a:cubicBezTo>
                  <a:cubicBezTo>
                    <a:pt x="466" y="127769"/>
                    <a:pt x="-1643" y="120801"/>
                    <a:pt x="1383" y="115254"/>
                  </a:cubicBezTo>
                  <a:lnTo>
                    <a:pt x="59923" y="6059"/>
                  </a:lnTo>
                  <a:cubicBezTo>
                    <a:pt x="62902" y="466"/>
                    <a:pt x="69870" y="-1643"/>
                    <a:pt x="75417" y="1383"/>
                  </a:cubicBezTo>
                  <a:cubicBezTo>
                    <a:pt x="81010" y="4362"/>
                    <a:pt x="83119" y="11285"/>
                    <a:pt x="80139" y="16877"/>
                  </a:cubicBezTo>
                  <a:lnTo>
                    <a:pt x="21553" y="126072"/>
                  </a:lnTo>
                  <a:cubicBezTo>
                    <a:pt x="19490" y="129923"/>
                    <a:pt x="15548" y="132124"/>
                    <a:pt x="11468" y="132124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1D54AB-C7FC-468E-9B53-05F163D0ED1F}"/>
                </a:ext>
              </a:extLst>
            </p:cNvPr>
            <p:cNvSpPr/>
            <p:nvPr/>
          </p:nvSpPr>
          <p:spPr>
            <a:xfrm>
              <a:off x="407330" y="839738"/>
              <a:ext cx="132020" cy="81724"/>
            </a:xfrm>
            <a:custGeom>
              <a:avLst/>
              <a:gdLst>
                <a:gd name="connsiteX0" fmla="*/ 120527 w 132020"/>
                <a:gd name="connsiteY0" fmla="*/ 81724 h 81724"/>
                <a:gd name="connsiteX1" fmla="*/ 115118 w 132020"/>
                <a:gd name="connsiteY1" fmla="*/ 80303 h 81724"/>
                <a:gd name="connsiteX2" fmla="*/ 6014 w 132020"/>
                <a:gd name="connsiteY2" fmla="*/ 21534 h 81724"/>
                <a:gd name="connsiteX3" fmla="*/ 1384 w 132020"/>
                <a:gd name="connsiteY3" fmla="*/ 5994 h 81724"/>
                <a:gd name="connsiteX4" fmla="*/ 16924 w 132020"/>
                <a:gd name="connsiteY4" fmla="*/ 1364 h 81724"/>
                <a:gd name="connsiteX5" fmla="*/ 125982 w 132020"/>
                <a:gd name="connsiteY5" fmla="*/ 60179 h 81724"/>
                <a:gd name="connsiteX6" fmla="*/ 130658 w 132020"/>
                <a:gd name="connsiteY6" fmla="*/ 75673 h 81724"/>
                <a:gd name="connsiteX7" fmla="*/ 120527 w 132020"/>
                <a:gd name="connsiteY7" fmla="*/ 81724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020" h="81724">
                  <a:moveTo>
                    <a:pt x="120527" y="81724"/>
                  </a:moveTo>
                  <a:cubicBezTo>
                    <a:pt x="118693" y="81724"/>
                    <a:pt x="116814" y="81266"/>
                    <a:pt x="115118" y="80303"/>
                  </a:cubicBezTo>
                  <a:lnTo>
                    <a:pt x="6014" y="21534"/>
                  </a:lnTo>
                  <a:cubicBezTo>
                    <a:pt x="467" y="18554"/>
                    <a:pt x="-1641" y="11587"/>
                    <a:pt x="1384" y="5994"/>
                  </a:cubicBezTo>
                  <a:cubicBezTo>
                    <a:pt x="4364" y="447"/>
                    <a:pt x="11332" y="-1616"/>
                    <a:pt x="16924" y="1364"/>
                  </a:cubicBezTo>
                  <a:lnTo>
                    <a:pt x="125982" y="60179"/>
                  </a:lnTo>
                  <a:cubicBezTo>
                    <a:pt x="131575" y="63159"/>
                    <a:pt x="133638" y="70127"/>
                    <a:pt x="130658" y="75673"/>
                  </a:cubicBezTo>
                  <a:cubicBezTo>
                    <a:pt x="128549" y="79524"/>
                    <a:pt x="124607" y="81724"/>
                    <a:pt x="120527" y="81724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B8F368-A64E-483F-8C8C-078DC303E5C2}"/>
                </a:ext>
              </a:extLst>
            </p:cNvPr>
            <p:cNvSpPr/>
            <p:nvPr/>
          </p:nvSpPr>
          <p:spPr>
            <a:xfrm>
              <a:off x="617974" y="628280"/>
              <a:ext cx="81490" cy="132139"/>
            </a:xfrm>
            <a:custGeom>
              <a:avLst/>
              <a:gdLst>
                <a:gd name="connsiteX0" fmla="*/ 70008 w 81490"/>
                <a:gd name="connsiteY0" fmla="*/ 132140 h 132139"/>
                <a:gd name="connsiteX1" fmla="*/ 59923 w 81490"/>
                <a:gd name="connsiteY1" fmla="*/ 126089 h 132139"/>
                <a:gd name="connsiteX2" fmla="*/ 1383 w 81490"/>
                <a:gd name="connsiteY2" fmla="*/ 16894 h 132139"/>
                <a:gd name="connsiteX3" fmla="*/ 6059 w 81490"/>
                <a:gd name="connsiteY3" fmla="*/ 1353 h 132139"/>
                <a:gd name="connsiteX4" fmla="*/ 21553 w 81490"/>
                <a:gd name="connsiteY4" fmla="*/ 6029 h 132139"/>
                <a:gd name="connsiteX5" fmla="*/ 80139 w 81490"/>
                <a:gd name="connsiteY5" fmla="*/ 115270 h 132139"/>
                <a:gd name="connsiteX6" fmla="*/ 75417 w 81490"/>
                <a:gd name="connsiteY6" fmla="*/ 130765 h 132139"/>
                <a:gd name="connsiteX7" fmla="*/ 70008 w 81490"/>
                <a:gd name="connsiteY7" fmla="*/ 132140 h 13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90" h="132139">
                  <a:moveTo>
                    <a:pt x="70008" y="132140"/>
                  </a:moveTo>
                  <a:cubicBezTo>
                    <a:pt x="65928" y="132140"/>
                    <a:pt x="61986" y="129940"/>
                    <a:pt x="59923" y="126089"/>
                  </a:cubicBezTo>
                  <a:lnTo>
                    <a:pt x="1383" y="16894"/>
                  </a:lnTo>
                  <a:cubicBezTo>
                    <a:pt x="-1643" y="11301"/>
                    <a:pt x="466" y="4379"/>
                    <a:pt x="6059" y="1353"/>
                  </a:cubicBezTo>
                  <a:cubicBezTo>
                    <a:pt x="11605" y="-1626"/>
                    <a:pt x="18573" y="482"/>
                    <a:pt x="21553" y="6029"/>
                  </a:cubicBezTo>
                  <a:lnTo>
                    <a:pt x="80139" y="115270"/>
                  </a:lnTo>
                  <a:cubicBezTo>
                    <a:pt x="83119" y="120817"/>
                    <a:pt x="81010" y="127785"/>
                    <a:pt x="75417" y="130765"/>
                  </a:cubicBezTo>
                  <a:cubicBezTo>
                    <a:pt x="73721" y="131682"/>
                    <a:pt x="71842" y="132140"/>
                    <a:pt x="70008" y="132140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A27EDF-0808-48CE-A16C-AEEB4424E4DF}"/>
                </a:ext>
              </a:extLst>
            </p:cNvPr>
            <p:cNvSpPr/>
            <p:nvPr/>
          </p:nvSpPr>
          <p:spPr>
            <a:xfrm>
              <a:off x="886340" y="577373"/>
              <a:ext cx="23287" cy="146831"/>
            </a:xfrm>
            <a:custGeom>
              <a:avLst/>
              <a:gdLst>
                <a:gd name="connsiteX0" fmla="*/ 11460 w 23287"/>
                <a:gd name="connsiteY0" fmla="*/ 146832 h 146831"/>
                <a:gd name="connsiteX1" fmla="*/ 11415 w 23287"/>
                <a:gd name="connsiteY1" fmla="*/ 146832 h 146831"/>
                <a:gd name="connsiteX2" fmla="*/ 0 w 23287"/>
                <a:gd name="connsiteY2" fmla="*/ 135325 h 146831"/>
                <a:gd name="connsiteX3" fmla="*/ 367 w 23287"/>
                <a:gd name="connsiteY3" fmla="*/ 11415 h 146831"/>
                <a:gd name="connsiteX4" fmla="*/ 11827 w 23287"/>
                <a:gd name="connsiteY4" fmla="*/ 0 h 146831"/>
                <a:gd name="connsiteX5" fmla="*/ 23288 w 23287"/>
                <a:gd name="connsiteY5" fmla="*/ 11461 h 146831"/>
                <a:gd name="connsiteX6" fmla="*/ 22921 w 23287"/>
                <a:gd name="connsiteY6" fmla="*/ 135417 h 146831"/>
                <a:gd name="connsiteX7" fmla="*/ 11460 w 23287"/>
                <a:gd name="connsiteY7" fmla="*/ 146832 h 14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87" h="146831">
                  <a:moveTo>
                    <a:pt x="11460" y="146832"/>
                  </a:moveTo>
                  <a:lnTo>
                    <a:pt x="11415" y="146832"/>
                  </a:lnTo>
                  <a:cubicBezTo>
                    <a:pt x="5134" y="146786"/>
                    <a:pt x="0" y="141651"/>
                    <a:pt x="0" y="135325"/>
                  </a:cubicBezTo>
                  <a:lnTo>
                    <a:pt x="367" y="11415"/>
                  </a:lnTo>
                  <a:cubicBezTo>
                    <a:pt x="367" y="5089"/>
                    <a:pt x="5363" y="-46"/>
                    <a:pt x="11827" y="0"/>
                  </a:cubicBezTo>
                  <a:cubicBezTo>
                    <a:pt x="18199" y="0"/>
                    <a:pt x="23288" y="5135"/>
                    <a:pt x="23288" y="11461"/>
                  </a:cubicBezTo>
                  <a:lnTo>
                    <a:pt x="22921" y="135417"/>
                  </a:lnTo>
                  <a:cubicBezTo>
                    <a:pt x="22921" y="141697"/>
                    <a:pt x="17787" y="146832"/>
                    <a:pt x="11460" y="146832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B9162B-C84A-4163-B8EB-EBF0D16C161F}"/>
                </a:ext>
              </a:extLst>
            </p:cNvPr>
            <p:cNvSpPr/>
            <p:nvPr/>
          </p:nvSpPr>
          <p:spPr>
            <a:xfrm>
              <a:off x="677442" y="847762"/>
              <a:ext cx="433382" cy="437225"/>
            </a:xfrm>
            <a:custGeom>
              <a:avLst/>
              <a:gdLst>
                <a:gd name="connsiteX0" fmla="*/ 124228 w 433382"/>
                <a:gd name="connsiteY0" fmla="*/ 218606 h 437225"/>
                <a:gd name="connsiteX1" fmla="*/ 216691 w 433382"/>
                <a:gd name="connsiteY1" fmla="*/ 126143 h 437225"/>
                <a:gd name="connsiteX2" fmla="*/ 309154 w 433382"/>
                <a:gd name="connsiteY2" fmla="*/ 218606 h 437225"/>
                <a:gd name="connsiteX3" fmla="*/ 216691 w 433382"/>
                <a:gd name="connsiteY3" fmla="*/ 311069 h 437225"/>
                <a:gd name="connsiteX4" fmla="*/ 124228 w 433382"/>
                <a:gd name="connsiteY4" fmla="*/ 218606 h 437225"/>
                <a:gd name="connsiteX5" fmla="*/ 369940 w 433382"/>
                <a:gd name="connsiteY5" fmla="*/ 338482 h 437225"/>
                <a:gd name="connsiteX6" fmla="*/ 322815 w 433382"/>
                <a:gd name="connsiteY6" fmla="*/ 316249 h 437225"/>
                <a:gd name="connsiteX7" fmla="*/ 310117 w 433382"/>
                <a:gd name="connsiteY7" fmla="*/ 318266 h 437225"/>
                <a:gd name="connsiteX8" fmla="*/ 307274 w 433382"/>
                <a:gd name="connsiteY8" fmla="*/ 330827 h 437225"/>
                <a:gd name="connsiteX9" fmla="*/ 326390 w 433382"/>
                <a:gd name="connsiteY9" fmla="*/ 379281 h 437225"/>
                <a:gd name="connsiteX10" fmla="*/ 246305 w 433382"/>
                <a:gd name="connsiteY10" fmla="*/ 410912 h 437225"/>
                <a:gd name="connsiteX11" fmla="*/ 226776 w 433382"/>
                <a:gd name="connsiteY11" fmla="*/ 361449 h 437225"/>
                <a:gd name="connsiteX12" fmla="*/ 216141 w 433382"/>
                <a:gd name="connsiteY12" fmla="*/ 354206 h 437225"/>
                <a:gd name="connsiteX13" fmla="*/ 216095 w 433382"/>
                <a:gd name="connsiteY13" fmla="*/ 354206 h 437225"/>
                <a:gd name="connsiteX14" fmla="*/ 205506 w 433382"/>
                <a:gd name="connsiteY14" fmla="*/ 361357 h 437225"/>
                <a:gd name="connsiteX15" fmla="*/ 185564 w 433382"/>
                <a:gd name="connsiteY15" fmla="*/ 410683 h 437225"/>
                <a:gd name="connsiteX16" fmla="*/ 105708 w 433382"/>
                <a:gd name="connsiteY16" fmla="*/ 378410 h 437225"/>
                <a:gd name="connsiteX17" fmla="*/ 122715 w 433382"/>
                <a:gd name="connsiteY17" fmla="*/ 336373 h 437225"/>
                <a:gd name="connsiteX18" fmla="*/ 119873 w 433382"/>
                <a:gd name="connsiteY18" fmla="*/ 323675 h 437225"/>
                <a:gd name="connsiteX19" fmla="*/ 107037 w 433382"/>
                <a:gd name="connsiteY19" fmla="*/ 321796 h 437225"/>
                <a:gd name="connsiteX20" fmla="*/ 65138 w 433382"/>
                <a:gd name="connsiteY20" fmla="*/ 342241 h 437225"/>
                <a:gd name="connsiteX21" fmla="*/ 27319 w 433382"/>
                <a:gd name="connsiteY21" fmla="*/ 264860 h 437225"/>
                <a:gd name="connsiteX22" fmla="*/ 97457 w 433382"/>
                <a:gd name="connsiteY22" fmla="*/ 230616 h 437225"/>
                <a:gd name="connsiteX23" fmla="*/ 101628 w 433382"/>
                <a:gd name="connsiteY23" fmla="*/ 227178 h 437225"/>
                <a:gd name="connsiteX24" fmla="*/ 216691 w 433382"/>
                <a:gd name="connsiteY24" fmla="*/ 333990 h 437225"/>
                <a:gd name="connsiteX25" fmla="*/ 332075 w 433382"/>
                <a:gd name="connsiteY25" fmla="*/ 218606 h 437225"/>
                <a:gd name="connsiteX26" fmla="*/ 216691 w 433382"/>
                <a:gd name="connsiteY26" fmla="*/ 103222 h 437225"/>
                <a:gd name="connsiteX27" fmla="*/ 101399 w 433382"/>
                <a:gd name="connsiteY27" fmla="*/ 213197 h 437225"/>
                <a:gd name="connsiteX28" fmla="*/ 97319 w 433382"/>
                <a:gd name="connsiteY28" fmla="*/ 209942 h 437225"/>
                <a:gd name="connsiteX29" fmla="*/ 26723 w 433382"/>
                <a:gd name="connsiteY29" fmla="*/ 176661 h 437225"/>
                <a:gd name="connsiteX30" fmla="*/ 63442 w 433382"/>
                <a:gd name="connsiteY30" fmla="*/ 98776 h 437225"/>
                <a:gd name="connsiteX31" fmla="*/ 110567 w 433382"/>
                <a:gd name="connsiteY31" fmla="*/ 120963 h 437225"/>
                <a:gd name="connsiteX32" fmla="*/ 123265 w 433382"/>
                <a:gd name="connsiteY32" fmla="*/ 118992 h 437225"/>
                <a:gd name="connsiteX33" fmla="*/ 126108 w 433382"/>
                <a:gd name="connsiteY33" fmla="*/ 106431 h 437225"/>
                <a:gd name="connsiteX34" fmla="*/ 106992 w 433382"/>
                <a:gd name="connsiteY34" fmla="*/ 57930 h 437225"/>
                <a:gd name="connsiteX35" fmla="*/ 187077 w 433382"/>
                <a:gd name="connsiteY35" fmla="*/ 26345 h 437225"/>
                <a:gd name="connsiteX36" fmla="*/ 206606 w 433382"/>
                <a:gd name="connsiteY36" fmla="*/ 75809 h 437225"/>
                <a:gd name="connsiteX37" fmla="*/ 217241 w 433382"/>
                <a:gd name="connsiteY37" fmla="*/ 83052 h 437225"/>
                <a:gd name="connsiteX38" fmla="*/ 217287 w 433382"/>
                <a:gd name="connsiteY38" fmla="*/ 83052 h 437225"/>
                <a:gd name="connsiteX39" fmla="*/ 227876 w 433382"/>
                <a:gd name="connsiteY39" fmla="*/ 75900 h 437225"/>
                <a:gd name="connsiteX40" fmla="*/ 247818 w 433382"/>
                <a:gd name="connsiteY40" fmla="*/ 26575 h 437225"/>
                <a:gd name="connsiteX41" fmla="*/ 327674 w 433382"/>
                <a:gd name="connsiteY41" fmla="*/ 58801 h 437225"/>
                <a:gd name="connsiteX42" fmla="*/ 309016 w 433382"/>
                <a:gd name="connsiteY42" fmla="*/ 105010 h 437225"/>
                <a:gd name="connsiteX43" fmla="*/ 311859 w 433382"/>
                <a:gd name="connsiteY43" fmla="*/ 117662 h 437225"/>
                <a:gd name="connsiteX44" fmla="*/ 324694 w 433382"/>
                <a:gd name="connsiteY44" fmla="*/ 119588 h 437225"/>
                <a:gd name="connsiteX45" fmla="*/ 368244 w 433382"/>
                <a:gd name="connsiteY45" fmla="*/ 98271 h 437225"/>
                <a:gd name="connsiteX46" fmla="*/ 406063 w 433382"/>
                <a:gd name="connsiteY46" fmla="*/ 175652 h 437225"/>
                <a:gd name="connsiteX47" fmla="*/ 339410 w 433382"/>
                <a:gd name="connsiteY47" fmla="*/ 208246 h 437225"/>
                <a:gd name="connsiteX48" fmla="*/ 332992 w 433382"/>
                <a:gd name="connsiteY48" fmla="*/ 218652 h 437225"/>
                <a:gd name="connsiteX49" fmla="*/ 339547 w 433382"/>
                <a:gd name="connsiteY49" fmla="*/ 228920 h 437225"/>
                <a:gd name="connsiteX50" fmla="*/ 406659 w 433382"/>
                <a:gd name="connsiteY50" fmla="*/ 260551 h 437225"/>
                <a:gd name="connsiteX51" fmla="*/ 426830 w 433382"/>
                <a:gd name="connsiteY51" fmla="*/ 244736 h 437225"/>
                <a:gd name="connsiteX52" fmla="*/ 370903 w 433382"/>
                <a:gd name="connsiteY52" fmla="*/ 218377 h 437225"/>
                <a:gd name="connsiteX53" fmla="*/ 426417 w 433382"/>
                <a:gd name="connsiteY53" fmla="*/ 191238 h 437225"/>
                <a:gd name="connsiteX54" fmla="*/ 431689 w 433382"/>
                <a:gd name="connsiteY54" fmla="*/ 175927 h 437225"/>
                <a:gd name="connsiteX55" fmla="*/ 383830 w 433382"/>
                <a:gd name="connsiteY55" fmla="*/ 77917 h 437225"/>
                <a:gd name="connsiteX56" fmla="*/ 377275 w 433382"/>
                <a:gd name="connsiteY56" fmla="*/ 72141 h 437225"/>
                <a:gd name="connsiteX57" fmla="*/ 368519 w 433382"/>
                <a:gd name="connsiteY57" fmla="*/ 72646 h 437225"/>
                <a:gd name="connsiteX58" fmla="*/ 341472 w 433382"/>
                <a:gd name="connsiteY58" fmla="*/ 85894 h 437225"/>
                <a:gd name="connsiteX59" fmla="*/ 353208 w 433382"/>
                <a:gd name="connsiteY59" fmla="*/ 56784 h 437225"/>
                <a:gd name="connsiteX60" fmla="*/ 346882 w 433382"/>
                <a:gd name="connsiteY60" fmla="*/ 41840 h 437225"/>
                <a:gd name="connsiteX61" fmla="*/ 245801 w 433382"/>
                <a:gd name="connsiteY61" fmla="*/ 995 h 437225"/>
                <a:gd name="connsiteX62" fmla="*/ 230856 w 433382"/>
                <a:gd name="connsiteY62" fmla="*/ 7367 h 437225"/>
                <a:gd name="connsiteX63" fmla="*/ 217379 w 433382"/>
                <a:gd name="connsiteY63" fmla="*/ 40694 h 437225"/>
                <a:gd name="connsiteX64" fmla="*/ 204222 w 433382"/>
                <a:gd name="connsiteY64" fmla="*/ 7229 h 437225"/>
                <a:gd name="connsiteX65" fmla="*/ 189323 w 433382"/>
                <a:gd name="connsiteY65" fmla="*/ 812 h 437225"/>
                <a:gd name="connsiteX66" fmla="*/ 87921 w 433382"/>
                <a:gd name="connsiteY66" fmla="*/ 40832 h 437225"/>
                <a:gd name="connsiteX67" fmla="*/ 81595 w 433382"/>
                <a:gd name="connsiteY67" fmla="*/ 46928 h 437225"/>
                <a:gd name="connsiteX68" fmla="*/ 81458 w 433382"/>
                <a:gd name="connsiteY68" fmla="*/ 55684 h 437225"/>
                <a:gd name="connsiteX69" fmla="*/ 94156 w 433382"/>
                <a:gd name="connsiteY69" fmla="*/ 87911 h 437225"/>
                <a:gd name="connsiteX70" fmla="*/ 62846 w 433382"/>
                <a:gd name="connsiteY70" fmla="*/ 73150 h 437225"/>
                <a:gd name="connsiteX71" fmla="*/ 54090 w 433382"/>
                <a:gd name="connsiteY71" fmla="*/ 72692 h 437225"/>
                <a:gd name="connsiteX72" fmla="*/ 47581 w 433382"/>
                <a:gd name="connsiteY72" fmla="*/ 78605 h 437225"/>
                <a:gd name="connsiteX73" fmla="*/ 1097 w 433382"/>
                <a:gd name="connsiteY73" fmla="*/ 177257 h 437225"/>
                <a:gd name="connsiteX74" fmla="*/ 6552 w 433382"/>
                <a:gd name="connsiteY74" fmla="*/ 192522 h 437225"/>
                <a:gd name="connsiteX75" fmla="*/ 65963 w 433382"/>
                <a:gd name="connsiteY75" fmla="*/ 220485 h 437225"/>
                <a:gd name="connsiteX76" fmla="*/ 6965 w 433382"/>
                <a:gd name="connsiteY76" fmla="*/ 249320 h 437225"/>
                <a:gd name="connsiteX77" fmla="*/ 1693 w 433382"/>
                <a:gd name="connsiteY77" fmla="*/ 264631 h 437225"/>
                <a:gd name="connsiteX78" fmla="*/ 49552 w 433382"/>
                <a:gd name="connsiteY78" fmla="*/ 362595 h 437225"/>
                <a:gd name="connsiteX79" fmla="*/ 64863 w 433382"/>
                <a:gd name="connsiteY79" fmla="*/ 367867 h 437225"/>
                <a:gd name="connsiteX80" fmla="*/ 90259 w 433382"/>
                <a:gd name="connsiteY80" fmla="*/ 355490 h 437225"/>
                <a:gd name="connsiteX81" fmla="*/ 80174 w 433382"/>
                <a:gd name="connsiteY81" fmla="*/ 380473 h 437225"/>
                <a:gd name="connsiteX82" fmla="*/ 80266 w 433382"/>
                <a:gd name="connsiteY82" fmla="*/ 389229 h 437225"/>
                <a:gd name="connsiteX83" fmla="*/ 86500 w 433382"/>
                <a:gd name="connsiteY83" fmla="*/ 395372 h 437225"/>
                <a:gd name="connsiteX84" fmla="*/ 187627 w 433382"/>
                <a:gd name="connsiteY84" fmla="*/ 436217 h 437225"/>
                <a:gd name="connsiteX85" fmla="*/ 196383 w 433382"/>
                <a:gd name="connsiteY85" fmla="*/ 436125 h 437225"/>
                <a:gd name="connsiteX86" fmla="*/ 202526 w 433382"/>
                <a:gd name="connsiteY86" fmla="*/ 429891 h 437225"/>
                <a:gd name="connsiteX87" fmla="*/ 216003 w 433382"/>
                <a:gd name="connsiteY87" fmla="*/ 396564 h 437225"/>
                <a:gd name="connsiteX88" fmla="*/ 229160 w 433382"/>
                <a:gd name="connsiteY88" fmla="*/ 429982 h 437225"/>
                <a:gd name="connsiteX89" fmla="*/ 239841 w 433382"/>
                <a:gd name="connsiteY89" fmla="*/ 437225 h 437225"/>
                <a:gd name="connsiteX90" fmla="*/ 244059 w 433382"/>
                <a:gd name="connsiteY90" fmla="*/ 436446 h 437225"/>
                <a:gd name="connsiteX91" fmla="*/ 345461 w 433382"/>
                <a:gd name="connsiteY91" fmla="*/ 396426 h 437225"/>
                <a:gd name="connsiteX92" fmla="*/ 351924 w 433382"/>
                <a:gd name="connsiteY92" fmla="*/ 381573 h 437225"/>
                <a:gd name="connsiteX93" fmla="*/ 339180 w 433382"/>
                <a:gd name="connsiteY93" fmla="*/ 349301 h 437225"/>
                <a:gd name="connsiteX94" fmla="*/ 370536 w 433382"/>
                <a:gd name="connsiteY94" fmla="*/ 364108 h 437225"/>
                <a:gd name="connsiteX95" fmla="*/ 379292 w 433382"/>
                <a:gd name="connsiteY95" fmla="*/ 364520 h 437225"/>
                <a:gd name="connsiteX96" fmla="*/ 385801 w 433382"/>
                <a:gd name="connsiteY96" fmla="*/ 358607 h 437225"/>
                <a:gd name="connsiteX97" fmla="*/ 432285 w 433382"/>
                <a:gd name="connsiteY97" fmla="*/ 260001 h 437225"/>
                <a:gd name="connsiteX98" fmla="*/ 426830 w 433382"/>
                <a:gd name="connsiteY98" fmla="*/ 244736 h 43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33382" h="437225">
                  <a:moveTo>
                    <a:pt x="124228" y="218606"/>
                  </a:moveTo>
                  <a:cubicBezTo>
                    <a:pt x="124228" y="167630"/>
                    <a:pt x="165715" y="126143"/>
                    <a:pt x="216691" y="126143"/>
                  </a:cubicBezTo>
                  <a:cubicBezTo>
                    <a:pt x="267667" y="126143"/>
                    <a:pt x="309154" y="167630"/>
                    <a:pt x="309154" y="218606"/>
                  </a:cubicBezTo>
                  <a:cubicBezTo>
                    <a:pt x="309154" y="269628"/>
                    <a:pt x="267667" y="311069"/>
                    <a:pt x="216691" y="311069"/>
                  </a:cubicBezTo>
                  <a:cubicBezTo>
                    <a:pt x="165715" y="311069"/>
                    <a:pt x="124228" y="269628"/>
                    <a:pt x="124228" y="218606"/>
                  </a:cubicBezTo>
                  <a:close/>
                  <a:moveTo>
                    <a:pt x="369940" y="338482"/>
                  </a:moveTo>
                  <a:lnTo>
                    <a:pt x="322815" y="316249"/>
                  </a:lnTo>
                  <a:cubicBezTo>
                    <a:pt x="318552" y="314232"/>
                    <a:pt x="313509" y="315011"/>
                    <a:pt x="310117" y="318266"/>
                  </a:cubicBezTo>
                  <a:cubicBezTo>
                    <a:pt x="306678" y="321475"/>
                    <a:pt x="305532" y="326472"/>
                    <a:pt x="307274" y="330827"/>
                  </a:cubicBezTo>
                  <a:lnTo>
                    <a:pt x="326390" y="379281"/>
                  </a:lnTo>
                  <a:lnTo>
                    <a:pt x="246305" y="410912"/>
                  </a:lnTo>
                  <a:lnTo>
                    <a:pt x="226776" y="361449"/>
                  </a:lnTo>
                  <a:cubicBezTo>
                    <a:pt x="225034" y="357094"/>
                    <a:pt x="220817" y="354206"/>
                    <a:pt x="216141" y="354206"/>
                  </a:cubicBezTo>
                  <a:lnTo>
                    <a:pt x="216095" y="354206"/>
                  </a:lnTo>
                  <a:cubicBezTo>
                    <a:pt x="211419" y="354206"/>
                    <a:pt x="207248" y="357002"/>
                    <a:pt x="205506" y="361357"/>
                  </a:cubicBezTo>
                  <a:lnTo>
                    <a:pt x="185564" y="410683"/>
                  </a:lnTo>
                  <a:lnTo>
                    <a:pt x="105708" y="378410"/>
                  </a:lnTo>
                  <a:lnTo>
                    <a:pt x="122715" y="336373"/>
                  </a:lnTo>
                  <a:cubicBezTo>
                    <a:pt x="124457" y="331973"/>
                    <a:pt x="123357" y="326930"/>
                    <a:pt x="119873" y="323675"/>
                  </a:cubicBezTo>
                  <a:cubicBezTo>
                    <a:pt x="116435" y="320466"/>
                    <a:pt x="111301" y="319687"/>
                    <a:pt x="107037" y="321796"/>
                  </a:cubicBezTo>
                  <a:lnTo>
                    <a:pt x="65138" y="342241"/>
                  </a:lnTo>
                  <a:lnTo>
                    <a:pt x="27319" y="264860"/>
                  </a:lnTo>
                  <a:lnTo>
                    <a:pt x="97457" y="230616"/>
                  </a:lnTo>
                  <a:cubicBezTo>
                    <a:pt x="99107" y="229791"/>
                    <a:pt x="100528" y="228599"/>
                    <a:pt x="101628" y="227178"/>
                  </a:cubicBezTo>
                  <a:cubicBezTo>
                    <a:pt x="105983" y="286818"/>
                    <a:pt x="155951" y="333990"/>
                    <a:pt x="216691" y="333990"/>
                  </a:cubicBezTo>
                  <a:cubicBezTo>
                    <a:pt x="280319" y="333990"/>
                    <a:pt x="332075" y="282234"/>
                    <a:pt x="332075" y="218606"/>
                  </a:cubicBezTo>
                  <a:cubicBezTo>
                    <a:pt x="332075" y="154978"/>
                    <a:pt x="280319" y="103222"/>
                    <a:pt x="216691" y="103222"/>
                  </a:cubicBezTo>
                  <a:cubicBezTo>
                    <a:pt x="154850" y="103222"/>
                    <a:pt x="104241" y="152089"/>
                    <a:pt x="101399" y="213197"/>
                  </a:cubicBezTo>
                  <a:cubicBezTo>
                    <a:pt x="100345" y="211867"/>
                    <a:pt x="98923" y="210721"/>
                    <a:pt x="97319" y="209942"/>
                  </a:cubicBezTo>
                  <a:lnTo>
                    <a:pt x="26723" y="176661"/>
                  </a:lnTo>
                  <a:lnTo>
                    <a:pt x="63442" y="98776"/>
                  </a:lnTo>
                  <a:lnTo>
                    <a:pt x="110567" y="120963"/>
                  </a:lnTo>
                  <a:cubicBezTo>
                    <a:pt x="114831" y="122980"/>
                    <a:pt x="119873" y="122201"/>
                    <a:pt x="123265" y="118992"/>
                  </a:cubicBezTo>
                  <a:cubicBezTo>
                    <a:pt x="126704" y="115737"/>
                    <a:pt x="127850" y="110786"/>
                    <a:pt x="126108" y="106431"/>
                  </a:cubicBezTo>
                  <a:lnTo>
                    <a:pt x="106992" y="57930"/>
                  </a:lnTo>
                  <a:lnTo>
                    <a:pt x="187077" y="26345"/>
                  </a:lnTo>
                  <a:lnTo>
                    <a:pt x="206606" y="75809"/>
                  </a:lnTo>
                  <a:cubicBezTo>
                    <a:pt x="208348" y="80164"/>
                    <a:pt x="212565" y="83006"/>
                    <a:pt x="217241" y="83052"/>
                  </a:cubicBezTo>
                  <a:lnTo>
                    <a:pt x="217287" y="83052"/>
                  </a:lnTo>
                  <a:cubicBezTo>
                    <a:pt x="221963" y="83052"/>
                    <a:pt x="226134" y="80210"/>
                    <a:pt x="227876" y="75900"/>
                  </a:cubicBezTo>
                  <a:lnTo>
                    <a:pt x="247818" y="26575"/>
                  </a:lnTo>
                  <a:lnTo>
                    <a:pt x="327674" y="58801"/>
                  </a:lnTo>
                  <a:lnTo>
                    <a:pt x="309016" y="105010"/>
                  </a:lnTo>
                  <a:cubicBezTo>
                    <a:pt x="307274" y="109411"/>
                    <a:pt x="308375" y="114453"/>
                    <a:pt x="311859" y="117662"/>
                  </a:cubicBezTo>
                  <a:cubicBezTo>
                    <a:pt x="315297" y="120917"/>
                    <a:pt x="320431" y="121696"/>
                    <a:pt x="324694" y="119588"/>
                  </a:cubicBezTo>
                  <a:lnTo>
                    <a:pt x="368244" y="98271"/>
                  </a:lnTo>
                  <a:lnTo>
                    <a:pt x="406063" y="175652"/>
                  </a:lnTo>
                  <a:lnTo>
                    <a:pt x="339410" y="208246"/>
                  </a:lnTo>
                  <a:cubicBezTo>
                    <a:pt x="335421" y="210171"/>
                    <a:pt x="332946" y="214251"/>
                    <a:pt x="332992" y="218652"/>
                  </a:cubicBezTo>
                  <a:cubicBezTo>
                    <a:pt x="332992" y="223053"/>
                    <a:pt x="335559" y="227041"/>
                    <a:pt x="339547" y="228920"/>
                  </a:cubicBezTo>
                  <a:lnTo>
                    <a:pt x="406659" y="260551"/>
                  </a:lnTo>
                  <a:close/>
                  <a:moveTo>
                    <a:pt x="426830" y="244736"/>
                  </a:moveTo>
                  <a:lnTo>
                    <a:pt x="370903" y="218377"/>
                  </a:lnTo>
                  <a:lnTo>
                    <a:pt x="426417" y="191238"/>
                  </a:lnTo>
                  <a:cubicBezTo>
                    <a:pt x="432102" y="188442"/>
                    <a:pt x="434485" y="181566"/>
                    <a:pt x="431689" y="175927"/>
                  </a:cubicBezTo>
                  <a:lnTo>
                    <a:pt x="383830" y="77917"/>
                  </a:lnTo>
                  <a:cubicBezTo>
                    <a:pt x="382501" y="75213"/>
                    <a:pt x="380117" y="73104"/>
                    <a:pt x="377275" y="72141"/>
                  </a:cubicBezTo>
                  <a:cubicBezTo>
                    <a:pt x="374387" y="71133"/>
                    <a:pt x="371224" y="71316"/>
                    <a:pt x="368519" y="72646"/>
                  </a:cubicBezTo>
                  <a:lnTo>
                    <a:pt x="341472" y="85894"/>
                  </a:lnTo>
                  <a:lnTo>
                    <a:pt x="353208" y="56784"/>
                  </a:lnTo>
                  <a:cubicBezTo>
                    <a:pt x="355592" y="50917"/>
                    <a:pt x="352750" y="44224"/>
                    <a:pt x="346882" y="41840"/>
                  </a:cubicBezTo>
                  <a:lnTo>
                    <a:pt x="245801" y="995"/>
                  </a:lnTo>
                  <a:cubicBezTo>
                    <a:pt x="239887" y="-1343"/>
                    <a:pt x="233240" y="1499"/>
                    <a:pt x="230856" y="7367"/>
                  </a:cubicBezTo>
                  <a:lnTo>
                    <a:pt x="217379" y="40694"/>
                  </a:lnTo>
                  <a:lnTo>
                    <a:pt x="204222" y="7229"/>
                  </a:lnTo>
                  <a:cubicBezTo>
                    <a:pt x="201884" y="1362"/>
                    <a:pt x="195191" y="-1526"/>
                    <a:pt x="189323" y="812"/>
                  </a:cubicBezTo>
                  <a:lnTo>
                    <a:pt x="87921" y="40832"/>
                  </a:lnTo>
                  <a:cubicBezTo>
                    <a:pt x="85079" y="41932"/>
                    <a:pt x="82787" y="44132"/>
                    <a:pt x="81595" y="46928"/>
                  </a:cubicBezTo>
                  <a:cubicBezTo>
                    <a:pt x="80403" y="49679"/>
                    <a:pt x="80358" y="52888"/>
                    <a:pt x="81458" y="55684"/>
                  </a:cubicBezTo>
                  <a:lnTo>
                    <a:pt x="94156" y="87911"/>
                  </a:lnTo>
                  <a:lnTo>
                    <a:pt x="62846" y="73150"/>
                  </a:lnTo>
                  <a:cubicBezTo>
                    <a:pt x="60095" y="71866"/>
                    <a:pt x="56932" y="71683"/>
                    <a:pt x="54090" y="72692"/>
                  </a:cubicBezTo>
                  <a:cubicBezTo>
                    <a:pt x="51202" y="73746"/>
                    <a:pt x="48864" y="75900"/>
                    <a:pt x="47581" y="78605"/>
                  </a:cubicBezTo>
                  <a:lnTo>
                    <a:pt x="1097" y="177257"/>
                  </a:lnTo>
                  <a:cubicBezTo>
                    <a:pt x="-1608" y="182987"/>
                    <a:pt x="868" y="189817"/>
                    <a:pt x="6552" y="192522"/>
                  </a:cubicBezTo>
                  <a:lnTo>
                    <a:pt x="65963" y="220485"/>
                  </a:lnTo>
                  <a:lnTo>
                    <a:pt x="6965" y="249320"/>
                  </a:lnTo>
                  <a:cubicBezTo>
                    <a:pt x="1280" y="252070"/>
                    <a:pt x="-1103" y="258947"/>
                    <a:pt x="1693" y="264631"/>
                  </a:cubicBezTo>
                  <a:lnTo>
                    <a:pt x="49552" y="362595"/>
                  </a:lnTo>
                  <a:cubicBezTo>
                    <a:pt x="52348" y="368279"/>
                    <a:pt x="59179" y="370663"/>
                    <a:pt x="64863" y="367867"/>
                  </a:cubicBezTo>
                  <a:lnTo>
                    <a:pt x="90259" y="355490"/>
                  </a:lnTo>
                  <a:lnTo>
                    <a:pt x="80174" y="380473"/>
                  </a:lnTo>
                  <a:cubicBezTo>
                    <a:pt x="79028" y="383270"/>
                    <a:pt x="79028" y="386433"/>
                    <a:pt x="80266" y="389229"/>
                  </a:cubicBezTo>
                  <a:cubicBezTo>
                    <a:pt x="81412" y="392025"/>
                    <a:pt x="83704" y="394226"/>
                    <a:pt x="86500" y="395372"/>
                  </a:cubicBezTo>
                  <a:lnTo>
                    <a:pt x="187627" y="436217"/>
                  </a:lnTo>
                  <a:cubicBezTo>
                    <a:pt x="190424" y="437363"/>
                    <a:pt x="193587" y="437317"/>
                    <a:pt x="196383" y="436125"/>
                  </a:cubicBezTo>
                  <a:cubicBezTo>
                    <a:pt x="199180" y="434933"/>
                    <a:pt x="201380" y="432687"/>
                    <a:pt x="202526" y="429891"/>
                  </a:cubicBezTo>
                  <a:lnTo>
                    <a:pt x="216003" y="396564"/>
                  </a:lnTo>
                  <a:lnTo>
                    <a:pt x="229160" y="429982"/>
                  </a:lnTo>
                  <a:cubicBezTo>
                    <a:pt x="230994" y="434521"/>
                    <a:pt x="235303" y="437225"/>
                    <a:pt x="239841" y="437225"/>
                  </a:cubicBezTo>
                  <a:cubicBezTo>
                    <a:pt x="241262" y="437225"/>
                    <a:pt x="242683" y="436996"/>
                    <a:pt x="244059" y="436446"/>
                  </a:cubicBezTo>
                  <a:lnTo>
                    <a:pt x="345461" y="396426"/>
                  </a:lnTo>
                  <a:cubicBezTo>
                    <a:pt x="351374" y="394088"/>
                    <a:pt x="354262" y="387441"/>
                    <a:pt x="351924" y="381573"/>
                  </a:cubicBezTo>
                  <a:lnTo>
                    <a:pt x="339180" y="349301"/>
                  </a:lnTo>
                  <a:lnTo>
                    <a:pt x="370536" y="364108"/>
                  </a:lnTo>
                  <a:cubicBezTo>
                    <a:pt x="373287" y="365391"/>
                    <a:pt x="376450" y="365529"/>
                    <a:pt x="379292" y="364520"/>
                  </a:cubicBezTo>
                  <a:cubicBezTo>
                    <a:pt x="382180" y="363466"/>
                    <a:pt x="384518" y="361357"/>
                    <a:pt x="385801" y="358607"/>
                  </a:cubicBezTo>
                  <a:lnTo>
                    <a:pt x="432285" y="260001"/>
                  </a:lnTo>
                  <a:cubicBezTo>
                    <a:pt x="434990" y="254271"/>
                    <a:pt x="432514" y="247395"/>
                    <a:pt x="426830" y="244736"/>
                  </a:cubicBezTo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207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67EA5A-0021-40C9-B228-D5A5BAE9DB33}"/>
              </a:ext>
            </a:extLst>
          </p:cNvPr>
          <p:cNvGrpSpPr/>
          <p:nvPr/>
        </p:nvGrpSpPr>
        <p:grpSpPr>
          <a:xfrm flipH="1">
            <a:off x="7848600" y="476250"/>
            <a:ext cx="10439400" cy="1524000"/>
            <a:chOff x="0" y="638175"/>
            <a:chExt cx="9448799" cy="1524000"/>
          </a:xfrm>
          <a:solidFill>
            <a:srgbClr val="39BDBB"/>
          </a:solidFill>
        </p:grpSpPr>
        <p:grpSp>
          <p:nvGrpSpPr>
            <p:cNvPr id="7" name="Group 7"/>
            <p:cNvGrpSpPr/>
            <p:nvPr/>
          </p:nvGrpSpPr>
          <p:grpSpPr>
            <a:xfrm>
              <a:off x="8001000" y="638175"/>
              <a:ext cx="1447799" cy="1524000"/>
              <a:chOff x="0" y="0"/>
              <a:chExt cx="1103964" cy="406400"/>
            </a:xfrm>
            <a:grpFill/>
          </p:grpSpPr>
          <p:sp>
            <p:nvSpPr>
              <p:cNvPr id="8" name="Freeform 8"/>
              <p:cNvSpPr/>
              <p:nvPr/>
            </p:nvSpPr>
            <p:spPr>
              <a:xfrm>
                <a:off x="17780" y="22860"/>
                <a:ext cx="1078564" cy="360680"/>
              </a:xfrm>
              <a:prstGeom prst="flowChartDelay">
                <a:avLst/>
              </a:prstGeom>
              <a:grpFill/>
            </p:spPr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E27DC-2D29-44D0-A7CC-D525B1CC7DD3}"/>
                </a:ext>
              </a:extLst>
            </p:cNvPr>
            <p:cNvSpPr/>
            <p:nvPr/>
          </p:nvSpPr>
          <p:spPr>
            <a:xfrm>
              <a:off x="0" y="723900"/>
              <a:ext cx="8229600" cy="1352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C86DEBE-18B8-42FC-8AD1-DB24588306CD}"/>
              </a:ext>
            </a:extLst>
          </p:cNvPr>
          <p:cNvSpPr txBox="1"/>
          <p:nvPr/>
        </p:nvSpPr>
        <p:spPr>
          <a:xfrm>
            <a:off x="10909220" y="704406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28247-17BD-482B-88CD-0A523B8A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78" y="5297203"/>
            <a:ext cx="6278833" cy="470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6C69B-61E7-4B20-8BA4-7887475CF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35" y="2864416"/>
            <a:ext cx="6217920" cy="2079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2EAE5-5EEB-478E-9222-F5912EA7E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78" y="661689"/>
            <a:ext cx="6248400" cy="18494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C4A9A-C4C7-4FA9-B148-DF1E1E17CEBC}"/>
              </a:ext>
            </a:extLst>
          </p:cNvPr>
          <p:cNvSpPr txBox="1"/>
          <p:nvPr/>
        </p:nvSpPr>
        <p:spPr>
          <a:xfrm>
            <a:off x="7919960" y="2396342"/>
            <a:ext cx="10129343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three metrics were evaluated on the following datasets: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large set of student authored queries released by IIT Bombay.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smaller set of student queries gathered at the University at Buffalo, and released as part of this publication.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logs that capture all activities on 11 Android phones for a period of one month.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3B0A4E-E31D-424C-9C78-46732CC28664}"/>
              </a:ext>
            </a:extLst>
          </p:cNvPr>
          <p:cNvSpPr/>
          <p:nvPr/>
        </p:nvSpPr>
        <p:spPr>
          <a:xfrm>
            <a:off x="7808091" y="7414529"/>
            <a:ext cx="10129343" cy="2196897"/>
          </a:xfrm>
          <a:prstGeom prst="roundRect">
            <a:avLst/>
          </a:prstGeom>
          <a:solidFill>
            <a:srgbClr val="39B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paper accomplishes the following, A survey of existing SQL query similarity metrics, an evaluation of these metrics on multiple query logs, and applying query standardization.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3D0DD73B-34C3-4FA6-B896-18FDB163BB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324484" y="264112"/>
            <a:ext cx="1948276" cy="19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E9889C6-9545-46B4-B639-AD57EC37532C}"/>
              </a:ext>
            </a:extLst>
          </p:cNvPr>
          <p:cNvGrpSpPr/>
          <p:nvPr/>
        </p:nvGrpSpPr>
        <p:grpSpPr>
          <a:xfrm>
            <a:off x="609600" y="1866900"/>
            <a:ext cx="17171039" cy="8067633"/>
            <a:chOff x="467531" y="1485900"/>
            <a:chExt cx="17171039" cy="80676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9A2C0A-AD27-4A8F-90EA-915ADDC52337}"/>
                </a:ext>
              </a:extLst>
            </p:cNvPr>
            <p:cNvSpPr/>
            <p:nvPr/>
          </p:nvSpPr>
          <p:spPr>
            <a:xfrm>
              <a:off x="489628" y="2512208"/>
              <a:ext cx="3549471" cy="883475"/>
            </a:xfrm>
            <a:prstGeom prst="rect">
              <a:avLst/>
            </a:prstGeom>
            <a:solidFill>
              <a:srgbClr val="296B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Agrawal et al. (2006)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0BD513-8C5F-4BC5-B9AD-9EF94816B152}"/>
                </a:ext>
              </a:extLst>
            </p:cNvPr>
            <p:cNvSpPr/>
            <p:nvPr/>
          </p:nvSpPr>
          <p:spPr>
            <a:xfrm>
              <a:off x="489628" y="3538517"/>
              <a:ext cx="3549471" cy="883475"/>
            </a:xfrm>
            <a:prstGeom prst="rect">
              <a:avLst/>
            </a:prstGeom>
            <a:solidFill>
              <a:srgbClr val="135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Giacometti et al. (2009)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F9D84-95D0-49BB-99DA-A9CCD80CEF8E}"/>
                </a:ext>
              </a:extLst>
            </p:cNvPr>
            <p:cNvSpPr/>
            <p:nvPr/>
          </p:nvSpPr>
          <p:spPr>
            <a:xfrm>
              <a:off x="489628" y="1485900"/>
              <a:ext cx="3549471" cy="883475"/>
            </a:xfrm>
            <a:prstGeom prst="rect">
              <a:avLst/>
            </a:prstGeom>
            <a:solidFill>
              <a:srgbClr val="19191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latin typeface="Segoe UI Black" panose="020B0A02040204020203" pitchFamily="34" charset="0"/>
                  <a:ea typeface="Segoe UI Black" panose="020B0A02040204020203" pitchFamily="34" charset="0"/>
                </a:rPr>
                <a:t>Paper Title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072891-522E-449C-A657-EE92C0DB127A}"/>
                </a:ext>
              </a:extLst>
            </p:cNvPr>
            <p:cNvSpPr/>
            <p:nvPr/>
          </p:nvSpPr>
          <p:spPr>
            <a:xfrm>
              <a:off x="489628" y="4564825"/>
              <a:ext cx="3549471" cy="883475"/>
            </a:xfrm>
            <a:prstGeom prst="rect">
              <a:avLst/>
            </a:prstGeom>
            <a:solidFill>
              <a:srgbClr val="296B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Yang et al. (2009)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86A690-576B-45ED-97C4-20BCE0800E19}"/>
                </a:ext>
              </a:extLst>
            </p:cNvPr>
            <p:cNvSpPr/>
            <p:nvPr/>
          </p:nvSpPr>
          <p:spPr>
            <a:xfrm>
              <a:off x="467531" y="6617441"/>
              <a:ext cx="3549471" cy="883475"/>
            </a:xfrm>
            <a:prstGeom prst="rect">
              <a:avLst/>
            </a:prstGeom>
            <a:solidFill>
              <a:srgbClr val="296B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Aouiche</a:t>
              </a: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et al. (2006)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E9B9FF-FEA5-4F5E-BE01-104EE0C668BC}"/>
                </a:ext>
              </a:extLst>
            </p:cNvPr>
            <p:cNvSpPr/>
            <p:nvPr/>
          </p:nvSpPr>
          <p:spPr>
            <a:xfrm>
              <a:off x="467531" y="7643750"/>
              <a:ext cx="3549471" cy="883475"/>
            </a:xfrm>
            <a:prstGeom prst="rect">
              <a:avLst/>
            </a:prstGeom>
            <a:solidFill>
              <a:srgbClr val="135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Aligon</a:t>
              </a: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et al. (2014)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BAC4A5-B147-41D0-B0E7-21FBCB1B4E2B}"/>
                </a:ext>
              </a:extLst>
            </p:cNvPr>
            <p:cNvSpPr/>
            <p:nvPr/>
          </p:nvSpPr>
          <p:spPr>
            <a:xfrm>
              <a:off x="489628" y="5591133"/>
              <a:ext cx="3549471" cy="883475"/>
            </a:xfrm>
            <a:prstGeom prst="rect">
              <a:avLst/>
            </a:prstGeom>
            <a:solidFill>
              <a:srgbClr val="135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Chatzopoulou</a:t>
              </a: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et al. (2011)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B21584-AAD6-4333-89EC-26185E8CF911}"/>
                </a:ext>
              </a:extLst>
            </p:cNvPr>
            <p:cNvSpPr/>
            <p:nvPr/>
          </p:nvSpPr>
          <p:spPr>
            <a:xfrm>
              <a:off x="467531" y="8670058"/>
              <a:ext cx="3549471" cy="883475"/>
            </a:xfrm>
            <a:prstGeom prst="rect">
              <a:avLst/>
            </a:prstGeom>
            <a:solidFill>
              <a:srgbClr val="296B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Makiyama</a:t>
              </a: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et al. (2016)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5653C0-809F-4CAC-8E5F-7D4423024F38}"/>
                </a:ext>
              </a:extLst>
            </p:cNvPr>
            <p:cNvSpPr/>
            <p:nvPr/>
          </p:nvSpPr>
          <p:spPr>
            <a:xfrm>
              <a:off x="7662008" y="2512208"/>
              <a:ext cx="6479962" cy="883475"/>
            </a:xfrm>
            <a:prstGeom prst="rect">
              <a:avLst/>
            </a:prstGeom>
            <a:solidFill>
              <a:srgbClr val="48C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Schema, rules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668171-7681-4745-BB6E-0D89797516B4}"/>
                </a:ext>
              </a:extLst>
            </p:cNvPr>
            <p:cNvSpPr/>
            <p:nvPr/>
          </p:nvSpPr>
          <p:spPr>
            <a:xfrm>
              <a:off x="7662008" y="3574225"/>
              <a:ext cx="6479962" cy="883475"/>
            </a:xfrm>
            <a:prstGeom prst="rect">
              <a:avLst/>
            </a:prstGeom>
            <a:solidFill>
              <a:srgbClr val="34B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Difference pairs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C6495D-0FD0-49F5-8F23-EF2630EDE063}"/>
                </a:ext>
              </a:extLst>
            </p:cNvPr>
            <p:cNvSpPr/>
            <p:nvPr/>
          </p:nvSpPr>
          <p:spPr>
            <a:xfrm>
              <a:off x="7662008" y="1485900"/>
              <a:ext cx="6479962" cy="883475"/>
            </a:xfrm>
            <a:prstGeom prst="rect">
              <a:avLst/>
            </a:prstGeom>
            <a:solidFill>
              <a:srgbClr val="19191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latin typeface="Segoe UI Black" panose="020B0A02040204020203" pitchFamily="34" charset="0"/>
                  <a:ea typeface="Segoe UI Black" panose="020B0A02040204020203" pitchFamily="34" charset="0"/>
                </a:rPr>
                <a:t>Features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9A7A04-5063-412A-98CA-4A7F49AA1980}"/>
                </a:ext>
              </a:extLst>
            </p:cNvPr>
            <p:cNvSpPr/>
            <p:nvPr/>
          </p:nvSpPr>
          <p:spPr>
            <a:xfrm>
              <a:off x="7662008" y="4564825"/>
              <a:ext cx="6479962" cy="883475"/>
            </a:xfrm>
            <a:prstGeom prst="rect">
              <a:avLst/>
            </a:prstGeom>
            <a:solidFill>
              <a:srgbClr val="48C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Selection/Join, Projection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BAB7F3-7888-4A64-BD6B-5558A0F155F1}"/>
                </a:ext>
              </a:extLst>
            </p:cNvPr>
            <p:cNvSpPr/>
            <p:nvPr/>
          </p:nvSpPr>
          <p:spPr>
            <a:xfrm>
              <a:off x="7621668" y="6617441"/>
              <a:ext cx="6479962" cy="883475"/>
            </a:xfrm>
            <a:prstGeom prst="rect">
              <a:avLst/>
            </a:prstGeom>
            <a:solidFill>
              <a:srgbClr val="48C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Selection/Join, Group-by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5CBE1B-2341-4E58-9A40-024A716B4466}"/>
                </a:ext>
              </a:extLst>
            </p:cNvPr>
            <p:cNvSpPr/>
            <p:nvPr/>
          </p:nvSpPr>
          <p:spPr>
            <a:xfrm>
              <a:off x="7621668" y="7643750"/>
              <a:ext cx="6479962" cy="883475"/>
            </a:xfrm>
            <a:prstGeom prst="rect">
              <a:avLst/>
            </a:prstGeom>
            <a:solidFill>
              <a:srgbClr val="34B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Selection/Join, Projection, Group-by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BA73DF-BB5C-4B32-BA0F-825E09D991DB}"/>
                </a:ext>
              </a:extLst>
            </p:cNvPr>
            <p:cNvSpPr/>
            <p:nvPr/>
          </p:nvSpPr>
          <p:spPr>
            <a:xfrm>
              <a:off x="7651165" y="5591133"/>
              <a:ext cx="6479962" cy="883475"/>
            </a:xfrm>
            <a:prstGeom prst="rect">
              <a:avLst/>
            </a:prstGeom>
            <a:solidFill>
              <a:srgbClr val="34B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Syntactic element frequency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737464-C007-4814-85B8-461CB525DAE0}"/>
                </a:ext>
              </a:extLst>
            </p:cNvPr>
            <p:cNvSpPr/>
            <p:nvPr/>
          </p:nvSpPr>
          <p:spPr>
            <a:xfrm>
              <a:off x="7621668" y="8670058"/>
              <a:ext cx="6479962" cy="883475"/>
            </a:xfrm>
            <a:prstGeom prst="rect">
              <a:avLst/>
            </a:prstGeom>
            <a:solidFill>
              <a:srgbClr val="48C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Term frequency of projection, selection/join, from, group-by, order-by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900D44-9C6B-4786-B397-BB5D71770B4B}"/>
                </a:ext>
              </a:extLst>
            </p:cNvPr>
            <p:cNvSpPr/>
            <p:nvPr/>
          </p:nvSpPr>
          <p:spPr>
            <a:xfrm>
              <a:off x="14271310" y="2512208"/>
              <a:ext cx="3367260" cy="883475"/>
            </a:xfrm>
            <a:prstGeom prst="rect">
              <a:avLst/>
            </a:prstGeom>
            <a:solidFill>
              <a:srgbClr val="4DD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Cosine Similarity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B3708B-8D3B-45AD-8A1E-E688D3AC0C83}"/>
                </a:ext>
              </a:extLst>
            </p:cNvPr>
            <p:cNvSpPr/>
            <p:nvPr/>
          </p:nvSpPr>
          <p:spPr>
            <a:xfrm>
              <a:off x="14271310" y="3538517"/>
              <a:ext cx="3367260" cy="883475"/>
            </a:xfrm>
            <a:prstGeom prst="rect">
              <a:avLst/>
            </a:prstGeom>
            <a:solidFill>
              <a:srgbClr val="39B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Difference Query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E7E0D7-2635-4177-98FF-326E2EB7C24D}"/>
                </a:ext>
              </a:extLst>
            </p:cNvPr>
            <p:cNvSpPr/>
            <p:nvPr/>
          </p:nvSpPr>
          <p:spPr>
            <a:xfrm>
              <a:off x="14271310" y="1485900"/>
              <a:ext cx="3367260" cy="883475"/>
            </a:xfrm>
            <a:prstGeom prst="rect">
              <a:avLst/>
            </a:prstGeom>
            <a:solidFill>
              <a:srgbClr val="19191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>
                    <a:solidFill>
                      <a:sysClr val="windowText" lastClr="000000"/>
                    </a:solidFill>
                  </a:ln>
                  <a:latin typeface="Segoe UI Black" panose="020B0A02040204020203" pitchFamily="34" charset="0"/>
                  <a:ea typeface="Segoe UI Black" panose="020B0A02040204020203" pitchFamily="34" charset="0"/>
                </a:rPr>
                <a:t>Distance Function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5308D9-675A-4A5B-B201-145B611B21CE}"/>
                </a:ext>
              </a:extLst>
            </p:cNvPr>
            <p:cNvSpPr/>
            <p:nvPr/>
          </p:nvSpPr>
          <p:spPr>
            <a:xfrm>
              <a:off x="14271310" y="4564825"/>
              <a:ext cx="3367260" cy="883475"/>
            </a:xfrm>
            <a:prstGeom prst="rect">
              <a:avLst/>
            </a:prstGeom>
            <a:solidFill>
              <a:srgbClr val="4DD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Jaccard coefficient on the graph edges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54E983-60D1-4B8F-9C82-6939B6E1ABD4}"/>
                </a:ext>
              </a:extLst>
            </p:cNvPr>
            <p:cNvSpPr/>
            <p:nvPr/>
          </p:nvSpPr>
          <p:spPr>
            <a:xfrm>
              <a:off x="14250348" y="6617441"/>
              <a:ext cx="3367260" cy="883475"/>
            </a:xfrm>
            <a:prstGeom prst="rect">
              <a:avLst/>
            </a:prstGeom>
            <a:solidFill>
              <a:srgbClr val="4DD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Hamming distance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D8AFAE-C5C7-4861-BB9A-D78EFE109384}"/>
                </a:ext>
              </a:extLst>
            </p:cNvPr>
            <p:cNvSpPr/>
            <p:nvPr/>
          </p:nvSpPr>
          <p:spPr>
            <a:xfrm>
              <a:off x="14250348" y="7643750"/>
              <a:ext cx="3367260" cy="883475"/>
            </a:xfrm>
            <a:prstGeom prst="rect">
              <a:avLst/>
            </a:prstGeom>
            <a:solidFill>
              <a:srgbClr val="39B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Jaccard Coefficient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801660-01C0-4569-BA1A-E3D28E59C62F}"/>
                </a:ext>
              </a:extLst>
            </p:cNvPr>
            <p:cNvSpPr/>
            <p:nvPr/>
          </p:nvSpPr>
          <p:spPr>
            <a:xfrm>
              <a:off x="14265096" y="5591133"/>
              <a:ext cx="3367260" cy="883475"/>
            </a:xfrm>
            <a:prstGeom prst="rect">
              <a:avLst/>
            </a:prstGeom>
            <a:solidFill>
              <a:srgbClr val="39B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Jaccard coefficient and cosine similarity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184149-1CAE-416A-A4E8-9150D4268C9A}"/>
                </a:ext>
              </a:extLst>
            </p:cNvPr>
            <p:cNvSpPr/>
            <p:nvPr/>
          </p:nvSpPr>
          <p:spPr>
            <a:xfrm>
              <a:off x="14250348" y="8670058"/>
              <a:ext cx="3367260" cy="883475"/>
            </a:xfrm>
            <a:prstGeom prst="rect">
              <a:avLst/>
            </a:prstGeom>
            <a:solidFill>
              <a:srgbClr val="4DD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Cosine Similarity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FFD06AB-AE17-4967-ABC0-BF7D931F6CD5}"/>
                </a:ext>
              </a:extLst>
            </p:cNvPr>
            <p:cNvSpPr/>
            <p:nvPr/>
          </p:nvSpPr>
          <p:spPr>
            <a:xfrm>
              <a:off x="4166863" y="2512208"/>
              <a:ext cx="3346427" cy="883475"/>
            </a:xfrm>
            <a:prstGeom prst="rect">
              <a:avLst/>
            </a:prstGeom>
            <a:solidFill>
              <a:srgbClr val="44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Q. Reply Importance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8CA5198-6682-4950-92F4-F943A532DCAD}"/>
                </a:ext>
              </a:extLst>
            </p:cNvPr>
            <p:cNvSpPr/>
            <p:nvPr/>
          </p:nvSpPr>
          <p:spPr>
            <a:xfrm>
              <a:off x="4166863" y="3538517"/>
              <a:ext cx="3346427" cy="883475"/>
            </a:xfrm>
            <a:prstGeom prst="rect">
              <a:avLst/>
            </a:prstGeom>
            <a:solidFill>
              <a:srgbClr val="2B8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Q. Recommendation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01F1DE-B14D-45DB-BF22-DD1F5D8EABE7}"/>
                </a:ext>
              </a:extLst>
            </p:cNvPr>
            <p:cNvSpPr/>
            <p:nvPr/>
          </p:nvSpPr>
          <p:spPr>
            <a:xfrm>
              <a:off x="4166863" y="1485900"/>
              <a:ext cx="3346427" cy="883475"/>
            </a:xfrm>
            <a:prstGeom prst="rect">
              <a:avLst/>
            </a:prstGeom>
            <a:solidFill>
              <a:srgbClr val="19191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latin typeface="Segoe UI Black" panose="020B0A02040204020203" pitchFamily="34" charset="0"/>
                  <a:ea typeface="Segoe UI Black" panose="020B0A02040204020203" pitchFamily="34" charset="0"/>
                </a:rPr>
                <a:t>Motivation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FF8E08-92AD-4DCA-939A-4A0E02EBA02D}"/>
                </a:ext>
              </a:extLst>
            </p:cNvPr>
            <p:cNvSpPr/>
            <p:nvPr/>
          </p:nvSpPr>
          <p:spPr>
            <a:xfrm>
              <a:off x="4166863" y="4564825"/>
              <a:ext cx="3346427" cy="883475"/>
            </a:xfrm>
            <a:prstGeom prst="rect">
              <a:avLst/>
            </a:prstGeom>
            <a:solidFill>
              <a:srgbClr val="44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Q. Recommendation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E9F42A-C18E-43C7-964F-895E2AA6D25D}"/>
                </a:ext>
              </a:extLst>
            </p:cNvPr>
            <p:cNvSpPr/>
            <p:nvPr/>
          </p:nvSpPr>
          <p:spPr>
            <a:xfrm>
              <a:off x="4146030" y="6617441"/>
              <a:ext cx="3346427" cy="883475"/>
            </a:xfrm>
            <a:prstGeom prst="rect">
              <a:avLst/>
            </a:prstGeom>
            <a:solidFill>
              <a:srgbClr val="44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View Selection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FCF572-4CDC-4600-B7A5-5C4EEB88EC90}"/>
                </a:ext>
              </a:extLst>
            </p:cNvPr>
            <p:cNvSpPr/>
            <p:nvPr/>
          </p:nvSpPr>
          <p:spPr>
            <a:xfrm>
              <a:off x="4146030" y="7643750"/>
              <a:ext cx="3346427" cy="883475"/>
            </a:xfrm>
            <a:prstGeom prst="rect">
              <a:avLst/>
            </a:prstGeom>
            <a:solidFill>
              <a:srgbClr val="2B8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Session Similarity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8E6F0F-8658-4A78-9DA8-F2081CD10CDE}"/>
                </a:ext>
              </a:extLst>
            </p:cNvPr>
            <p:cNvSpPr/>
            <p:nvPr/>
          </p:nvSpPr>
          <p:spPr>
            <a:xfrm>
              <a:off x="4160778" y="5591133"/>
              <a:ext cx="3346427" cy="883475"/>
            </a:xfrm>
            <a:prstGeom prst="rect">
              <a:avLst/>
            </a:prstGeom>
            <a:solidFill>
              <a:srgbClr val="2B8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Q. Recommendation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67BEE-39A6-4E09-8EE0-32AE1F0878D1}"/>
                </a:ext>
              </a:extLst>
            </p:cNvPr>
            <p:cNvSpPr/>
            <p:nvPr/>
          </p:nvSpPr>
          <p:spPr>
            <a:xfrm>
              <a:off x="4146030" y="8670058"/>
              <a:ext cx="3346427" cy="883475"/>
            </a:xfrm>
            <a:prstGeom prst="rect">
              <a:avLst/>
            </a:prstGeom>
            <a:solidFill>
              <a:srgbClr val="44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Workload Analysis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C7DF29-134A-4DD6-B21B-6F0C08DBF752}"/>
              </a:ext>
            </a:extLst>
          </p:cNvPr>
          <p:cNvSpPr txBox="1"/>
          <p:nvPr/>
        </p:nvSpPr>
        <p:spPr>
          <a:xfrm>
            <a:off x="6477000" y="513560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LITERATURE REVIEW</a:t>
            </a:r>
          </a:p>
        </p:txBody>
      </p:sp>
      <p:pic>
        <p:nvPicPr>
          <p:cNvPr id="46" name="Picture 10">
            <a:extLst>
              <a:ext uri="{FF2B5EF4-FFF2-40B4-BE49-F238E27FC236}">
                <a16:creationId xmlns:a16="http://schemas.microsoft.com/office/drawing/2014/main" id="{4AC9D891-EE54-4C79-BD4C-E7A3E94F5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00600" y="-2280"/>
            <a:ext cx="1862676" cy="18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31B00B0-B663-4136-8645-C2769E34E848}"/>
              </a:ext>
            </a:extLst>
          </p:cNvPr>
          <p:cNvGrpSpPr/>
          <p:nvPr/>
        </p:nvGrpSpPr>
        <p:grpSpPr>
          <a:xfrm>
            <a:off x="366158" y="2824272"/>
            <a:ext cx="7799604" cy="1925044"/>
            <a:chOff x="1696411" y="2084088"/>
            <a:chExt cx="7959241" cy="1746694"/>
          </a:xfrm>
        </p:grpSpPr>
        <p:sp>
          <p:nvSpPr>
            <p:cNvPr id="70" name="AutoShape 2">
              <a:extLst>
                <a:ext uri="{FF2B5EF4-FFF2-40B4-BE49-F238E27FC236}">
                  <a16:creationId xmlns:a16="http://schemas.microsoft.com/office/drawing/2014/main" id="{530240C4-E0C7-4F78-BFCF-D1159C8A56A6}"/>
                </a:ext>
              </a:extLst>
            </p:cNvPr>
            <p:cNvSpPr/>
            <p:nvPr/>
          </p:nvSpPr>
          <p:spPr>
            <a:xfrm>
              <a:off x="2481627" y="2097306"/>
              <a:ext cx="7174025" cy="17334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pPr lvl="2"/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Syntax Desugaring: </a:t>
              </a:r>
            </a:p>
            <a:p>
              <a:pPr lvl="2"/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SQL's redundant syntactic sugar can be removed by basic pattern replacement. Such as x BETWEEN (</a:t>
              </a:r>
              <a:r>
                <a:rPr lang="en-US" sz="2400" b="0" i="0" u="none" strike="noStrike" baseline="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a,b</a:t>
              </a:r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) can be replaced by a&lt;x AND x&lt;b.</a:t>
              </a:r>
              <a:endPara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07F33EA9-0E53-4ED1-B89E-E30797CEA93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580448" y="2200051"/>
              <a:ext cx="1733476" cy="1501549"/>
              <a:chOff x="0" y="0"/>
              <a:chExt cx="1841500" cy="1595120"/>
            </a:xfrm>
          </p:grpSpPr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883ADD70-CF13-43A0-B013-DDAA5B8CDE72}"/>
                  </a:ext>
                </a:extLst>
              </p:cNvPr>
              <p:cNvSpPr/>
              <p:nvPr/>
            </p:nvSpPr>
            <p:spPr>
              <a:xfrm>
                <a:off x="0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grpSp>
          <p:nvGrpSpPr>
            <p:cNvPr id="72" name="Group 17">
              <a:extLst>
                <a:ext uri="{FF2B5EF4-FFF2-40B4-BE49-F238E27FC236}">
                  <a16:creationId xmlns:a16="http://schemas.microsoft.com/office/drawing/2014/main" id="{C0EF64D0-A63A-4996-9356-55ACF92C8F7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697411" y="2313897"/>
              <a:ext cx="1470616" cy="1273858"/>
              <a:chOff x="2" y="0"/>
              <a:chExt cx="1841500" cy="1595120"/>
            </a:xfrm>
          </p:grpSpPr>
          <p:sp>
            <p:nvSpPr>
              <p:cNvPr id="73" name="Freeform 18">
                <a:extLst>
                  <a:ext uri="{FF2B5EF4-FFF2-40B4-BE49-F238E27FC236}">
                    <a16:creationId xmlns:a16="http://schemas.microsoft.com/office/drawing/2014/main" id="{E399A138-A155-4C9C-AD24-3A605AE9828E}"/>
                  </a:ext>
                </a:extLst>
              </p:cNvPr>
              <p:cNvSpPr/>
              <p:nvPr/>
            </p:nvSpPr>
            <p:spPr>
              <a:xfrm>
                <a:off x="2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058278F-D2D1-4F31-8CD9-DBBB1C87F993}"/>
              </a:ext>
            </a:extLst>
          </p:cNvPr>
          <p:cNvGrpSpPr/>
          <p:nvPr/>
        </p:nvGrpSpPr>
        <p:grpSpPr>
          <a:xfrm>
            <a:off x="332170" y="4965823"/>
            <a:ext cx="7855566" cy="1814486"/>
            <a:chOff x="1696411" y="2084088"/>
            <a:chExt cx="7959241" cy="1746694"/>
          </a:xfrm>
        </p:grpSpPr>
        <p:sp>
          <p:nvSpPr>
            <p:cNvPr id="78" name="AutoShape 2">
              <a:extLst>
                <a:ext uri="{FF2B5EF4-FFF2-40B4-BE49-F238E27FC236}">
                  <a16:creationId xmlns:a16="http://schemas.microsoft.com/office/drawing/2014/main" id="{BB4D0385-E548-47AF-A2D5-4241D476E452}"/>
                </a:ext>
              </a:extLst>
            </p:cNvPr>
            <p:cNvSpPr/>
            <p:nvPr/>
          </p:nvSpPr>
          <p:spPr>
            <a:xfrm>
              <a:off x="2481627" y="2097306"/>
              <a:ext cx="7174025" cy="1733476"/>
            </a:xfrm>
            <a:prstGeom prst="rect">
              <a:avLst/>
            </a:prstGeom>
            <a:solidFill>
              <a:srgbClr val="86EAE9"/>
            </a:solidFill>
          </p:spPr>
          <p:txBody>
            <a:bodyPr/>
            <a:lstStyle/>
            <a:p>
              <a:pPr lvl="2"/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EXISTS Standardization:</a:t>
              </a:r>
            </a:p>
            <a:p>
              <a:pPr lvl="2"/>
              <a:r>
                <a:rPr lang="en-US" sz="2400" b="0" i="0" dirty="0"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All SQL queries containing one of (EXISTS, IN, ANY and ALL) can be rewritten using only EXISTS.</a:t>
              </a:r>
              <a:endParaRPr lang="en-US" sz="2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9" name="Group 7">
              <a:extLst>
                <a:ext uri="{FF2B5EF4-FFF2-40B4-BE49-F238E27FC236}">
                  <a16:creationId xmlns:a16="http://schemas.microsoft.com/office/drawing/2014/main" id="{B7BBCC50-4C5B-4A4D-95BF-00FE182CFCE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580448" y="2200051"/>
              <a:ext cx="1733476" cy="1501549"/>
              <a:chOff x="0" y="0"/>
              <a:chExt cx="1841500" cy="1595120"/>
            </a:xfrm>
          </p:grpSpPr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A0FFA633-6E8D-41D0-A504-4174FA7915FA}"/>
                  </a:ext>
                </a:extLst>
              </p:cNvPr>
              <p:cNvSpPr/>
              <p:nvPr/>
            </p:nvSpPr>
            <p:spPr>
              <a:xfrm>
                <a:off x="0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grpSp>
          <p:nvGrpSpPr>
            <p:cNvPr id="80" name="Group 17">
              <a:extLst>
                <a:ext uri="{FF2B5EF4-FFF2-40B4-BE49-F238E27FC236}">
                  <a16:creationId xmlns:a16="http://schemas.microsoft.com/office/drawing/2014/main" id="{2E485EA7-862E-4A75-B88B-FFA8896AFC2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697411" y="2313897"/>
              <a:ext cx="1470616" cy="1273858"/>
              <a:chOff x="2" y="0"/>
              <a:chExt cx="1841500" cy="1595120"/>
            </a:xfrm>
          </p:grpSpPr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BE8F277E-689C-457E-9244-B2ED282193A5}"/>
                  </a:ext>
                </a:extLst>
              </p:cNvPr>
              <p:cNvSpPr/>
              <p:nvPr/>
            </p:nvSpPr>
            <p:spPr>
              <a:xfrm>
                <a:off x="2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877E3-1B13-4100-8A9B-CCA8DEEA4075}"/>
              </a:ext>
            </a:extLst>
          </p:cNvPr>
          <p:cNvGrpSpPr/>
          <p:nvPr/>
        </p:nvGrpSpPr>
        <p:grpSpPr>
          <a:xfrm>
            <a:off x="310196" y="7075246"/>
            <a:ext cx="7855566" cy="1814486"/>
            <a:chOff x="1696411" y="2084088"/>
            <a:chExt cx="7959241" cy="1746694"/>
          </a:xfrm>
        </p:grpSpPr>
        <p:sp>
          <p:nvSpPr>
            <p:cNvPr id="84" name="AutoShape 2">
              <a:extLst>
                <a:ext uri="{FF2B5EF4-FFF2-40B4-BE49-F238E27FC236}">
                  <a16:creationId xmlns:a16="http://schemas.microsoft.com/office/drawing/2014/main" id="{4BD569DB-AC7D-4ED2-956C-8AD28AF65E73}"/>
                </a:ext>
              </a:extLst>
            </p:cNvPr>
            <p:cNvSpPr/>
            <p:nvPr/>
          </p:nvSpPr>
          <p:spPr>
            <a:xfrm>
              <a:off x="2481627" y="2097306"/>
              <a:ext cx="7174025" cy="1733476"/>
            </a:xfrm>
            <a:prstGeom prst="rect">
              <a:avLst/>
            </a:prstGeom>
            <a:solidFill>
              <a:srgbClr val="B2F0EF"/>
            </a:solidFill>
          </p:spPr>
          <p:txBody>
            <a:bodyPr/>
            <a:lstStyle/>
            <a:p>
              <a:pPr lvl="2"/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DNF Normalization:</a:t>
              </a:r>
            </a:p>
            <a:p>
              <a:pPr lvl="2"/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 normalize all </a:t>
              </a:r>
              <a:r>
                <a:rPr lang="en-US" sz="2400" b="0" i="0" u="none" strike="noStrike" baseline="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boolean</a:t>
              </a:r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-valued expressions by converting them to disjunctive normal form(DNF).</a:t>
              </a:r>
              <a:endParaRPr lang="en-US" sz="2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85" name="Group 7">
              <a:extLst>
                <a:ext uri="{FF2B5EF4-FFF2-40B4-BE49-F238E27FC236}">
                  <a16:creationId xmlns:a16="http://schemas.microsoft.com/office/drawing/2014/main" id="{35CBB83D-C1B0-4A3A-BD54-A78F42A6AE1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580448" y="2200051"/>
              <a:ext cx="1733476" cy="1501549"/>
              <a:chOff x="0" y="0"/>
              <a:chExt cx="1841500" cy="1595120"/>
            </a:xfrm>
          </p:grpSpPr>
          <p:sp>
            <p:nvSpPr>
              <p:cNvPr id="88" name="Freeform 8">
                <a:extLst>
                  <a:ext uri="{FF2B5EF4-FFF2-40B4-BE49-F238E27FC236}">
                    <a16:creationId xmlns:a16="http://schemas.microsoft.com/office/drawing/2014/main" id="{16D98D86-BB61-4F57-8898-2A7F1F00123F}"/>
                  </a:ext>
                </a:extLst>
              </p:cNvPr>
              <p:cNvSpPr/>
              <p:nvPr/>
            </p:nvSpPr>
            <p:spPr>
              <a:xfrm>
                <a:off x="0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grpSp>
          <p:nvGrpSpPr>
            <p:cNvPr id="86" name="Group 17">
              <a:extLst>
                <a:ext uri="{FF2B5EF4-FFF2-40B4-BE49-F238E27FC236}">
                  <a16:creationId xmlns:a16="http://schemas.microsoft.com/office/drawing/2014/main" id="{1781ED40-8164-4220-B378-4A427220493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697411" y="2313897"/>
              <a:ext cx="1470616" cy="1273858"/>
              <a:chOff x="2" y="0"/>
              <a:chExt cx="1841500" cy="1595120"/>
            </a:xfrm>
          </p:grpSpPr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91D4F7DF-59BD-480D-9B33-7A3F636B85EF}"/>
                  </a:ext>
                </a:extLst>
              </p:cNvPr>
              <p:cNvSpPr/>
              <p:nvPr/>
            </p:nvSpPr>
            <p:spPr>
              <a:xfrm>
                <a:off x="2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CBF860D-C050-4DDA-B2E6-1F3D4DCF0BB5}"/>
              </a:ext>
            </a:extLst>
          </p:cNvPr>
          <p:cNvGrpSpPr/>
          <p:nvPr/>
        </p:nvGrpSpPr>
        <p:grpSpPr>
          <a:xfrm>
            <a:off x="9117679" y="684357"/>
            <a:ext cx="8108044" cy="1932388"/>
            <a:chOff x="1696411" y="2084088"/>
            <a:chExt cx="7959241" cy="1746694"/>
          </a:xfrm>
        </p:grpSpPr>
        <p:sp>
          <p:nvSpPr>
            <p:cNvPr id="90" name="AutoShape 2">
              <a:extLst>
                <a:ext uri="{FF2B5EF4-FFF2-40B4-BE49-F238E27FC236}">
                  <a16:creationId xmlns:a16="http://schemas.microsoft.com/office/drawing/2014/main" id="{AC18A1C2-6543-4833-98F1-8DC6318B07D2}"/>
                </a:ext>
              </a:extLst>
            </p:cNvPr>
            <p:cNvSpPr/>
            <p:nvPr/>
          </p:nvSpPr>
          <p:spPr>
            <a:xfrm>
              <a:off x="2481627" y="2097306"/>
              <a:ext cx="7174025" cy="1733476"/>
            </a:xfrm>
            <a:prstGeom prst="rect">
              <a:avLst/>
            </a:prstGeom>
            <a:solidFill>
              <a:srgbClr val="B2F0EF"/>
            </a:solidFill>
          </p:spPr>
          <p:txBody>
            <a:bodyPr/>
            <a:lstStyle/>
            <a:p>
              <a:pPr lvl="2"/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Commutative Operator Ordering:</a:t>
              </a:r>
              <a:endParaRPr lang="en-US" sz="2400" b="1" i="0" u="none" strike="noStrike" baseline="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  <a:p>
              <a:pPr lvl="2"/>
              <a:r>
                <a:rPr lang="en-US" sz="2400" b="1" i="0" u="none" strike="noStrike" baseline="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Standardizing the order of operands in an expression using commutative and associative operators by defining a canonical order of operands</a:t>
              </a:r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grpSp>
          <p:nvGrpSpPr>
            <p:cNvPr id="91" name="Group 7">
              <a:extLst>
                <a:ext uri="{FF2B5EF4-FFF2-40B4-BE49-F238E27FC236}">
                  <a16:creationId xmlns:a16="http://schemas.microsoft.com/office/drawing/2014/main" id="{56656D11-6695-4A04-948E-429937B4231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580448" y="2200051"/>
              <a:ext cx="1733476" cy="1501549"/>
              <a:chOff x="0" y="0"/>
              <a:chExt cx="1841500" cy="1595120"/>
            </a:xfrm>
          </p:grpSpPr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3E064BE6-729F-4801-B959-026E65FDDC21}"/>
                  </a:ext>
                </a:extLst>
              </p:cNvPr>
              <p:cNvSpPr/>
              <p:nvPr/>
            </p:nvSpPr>
            <p:spPr>
              <a:xfrm>
                <a:off x="0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grpSp>
          <p:nvGrpSpPr>
            <p:cNvPr id="92" name="Group 17">
              <a:extLst>
                <a:ext uri="{FF2B5EF4-FFF2-40B4-BE49-F238E27FC236}">
                  <a16:creationId xmlns:a16="http://schemas.microsoft.com/office/drawing/2014/main" id="{1AB7EDEF-3878-4C61-B5A7-000DC25518D1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697411" y="2313897"/>
              <a:ext cx="1470616" cy="1273858"/>
              <a:chOff x="2" y="0"/>
              <a:chExt cx="1841500" cy="1595120"/>
            </a:xfrm>
          </p:grpSpPr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CB0C7498-345B-432D-BB67-0AFC5FB65666}"/>
                  </a:ext>
                </a:extLst>
              </p:cNvPr>
              <p:cNvSpPr/>
              <p:nvPr/>
            </p:nvSpPr>
            <p:spPr>
              <a:xfrm>
                <a:off x="2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D9D9A42-76AB-42D8-ADC3-EE4FF529D974}"/>
              </a:ext>
            </a:extLst>
          </p:cNvPr>
          <p:cNvGrpSpPr/>
          <p:nvPr/>
        </p:nvGrpSpPr>
        <p:grpSpPr>
          <a:xfrm>
            <a:off x="9216279" y="4812144"/>
            <a:ext cx="8009444" cy="1925044"/>
            <a:chOff x="1696411" y="2084088"/>
            <a:chExt cx="7959241" cy="1746694"/>
          </a:xfrm>
        </p:grpSpPr>
        <p:sp>
          <p:nvSpPr>
            <p:cNvPr id="96" name="AutoShape 2">
              <a:extLst>
                <a:ext uri="{FF2B5EF4-FFF2-40B4-BE49-F238E27FC236}">
                  <a16:creationId xmlns:a16="http://schemas.microsoft.com/office/drawing/2014/main" id="{CF09A440-4422-49BC-97F4-01D01ABFE812}"/>
                </a:ext>
              </a:extLst>
            </p:cNvPr>
            <p:cNvSpPr/>
            <p:nvPr/>
          </p:nvSpPr>
          <p:spPr>
            <a:xfrm>
              <a:off x="2481627" y="2097306"/>
              <a:ext cx="7174025" cy="17334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pPr lvl="2"/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OR-UNION Transform: </a:t>
              </a:r>
            </a:p>
            <a:p>
              <a:pPr lvl="2"/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 use a regularization transformation that exploits the relationship between OR and UNION.</a:t>
              </a:r>
              <a:endPara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97" name="Group 7">
              <a:extLst>
                <a:ext uri="{FF2B5EF4-FFF2-40B4-BE49-F238E27FC236}">
                  <a16:creationId xmlns:a16="http://schemas.microsoft.com/office/drawing/2014/main" id="{214041B4-5732-440C-A34E-A867A101F93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580448" y="2200051"/>
              <a:ext cx="1733476" cy="1501549"/>
              <a:chOff x="0" y="0"/>
              <a:chExt cx="1841500" cy="1595120"/>
            </a:xfrm>
          </p:grpSpPr>
          <p:sp>
            <p:nvSpPr>
              <p:cNvPr id="100" name="Freeform 8">
                <a:extLst>
                  <a:ext uri="{FF2B5EF4-FFF2-40B4-BE49-F238E27FC236}">
                    <a16:creationId xmlns:a16="http://schemas.microsoft.com/office/drawing/2014/main" id="{AAEC0BE0-5FE2-4DA1-AF13-97A41BE73B6C}"/>
                  </a:ext>
                </a:extLst>
              </p:cNvPr>
              <p:cNvSpPr/>
              <p:nvPr/>
            </p:nvSpPr>
            <p:spPr>
              <a:xfrm>
                <a:off x="0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grpSp>
          <p:nvGrpSpPr>
            <p:cNvPr id="98" name="Group 17">
              <a:extLst>
                <a:ext uri="{FF2B5EF4-FFF2-40B4-BE49-F238E27FC236}">
                  <a16:creationId xmlns:a16="http://schemas.microsoft.com/office/drawing/2014/main" id="{F1923D04-BE79-4A14-AE63-2B3660E2641F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697411" y="2313897"/>
              <a:ext cx="1470616" cy="1273858"/>
              <a:chOff x="2" y="0"/>
              <a:chExt cx="1841500" cy="1595120"/>
            </a:xfrm>
          </p:grpSpPr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D6862470-873F-4EFF-AE6F-60C2B163D62C}"/>
                  </a:ext>
                </a:extLst>
              </p:cNvPr>
              <p:cNvSpPr/>
              <p:nvPr/>
            </p:nvSpPr>
            <p:spPr>
              <a:xfrm>
                <a:off x="2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8BE194B-1484-4ADA-B2E5-C7629CD5A0B6}"/>
              </a:ext>
            </a:extLst>
          </p:cNvPr>
          <p:cNvGrpSpPr/>
          <p:nvPr/>
        </p:nvGrpSpPr>
        <p:grpSpPr>
          <a:xfrm>
            <a:off x="9102439" y="2795707"/>
            <a:ext cx="8123284" cy="1814486"/>
            <a:chOff x="1696411" y="2084088"/>
            <a:chExt cx="7959241" cy="1746694"/>
          </a:xfrm>
        </p:grpSpPr>
        <p:sp>
          <p:nvSpPr>
            <p:cNvPr id="102" name="AutoShape 2">
              <a:extLst>
                <a:ext uri="{FF2B5EF4-FFF2-40B4-BE49-F238E27FC236}">
                  <a16:creationId xmlns:a16="http://schemas.microsoft.com/office/drawing/2014/main" id="{32F67769-3A6D-4CAD-9080-FA0BB150ED6D}"/>
                </a:ext>
              </a:extLst>
            </p:cNvPr>
            <p:cNvSpPr/>
            <p:nvPr/>
          </p:nvSpPr>
          <p:spPr>
            <a:xfrm>
              <a:off x="2481627" y="2097306"/>
              <a:ext cx="7174025" cy="1733476"/>
            </a:xfrm>
            <a:prstGeom prst="rect">
              <a:avLst/>
            </a:prstGeom>
            <a:solidFill>
              <a:srgbClr val="86EAE9"/>
            </a:solidFill>
          </p:spPr>
          <p:txBody>
            <a:bodyPr/>
            <a:lstStyle/>
            <a:p>
              <a:pPr lvl="2"/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Nested Query De-correlation: </a:t>
              </a:r>
            </a:p>
            <a:p>
              <a:pPr lvl="2"/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 common database optimization 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that </a:t>
              </a:r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converts some EXISTS predicates into joins for more efficient evaluation.</a:t>
              </a:r>
              <a:endParaRPr lang="en-US" sz="2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03" name="Group 7">
              <a:extLst>
                <a:ext uri="{FF2B5EF4-FFF2-40B4-BE49-F238E27FC236}">
                  <a16:creationId xmlns:a16="http://schemas.microsoft.com/office/drawing/2014/main" id="{A17A31D7-1B4D-49B9-90D4-5889E2A2448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580448" y="2200051"/>
              <a:ext cx="1733476" cy="1501549"/>
              <a:chOff x="0" y="0"/>
              <a:chExt cx="1841500" cy="1595120"/>
            </a:xfrm>
          </p:grpSpPr>
          <p:sp>
            <p:nvSpPr>
              <p:cNvPr id="106" name="Freeform 8">
                <a:extLst>
                  <a:ext uri="{FF2B5EF4-FFF2-40B4-BE49-F238E27FC236}">
                    <a16:creationId xmlns:a16="http://schemas.microsoft.com/office/drawing/2014/main" id="{32143B18-8C56-4A8C-86F3-5082D6278706}"/>
                  </a:ext>
                </a:extLst>
              </p:cNvPr>
              <p:cNvSpPr/>
              <p:nvPr/>
            </p:nvSpPr>
            <p:spPr>
              <a:xfrm>
                <a:off x="0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grpSp>
          <p:nvGrpSpPr>
            <p:cNvPr id="104" name="Group 17">
              <a:extLst>
                <a:ext uri="{FF2B5EF4-FFF2-40B4-BE49-F238E27FC236}">
                  <a16:creationId xmlns:a16="http://schemas.microsoft.com/office/drawing/2014/main" id="{18E25789-FCF8-469C-B71E-4EAB91DA1C9B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697411" y="2313897"/>
              <a:ext cx="1470616" cy="1273858"/>
              <a:chOff x="2" y="0"/>
              <a:chExt cx="1841500" cy="1595120"/>
            </a:xfrm>
          </p:grpSpPr>
          <p:sp>
            <p:nvSpPr>
              <p:cNvPr id="105" name="Freeform 18">
                <a:extLst>
                  <a:ext uri="{FF2B5EF4-FFF2-40B4-BE49-F238E27FC236}">
                    <a16:creationId xmlns:a16="http://schemas.microsoft.com/office/drawing/2014/main" id="{530F03C7-058F-4F86-84F2-948908EDD7B5}"/>
                  </a:ext>
                </a:extLst>
              </p:cNvPr>
              <p:cNvSpPr/>
              <p:nvPr/>
            </p:nvSpPr>
            <p:spPr>
              <a:xfrm>
                <a:off x="2" y="0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EAD904-AE00-485F-9F2A-51A58A186495}"/>
              </a:ext>
            </a:extLst>
          </p:cNvPr>
          <p:cNvGrpSpPr/>
          <p:nvPr/>
        </p:nvGrpSpPr>
        <p:grpSpPr>
          <a:xfrm>
            <a:off x="9146378" y="6988195"/>
            <a:ext cx="8080184" cy="1873422"/>
            <a:chOff x="1568971" y="2012369"/>
            <a:chExt cx="8160423" cy="1819205"/>
          </a:xfrm>
        </p:grpSpPr>
        <p:sp>
          <p:nvSpPr>
            <p:cNvPr id="108" name="AutoShape 2">
              <a:extLst>
                <a:ext uri="{FF2B5EF4-FFF2-40B4-BE49-F238E27FC236}">
                  <a16:creationId xmlns:a16="http://schemas.microsoft.com/office/drawing/2014/main" id="{C85E3328-7147-4C72-A7FB-79FD62951EC4}"/>
                </a:ext>
              </a:extLst>
            </p:cNvPr>
            <p:cNvSpPr/>
            <p:nvPr/>
          </p:nvSpPr>
          <p:spPr>
            <a:xfrm>
              <a:off x="2345362" y="2012369"/>
              <a:ext cx="7384032" cy="1805190"/>
            </a:xfrm>
            <a:prstGeom prst="rect">
              <a:avLst/>
            </a:prstGeom>
            <a:solidFill>
              <a:srgbClr val="2C92D5"/>
            </a:solidFill>
          </p:spPr>
          <p:txBody>
            <a:bodyPr/>
            <a:lstStyle/>
            <a:p>
              <a:pPr lvl="2"/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Union Pull-Out: </a:t>
              </a:r>
            </a:p>
            <a:p>
              <a:pPr lvl="2"/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Since the prior transformation may introduce UNION operator in nested subqueries, we push selection predicates down into the union as well.</a:t>
              </a:r>
              <a:r>
                <a:rPr lang="en-US" b="0" i="0" u="none" strike="noStrike" baseline="0" dirty="0">
                  <a:latin typeface="SourceSansPro-Regular"/>
                </a:rPr>
                <a:t>		</a:t>
              </a:r>
              <a:endPara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09" name="Group 7">
              <a:extLst>
                <a:ext uri="{FF2B5EF4-FFF2-40B4-BE49-F238E27FC236}">
                  <a16:creationId xmlns:a16="http://schemas.microsoft.com/office/drawing/2014/main" id="{92E7F6D0-9AF7-458F-9816-29848950260F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454093" y="2127249"/>
              <a:ext cx="1819203" cy="1589447"/>
              <a:chOff x="-76186" y="42007"/>
              <a:chExt cx="1932569" cy="1688496"/>
            </a:xfrm>
          </p:grpSpPr>
          <p:sp>
            <p:nvSpPr>
              <p:cNvPr id="112" name="Freeform 8">
                <a:extLst>
                  <a:ext uri="{FF2B5EF4-FFF2-40B4-BE49-F238E27FC236}">
                    <a16:creationId xmlns:a16="http://schemas.microsoft.com/office/drawing/2014/main" id="{0FD39354-2C8D-4DB9-A6F4-75C7D662E6ED}"/>
                  </a:ext>
                </a:extLst>
              </p:cNvPr>
              <p:cNvSpPr/>
              <p:nvPr/>
            </p:nvSpPr>
            <p:spPr>
              <a:xfrm>
                <a:off x="-76186" y="42007"/>
                <a:ext cx="1932569" cy="1688496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grpSp>
          <p:nvGrpSpPr>
            <p:cNvPr id="110" name="Group 17">
              <a:extLst>
                <a:ext uri="{FF2B5EF4-FFF2-40B4-BE49-F238E27FC236}">
                  <a16:creationId xmlns:a16="http://schemas.microsoft.com/office/drawing/2014/main" id="{372891A7-4AEB-481B-98FF-3CFE7B730BD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514181" y="2247446"/>
              <a:ext cx="1664986" cy="1381735"/>
              <a:chOff x="-137360" y="40204"/>
              <a:chExt cx="2084890" cy="1730204"/>
            </a:xfrm>
          </p:grpSpPr>
          <p:sp>
            <p:nvSpPr>
              <p:cNvPr id="111" name="Freeform 18">
                <a:extLst>
                  <a:ext uri="{FF2B5EF4-FFF2-40B4-BE49-F238E27FC236}">
                    <a16:creationId xmlns:a16="http://schemas.microsoft.com/office/drawing/2014/main" id="{754EAFE9-971B-436B-B4BB-ED3DDF40FCE8}"/>
                  </a:ext>
                </a:extLst>
              </p:cNvPr>
              <p:cNvSpPr/>
              <p:nvPr/>
            </p:nvSpPr>
            <p:spPr>
              <a:xfrm>
                <a:off x="-137360" y="40204"/>
                <a:ext cx="2084890" cy="1730204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07321F5-6B23-43E4-945D-464518586E9D}"/>
              </a:ext>
            </a:extLst>
          </p:cNvPr>
          <p:cNvSpPr txBox="1"/>
          <p:nvPr/>
        </p:nvSpPr>
        <p:spPr>
          <a:xfrm>
            <a:off x="5105400" y="9050432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u="none" strike="noStrike" baseline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REGULARIZATION RULES</a:t>
            </a:r>
            <a:endParaRPr lang="en-US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FBDEF90-3FD7-4F89-8201-DB3150792DE2}"/>
              </a:ext>
            </a:extLst>
          </p:cNvPr>
          <p:cNvGrpSpPr/>
          <p:nvPr/>
        </p:nvGrpSpPr>
        <p:grpSpPr>
          <a:xfrm>
            <a:off x="293519" y="743551"/>
            <a:ext cx="7872243" cy="1799570"/>
            <a:chOff x="1568970" y="2084084"/>
            <a:chExt cx="7950417" cy="1747490"/>
          </a:xfrm>
        </p:grpSpPr>
        <p:sp>
          <p:nvSpPr>
            <p:cNvPr id="115" name="AutoShape 2">
              <a:extLst>
                <a:ext uri="{FF2B5EF4-FFF2-40B4-BE49-F238E27FC236}">
                  <a16:creationId xmlns:a16="http://schemas.microsoft.com/office/drawing/2014/main" id="{DAB7AC5E-3158-4CFD-8012-8AE9FE731AD6}"/>
                </a:ext>
              </a:extLst>
            </p:cNvPr>
            <p:cNvSpPr/>
            <p:nvPr/>
          </p:nvSpPr>
          <p:spPr>
            <a:xfrm>
              <a:off x="2345362" y="2084084"/>
              <a:ext cx="7174025" cy="1733476"/>
            </a:xfrm>
            <a:prstGeom prst="rect">
              <a:avLst/>
            </a:prstGeom>
            <a:solidFill>
              <a:srgbClr val="2C92D5"/>
            </a:solidFill>
          </p:spPr>
          <p:txBody>
            <a:bodyPr/>
            <a:lstStyle/>
            <a:p>
              <a:pPr lvl="2"/>
              <a:r>
                <a:rPr lang="en-US" sz="2400" b="1" i="0" u="none" strike="noStrike" baseline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Canonicalize Names and Aliases: </a:t>
              </a:r>
            </a:p>
            <a:p>
              <a:pPr lvl="2"/>
              <a:r>
                <a:rPr lang="en-US" sz="2400" b="0" i="0" u="none" strike="noStrike" baseline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First regularization step attempts to create a canonical naming scheme for both attributes and tables.</a:t>
              </a:r>
              <a:endPara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lvl="2"/>
              <a:endPara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16" name="Group 7">
              <a:extLst>
                <a:ext uri="{FF2B5EF4-FFF2-40B4-BE49-F238E27FC236}">
                  <a16:creationId xmlns:a16="http://schemas.microsoft.com/office/drawing/2014/main" id="{E10BE2EA-A745-44EF-84B1-3ACD8122945C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453007" y="2214061"/>
              <a:ext cx="1733476" cy="1501549"/>
              <a:chOff x="14883" y="135383"/>
              <a:chExt cx="1841500" cy="1595120"/>
            </a:xfrm>
          </p:grpSpPr>
          <p:sp>
            <p:nvSpPr>
              <p:cNvPr id="119" name="Freeform 8">
                <a:extLst>
                  <a:ext uri="{FF2B5EF4-FFF2-40B4-BE49-F238E27FC236}">
                    <a16:creationId xmlns:a16="http://schemas.microsoft.com/office/drawing/2014/main" id="{496F0245-0D3F-40D9-B4D1-AD44915676E0}"/>
                  </a:ext>
                </a:extLst>
              </p:cNvPr>
              <p:cNvSpPr/>
              <p:nvPr/>
            </p:nvSpPr>
            <p:spPr>
              <a:xfrm>
                <a:off x="14883" y="135383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grpSp>
          <p:nvGrpSpPr>
            <p:cNvPr id="117" name="Group 17">
              <a:extLst>
                <a:ext uri="{FF2B5EF4-FFF2-40B4-BE49-F238E27FC236}">
                  <a16:creationId xmlns:a16="http://schemas.microsoft.com/office/drawing/2014/main" id="{68EA71E3-B809-499E-9CAF-2771EEE5DBF9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572818" y="2327907"/>
              <a:ext cx="1470616" cy="1273858"/>
              <a:chOff x="17545" y="156015"/>
              <a:chExt cx="1841500" cy="1595120"/>
            </a:xfrm>
          </p:grpSpPr>
          <p:sp>
            <p:nvSpPr>
              <p:cNvPr id="118" name="Freeform 18">
                <a:extLst>
                  <a:ext uri="{FF2B5EF4-FFF2-40B4-BE49-F238E27FC236}">
                    <a16:creationId xmlns:a16="http://schemas.microsoft.com/office/drawing/2014/main" id="{6CA36D36-94AD-46E2-807F-7E514D59DB47}"/>
                  </a:ext>
                </a:extLst>
              </p:cNvPr>
              <p:cNvSpPr/>
              <p:nvPr/>
            </p:nvSpPr>
            <p:spPr>
              <a:xfrm>
                <a:off x="17545" y="156015"/>
                <a:ext cx="1841500" cy="1595120"/>
              </a:xfrm>
              <a:custGeom>
                <a:avLst/>
                <a:gdLst/>
                <a:ahLst/>
                <a:cxnLst/>
                <a:rect l="l" t="t" r="r" b="b"/>
                <a:pathLst>
                  <a:path w="1841500" h="1595120">
                    <a:moveTo>
                      <a:pt x="1380490" y="0"/>
                    </a:moveTo>
                    <a:lnTo>
                      <a:pt x="459740" y="0"/>
                    </a:lnTo>
                    <a:lnTo>
                      <a:pt x="0" y="797560"/>
                    </a:lnTo>
                    <a:lnTo>
                      <a:pt x="459740" y="1595120"/>
                    </a:lnTo>
                    <a:lnTo>
                      <a:pt x="1380490" y="1595120"/>
                    </a:lnTo>
                    <a:lnTo>
                      <a:pt x="1841500" y="7975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51" name="Picture 4">
            <a:extLst>
              <a:ext uri="{FF2B5EF4-FFF2-40B4-BE49-F238E27FC236}">
                <a16:creationId xmlns:a16="http://schemas.microsoft.com/office/drawing/2014/main" id="{167766DA-B8CA-4BCA-9E88-520AF4208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733800" y="8526511"/>
            <a:ext cx="2033876" cy="20338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7">
            <a:extLst>
              <a:ext uri="{FF2B5EF4-FFF2-40B4-BE49-F238E27FC236}">
                <a16:creationId xmlns:a16="http://schemas.microsoft.com/office/drawing/2014/main" id="{C38DBECE-1068-4F67-91BA-7B4B374B9E68}"/>
              </a:ext>
            </a:extLst>
          </p:cNvPr>
          <p:cNvGrpSpPr/>
          <p:nvPr/>
        </p:nvGrpSpPr>
        <p:grpSpPr>
          <a:xfrm>
            <a:off x="2741" y="5390302"/>
            <a:ext cx="6390966" cy="4634962"/>
            <a:chOff x="3051" y="-1"/>
            <a:chExt cx="5058621" cy="3314931"/>
          </a:xfrm>
        </p:grpSpPr>
        <p:grpSp>
          <p:nvGrpSpPr>
            <p:cNvPr id="60" name="Group 8">
              <a:extLst>
                <a:ext uri="{FF2B5EF4-FFF2-40B4-BE49-F238E27FC236}">
                  <a16:creationId xmlns:a16="http://schemas.microsoft.com/office/drawing/2014/main" id="{B639FA96-BF17-41DD-8A32-5173D4B5EEAE}"/>
                </a:ext>
              </a:extLst>
            </p:cNvPr>
            <p:cNvGrpSpPr/>
            <p:nvPr/>
          </p:nvGrpSpPr>
          <p:grpSpPr>
            <a:xfrm rot="5400000">
              <a:off x="-1202362" y="1205412"/>
              <a:ext cx="3314930" cy="904104"/>
              <a:chOff x="-1" y="-5306"/>
              <a:chExt cx="5765800" cy="1572547"/>
            </a:xfrm>
          </p:grpSpPr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AFC60B01-D475-42F5-9762-341280C3060D}"/>
                  </a:ext>
                </a:extLst>
              </p:cNvPr>
              <p:cNvSpPr/>
              <p:nvPr/>
            </p:nvSpPr>
            <p:spPr>
              <a:xfrm>
                <a:off x="-1" y="-5306"/>
                <a:ext cx="5765800" cy="1572547"/>
              </a:xfrm>
              <a:custGeom>
                <a:avLst/>
                <a:gdLst/>
                <a:ahLst/>
                <a:cxnLst/>
                <a:rect l="l" t="t" r="r" b="b"/>
                <a:pathLst>
                  <a:path w="5765800" h="1572547">
                    <a:moveTo>
                      <a:pt x="5765800" y="0"/>
                    </a:moveTo>
                    <a:lnTo>
                      <a:pt x="5765800" y="1572547"/>
                    </a:lnTo>
                    <a:lnTo>
                      <a:pt x="2881630" y="584487"/>
                    </a:lnTo>
                    <a:lnTo>
                      <a:pt x="0" y="1572547"/>
                    </a:lnTo>
                    <a:lnTo>
                      <a:pt x="3810" y="410304"/>
                    </a:lnTo>
                    <a:lnTo>
                      <a:pt x="8890" y="174000"/>
                    </a:lnTo>
                    <a:lnTo>
                      <a:pt x="10160" y="0"/>
                    </a:lnTo>
                    <a:lnTo>
                      <a:pt x="5765800" y="0"/>
                    </a:lnTo>
                    <a:close/>
                  </a:path>
                </a:pathLst>
              </a:custGeom>
              <a:solidFill>
                <a:srgbClr val="2C92D5">
                  <a:alpha val="94901"/>
                </a:srgbClr>
              </a:solidFill>
            </p:spPr>
          </p:sp>
        </p:grp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A9562F5-13A5-4CDC-8984-1A4B9F290826}"/>
                </a:ext>
              </a:extLst>
            </p:cNvPr>
            <p:cNvSpPr/>
            <p:nvPr/>
          </p:nvSpPr>
          <p:spPr>
            <a:xfrm rot="16200000">
              <a:off x="1230062" y="-516681"/>
              <a:ext cx="3309358" cy="4353863"/>
            </a:xfrm>
            <a:custGeom>
              <a:avLst/>
              <a:gdLst/>
              <a:ahLst/>
              <a:cxnLst/>
              <a:rect l="l" t="t" r="r" b="b"/>
              <a:pathLst>
                <a:path w="4975860" h="6546349">
                  <a:moveTo>
                    <a:pt x="4975860" y="0"/>
                  </a:moveTo>
                  <a:lnTo>
                    <a:pt x="4975860" y="5675130"/>
                  </a:lnTo>
                  <a:lnTo>
                    <a:pt x="2486660" y="6546349"/>
                  </a:lnTo>
                  <a:lnTo>
                    <a:pt x="0" y="5675130"/>
                  </a:lnTo>
                  <a:lnTo>
                    <a:pt x="1270" y="4933172"/>
                  </a:lnTo>
                  <a:lnTo>
                    <a:pt x="6350" y="1603127"/>
                  </a:lnTo>
                  <a:lnTo>
                    <a:pt x="0" y="0"/>
                  </a:lnTo>
                  <a:lnTo>
                    <a:pt x="4975860" y="0"/>
                  </a:lnTo>
                  <a:close/>
                </a:path>
              </a:pathLst>
            </a:custGeom>
            <a:solidFill>
              <a:srgbClr val="2C92D5">
                <a:alpha val="94901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8905A8-9D17-403C-966F-A8CE0C6D485B}"/>
              </a:ext>
            </a:extLst>
          </p:cNvPr>
          <p:cNvSpPr txBox="1"/>
          <p:nvPr/>
        </p:nvSpPr>
        <p:spPr>
          <a:xfrm>
            <a:off x="518280" y="5551076"/>
            <a:ext cx="4343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Segoe UI Black" panose="020B0A02040204020203" pitchFamily="34" charset="0"/>
                <a:ea typeface="Segoe UI Black" panose="020B0A02040204020203" pitchFamily="34" charset="0"/>
              </a:rPr>
              <a:t>SILHOUETTE COEFFICIENT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0457CE-F082-4D3A-82D8-90AE10CF9E2C}"/>
              </a:ext>
            </a:extLst>
          </p:cNvPr>
          <p:cNvSpPr txBox="1"/>
          <p:nvPr/>
        </p:nvSpPr>
        <p:spPr>
          <a:xfrm>
            <a:off x="966210" y="6048555"/>
            <a:ext cx="49823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is a measure of how similar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data point</a:t>
            </a:r>
            <a:r>
              <a:rPr lang="en-US" sz="2400" b="0" i="0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is to its own cluster in comparison to other clusters.</a:t>
            </a:r>
          </a:p>
          <a:p>
            <a:pPr algn="l"/>
            <a:endParaRPr lang="en-US" sz="2400" b="0" i="0" u="none" strike="noStrike" baseline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a data point </a:t>
            </a:r>
            <a:r>
              <a:rPr lang="en-US" sz="2400" b="0" i="0" u="none" strike="noStrike" baseline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US" sz="2400" b="0" i="0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it is measured as</a:t>
            </a:r>
          </a:p>
          <a:p>
            <a:pPr algn="l"/>
            <a:r>
              <a:rPr lang="en-US" sz="2400" b="0" i="0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𝑏(𝑖) − 𝑎(𝑖)/𝑚𝑎𝑥(𝑎(𝑖), 𝑏(𝑖))</a:t>
            </a:r>
          </a:p>
          <a:p>
            <a:pPr algn="l"/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en-US" sz="1800" b="0" i="1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a(</a:t>
            </a:r>
            <a:r>
              <a:rPr lang="en-US" sz="1800" b="0" i="1" u="none" strike="noStrike" baseline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US" sz="1800" b="0" i="1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is the average distance from </a:t>
            </a:r>
            <a:r>
              <a:rPr lang="en-US" sz="1800" b="0" i="1" u="none" strike="noStrike" baseline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US" sz="1800" b="0" i="1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all other data points in the same cluster</a:t>
            </a:r>
          </a:p>
          <a:p>
            <a:pPr algn="l"/>
            <a:r>
              <a:rPr lang="en-US" sz="1800" b="0" i="1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b(</a:t>
            </a:r>
            <a:r>
              <a:rPr lang="en-US" sz="1800" b="0" i="1" u="none" strike="noStrike" baseline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US" sz="1800" b="0" i="1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is the average distance from </a:t>
            </a:r>
            <a:r>
              <a:rPr lang="en-US" sz="1800" b="0" i="1" u="none" strike="noStrike" baseline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US" sz="1800" b="0" i="1" u="none" strike="noStrike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all other data points in the closest neighboring cluster.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81" name="Group 7">
            <a:extLst>
              <a:ext uri="{FF2B5EF4-FFF2-40B4-BE49-F238E27FC236}">
                <a16:creationId xmlns:a16="http://schemas.microsoft.com/office/drawing/2014/main" id="{AF36F093-AEEC-4107-8E0C-64B58C4642EF}"/>
              </a:ext>
            </a:extLst>
          </p:cNvPr>
          <p:cNvGrpSpPr/>
          <p:nvPr/>
        </p:nvGrpSpPr>
        <p:grpSpPr>
          <a:xfrm>
            <a:off x="5948517" y="5390301"/>
            <a:ext cx="6390966" cy="4634962"/>
            <a:chOff x="3051" y="-1"/>
            <a:chExt cx="5058621" cy="3314931"/>
          </a:xfrm>
          <a:solidFill>
            <a:srgbClr val="34B8DA"/>
          </a:solidFill>
        </p:grpSpPr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B5EF836E-4022-42E2-99E3-ACC8A7C22AB5}"/>
                </a:ext>
              </a:extLst>
            </p:cNvPr>
            <p:cNvGrpSpPr/>
            <p:nvPr/>
          </p:nvGrpSpPr>
          <p:grpSpPr>
            <a:xfrm rot="5400000">
              <a:off x="-1202362" y="1205412"/>
              <a:ext cx="3314930" cy="904104"/>
              <a:chOff x="-1" y="-5306"/>
              <a:chExt cx="5765800" cy="1572547"/>
            </a:xfrm>
            <a:grpFill/>
          </p:grpSpPr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5D9C6A54-2706-4243-BC18-C4AB0325E9F9}"/>
                  </a:ext>
                </a:extLst>
              </p:cNvPr>
              <p:cNvSpPr/>
              <p:nvPr/>
            </p:nvSpPr>
            <p:spPr>
              <a:xfrm>
                <a:off x="-1" y="-5306"/>
                <a:ext cx="5765800" cy="1572547"/>
              </a:xfrm>
              <a:custGeom>
                <a:avLst/>
                <a:gdLst/>
                <a:ahLst/>
                <a:cxnLst/>
                <a:rect l="l" t="t" r="r" b="b"/>
                <a:pathLst>
                  <a:path w="5765800" h="1572547">
                    <a:moveTo>
                      <a:pt x="5765800" y="0"/>
                    </a:moveTo>
                    <a:lnTo>
                      <a:pt x="5765800" y="1572547"/>
                    </a:lnTo>
                    <a:lnTo>
                      <a:pt x="2881630" y="584487"/>
                    </a:lnTo>
                    <a:lnTo>
                      <a:pt x="0" y="1572547"/>
                    </a:lnTo>
                    <a:lnTo>
                      <a:pt x="3810" y="410304"/>
                    </a:lnTo>
                    <a:lnTo>
                      <a:pt x="8890" y="174000"/>
                    </a:lnTo>
                    <a:lnTo>
                      <a:pt x="10160" y="0"/>
                    </a:lnTo>
                    <a:lnTo>
                      <a:pt x="5765800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65E9065-4873-42E2-BA15-14426D209B53}"/>
                </a:ext>
              </a:extLst>
            </p:cNvPr>
            <p:cNvSpPr/>
            <p:nvPr/>
          </p:nvSpPr>
          <p:spPr>
            <a:xfrm rot="16200000">
              <a:off x="1230062" y="-516681"/>
              <a:ext cx="3309358" cy="4353863"/>
            </a:xfrm>
            <a:custGeom>
              <a:avLst/>
              <a:gdLst/>
              <a:ahLst/>
              <a:cxnLst/>
              <a:rect l="l" t="t" r="r" b="b"/>
              <a:pathLst>
                <a:path w="4975860" h="6546349">
                  <a:moveTo>
                    <a:pt x="4975860" y="0"/>
                  </a:moveTo>
                  <a:lnTo>
                    <a:pt x="4975860" y="5675130"/>
                  </a:lnTo>
                  <a:lnTo>
                    <a:pt x="2486660" y="6546349"/>
                  </a:lnTo>
                  <a:lnTo>
                    <a:pt x="0" y="5675130"/>
                  </a:lnTo>
                  <a:lnTo>
                    <a:pt x="1270" y="4933172"/>
                  </a:lnTo>
                  <a:lnTo>
                    <a:pt x="6350" y="1603127"/>
                  </a:lnTo>
                  <a:lnTo>
                    <a:pt x="0" y="0"/>
                  </a:lnTo>
                  <a:lnTo>
                    <a:pt x="497586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" name="Group 7">
            <a:extLst>
              <a:ext uri="{FF2B5EF4-FFF2-40B4-BE49-F238E27FC236}">
                <a16:creationId xmlns:a16="http://schemas.microsoft.com/office/drawing/2014/main" id="{19927973-587B-4335-9A59-30D0B6670BBE}"/>
              </a:ext>
            </a:extLst>
          </p:cNvPr>
          <p:cNvGrpSpPr/>
          <p:nvPr/>
        </p:nvGrpSpPr>
        <p:grpSpPr>
          <a:xfrm>
            <a:off x="11897034" y="5398093"/>
            <a:ext cx="6390966" cy="4634962"/>
            <a:chOff x="3051" y="-1"/>
            <a:chExt cx="5058621" cy="3314931"/>
          </a:xfrm>
          <a:solidFill>
            <a:srgbClr val="86EAE9"/>
          </a:solidFill>
        </p:grpSpPr>
        <p:grpSp>
          <p:nvGrpSpPr>
            <p:cNvPr id="86" name="Group 8">
              <a:extLst>
                <a:ext uri="{FF2B5EF4-FFF2-40B4-BE49-F238E27FC236}">
                  <a16:creationId xmlns:a16="http://schemas.microsoft.com/office/drawing/2014/main" id="{EE6DD76D-A5DC-4A39-922D-B7A89EE437F8}"/>
                </a:ext>
              </a:extLst>
            </p:cNvPr>
            <p:cNvGrpSpPr/>
            <p:nvPr/>
          </p:nvGrpSpPr>
          <p:grpSpPr>
            <a:xfrm rot="5400000">
              <a:off x="-1202362" y="1205412"/>
              <a:ext cx="3314930" cy="904104"/>
              <a:chOff x="-1" y="-5306"/>
              <a:chExt cx="5765800" cy="1572547"/>
            </a:xfrm>
            <a:grpFill/>
          </p:grpSpPr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A04A47E9-379B-42B3-8C01-9F8160E9D000}"/>
                  </a:ext>
                </a:extLst>
              </p:cNvPr>
              <p:cNvSpPr/>
              <p:nvPr/>
            </p:nvSpPr>
            <p:spPr>
              <a:xfrm>
                <a:off x="-1" y="-5306"/>
                <a:ext cx="5765800" cy="1572547"/>
              </a:xfrm>
              <a:custGeom>
                <a:avLst/>
                <a:gdLst/>
                <a:ahLst/>
                <a:cxnLst/>
                <a:rect l="l" t="t" r="r" b="b"/>
                <a:pathLst>
                  <a:path w="5765800" h="1572547">
                    <a:moveTo>
                      <a:pt x="5765800" y="0"/>
                    </a:moveTo>
                    <a:lnTo>
                      <a:pt x="5765800" y="1572547"/>
                    </a:lnTo>
                    <a:lnTo>
                      <a:pt x="2881630" y="584487"/>
                    </a:lnTo>
                    <a:lnTo>
                      <a:pt x="0" y="1572547"/>
                    </a:lnTo>
                    <a:lnTo>
                      <a:pt x="3810" y="410304"/>
                    </a:lnTo>
                    <a:lnTo>
                      <a:pt x="8890" y="174000"/>
                    </a:lnTo>
                    <a:lnTo>
                      <a:pt x="10160" y="0"/>
                    </a:lnTo>
                    <a:lnTo>
                      <a:pt x="5765800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1DD28AE4-CD2B-4730-85CA-4B4A94699F4D}"/>
                </a:ext>
              </a:extLst>
            </p:cNvPr>
            <p:cNvSpPr/>
            <p:nvPr/>
          </p:nvSpPr>
          <p:spPr>
            <a:xfrm rot="16200000">
              <a:off x="1230062" y="-516681"/>
              <a:ext cx="3309358" cy="4353863"/>
            </a:xfrm>
            <a:custGeom>
              <a:avLst/>
              <a:gdLst/>
              <a:ahLst/>
              <a:cxnLst/>
              <a:rect l="l" t="t" r="r" b="b"/>
              <a:pathLst>
                <a:path w="4975860" h="6546349">
                  <a:moveTo>
                    <a:pt x="4975860" y="0"/>
                  </a:moveTo>
                  <a:lnTo>
                    <a:pt x="4975860" y="5675130"/>
                  </a:lnTo>
                  <a:lnTo>
                    <a:pt x="2486660" y="6546349"/>
                  </a:lnTo>
                  <a:lnTo>
                    <a:pt x="0" y="5675130"/>
                  </a:lnTo>
                  <a:lnTo>
                    <a:pt x="1270" y="4933172"/>
                  </a:lnTo>
                  <a:lnTo>
                    <a:pt x="6350" y="1603127"/>
                  </a:lnTo>
                  <a:lnTo>
                    <a:pt x="0" y="0"/>
                  </a:lnTo>
                  <a:lnTo>
                    <a:pt x="497586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3511D5B-16F0-4D95-83BB-02EDC0426822}"/>
              </a:ext>
            </a:extLst>
          </p:cNvPr>
          <p:cNvSpPr txBox="1"/>
          <p:nvPr/>
        </p:nvSpPr>
        <p:spPr>
          <a:xfrm>
            <a:off x="6550496" y="5556838"/>
            <a:ext cx="327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Segoe UI Black" panose="020B0A02040204020203" pitchFamily="34" charset="0"/>
                <a:ea typeface="Segoe UI Black" panose="020B0A02040204020203" pitchFamily="34" charset="0"/>
              </a:rPr>
              <a:t>BETACV MEASURE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980F6F-258C-4D1E-9A60-95D88AC56450}"/>
              </a:ext>
            </a:extLst>
          </p:cNvPr>
          <p:cNvSpPr txBox="1"/>
          <p:nvPr/>
        </p:nvSpPr>
        <p:spPr>
          <a:xfrm>
            <a:off x="6768549" y="6032788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 is the ratio of the total mean of intra-cluster distance to the total mean of inter-cluster distance. </a:t>
            </a:r>
          </a:p>
          <a:p>
            <a:pPr algn="l"/>
            <a:endParaRPr lang="en-US" sz="24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smaller the value of </a:t>
            </a:r>
            <a:r>
              <a:rPr lang="en-US" sz="24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BetaCV</a:t>
            </a:r>
            <a:r>
              <a:rPr lang="en-US" sz="2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the better the similarity metric characterizes the cluster partition of queries on average.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4ECBEC-22FD-4501-A53A-35401390611C}"/>
              </a:ext>
            </a:extLst>
          </p:cNvPr>
          <p:cNvSpPr txBox="1"/>
          <p:nvPr/>
        </p:nvSpPr>
        <p:spPr>
          <a:xfrm>
            <a:off x="12594071" y="5551076"/>
            <a:ext cx="2479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Segoe UI Black" panose="020B0A02040204020203" pitchFamily="34" charset="0"/>
                <a:ea typeface="Segoe UI Black" panose="020B0A02040204020203" pitchFamily="34" charset="0"/>
              </a:rPr>
              <a:t>DUNN INDEX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EAF21B-6EC4-4EBF-8F5E-0B0E5B76C524}"/>
              </a:ext>
            </a:extLst>
          </p:cNvPr>
          <p:cNvSpPr txBox="1"/>
          <p:nvPr/>
        </p:nvSpPr>
        <p:spPr>
          <a:xfrm>
            <a:off x="12744010" y="6012741"/>
            <a:ext cx="51728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 is defined as the ratio between minimum distance between query pairs from different clusters and the maximum distance between query pairs from the same cluster.</a:t>
            </a:r>
          </a:p>
          <a:p>
            <a:pPr algn="l"/>
            <a:endParaRPr lang="en-US" sz="24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Higher values of Dunn Index indicate better worst-case performance of the clustering metric.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D19849-73A7-4883-B956-FF038622FAC1}"/>
              </a:ext>
            </a:extLst>
          </p:cNvPr>
          <p:cNvSpPr txBox="1"/>
          <p:nvPr/>
        </p:nvSpPr>
        <p:spPr>
          <a:xfrm>
            <a:off x="4861398" y="233914"/>
            <a:ext cx="967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u="none" strike="noStrike" baseline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EXPERIMENTAL METHODS</a:t>
            </a:r>
            <a:endParaRPr lang="en-US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0F0BC48-737B-4F09-87F7-A0BE5CD9C16A}"/>
              </a:ext>
            </a:extLst>
          </p:cNvPr>
          <p:cNvSpPr/>
          <p:nvPr/>
        </p:nvSpPr>
        <p:spPr>
          <a:xfrm>
            <a:off x="966210" y="1775685"/>
            <a:ext cx="7696200" cy="2947246"/>
          </a:xfrm>
          <a:prstGeom prst="roundRect">
            <a:avLst/>
          </a:prstGeom>
          <a:noFill/>
          <a:ln w="9525" cap="flat" cmpd="sng" algn="ctr">
            <a:solidFill>
              <a:srgbClr val="39BDB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CLUSTERING VALIDATION MEASURES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used to validate the quality of a labeled dataset by estimating two quantities: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degree of tightness of observations in the same label group and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degree of separations between observations in different label groups.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59E09C6-6CDE-4A6E-AF9E-020958CCDC73}"/>
              </a:ext>
            </a:extLst>
          </p:cNvPr>
          <p:cNvSpPr/>
          <p:nvPr/>
        </p:nvSpPr>
        <p:spPr>
          <a:xfrm>
            <a:off x="9291226" y="1750791"/>
            <a:ext cx="7696200" cy="2947246"/>
          </a:xfrm>
          <a:prstGeom prst="roundRect">
            <a:avLst/>
          </a:prstGeom>
          <a:noFill/>
          <a:ln w="9525" cap="flat" cmpd="sng" algn="ctr">
            <a:solidFill>
              <a:srgbClr val="39BDB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SIMILARITY METRICS</a:t>
            </a:r>
          </a:p>
          <a:p>
            <a:pPr algn="ctr"/>
            <a:endParaRPr lang="en-US" sz="2400" b="0" i="0" u="none" strike="noStrike" baseline="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the similarity metrics as defined in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Aouiche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 al. (2006),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Aligon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 al. (2014) and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Makiyama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 al. (2016).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" name="Picture 25">
            <a:extLst>
              <a:ext uri="{FF2B5EF4-FFF2-40B4-BE49-F238E27FC236}">
                <a16:creationId xmlns:a16="http://schemas.microsoft.com/office/drawing/2014/main" id="{054D6056-8194-4A14-A658-C919960F9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200400" y="-197485"/>
            <a:ext cx="1948276" cy="19482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67EA5A-0021-40C9-B228-D5A5BAE9DB33}"/>
              </a:ext>
            </a:extLst>
          </p:cNvPr>
          <p:cNvGrpSpPr/>
          <p:nvPr/>
        </p:nvGrpSpPr>
        <p:grpSpPr>
          <a:xfrm>
            <a:off x="15240" y="279613"/>
            <a:ext cx="9448799" cy="1524000"/>
            <a:chOff x="0" y="638175"/>
            <a:chExt cx="9448799" cy="1524000"/>
          </a:xfrm>
        </p:grpSpPr>
        <p:grpSp>
          <p:nvGrpSpPr>
            <p:cNvPr id="7" name="Group 7"/>
            <p:cNvGrpSpPr/>
            <p:nvPr/>
          </p:nvGrpSpPr>
          <p:grpSpPr>
            <a:xfrm>
              <a:off x="8001000" y="638175"/>
              <a:ext cx="1447799" cy="1524000"/>
              <a:chOff x="0" y="0"/>
              <a:chExt cx="1103964" cy="406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7780" y="22860"/>
                <a:ext cx="1078564" cy="360680"/>
              </a:xfrm>
              <a:prstGeom prst="flowChartDelay">
                <a:avLst/>
              </a:prstGeom>
              <a:solidFill>
                <a:srgbClr val="13538A"/>
              </a:solidFill>
            </p:spPr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E27DC-2D29-44D0-A7CC-D525B1CC7DD3}"/>
                </a:ext>
              </a:extLst>
            </p:cNvPr>
            <p:cNvSpPr/>
            <p:nvPr/>
          </p:nvSpPr>
          <p:spPr>
            <a:xfrm>
              <a:off x="0" y="723900"/>
              <a:ext cx="8229600" cy="1352550"/>
            </a:xfrm>
            <a:prstGeom prst="rect">
              <a:avLst/>
            </a:prstGeom>
            <a:solidFill>
              <a:srgbClr val="135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C86DEBE-18B8-42FC-8AD1-DB24588306CD}"/>
              </a:ext>
            </a:extLst>
          </p:cNvPr>
          <p:cNvSpPr txBox="1"/>
          <p:nvPr/>
        </p:nvSpPr>
        <p:spPr>
          <a:xfrm>
            <a:off x="1609482" y="54899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E1DFB507-9943-4A0C-9A38-4982D2457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40" y="118991"/>
            <a:ext cx="1845244" cy="18452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CF3758-0280-4B73-8586-9425B09E3E06}"/>
              </a:ext>
            </a:extLst>
          </p:cNvPr>
          <p:cNvSpPr txBox="1"/>
          <p:nvPr/>
        </p:nvSpPr>
        <p:spPr>
          <a:xfrm>
            <a:off x="843080" y="2302533"/>
            <a:ext cx="16535400" cy="279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first experiment was to evaluate which similarity metric can best capture the task performed by each query.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2C92D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black columns in Fig. 1 shows a comparison of three similarity metrics using each of the three quality measures.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can be seen in Fig. 1,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Aligon</a:t>
            </a: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seems to work the best for the workloads.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2C92D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experiment evaluated the effectiveness of regularization by applying it to each of the three metrics.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Fig. 1 shows the values of three validation measures both with and without regularization.</a:t>
            </a: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F6856-8F75-4385-9CD4-B9C806F6E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0594" y="5638793"/>
            <a:ext cx="5949900" cy="3689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776FC9-9860-4E73-8D8D-E2FF7E355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95" y="5642600"/>
            <a:ext cx="5883461" cy="3682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8020E7-E858-493B-A99D-41F3B5DBF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675" y="5642606"/>
            <a:ext cx="5791200" cy="3689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0F9404-3275-4FD8-8194-9B53B4A8A644}"/>
              </a:ext>
            </a:extLst>
          </p:cNvPr>
          <p:cNvSpPr txBox="1"/>
          <p:nvPr/>
        </p:nvSpPr>
        <p:spPr>
          <a:xfrm>
            <a:off x="7696200" y="9406062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312689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67EA5A-0021-40C9-B228-D5A5BAE9DB33}"/>
              </a:ext>
            </a:extLst>
          </p:cNvPr>
          <p:cNvGrpSpPr/>
          <p:nvPr/>
        </p:nvGrpSpPr>
        <p:grpSpPr>
          <a:xfrm>
            <a:off x="0" y="403388"/>
            <a:ext cx="9819404" cy="1352550"/>
            <a:chOff x="0" y="723900"/>
            <a:chExt cx="9438806" cy="1352550"/>
          </a:xfrm>
          <a:solidFill>
            <a:srgbClr val="39BDBB"/>
          </a:solidFill>
        </p:grpSpPr>
        <p:sp>
          <p:nvSpPr>
            <p:cNvPr id="8" name="Freeform 8"/>
            <p:cNvSpPr/>
            <p:nvPr/>
          </p:nvSpPr>
          <p:spPr>
            <a:xfrm>
              <a:off x="8024318" y="723900"/>
              <a:ext cx="1414488" cy="1352550"/>
            </a:xfrm>
            <a:prstGeom prst="flowChartDelay">
              <a:avLst/>
            </a:prstGeom>
            <a:grpFill/>
          </p:spPr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E27DC-2D29-44D0-A7CC-D525B1CC7DD3}"/>
                </a:ext>
              </a:extLst>
            </p:cNvPr>
            <p:cNvSpPr/>
            <p:nvPr/>
          </p:nvSpPr>
          <p:spPr>
            <a:xfrm>
              <a:off x="0" y="723900"/>
              <a:ext cx="8229600" cy="1352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C86DEBE-18B8-42FC-8AD1-DB24588306CD}"/>
              </a:ext>
            </a:extLst>
          </p:cNvPr>
          <p:cNvSpPr txBox="1"/>
          <p:nvPr/>
        </p:nvSpPr>
        <p:spPr>
          <a:xfrm>
            <a:off x="1511380" y="617998"/>
            <a:ext cx="549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C4A9A-C4C7-4FA9-B148-DF1E1E17CEBC}"/>
              </a:ext>
            </a:extLst>
          </p:cNvPr>
          <p:cNvSpPr txBox="1"/>
          <p:nvPr/>
        </p:nvSpPr>
        <p:spPr>
          <a:xfrm>
            <a:off x="410609" y="2196806"/>
            <a:ext cx="8991601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Finally, the Silhouette Coefficient for 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Aligon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Metric was evaluated.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39BDB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the graphs, the overall effects of regularization could be seen.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feature engineering steps provided an improvement across the board because they addressed the error reasons that were identified.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8F07D714-CCC7-4679-B477-C4A04461F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0480" y="105525"/>
            <a:ext cx="1948276" cy="1948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F33475-AB97-41B4-84D9-37B4D70F4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6357" y="391246"/>
            <a:ext cx="6217590" cy="3611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A45298-391F-4008-B905-59E1D8D3D6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65" t="66108" r="3424" b="5735"/>
          <a:stretch/>
        </p:blipFill>
        <p:spPr>
          <a:xfrm>
            <a:off x="9601200" y="4350750"/>
            <a:ext cx="7762747" cy="2292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4773-DCBD-4485-9341-2E1D4407BF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49" r="4237" b="67460"/>
          <a:stretch/>
        </p:blipFill>
        <p:spPr>
          <a:xfrm>
            <a:off x="585134" y="6991666"/>
            <a:ext cx="7762746" cy="2675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8A499-F23E-4362-B327-AF8FA71A39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7" t="36686" r="2737" b="36283"/>
          <a:stretch/>
        </p:blipFill>
        <p:spPr>
          <a:xfrm>
            <a:off x="9601199" y="6991666"/>
            <a:ext cx="7762747" cy="26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1948160" y="3467101"/>
            <a:ext cx="4419599" cy="6192882"/>
            <a:chOff x="0" y="0"/>
            <a:chExt cx="3992033" cy="6210300"/>
          </a:xfrm>
        </p:grpSpPr>
        <p:sp>
          <p:nvSpPr>
            <p:cNvPr id="13" name="AutoShape 13"/>
            <p:cNvSpPr/>
            <p:nvPr/>
          </p:nvSpPr>
          <p:spPr>
            <a:xfrm>
              <a:off x="0" y="1511300"/>
              <a:ext cx="3992033" cy="4699000"/>
            </a:xfrm>
            <a:prstGeom prst="rect">
              <a:avLst/>
            </a:prstGeom>
            <a:solidFill>
              <a:srgbClr val="B2F0EF"/>
            </a:solidFill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RESEARCH WORK</a:t>
              </a:r>
            </a:p>
            <a:p>
              <a:pPr algn="ctr"/>
              <a:endParaRPr lang="en-US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/>
              <a:r>
                <a:rPr lang="en-US" sz="24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Using Query clusters and partitioning, the properties of the SQL query dataset and its schema can be </a:t>
              </a:r>
              <a:r>
                <a:rPr lang="en-US" sz="2400" dirty="0" err="1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reasearched</a:t>
              </a:r>
              <a:r>
                <a:rPr lang="en-US" sz="24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0"/>
              <a:ext cx="3992033" cy="1917700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51083" y="366366"/>
              <a:ext cx="2289867" cy="2289867"/>
            </a:xfrm>
            <a:prstGeom prst="rect">
              <a:avLst/>
            </a:prstGeom>
          </p:spPr>
        </p:pic>
        <p:sp>
          <p:nvSpPr>
            <p:cNvPr id="62" name="Picture 16"/>
            <p:cNvSpPr/>
            <p:nvPr/>
          </p:nvSpPr>
          <p:spPr>
            <a:xfrm>
              <a:off x="1041582" y="556866"/>
              <a:ext cx="1908867" cy="1908867"/>
            </a:xfrm>
            <a:custGeom>
              <a:avLst/>
              <a:gdLst>
                <a:gd name="connsiteX0" fmla="*/ 1908867 w 1908867"/>
                <a:gd name="connsiteY0" fmla="*/ 954434 h 1908867"/>
                <a:gd name="connsiteX1" fmla="*/ 954434 w 1908867"/>
                <a:gd name="connsiteY1" fmla="*/ 1908867 h 1908867"/>
                <a:gd name="connsiteX2" fmla="*/ 0 w 1908867"/>
                <a:gd name="connsiteY2" fmla="*/ 954434 h 1908867"/>
                <a:gd name="connsiteX3" fmla="*/ 954434 w 1908867"/>
                <a:gd name="connsiteY3" fmla="*/ 0 h 1908867"/>
                <a:gd name="connsiteX4" fmla="*/ 1908867 w 1908867"/>
                <a:gd name="connsiteY4" fmla="*/ 954434 h 190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867" h="1908867">
                  <a:moveTo>
                    <a:pt x="1908867" y="954434"/>
                  </a:moveTo>
                  <a:cubicBezTo>
                    <a:pt x="1908867" y="1481553"/>
                    <a:pt x="1481553" y="1908867"/>
                    <a:pt x="954434" y="1908867"/>
                  </a:cubicBezTo>
                  <a:cubicBezTo>
                    <a:pt x="427314" y="1908867"/>
                    <a:pt x="0" y="1481553"/>
                    <a:pt x="0" y="954434"/>
                  </a:cubicBezTo>
                  <a:cubicBezTo>
                    <a:pt x="0" y="427314"/>
                    <a:pt x="427314" y="0"/>
                    <a:pt x="954434" y="0"/>
                  </a:cubicBezTo>
                  <a:cubicBezTo>
                    <a:pt x="1481553" y="0"/>
                    <a:pt x="1908867" y="427314"/>
                    <a:pt x="1908867" y="954434"/>
                  </a:cubicBezTo>
                  <a:close/>
                </a:path>
              </a:pathLst>
            </a:custGeom>
            <a:solidFill>
              <a:schemeClr val="lt1"/>
            </a:solidFill>
            <a:ln w="127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6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3.</a:t>
              </a:r>
            </a:p>
          </p:txBody>
        </p:sp>
      </p:grpSp>
      <p:grpSp>
        <p:nvGrpSpPr>
          <p:cNvPr id="45" name="Group 12">
            <a:extLst>
              <a:ext uri="{FF2B5EF4-FFF2-40B4-BE49-F238E27FC236}">
                <a16:creationId xmlns:a16="http://schemas.microsoft.com/office/drawing/2014/main" id="{5FBEE178-4C23-466B-877D-FCF686044919}"/>
              </a:ext>
            </a:extLst>
          </p:cNvPr>
          <p:cNvGrpSpPr/>
          <p:nvPr/>
        </p:nvGrpSpPr>
        <p:grpSpPr>
          <a:xfrm>
            <a:off x="7162801" y="3467101"/>
            <a:ext cx="4267200" cy="6192882"/>
            <a:chOff x="0" y="0"/>
            <a:chExt cx="3992033" cy="6210300"/>
          </a:xfrm>
        </p:grpSpPr>
        <p:sp>
          <p:nvSpPr>
            <p:cNvPr id="46" name="AutoShape 13">
              <a:extLst>
                <a:ext uri="{FF2B5EF4-FFF2-40B4-BE49-F238E27FC236}">
                  <a16:creationId xmlns:a16="http://schemas.microsoft.com/office/drawing/2014/main" id="{70ABD36B-1AF0-4E49-A6F4-61E20393DB96}"/>
                </a:ext>
              </a:extLst>
            </p:cNvPr>
            <p:cNvSpPr/>
            <p:nvPr/>
          </p:nvSpPr>
          <p:spPr>
            <a:xfrm>
              <a:off x="0" y="1511300"/>
              <a:ext cx="3992033" cy="4699000"/>
            </a:xfrm>
            <a:prstGeom prst="rect">
              <a:avLst/>
            </a:prstGeom>
            <a:solidFill>
              <a:srgbClr val="3EDAD8"/>
            </a:solidFill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DETECT OUTLIERS</a:t>
              </a:r>
            </a:p>
            <a:p>
              <a:pPr algn="ctr"/>
              <a:endParaRPr lang="en-US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/>
              <a:r>
                <a:rPr lang="en-US" sz="24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By identifying the query clusters and partitioning the queries, all outliers can be detected.</a:t>
              </a:r>
            </a:p>
            <a:p>
              <a:endParaRPr lang="en-US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47" name="AutoShape 14">
              <a:extLst>
                <a:ext uri="{FF2B5EF4-FFF2-40B4-BE49-F238E27FC236}">
                  <a16:creationId xmlns:a16="http://schemas.microsoft.com/office/drawing/2014/main" id="{E8009B04-BFD1-47E4-B06D-279E460A7194}"/>
                </a:ext>
              </a:extLst>
            </p:cNvPr>
            <p:cNvSpPr/>
            <p:nvPr/>
          </p:nvSpPr>
          <p:spPr>
            <a:xfrm>
              <a:off x="0" y="0"/>
              <a:ext cx="3992033" cy="1917700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48" name="Picture 15">
              <a:extLst>
                <a:ext uri="{FF2B5EF4-FFF2-40B4-BE49-F238E27FC236}">
                  <a16:creationId xmlns:a16="http://schemas.microsoft.com/office/drawing/2014/main" id="{C163B39C-8B64-4B24-B813-6C54A6FF6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51083" y="366366"/>
              <a:ext cx="2289867" cy="2289867"/>
            </a:xfrm>
            <a:prstGeom prst="rect">
              <a:avLst/>
            </a:prstGeom>
          </p:spPr>
        </p:pic>
        <p:sp>
          <p:nvSpPr>
            <p:cNvPr id="61" name="Picture 16">
              <a:extLst>
                <a:ext uri="{FF2B5EF4-FFF2-40B4-BE49-F238E27FC236}">
                  <a16:creationId xmlns:a16="http://schemas.microsoft.com/office/drawing/2014/main" id="{F0643F3F-9DFA-4640-9593-F8B68334528E}"/>
                </a:ext>
              </a:extLst>
            </p:cNvPr>
            <p:cNvSpPr/>
            <p:nvPr/>
          </p:nvSpPr>
          <p:spPr>
            <a:xfrm>
              <a:off x="1040933" y="556866"/>
              <a:ext cx="1908867" cy="1908867"/>
            </a:xfrm>
            <a:custGeom>
              <a:avLst/>
              <a:gdLst>
                <a:gd name="connsiteX0" fmla="*/ 1908867 w 1908867"/>
                <a:gd name="connsiteY0" fmla="*/ 954434 h 1908867"/>
                <a:gd name="connsiteX1" fmla="*/ 954434 w 1908867"/>
                <a:gd name="connsiteY1" fmla="*/ 1908867 h 1908867"/>
                <a:gd name="connsiteX2" fmla="*/ 0 w 1908867"/>
                <a:gd name="connsiteY2" fmla="*/ 954434 h 1908867"/>
                <a:gd name="connsiteX3" fmla="*/ 954434 w 1908867"/>
                <a:gd name="connsiteY3" fmla="*/ 0 h 1908867"/>
                <a:gd name="connsiteX4" fmla="*/ 1908867 w 1908867"/>
                <a:gd name="connsiteY4" fmla="*/ 954434 h 190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867" h="1908867">
                  <a:moveTo>
                    <a:pt x="1908867" y="954434"/>
                  </a:moveTo>
                  <a:cubicBezTo>
                    <a:pt x="1908867" y="1481553"/>
                    <a:pt x="1481553" y="1908867"/>
                    <a:pt x="954434" y="1908867"/>
                  </a:cubicBezTo>
                  <a:cubicBezTo>
                    <a:pt x="427314" y="1908867"/>
                    <a:pt x="0" y="1481553"/>
                    <a:pt x="0" y="954434"/>
                  </a:cubicBezTo>
                  <a:cubicBezTo>
                    <a:pt x="0" y="427314"/>
                    <a:pt x="427314" y="0"/>
                    <a:pt x="954434" y="0"/>
                  </a:cubicBezTo>
                  <a:cubicBezTo>
                    <a:pt x="1481553" y="0"/>
                    <a:pt x="1908867" y="427314"/>
                    <a:pt x="1908867" y="954434"/>
                  </a:cubicBezTo>
                  <a:close/>
                </a:path>
              </a:pathLst>
            </a:custGeom>
            <a:solidFill>
              <a:schemeClr val="lt1"/>
            </a:solidFill>
            <a:ln w="127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6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2.</a:t>
              </a:r>
            </a:p>
          </p:txBody>
        </p:sp>
      </p:grpSp>
      <p:grpSp>
        <p:nvGrpSpPr>
          <p:cNvPr id="55" name="Group 12">
            <a:extLst>
              <a:ext uri="{FF2B5EF4-FFF2-40B4-BE49-F238E27FC236}">
                <a16:creationId xmlns:a16="http://schemas.microsoft.com/office/drawing/2014/main" id="{F3E87336-9523-4823-A602-16DDC0C13830}"/>
              </a:ext>
            </a:extLst>
          </p:cNvPr>
          <p:cNvGrpSpPr/>
          <p:nvPr/>
        </p:nvGrpSpPr>
        <p:grpSpPr>
          <a:xfrm>
            <a:off x="2286000" y="3467100"/>
            <a:ext cx="4343402" cy="6192883"/>
            <a:chOff x="0" y="0"/>
            <a:chExt cx="3992033" cy="6210300"/>
          </a:xfrm>
        </p:grpSpPr>
        <p:sp>
          <p:nvSpPr>
            <p:cNvPr id="56" name="AutoShape 13">
              <a:extLst>
                <a:ext uri="{FF2B5EF4-FFF2-40B4-BE49-F238E27FC236}">
                  <a16:creationId xmlns:a16="http://schemas.microsoft.com/office/drawing/2014/main" id="{BAA47725-ED84-465E-AD18-3813BF5939F6}"/>
                </a:ext>
              </a:extLst>
            </p:cNvPr>
            <p:cNvSpPr/>
            <p:nvPr/>
          </p:nvSpPr>
          <p:spPr>
            <a:xfrm>
              <a:off x="0" y="1511300"/>
              <a:ext cx="3992033" cy="4699000"/>
            </a:xfrm>
            <a:prstGeom prst="rect">
              <a:avLst/>
            </a:prstGeom>
            <a:solidFill>
              <a:srgbClr val="2C92D5"/>
            </a:solidFill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ctr"/>
              <a:endParaRPr lang="en-US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IMPROVE DATABASE PERFORMANCE</a:t>
              </a:r>
            </a:p>
            <a:p>
              <a:pPr algn="ctr"/>
              <a:endParaRPr lang="en-US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/>
              <a:r>
                <a:rPr lang="en-US" sz="24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By creating views of the most frequent complex queries, the database performance can be improved substantially.</a:t>
              </a:r>
            </a:p>
            <a:p>
              <a:endParaRPr lang="en-US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en-US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7" name="AutoShape 14">
              <a:extLst>
                <a:ext uri="{FF2B5EF4-FFF2-40B4-BE49-F238E27FC236}">
                  <a16:creationId xmlns:a16="http://schemas.microsoft.com/office/drawing/2014/main" id="{E2FFB982-6955-4A3D-91AC-D73B19FDCE69}"/>
                </a:ext>
              </a:extLst>
            </p:cNvPr>
            <p:cNvSpPr/>
            <p:nvPr/>
          </p:nvSpPr>
          <p:spPr>
            <a:xfrm>
              <a:off x="0" y="0"/>
              <a:ext cx="3992033" cy="1917700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58" name="Picture 15">
              <a:extLst>
                <a:ext uri="{FF2B5EF4-FFF2-40B4-BE49-F238E27FC236}">
                  <a16:creationId xmlns:a16="http://schemas.microsoft.com/office/drawing/2014/main" id="{B02E00BD-354C-44A0-B68E-BAE9E497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56054" y="366365"/>
              <a:ext cx="2279923" cy="2289867"/>
            </a:xfrm>
            <a:prstGeom prst="rect">
              <a:avLst/>
            </a:prstGeom>
          </p:spPr>
        </p:pic>
        <p:sp>
          <p:nvSpPr>
            <p:cNvPr id="60" name="Picture 16">
              <a:extLst>
                <a:ext uri="{FF2B5EF4-FFF2-40B4-BE49-F238E27FC236}">
                  <a16:creationId xmlns:a16="http://schemas.microsoft.com/office/drawing/2014/main" id="{DE5C2433-E1E5-4B72-80E3-F87E8B91B230}"/>
                </a:ext>
              </a:extLst>
            </p:cNvPr>
            <p:cNvSpPr/>
            <p:nvPr/>
          </p:nvSpPr>
          <p:spPr>
            <a:xfrm>
              <a:off x="1041582" y="556866"/>
              <a:ext cx="1908867" cy="1908867"/>
            </a:xfrm>
            <a:custGeom>
              <a:avLst/>
              <a:gdLst>
                <a:gd name="connsiteX0" fmla="*/ 1908867 w 1908867"/>
                <a:gd name="connsiteY0" fmla="*/ 954434 h 1908867"/>
                <a:gd name="connsiteX1" fmla="*/ 954434 w 1908867"/>
                <a:gd name="connsiteY1" fmla="*/ 1908867 h 1908867"/>
                <a:gd name="connsiteX2" fmla="*/ 0 w 1908867"/>
                <a:gd name="connsiteY2" fmla="*/ 954434 h 1908867"/>
                <a:gd name="connsiteX3" fmla="*/ 954434 w 1908867"/>
                <a:gd name="connsiteY3" fmla="*/ 0 h 1908867"/>
                <a:gd name="connsiteX4" fmla="*/ 1908867 w 1908867"/>
                <a:gd name="connsiteY4" fmla="*/ 954434 h 190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867" h="1908867">
                  <a:moveTo>
                    <a:pt x="1908867" y="954434"/>
                  </a:moveTo>
                  <a:cubicBezTo>
                    <a:pt x="1908867" y="1481553"/>
                    <a:pt x="1481553" y="1908867"/>
                    <a:pt x="954434" y="1908867"/>
                  </a:cubicBezTo>
                  <a:cubicBezTo>
                    <a:pt x="427314" y="1908867"/>
                    <a:pt x="0" y="1481553"/>
                    <a:pt x="0" y="954434"/>
                  </a:cubicBezTo>
                  <a:cubicBezTo>
                    <a:pt x="0" y="427314"/>
                    <a:pt x="427314" y="0"/>
                    <a:pt x="954434" y="0"/>
                  </a:cubicBezTo>
                  <a:cubicBezTo>
                    <a:pt x="1481553" y="0"/>
                    <a:pt x="1908867" y="427314"/>
                    <a:pt x="1908867" y="954434"/>
                  </a:cubicBezTo>
                  <a:close/>
                </a:path>
              </a:pathLst>
            </a:custGeom>
            <a:solidFill>
              <a:schemeClr val="lt1"/>
            </a:solidFill>
            <a:ln w="127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6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1.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7982EC0-9A34-4761-9945-5773FC81F1D2}"/>
              </a:ext>
            </a:extLst>
          </p:cNvPr>
          <p:cNvSpPr txBox="1"/>
          <p:nvPr/>
        </p:nvSpPr>
        <p:spPr>
          <a:xfrm>
            <a:off x="5181600" y="997426"/>
            <a:ext cx="910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SCENARIOS </a:t>
            </a:r>
          </a:p>
        </p:txBody>
      </p:sp>
      <p:pic>
        <p:nvPicPr>
          <p:cNvPr id="65" name="Picture 16">
            <a:extLst>
              <a:ext uri="{FF2B5EF4-FFF2-40B4-BE49-F238E27FC236}">
                <a16:creationId xmlns:a16="http://schemas.microsoft.com/office/drawing/2014/main" id="{31BDADEF-E9F6-4477-809F-43B0BAB29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393058" y="339162"/>
            <a:ext cx="1948276" cy="19482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1114</Words>
  <Application>Microsoft Office PowerPoint</Application>
  <PresentationFormat>Custom</PresentationFormat>
  <Paragraphs>157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Rounded MT Bold</vt:lpstr>
      <vt:lpstr>Arial</vt:lpstr>
      <vt:lpstr>SourceSansPro-Regular</vt:lpstr>
      <vt:lpstr>Segoe UI Black</vt:lpstr>
      <vt:lpstr>Calibri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Black Step by Step Process Chart Presentation</dc:title>
  <dc:creator>aiman</dc:creator>
  <cp:lastModifiedBy>Aiman Siddiqua</cp:lastModifiedBy>
  <cp:revision>75</cp:revision>
  <dcterms:created xsi:type="dcterms:W3CDTF">2006-08-16T00:00:00Z</dcterms:created>
  <dcterms:modified xsi:type="dcterms:W3CDTF">2021-04-19T12:17:15Z</dcterms:modified>
  <dc:identifier>DAEb82ytHLo</dc:identifier>
</cp:coreProperties>
</file>