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5788"/>
  </p:normalViewPr>
  <p:slideViewPr>
    <p:cSldViewPr snapToGrid="0" snapToObjects="1">
      <p:cViewPr varScale="1">
        <p:scale>
          <a:sx n="100" d="100"/>
          <a:sy n="100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CD42F-2C1C-A14E-B1FC-97F49A0A6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FF879-13A0-D347-8118-01BE74602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854E3-CBD0-4E43-AA21-49A0C976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396-7E25-9745-B6C2-F2D1E36E5746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40FF5-F76A-7B4D-8C18-DE00AE45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451FC-3033-724B-9EFA-944332EC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3E50-7760-0045-BE37-D82D457EA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75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08A04-A486-AE4C-B69A-73556950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6DA16-EECF-D34D-822A-660565239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A1476-DABB-B841-A644-65A1C5E3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396-7E25-9745-B6C2-F2D1E36E5746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6B9E6-AE7F-C845-8A5C-61CE0A53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DF960-529F-A84D-8FBB-F0B57120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3E50-7760-0045-BE37-D82D457EA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61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99B724-5B75-1642-8FF4-9DE649EE9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3F90C-6444-FD4F-A69D-EE934CF7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B6BB1-FF88-9447-964A-4EBF9F8A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396-7E25-9745-B6C2-F2D1E36E5746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D3A69-1070-7544-A525-236122D1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42925-DDE7-6947-A907-49BD3F5C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3E50-7760-0045-BE37-D82D457EA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7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14C15-1E00-1C4F-B65B-90895768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DB479-7D63-ED4B-88FF-90EBB8B5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4D61E-E58A-CA48-9B31-CC780A7F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396-7E25-9745-B6C2-F2D1E36E5746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F5C34-4ECB-3F44-BD82-B9D87643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B885F-AE99-EB45-B3C8-14F64625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3E50-7760-0045-BE37-D82D457EA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98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7C0D0-E2BC-5847-B1B0-968A1597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3A21F-6155-284E-9A1F-8EE92891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FFB73-B82E-7241-89A4-BE706432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396-7E25-9745-B6C2-F2D1E36E5746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C059B-E945-9142-93E6-1C9CC84D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7AC41-1CA4-3444-9510-850FE5DE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3E50-7760-0045-BE37-D82D457EA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26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E3BB2-3F51-E246-8C09-C734F7F7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126CC-027C-804C-B895-1E9B7907E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08B5E6-FC16-BA48-8009-ECB2D664E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CA5A6-4D57-474C-AC46-8A01DE12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396-7E25-9745-B6C2-F2D1E36E5746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47514-06DF-B44B-8947-9A64D68B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7FB7E-8380-6B4D-9952-8F38FCDB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3E50-7760-0045-BE37-D82D457EA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26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1BCAC-A78A-0242-912D-C157737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A7BA5-BFBF-184C-8DFC-B95F5AC68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44896-EA64-AD4A-9DB8-4CD8CA155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3A1B8-249F-9B46-AE2D-93A9D370C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D20FC6-C02C-1041-9D86-D3964B250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57C011-2000-FC42-B554-EABB94C5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396-7E25-9745-B6C2-F2D1E36E5746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16DD04-2C8E-2E47-92EA-4F5EE012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EBCA16-27CC-F540-AE24-ECB24484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3E50-7760-0045-BE37-D82D457EA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68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7FDDD-D8D7-6242-9742-E5075208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E67563-E67C-914D-A682-D5385418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396-7E25-9745-B6C2-F2D1E36E5746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41EC68-F2FC-F04A-9541-25C05863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B8DEC8-256C-824A-8032-9A40E190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3E50-7760-0045-BE37-D82D457EA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86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2D3108-DDD8-7949-A59C-A946B91A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396-7E25-9745-B6C2-F2D1E36E5746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73406A-F6E4-C143-8D40-099609A4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972AB4-E8AA-274A-BB9D-66AA053D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3E50-7760-0045-BE37-D82D457EA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77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491D8-4A8F-5A43-B4F5-CBD2AC31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1267B-2885-9049-BBE3-B4E9EB33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FB810-42C4-AE44-889B-D534A177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29F2E-5CD1-5E40-9C0F-A4D06D7A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396-7E25-9745-B6C2-F2D1E36E5746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B86D82-AAC7-7D42-BCF3-E447B3A9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4D1A5-8552-5346-9B81-2E545AD3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3E50-7760-0045-BE37-D82D457EA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1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36EDC-3CDC-B34B-A855-DC57834C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F76221-7EDA-2947-8968-B248EA4ED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F5B942-73EB-9945-A2E3-14E9884CD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C88EA-ECBA-2D4F-9E2E-A1BD22C3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396-7E25-9745-B6C2-F2D1E36E5746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D9909-B8B1-8842-9D94-3CB67525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92701-6ED0-3242-8A7A-890B16FF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3E50-7760-0045-BE37-D82D457EA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28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A1AE1A-E2DE-3D46-B3C5-58558127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F1678-FB6E-DE46-8FD5-6DF8BE46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3A151-BD67-AD40-8D66-7F2F97609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1D396-7E25-9745-B6C2-F2D1E36E5746}" type="datetimeFigureOut">
              <a:rPr kumimoji="1" lang="zh-CN" altLang="en-US" smtClean="0"/>
              <a:t>2023/4/18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BF061-05D6-4641-91F8-A861D818D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63941-31BD-CA41-97C8-5E4639547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3E50-7760-0045-BE37-D82D457EA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50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5D4A12-B318-B84D-8208-F75EA9514F66}"/>
              </a:ext>
            </a:extLst>
          </p:cNvPr>
          <p:cNvSpPr txBox="1"/>
          <p:nvPr/>
        </p:nvSpPr>
        <p:spPr>
          <a:xfrm>
            <a:off x="2057400" y="16002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基于贝叶斯深度学习的雷达有源干扰识别方法研究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EB395-07B8-244B-A7D9-751F86BCEA51}"/>
              </a:ext>
            </a:extLst>
          </p:cNvPr>
          <p:cNvSpPr txBox="1"/>
          <p:nvPr/>
        </p:nvSpPr>
        <p:spPr>
          <a:xfrm>
            <a:off x="9204325" y="4629090"/>
            <a:ext cx="125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马博俊</a:t>
            </a:r>
          </a:p>
        </p:txBody>
      </p:sp>
    </p:spTree>
    <p:extLst>
      <p:ext uri="{BB962C8B-B14F-4D97-AF65-F5344CB8AC3E}">
        <p14:creationId xmlns:p14="http://schemas.microsoft.com/office/powerpoint/2010/main" val="190525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>
            <a:extLst>
              <a:ext uri="{FF2B5EF4-FFF2-40B4-BE49-F238E27FC236}">
                <a16:creationId xmlns:a16="http://schemas.microsoft.com/office/drawing/2014/main" id="{714572FA-542C-A240-8AF7-A7743F48B229}"/>
              </a:ext>
            </a:extLst>
          </p:cNvPr>
          <p:cNvSpPr/>
          <p:nvPr/>
        </p:nvSpPr>
        <p:spPr>
          <a:xfrm>
            <a:off x="533394" y="488009"/>
            <a:ext cx="10564684" cy="156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引入了贝叶斯方法，将每个权重由点估计的方式改为</a:t>
            </a: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概率分布的形式</a:t>
            </a:r>
            <a:r>
              <a:rPr lang="zh-CN" altLang="en-US" sz="2200" dirty="0">
                <a:ea typeface="微软雅黑" panose="020B0503020204020204" pitchFamily="34" charset="-122"/>
              </a:rPr>
              <a:t>表示，使用高斯分布来表示每个权重参数，那么原来的权重值，就可以表示为高斯分布的参数，即均值和标准差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0823D4F6-B00B-AD4C-BF45-5AF5F9BD2AE5}"/>
              </a:ext>
            </a:extLst>
          </p:cNvPr>
          <p:cNvGrpSpPr/>
          <p:nvPr/>
        </p:nvGrpSpPr>
        <p:grpSpPr>
          <a:xfrm>
            <a:off x="1985210" y="2847731"/>
            <a:ext cx="7661054" cy="3134232"/>
            <a:chOff x="1985210" y="2847731"/>
            <a:chExt cx="7661054" cy="3134232"/>
          </a:xfrm>
          <a:solidFill>
            <a:schemeClr val="bg1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333D142-47C8-A148-BCD3-3744DA5FFD2B}"/>
                </a:ext>
              </a:extLst>
            </p:cNvPr>
            <p:cNvSpPr/>
            <p:nvPr/>
          </p:nvSpPr>
          <p:spPr>
            <a:xfrm>
              <a:off x="1985210" y="2847731"/>
              <a:ext cx="7661053" cy="3134232"/>
            </a:xfrm>
            <a:prstGeom prst="rect">
              <a:avLst/>
            </a:prstGeom>
            <a:grpFill/>
            <a:ln w="38100" cap="flat">
              <a:noFill/>
              <a:prstDash val="solid"/>
              <a:miter lim="400000"/>
            </a:ln>
            <a:effectLst/>
          </p:spPr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854A5051-9410-BD46-BDEE-B7705AE1AD9C}"/>
                </a:ext>
              </a:extLst>
            </p:cNvPr>
            <p:cNvGrpSpPr/>
            <p:nvPr/>
          </p:nvGrpSpPr>
          <p:grpSpPr>
            <a:xfrm>
              <a:off x="2164173" y="2847731"/>
              <a:ext cx="7482091" cy="3134232"/>
              <a:chOff x="1107584" y="870262"/>
              <a:chExt cx="7482091" cy="3134232"/>
            </a:xfrm>
            <a:grpFill/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CC574B1D-7972-E14C-9111-3D42DE342C9C}"/>
                  </a:ext>
                </a:extLst>
              </p:cNvPr>
              <p:cNvGrpSpPr/>
              <p:nvPr/>
            </p:nvGrpSpPr>
            <p:grpSpPr>
              <a:xfrm>
                <a:off x="1107584" y="870262"/>
                <a:ext cx="7482091" cy="3134232"/>
                <a:chOff x="1107584" y="870262"/>
                <a:chExt cx="7482091" cy="3134232"/>
              </a:xfrm>
              <a:grpFill/>
            </p:grpSpPr>
            <p:grpSp>
              <p:nvGrpSpPr>
                <p:cNvPr id="131" name="组合 130">
                  <a:extLst>
                    <a:ext uri="{FF2B5EF4-FFF2-40B4-BE49-F238E27FC236}">
                      <a16:creationId xmlns:a16="http://schemas.microsoft.com/office/drawing/2014/main" id="{E497C724-9F4F-E640-A3B8-088E228D3E25}"/>
                    </a:ext>
                  </a:extLst>
                </p:cNvPr>
                <p:cNvGrpSpPr/>
                <p:nvPr/>
              </p:nvGrpSpPr>
              <p:grpSpPr>
                <a:xfrm>
                  <a:off x="1107584" y="872341"/>
                  <a:ext cx="3499834" cy="2844356"/>
                  <a:chOff x="1867437" y="769310"/>
                  <a:chExt cx="3499834" cy="2844356"/>
                </a:xfrm>
                <a:grpFill/>
              </p:grpSpPr>
              <p:sp>
                <p:nvSpPr>
                  <p:cNvPr id="170" name="文本框 169">
                    <a:extLst>
                      <a:ext uri="{FF2B5EF4-FFF2-40B4-BE49-F238E27FC236}">
                        <a16:creationId xmlns:a16="http://schemas.microsoft.com/office/drawing/2014/main" id="{F5AF62C6-C8AF-9644-B01D-50172D5981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437" y="772732"/>
                    <a:ext cx="1075386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a:t>输入层</a:t>
                    </a:r>
                  </a:p>
                </p:txBody>
              </p:sp>
              <p:sp>
                <p:nvSpPr>
                  <p:cNvPr id="171" name="文本框 170">
                    <a:extLst>
                      <a:ext uri="{FF2B5EF4-FFF2-40B4-BE49-F238E27FC236}">
                        <a16:creationId xmlns:a16="http://schemas.microsoft.com/office/drawing/2014/main" id="{43AD7DCE-1940-DD42-B01B-E5A3E790F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103809" y="772732"/>
                    <a:ext cx="1075386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a:t>隐藏层</a:t>
                    </a:r>
                  </a:p>
                </p:txBody>
              </p:sp>
              <p:sp>
                <p:nvSpPr>
                  <p:cNvPr id="172" name="文本框 171">
                    <a:extLst>
                      <a:ext uri="{FF2B5EF4-FFF2-40B4-BE49-F238E27FC236}">
                        <a16:creationId xmlns:a16="http://schemas.microsoft.com/office/drawing/2014/main" id="{FD8BC2D5-BB9B-7F4D-B0AB-E703935CC04B}"/>
                      </a:ext>
                    </a:extLst>
                  </p:cNvPr>
                  <p:cNvSpPr txBox="1"/>
                  <p:nvPr/>
                </p:nvSpPr>
                <p:spPr>
                  <a:xfrm>
                    <a:off x="4291885" y="769310"/>
                    <a:ext cx="1075386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a:t>输出层</a:t>
                    </a:r>
                  </a:p>
                </p:txBody>
              </p:sp>
              <p:grpSp>
                <p:nvGrpSpPr>
                  <p:cNvPr id="173" name="组合 172">
                    <a:extLst>
                      <a:ext uri="{FF2B5EF4-FFF2-40B4-BE49-F238E27FC236}">
                        <a16:creationId xmlns:a16="http://schemas.microsoft.com/office/drawing/2014/main" id="{924B49DD-1E83-B441-ACF2-A7D0254483C5}"/>
                      </a:ext>
                    </a:extLst>
                  </p:cNvPr>
                  <p:cNvGrpSpPr/>
                  <p:nvPr/>
                </p:nvGrpSpPr>
                <p:grpSpPr>
                  <a:xfrm>
                    <a:off x="2472744" y="1248251"/>
                    <a:ext cx="625967" cy="1501387"/>
                    <a:chOff x="2472744" y="1248251"/>
                    <a:chExt cx="625967" cy="1501387"/>
                  </a:xfrm>
                  <a:grpFill/>
                </p:grpSpPr>
                <p:cxnSp>
                  <p:nvCxnSpPr>
                    <p:cNvPr id="209" name="直线箭头连接符 208">
                      <a:extLst>
                        <a:ext uri="{FF2B5EF4-FFF2-40B4-BE49-F238E27FC236}">
                          <a16:creationId xmlns:a16="http://schemas.microsoft.com/office/drawing/2014/main" id="{AA2AC667-0A2A-F345-A5F6-3B1B5F6463A7}"/>
                        </a:ext>
                      </a:extLst>
                    </p:cNvPr>
                    <p:cNvCxnSpPr>
                      <a:cxnSpLocks/>
                      <a:stCxn id="205" idx="6"/>
                      <a:endCxn id="203" idx="2"/>
                    </p:cNvCxnSpPr>
                    <p:nvPr/>
                  </p:nvCxnSpPr>
                  <p:spPr>
                    <a:xfrm>
                      <a:off x="2472744" y="1429555"/>
                      <a:ext cx="470079" cy="302655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0" name="组合 209">
                      <a:extLst>
                        <a:ext uri="{FF2B5EF4-FFF2-40B4-BE49-F238E27FC236}">
                          <a16:creationId xmlns:a16="http://schemas.microsoft.com/office/drawing/2014/main" id="{8DFA2350-DD5F-AD4D-828F-160F9C344C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72744" y="1248251"/>
                      <a:ext cx="625967" cy="1501387"/>
                      <a:chOff x="2472744" y="1248251"/>
                      <a:chExt cx="625967" cy="1501387"/>
                    </a:xfrm>
                    <a:grpFill/>
                  </p:grpSpPr>
                  <p:cxnSp>
                    <p:nvCxnSpPr>
                      <p:cNvPr id="211" name="直线箭头连接符 210">
                        <a:extLst>
                          <a:ext uri="{FF2B5EF4-FFF2-40B4-BE49-F238E27FC236}">
                            <a16:creationId xmlns:a16="http://schemas.microsoft.com/office/drawing/2014/main" id="{34C2D616-7D53-464E-BD34-40426BA3B5F2}"/>
                          </a:ext>
                        </a:extLst>
                      </p:cNvPr>
                      <p:cNvCxnSpPr>
                        <a:cxnSpLocks/>
                        <a:stCxn id="205" idx="6"/>
                        <a:endCxn id="202" idx="2"/>
                      </p:cNvCxnSpPr>
                      <p:nvPr/>
                    </p:nvCxnSpPr>
                    <p:spPr>
                      <a:xfrm>
                        <a:off x="2472744" y="1429555"/>
                        <a:ext cx="470079" cy="811369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2" name="直线箭头连接符 211">
                        <a:extLst>
                          <a:ext uri="{FF2B5EF4-FFF2-40B4-BE49-F238E27FC236}">
                            <a16:creationId xmlns:a16="http://schemas.microsoft.com/office/drawing/2014/main" id="{FE29ED0B-1EF5-9049-BE94-051A376F9C89}"/>
                          </a:ext>
                        </a:extLst>
                      </p:cNvPr>
                      <p:cNvCxnSpPr>
                        <a:cxnSpLocks/>
                        <a:stCxn id="205" idx="6"/>
                        <a:endCxn id="204" idx="2"/>
                      </p:cNvCxnSpPr>
                      <p:nvPr/>
                    </p:nvCxnSpPr>
                    <p:spPr>
                      <a:xfrm>
                        <a:off x="2472744" y="1429555"/>
                        <a:ext cx="470079" cy="1320083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3" name="文本框 212">
                            <a:extLst>
                              <a:ext uri="{FF2B5EF4-FFF2-40B4-BE49-F238E27FC236}">
                                <a16:creationId xmlns:a16="http://schemas.microsoft.com/office/drawing/2014/main" id="{8A6B9818-CF1D-7942-A377-7154098466F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573090" y="1248251"/>
                            <a:ext cx="470079" cy="37196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kumimoji="1"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kumimoji="1" lang="zh-CN" altLang="en-US" dirty="0">
                              <a:solidFill>
                                <a:schemeClr val="tx1"/>
                              </a:solidFill>
                              <a:latin typeface="SimSun" panose="02010600030101010101" pitchFamily="2" charset="-122"/>
                              <a:ea typeface="SimSun" panose="02010600030101010101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8" name="文本框 117">
                            <a:extLst>
                              <a:ext uri="{FF2B5EF4-FFF2-40B4-BE49-F238E27FC236}">
                                <a16:creationId xmlns:a16="http://schemas.microsoft.com/office/drawing/2014/main" id="{27BE75C2-E4FB-494A-9A24-5F3C2C66BAD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573090" y="1248251"/>
                            <a:ext cx="470079" cy="371961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4" name="文本框 213">
                            <a:extLst>
                              <a:ext uri="{FF2B5EF4-FFF2-40B4-BE49-F238E27FC236}">
                                <a16:creationId xmlns:a16="http://schemas.microsoft.com/office/drawing/2014/main" id="{F179887D-0626-1446-ADB6-79B58B77116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628632" y="1721408"/>
                            <a:ext cx="470079" cy="37247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kumimoji="1"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kumimoji="1" lang="zh-CN" altLang="en-US" dirty="0">
                              <a:solidFill>
                                <a:schemeClr val="tx1"/>
                              </a:solidFill>
                              <a:latin typeface="SimSun" panose="02010600030101010101" pitchFamily="2" charset="-122"/>
                              <a:ea typeface="SimSun" panose="02010600030101010101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9" name="文本框 118">
                            <a:extLst>
                              <a:ext uri="{FF2B5EF4-FFF2-40B4-BE49-F238E27FC236}">
                                <a16:creationId xmlns:a16="http://schemas.microsoft.com/office/drawing/2014/main" id="{BB158B23-A0C9-AA42-95DD-CFE7FDF5381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28632" y="1721408"/>
                            <a:ext cx="470079" cy="37247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5" name="文本框 214">
                            <a:extLst>
                              <a:ext uri="{FF2B5EF4-FFF2-40B4-BE49-F238E27FC236}">
                                <a16:creationId xmlns:a16="http://schemas.microsoft.com/office/drawing/2014/main" id="{9D6E3666-C147-EA49-B9C2-A90674B5ACF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573090" y="2189899"/>
                            <a:ext cx="470079" cy="37388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kumimoji="1"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kumimoji="1" lang="zh-CN" altLang="en-US" dirty="0">
                              <a:solidFill>
                                <a:schemeClr val="tx1"/>
                              </a:solidFill>
                              <a:latin typeface="SimSun" panose="02010600030101010101" pitchFamily="2" charset="-122"/>
                              <a:ea typeface="SimSun" panose="02010600030101010101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0" name="文本框 119">
                            <a:extLst>
                              <a:ext uri="{FF2B5EF4-FFF2-40B4-BE49-F238E27FC236}">
                                <a16:creationId xmlns:a16="http://schemas.microsoft.com/office/drawing/2014/main" id="{3FD81F54-BC71-2749-B92C-A34E92CCE0A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573090" y="2189899"/>
                            <a:ext cx="470079" cy="37388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74" name="组合 173">
                    <a:extLst>
                      <a:ext uri="{FF2B5EF4-FFF2-40B4-BE49-F238E27FC236}">
                        <a16:creationId xmlns:a16="http://schemas.microsoft.com/office/drawing/2014/main" id="{2C22B65F-272E-7B40-9CF5-B8B47683869D}"/>
                      </a:ext>
                    </a:extLst>
                  </p:cNvPr>
                  <p:cNvGrpSpPr/>
                  <p:nvPr/>
                </p:nvGrpSpPr>
                <p:grpSpPr>
                  <a:xfrm>
                    <a:off x="2150772" y="1262130"/>
                    <a:ext cx="2698125" cy="1822358"/>
                    <a:chOff x="2150772" y="1262130"/>
                    <a:chExt cx="2698125" cy="1822358"/>
                  </a:xfrm>
                  <a:grpFill/>
                </p:grpSpPr>
                <p:grpSp>
                  <p:nvGrpSpPr>
                    <p:cNvPr id="176" name="组合 175">
                      <a:extLst>
                        <a:ext uri="{FF2B5EF4-FFF2-40B4-BE49-F238E27FC236}">
                          <a16:creationId xmlns:a16="http://schemas.microsoft.com/office/drawing/2014/main" id="{4BE9F846-ED97-A84C-A61B-DA91A1BE25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50772" y="1262130"/>
                      <a:ext cx="321972" cy="1822358"/>
                      <a:chOff x="2150772" y="1262130"/>
                      <a:chExt cx="321972" cy="1822358"/>
                    </a:xfrm>
                    <a:grpFill/>
                  </p:grpSpPr>
                  <p:sp>
                    <p:nvSpPr>
                      <p:cNvPr id="205" name="椭圆 204">
                        <a:extLst>
                          <a:ext uri="{FF2B5EF4-FFF2-40B4-BE49-F238E27FC236}">
                            <a16:creationId xmlns:a16="http://schemas.microsoft.com/office/drawing/2014/main" id="{0921FDF2-11A1-6D4E-AE2F-B1CD75F858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0772" y="1262130"/>
                        <a:ext cx="321972" cy="33485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6" name="椭圆 205">
                        <a:extLst>
                          <a:ext uri="{FF2B5EF4-FFF2-40B4-BE49-F238E27FC236}">
                            <a16:creationId xmlns:a16="http://schemas.microsoft.com/office/drawing/2014/main" id="{FC7402DC-2119-3344-B5AF-22969564B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0772" y="2253802"/>
                        <a:ext cx="321972" cy="33485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7" name="椭圆 206">
                        <a:extLst>
                          <a:ext uri="{FF2B5EF4-FFF2-40B4-BE49-F238E27FC236}">
                            <a16:creationId xmlns:a16="http://schemas.microsoft.com/office/drawing/2014/main" id="{2124EEAD-C22F-6644-9A2F-26EBA0E51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0772" y="1757966"/>
                        <a:ext cx="321972" cy="33485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8" name="椭圆 207">
                        <a:extLst>
                          <a:ext uri="{FF2B5EF4-FFF2-40B4-BE49-F238E27FC236}">
                            <a16:creationId xmlns:a16="http://schemas.microsoft.com/office/drawing/2014/main" id="{FF214D16-2198-1047-BA93-82F4EE3F9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0772" y="2749638"/>
                        <a:ext cx="321972" cy="33485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77" name="组合 176">
                      <a:extLst>
                        <a:ext uri="{FF2B5EF4-FFF2-40B4-BE49-F238E27FC236}">
                          <a16:creationId xmlns:a16="http://schemas.microsoft.com/office/drawing/2014/main" id="{56BAC53B-5BF2-004C-8922-8782D632AE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42823" y="1564785"/>
                      <a:ext cx="321972" cy="1352278"/>
                      <a:chOff x="2942823" y="1429555"/>
                      <a:chExt cx="321972" cy="1352278"/>
                    </a:xfrm>
                    <a:grpFill/>
                  </p:grpSpPr>
                  <p:sp>
                    <p:nvSpPr>
                      <p:cNvPr id="202" name="椭圆 201">
                        <a:extLst>
                          <a:ext uri="{FF2B5EF4-FFF2-40B4-BE49-F238E27FC236}">
                            <a16:creationId xmlns:a16="http://schemas.microsoft.com/office/drawing/2014/main" id="{67274A43-823C-594E-B912-1E171EFF0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2823" y="1938269"/>
                        <a:ext cx="321972" cy="33485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rgbClr val="E4C972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3" name="椭圆 202">
                        <a:extLst>
                          <a:ext uri="{FF2B5EF4-FFF2-40B4-BE49-F238E27FC236}">
                            <a16:creationId xmlns:a16="http://schemas.microsoft.com/office/drawing/2014/main" id="{DE8B4EEE-0E36-6C40-B1FC-F03751239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2823" y="1429555"/>
                        <a:ext cx="321972" cy="33485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rgbClr val="E4C972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4" name="椭圆 203">
                        <a:extLst>
                          <a:ext uri="{FF2B5EF4-FFF2-40B4-BE49-F238E27FC236}">
                            <a16:creationId xmlns:a16="http://schemas.microsoft.com/office/drawing/2014/main" id="{E5F6AA2F-E864-564D-AB24-375156C13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2823" y="2446983"/>
                        <a:ext cx="321972" cy="33485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rgbClr val="E4C972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78" name="组合 177">
                      <a:extLst>
                        <a:ext uri="{FF2B5EF4-FFF2-40B4-BE49-F238E27FC236}">
                          <a16:creationId xmlns:a16="http://schemas.microsoft.com/office/drawing/2014/main" id="{FAFD9745-93AE-E14E-BAB9-9B9318EBA4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64795" y="1489592"/>
                      <a:ext cx="792051" cy="1144138"/>
                      <a:chOff x="3264795" y="1489592"/>
                      <a:chExt cx="792051" cy="1144138"/>
                    </a:xfrm>
                    <a:grpFill/>
                  </p:grpSpPr>
                  <p:grpSp>
                    <p:nvGrpSpPr>
                      <p:cNvPr id="195" name="组合 194">
                        <a:extLst>
                          <a:ext uri="{FF2B5EF4-FFF2-40B4-BE49-F238E27FC236}">
                            <a16:creationId xmlns:a16="http://schemas.microsoft.com/office/drawing/2014/main" id="{C61BAD31-C79C-184E-810B-2D1EBCA852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34874" y="1790166"/>
                        <a:ext cx="321972" cy="843564"/>
                        <a:chOff x="2942823" y="1429555"/>
                        <a:chExt cx="321972" cy="843564"/>
                      </a:xfrm>
                      <a:grpFill/>
                    </p:grpSpPr>
                    <p:sp>
                      <p:nvSpPr>
                        <p:cNvPr id="200" name="椭圆 199">
                          <a:extLst>
                            <a:ext uri="{FF2B5EF4-FFF2-40B4-BE49-F238E27FC236}">
                              <a16:creationId xmlns:a16="http://schemas.microsoft.com/office/drawing/2014/main" id="{DF7AC259-3B04-C444-A49A-C0559B4510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2823" y="1938269"/>
                          <a:ext cx="321972" cy="334850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rgbClr val="E4C972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1" name="椭圆 200">
                          <a:extLst>
                            <a:ext uri="{FF2B5EF4-FFF2-40B4-BE49-F238E27FC236}">
                              <a16:creationId xmlns:a16="http://schemas.microsoft.com/office/drawing/2014/main" id="{F2660994-40C8-C842-85F1-BBD582D6D0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2823" y="1429555"/>
                          <a:ext cx="321972" cy="334850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rgbClr val="E4C972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196" name="直线箭头连接符 195">
                        <a:extLst>
                          <a:ext uri="{FF2B5EF4-FFF2-40B4-BE49-F238E27FC236}">
                            <a16:creationId xmlns:a16="http://schemas.microsoft.com/office/drawing/2014/main" id="{8E2D8D3C-F065-BE4E-8EA2-CBD53BE24169}"/>
                          </a:ext>
                        </a:extLst>
                      </p:cNvPr>
                      <p:cNvCxnSpPr>
                        <a:cxnSpLocks/>
                        <a:stCxn id="203" idx="6"/>
                        <a:endCxn id="201" idx="2"/>
                      </p:cNvCxnSpPr>
                      <p:nvPr/>
                    </p:nvCxnSpPr>
                    <p:spPr>
                      <a:xfrm>
                        <a:off x="3264795" y="1732210"/>
                        <a:ext cx="470079" cy="225381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" name="直线箭头连接符 196">
                        <a:extLst>
                          <a:ext uri="{FF2B5EF4-FFF2-40B4-BE49-F238E27FC236}">
                            <a16:creationId xmlns:a16="http://schemas.microsoft.com/office/drawing/2014/main" id="{53EFB186-E5BF-1A45-9329-8124245F2603}"/>
                          </a:ext>
                        </a:extLst>
                      </p:cNvPr>
                      <p:cNvCxnSpPr>
                        <a:cxnSpLocks/>
                        <a:stCxn id="203" idx="6"/>
                        <a:endCxn id="200" idx="2"/>
                      </p:cNvCxnSpPr>
                      <p:nvPr/>
                    </p:nvCxnSpPr>
                    <p:spPr>
                      <a:xfrm>
                        <a:off x="3264795" y="1732210"/>
                        <a:ext cx="470079" cy="734095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8" name="文本框 197">
                            <a:extLst>
                              <a:ext uri="{FF2B5EF4-FFF2-40B4-BE49-F238E27FC236}">
                                <a16:creationId xmlns:a16="http://schemas.microsoft.com/office/drawing/2014/main" id="{E37BB297-095B-B341-8F67-C14CE4B7B3A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351727" y="1489592"/>
                            <a:ext cx="470079" cy="37253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kumimoji="1"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kumimoji="1" lang="zh-CN" altLang="en-US" dirty="0">
                              <a:solidFill>
                                <a:schemeClr val="tx1"/>
                              </a:solidFill>
                              <a:latin typeface="SimSun" panose="02010600030101010101" pitchFamily="2" charset="-122"/>
                              <a:ea typeface="SimSun" panose="02010600030101010101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3" name="文本框 102">
                            <a:extLst>
                              <a:ext uri="{FF2B5EF4-FFF2-40B4-BE49-F238E27FC236}">
                                <a16:creationId xmlns:a16="http://schemas.microsoft.com/office/drawing/2014/main" id="{880CFA9C-3061-D648-9ED6-87C30697CDE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351727" y="1489592"/>
                            <a:ext cx="470079" cy="372538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b="-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9" name="文本框 198">
                            <a:extLst>
                              <a:ext uri="{FF2B5EF4-FFF2-40B4-BE49-F238E27FC236}">
                                <a16:creationId xmlns:a16="http://schemas.microsoft.com/office/drawing/2014/main" id="{A8148748-BEEF-D34F-98AB-A42B08D8051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25779" y="1929548"/>
                            <a:ext cx="470079" cy="37305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kumimoji="1"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kumimoji="1" lang="zh-CN" altLang="en-US" dirty="0">
                              <a:solidFill>
                                <a:schemeClr val="tx1"/>
                              </a:solidFill>
                              <a:latin typeface="SimSun" panose="02010600030101010101" pitchFamily="2" charset="-122"/>
                              <a:ea typeface="SimSun" panose="02010600030101010101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4" name="文本框 103">
                            <a:extLst>
                              <a:ext uri="{FF2B5EF4-FFF2-40B4-BE49-F238E27FC236}">
                                <a16:creationId xmlns:a16="http://schemas.microsoft.com/office/drawing/2014/main" id="{9F340CF2-F619-4F43-A479-F7260BBAACB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25779" y="1929548"/>
                            <a:ext cx="470079" cy="373051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79" name="组合 178">
                      <a:extLst>
                        <a:ext uri="{FF2B5EF4-FFF2-40B4-BE49-F238E27FC236}">
                          <a16:creationId xmlns:a16="http://schemas.microsoft.com/office/drawing/2014/main" id="{8F83904F-83FF-914E-913C-52C3766DAD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56499" y="1262130"/>
                      <a:ext cx="892398" cy="1822358"/>
                      <a:chOff x="3956499" y="1262130"/>
                      <a:chExt cx="892398" cy="1822358"/>
                    </a:xfrm>
                    <a:grpFill/>
                  </p:grpSpPr>
                  <p:grpSp>
                    <p:nvGrpSpPr>
                      <p:cNvPr id="180" name="组合 179">
                        <a:extLst>
                          <a:ext uri="{FF2B5EF4-FFF2-40B4-BE49-F238E27FC236}">
                            <a16:creationId xmlns:a16="http://schemas.microsoft.com/office/drawing/2014/main" id="{6D6B0FD3-662C-1A4D-886A-157A1340D2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26925" y="1262130"/>
                        <a:ext cx="321972" cy="1822358"/>
                        <a:chOff x="2150772" y="1262130"/>
                        <a:chExt cx="321972" cy="1822358"/>
                      </a:xfrm>
                      <a:grpFill/>
                    </p:grpSpPr>
                    <p:sp>
                      <p:nvSpPr>
                        <p:cNvPr id="191" name="椭圆 190">
                          <a:extLst>
                            <a:ext uri="{FF2B5EF4-FFF2-40B4-BE49-F238E27FC236}">
                              <a16:creationId xmlns:a16="http://schemas.microsoft.com/office/drawing/2014/main" id="{993B1D38-9AFC-584B-A8FC-F86580E7FE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0772" y="1262130"/>
                          <a:ext cx="321972" cy="334850"/>
                        </a:xfrm>
                        <a:prstGeom prst="ellipse">
                          <a:avLst/>
                        </a:prstGeom>
                        <a:grpFill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2" name="椭圆 191">
                          <a:extLst>
                            <a:ext uri="{FF2B5EF4-FFF2-40B4-BE49-F238E27FC236}">
                              <a16:creationId xmlns:a16="http://schemas.microsoft.com/office/drawing/2014/main" id="{15E08DD5-6EE2-E446-B1D9-DDBB803255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0772" y="2253802"/>
                          <a:ext cx="321972" cy="334850"/>
                        </a:xfrm>
                        <a:prstGeom prst="ellipse">
                          <a:avLst/>
                        </a:prstGeom>
                        <a:grpFill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3" name="椭圆 192">
                          <a:extLst>
                            <a:ext uri="{FF2B5EF4-FFF2-40B4-BE49-F238E27FC236}">
                              <a16:creationId xmlns:a16="http://schemas.microsoft.com/office/drawing/2014/main" id="{3E948DE2-CAAA-794C-80BF-99001ED687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0772" y="1757966"/>
                          <a:ext cx="321972" cy="334850"/>
                        </a:xfrm>
                        <a:prstGeom prst="ellipse">
                          <a:avLst/>
                        </a:prstGeom>
                        <a:grpFill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4" name="椭圆 193">
                          <a:extLst>
                            <a:ext uri="{FF2B5EF4-FFF2-40B4-BE49-F238E27FC236}">
                              <a16:creationId xmlns:a16="http://schemas.microsoft.com/office/drawing/2014/main" id="{EADBA650-8DF8-F642-85DE-5D57B33DD9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0772" y="2749638"/>
                          <a:ext cx="321972" cy="334850"/>
                        </a:xfrm>
                        <a:prstGeom prst="ellipse">
                          <a:avLst/>
                        </a:prstGeom>
                        <a:grpFill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81" name="组合 180">
                        <a:extLst>
                          <a:ext uri="{FF2B5EF4-FFF2-40B4-BE49-F238E27FC236}">
                            <a16:creationId xmlns:a16="http://schemas.microsoft.com/office/drawing/2014/main" id="{A41066D7-4C69-E547-9A9D-E1E7264C8A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6846" y="1429555"/>
                        <a:ext cx="470079" cy="1487508"/>
                        <a:chOff x="4056846" y="1429555"/>
                        <a:chExt cx="470079" cy="1487508"/>
                      </a:xfrm>
                      <a:grpFill/>
                    </p:grpSpPr>
                    <p:cxnSp>
                      <p:nvCxnSpPr>
                        <p:cNvPr id="187" name="直线箭头连接符 186">
                          <a:extLst>
                            <a:ext uri="{FF2B5EF4-FFF2-40B4-BE49-F238E27FC236}">
                              <a16:creationId xmlns:a16="http://schemas.microsoft.com/office/drawing/2014/main" id="{C2F85B87-3178-844F-98DA-515AC88404DD}"/>
                            </a:ext>
                          </a:extLst>
                        </p:cNvPr>
                        <p:cNvCxnSpPr>
                          <a:cxnSpLocks/>
                          <a:stCxn id="201" idx="6"/>
                          <a:endCxn id="191" idx="2"/>
                        </p:cNvCxnSpPr>
                        <p:nvPr/>
                      </p:nvCxnSpPr>
                      <p:spPr>
                        <a:xfrm flipV="1">
                          <a:off x="4056846" y="1429555"/>
                          <a:ext cx="470079" cy="528036"/>
                        </a:xfrm>
                        <a:prstGeom prst="straightConnector1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8" name="直线箭头连接符 187">
                          <a:extLst>
                            <a:ext uri="{FF2B5EF4-FFF2-40B4-BE49-F238E27FC236}">
                              <a16:creationId xmlns:a16="http://schemas.microsoft.com/office/drawing/2014/main" id="{CFBC8D49-4975-D843-BFE6-2CD576971E5F}"/>
                            </a:ext>
                          </a:extLst>
                        </p:cNvPr>
                        <p:cNvCxnSpPr>
                          <a:cxnSpLocks/>
                          <a:stCxn id="201" idx="6"/>
                          <a:endCxn id="192" idx="2"/>
                        </p:cNvCxnSpPr>
                        <p:nvPr/>
                      </p:nvCxnSpPr>
                      <p:spPr>
                        <a:xfrm>
                          <a:off x="4056846" y="1957591"/>
                          <a:ext cx="470079" cy="463636"/>
                        </a:xfrm>
                        <a:prstGeom prst="straightConnector1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9" name="直线箭头连接符 188">
                          <a:extLst>
                            <a:ext uri="{FF2B5EF4-FFF2-40B4-BE49-F238E27FC236}">
                              <a16:creationId xmlns:a16="http://schemas.microsoft.com/office/drawing/2014/main" id="{EE5F31D5-F67A-0C43-BA46-FED998AF9AE2}"/>
                            </a:ext>
                          </a:extLst>
                        </p:cNvPr>
                        <p:cNvCxnSpPr>
                          <a:cxnSpLocks/>
                          <a:stCxn id="201" idx="6"/>
                          <a:endCxn id="193" idx="2"/>
                        </p:cNvCxnSpPr>
                        <p:nvPr/>
                      </p:nvCxnSpPr>
                      <p:spPr>
                        <a:xfrm flipV="1">
                          <a:off x="4056846" y="1925391"/>
                          <a:ext cx="470079" cy="32200"/>
                        </a:xfrm>
                        <a:prstGeom prst="straightConnector1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0" name="直线箭头连接符 189">
                          <a:extLst>
                            <a:ext uri="{FF2B5EF4-FFF2-40B4-BE49-F238E27FC236}">
                              <a16:creationId xmlns:a16="http://schemas.microsoft.com/office/drawing/2014/main" id="{F25C4D11-77F4-2A4F-AF9E-0BDDF2B4294D}"/>
                            </a:ext>
                          </a:extLst>
                        </p:cNvPr>
                        <p:cNvCxnSpPr>
                          <a:cxnSpLocks/>
                          <a:stCxn id="201" idx="6"/>
                          <a:endCxn id="194" idx="2"/>
                        </p:cNvCxnSpPr>
                        <p:nvPr/>
                      </p:nvCxnSpPr>
                      <p:spPr>
                        <a:xfrm>
                          <a:off x="4056846" y="1957591"/>
                          <a:ext cx="470079" cy="959472"/>
                        </a:xfrm>
                        <a:prstGeom prst="straightConnector1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82" name="组合 181">
                        <a:extLst>
                          <a:ext uri="{FF2B5EF4-FFF2-40B4-BE49-F238E27FC236}">
                            <a16:creationId xmlns:a16="http://schemas.microsoft.com/office/drawing/2014/main" id="{85A3C751-6F37-BA43-9E6C-FBD81F99BB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56499" y="1359801"/>
                        <a:ext cx="711025" cy="1447704"/>
                        <a:chOff x="3956499" y="1359801"/>
                        <a:chExt cx="711025" cy="1447704"/>
                      </a:xfrm>
                      <a:grpFill/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83" name="文本框 182">
                              <a:extLst>
                                <a:ext uri="{FF2B5EF4-FFF2-40B4-BE49-F238E27FC236}">
                                  <a16:creationId xmlns:a16="http://schemas.microsoft.com/office/drawing/2014/main" id="{306A43B0-0005-1D4C-80AF-689346D6AAB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956499" y="1359801"/>
                              <a:ext cx="470079" cy="37388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kumimoji="1"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kumimoji="1" lang="zh-CN" altLang="en-US" dirty="0">
                                <a:solidFill>
                                  <a:schemeClr val="tx1"/>
                                </a:solidFill>
                                <a:latin typeface="SimSun" panose="02010600030101010101" pitchFamily="2" charset="-122"/>
                                <a:ea typeface="SimSun" panose="02010600030101010101" pitchFamily="2" charset="-122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8" name="文本框 87">
                              <a:extLst>
                                <a:ext uri="{FF2B5EF4-FFF2-40B4-BE49-F238E27FC236}">
                                  <a16:creationId xmlns:a16="http://schemas.microsoft.com/office/drawing/2014/main" id="{E9E5E582-FFFC-3C44-976B-154B2EE35598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956499" y="1359801"/>
                              <a:ext cx="470079" cy="373885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84" name="文本框 183">
                              <a:extLst>
                                <a:ext uri="{FF2B5EF4-FFF2-40B4-BE49-F238E27FC236}">
                                  <a16:creationId xmlns:a16="http://schemas.microsoft.com/office/drawing/2014/main" id="{57C10AFD-3C90-A64D-9E85-103272B699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117485" y="1616440"/>
                              <a:ext cx="470079" cy="37446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kumimoji="1"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kumimoji="1" lang="zh-CN" altLang="en-US" dirty="0">
                                <a:solidFill>
                                  <a:schemeClr val="tx1"/>
                                </a:solidFill>
                                <a:latin typeface="SimSun" panose="02010600030101010101" pitchFamily="2" charset="-122"/>
                                <a:ea typeface="SimSun" panose="02010600030101010101" pitchFamily="2" charset="-122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9" name="文本框 88">
                              <a:extLst>
                                <a:ext uri="{FF2B5EF4-FFF2-40B4-BE49-F238E27FC236}">
                                  <a16:creationId xmlns:a16="http://schemas.microsoft.com/office/drawing/2014/main" id="{A8177EE6-20C1-C641-B24A-D70E17CE90E6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117485" y="1616440"/>
                              <a:ext cx="470079" cy="374461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85" name="文本框 184">
                              <a:extLst>
                                <a:ext uri="{FF2B5EF4-FFF2-40B4-BE49-F238E27FC236}">
                                  <a16:creationId xmlns:a16="http://schemas.microsoft.com/office/drawing/2014/main" id="{68C50FFC-5D8B-274B-87A0-655B58A66F3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197445" y="1975319"/>
                              <a:ext cx="470079" cy="37587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kumimoji="1"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kumimoji="1" lang="zh-CN" altLang="en-US" dirty="0">
                                <a:solidFill>
                                  <a:schemeClr val="tx1"/>
                                </a:solidFill>
                                <a:latin typeface="SimSun" panose="02010600030101010101" pitchFamily="2" charset="-122"/>
                                <a:ea typeface="SimSun" panose="02010600030101010101" pitchFamily="2" charset="-122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0" name="文本框 89">
                              <a:extLst>
                                <a:ext uri="{FF2B5EF4-FFF2-40B4-BE49-F238E27FC236}">
                                  <a16:creationId xmlns:a16="http://schemas.microsoft.com/office/drawing/2014/main" id="{DF2901F7-5E1F-1F4A-98BA-6CCD6F0FD70C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197445" y="1975319"/>
                              <a:ext cx="470079" cy="375872"/>
                            </a:xfrm>
                            <a:prstGeom prst="rect">
                              <a:avLst/>
                            </a:prstGeom>
                            <a:blipFill>
                              <a:blip r:embed="rId10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86" name="文本框 185">
                              <a:extLst>
                                <a:ext uri="{FF2B5EF4-FFF2-40B4-BE49-F238E27FC236}">
                                  <a16:creationId xmlns:a16="http://schemas.microsoft.com/office/drawing/2014/main" id="{72006C14-6CCE-6D4E-9B2B-541EAF768FD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197445" y="2434198"/>
                              <a:ext cx="470079" cy="37330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kumimoji="1"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kumimoji="1" lang="zh-CN" altLang="en-US" dirty="0">
                                <a:solidFill>
                                  <a:schemeClr val="tx1"/>
                                </a:solidFill>
                                <a:latin typeface="SimSun" panose="02010600030101010101" pitchFamily="2" charset="-122"/>
                                <a:ea typeface="SimSun" panose="02010600030101010101" pitchFamily="2" charset="-122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1" name="文本框 90">
                              <a:extLst>
                                <a:ext uri="{FF2B5EF4-FFF2-40B4-BE49-F238E27FC236}">
                                  <a16:creationId xmlns:a16="http://schemas.microsoft.com/office/drawing/2014/main" id="{BA8B51DF-1495-ED4D-BADF-1B5449B6707C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197445" y="2434198"/>
                              <a:ext cx="470079" cy="373307"/>
                            </a:xfrm>
                            <a:prstGeom prst="rect">
                              <a:avLst/>
                            </a:prstGeom>
                            <a:blipFill>
                              <a:blip r:embed="rId11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  <p:sp>
                <p:nvSpPr>
                  <p:cNvPr id="175" name="文本框 174">
                    <a:extLst>
                      <a:ext uri="{FF2B5EF4-FFF2-40B4-BE49-F238E27FC236}">
                        <a16:creationId xmlns:a16="http://schemas.microsoft.com/office/drawing/2014/main" id="{5A777228-714E-EC4E-9A02-DCF8A6885A44}"/>
                      </a:ext>
                    </a:extLst>
                  </p:cNvPr>
                  <p:cNvSpPr txBox="1"/>
                  <p:nvPr/>
                </p:nvSpPr>
                <p:spPr>
                  <a:xfrm>
                    <a:off x="2698124" y="3244334"/>
                    <a:ext cx="1812701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zh-CN" dirty="0"/>
                      <a:t>传统神经网络</a:t>
                    </a:r>
                    <a:r>
                      <a:rPr lang="zh-CN" altLang="zh-CN" dirty="0">
                        <a:effectLst/>
                      </a:rPr>
                      <a:t> </a:t>
                    </a:r>
                    <a:endPara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endParaRPr>
                  </a:p>
                </p:txBody>
              </p:sp>
            </p:grpSp>
            <p:grpSp>
              <p:nvGrpSpPr>
                <p:cNvPr id="132" name="组合 131">
                  <a:extLst>
                    <a:ext uri="{FF2B5EF4-FFF2-40B4-BE49-F238E27FC236}">
                      <a16:creationId xmlns:a16="http://schemas.microsoft.com/office/drawing/2014/main" id="{8303DA7A-907D-2A43-8416-937DE8709EB3}"/>
                    </a:ext>
                  </a:extLst>
                </p:cNvPr>
                <p:cNvGrpSpPr/>
                <p:nvPr/>
              </p:nvGrpSpPr>
              <p:grpSpPr>
                <a:xfrm>
                  <a:off x="5089841" y="870262"/>
                  <a:ext cx="3499834" cy="3134232"/>
                  <a:chOff x="1867437" y="769310"/>
                  <a:chExt cx="3499834" cy="3134232"/>
                </a:xfrm>
                <a:grpFill/>
              </p:grpSpPr>
              <p:sp>
                <p:nvSpPr>
                  <p:cNvPr id="133" name="文本框 132">
                    <a:extLst>
                      <a:ext uri="{FF2B5EF4-FFF2-40B4-BE49-F238E27FC236}">
                        <a16:creationId xmlns:a16="http://schemas.microsoft.com/office/drawing/2014/main" id="{EA7299E7-F383-4144-9C95-C608203287D3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437" y="772732"/>
                    <a:ext cx="1075386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a:t>输入层</a:t>
                    </a:r>
                  </a:p>
                </p:txBody>
              </p:sp>
              <p:sp>
                <p:nvSpPr>
                  <p:cNvPr id="134" name="文本框 133">
                    <a:extLst>
                      <a:ext uri="{FF2B5EF4-FFF2-40B4-BE49-F238E27FC236}">
                        <a16:creationId xmlns:a16="http://schemas.microsoft.com/office/drawing/2014/main" id="{A36A6EE9-80DB-4544-A1FD-6C6ABD0B9DFF}"/>
                      </a:ext>
                    </a:extLst>
                  </p:cNvPr>
                  <p:cNvSpPr txBox="1"/>
                  <p:nvPr/>
                </p:nvSpPr>
                <p:spPr>
                  <a:xfrm>
                    <a:off x="3103809" y="772732"/>
                    <a:ext cx="1075386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a:t>隐藏层</a:t>
                    </a:r>
                  </a:p>
                </p:txBody>
              </p:sp>
              <p:sp>
                <p:nvSpPr>
                  <p:cNvPr id="135" name="文本框 134">
                    <a:extLst>
                      <a:ext uri="{FF2B5EF4-FFF2-40B4-BE49-F238E27FC236}">
                        <a16:creationId xmlns:a16="http://schemas.microsoft.com/office/drawing/2014/main" id="{BF48BEC0-E673-8441-AC14-99485DE0AFC2}"/>
                      </a:ext>
                    </a:extLst>
                  </p:cNvPr>
                  <p:cNvSpPr txBox="1"/>
                  <p:nvPr/>
                </p:nvSpPr>
                <p:spPr>
                  <a:xfrm>
                    <a:off x="4291885" y="769310"/>
                    <a:ext cx="1075386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a:t>输出层</a:t>
                    </a:r>
                  </a:p>
                </p:txBody>
              </p:sp>
              <p:grpSp>
                <p:nvGrpSpPr>
                  <p:cNvPr id="136" name="组合 135">
                    <a:extLst>
                      <a:ext uri="{FF2B5EF4-FFF2-40B4-BE49-F238E27FC236}">
                        <a16:creationId xmlns:a16="http://schemas.microsoft.com/office/drawing/2014/main" id="{550F775D-8EC2-664F-B5C1-7A3F34898ABC}"/>
                      </a:ext>
                    </a:extLst>
                  </p:cNvPr>
                  <p:cNvGrpSpPr/>
                  <p:nvPr/>
                </p:nvGrpSpPr>
                <p:grpSpPr>
                  <a:xfrm>
                    <a:off x="2472744" y="1223496"/>
                    <a:ext cx="495837" cy="1526142"/>
                    <a:chOff x="2472744" y="1223496"/>
                    <a:chExt cx="495837" cy="1526142"/>
                  </a:xfrm>
                  <a:grpFill/>
                </p:grpSpPr>
                <p:cxnSp>
                  <p:nvCxnSpPr>
                    <p:cNvPr id="165" name="直线箭头连接符 164">
                      <a:extLst>
                        <a:ext uri="{FF2B5EF4-FFF2-40B4-BE49-F238E27FC236}">
                          <a16:creationId xmlns:a16="http://schemas.microsoft.com/office/drawing/2014/main" id="{140EC64F-A7BE-E745-99EC-86A0755DD834}"/>
                        </a:ext>
                      </a:extLst>
                    </p:cNvPr>
                    <p:cNvCxnSpPr>
                      <a:cxnSpLocks/>
                      <a:stCxn id="161" idx="6"/>
                      <a:endCxn id="159" idx="2"/>
                    </p:cNvCxnSpPr>
                    <p:nvPr/>
                  </p:nvCxnSpPr>
                  <p:spPr>
                    <a:xfrm>
                      <a:off x="2472744" y="1429555"/>
                      <a:ext cx="470079" cy="302655"/>
                    </a:xfrm>
                    <a:prstGeom prst="straightConnector1">
                      <a:avLst/>
                    </a:prstGeom>
                    <a:grpFill/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6" name="组合 165">
                      <a:extLst>
                        <a:ext uri="{FF2B5EF4-FFF2-40B4-BE49-F238E27FC236}">
                          <a16:creationId xmlns:a16="http://schemas.microsoft.com/office/drawing/2014/main" id="{B41726D7-44CF-2240-BE6C-4BCA81C5CE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72744" y="1223496"/>
                      <a:ext cx="495837" cy="1526142"/>
                      <a:chOff x="2472744" y="1223496"/>
                      <a:chExt cx="495837" cy="1526142"/>
                    </a:xfrm>
                    <a:grpFill/>
                  </p:grpSpPr>
                  <p:cxnSp>
                    <p:nvCxnSpPr>
                      <p:cNvPr id="167" name="直线箭头连接符 166">
                        <a:extLst>
                          <a:ext uri="{FF2B5EF4-FFF2-40B4-BE49-F238E27FC236}">
                            <a16:creationId xmlns:a16="http://schemas.microsoft.com/office/drawing/2014/main" id="{89DF6B95-0054-6F43-AE16-794F98CE6ED8}"/>
                          </a:ext>
                        </a:extLst>
                      </p:cNvPr>
                      <p:cNvCxnSpPr>
                        <a:cxnSpLocks/>
                        <a:stCxn id="161" idx="6"/>
                        <a:endCxn id="158" idx="2"/>
                      </p:cNvCxnSpPr>
                      <p:nvPr/>
                    </p:nvCxnSpPr>
                    <p:spPr>
                      <a:xfrm>
                        <a:off x="2472744" y="1429555"/>
                        <a:ext cx="470079" cy="811369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直线箭头连接符 167">
                        <a:extLst>
                          <a:ext uri="{FF2B5EF4-FFF2-40B4-BE49-F238E27FC236}">
                            <a16:creationId xmlns:a16="http://schemas.microsoft.com/office/drawing/2014/main" id="{1DCFE5F3-0FE5-B041-9EBB-FFB805C9BD8E}"/>
                          </a:ext>
                        </a:extLst>
                      </p:cNvPr>
                      <p:cNvCxnSpPr>
                        <a:cxnSpLocks/>
                        <a:stCxn id="161" idx="6"/>
                        <a:endCxn id="160" idx="2"/>
                      </p:cNvCxnSpPr>
                      <p:nvPr/>
                    </p:nvCxnSpPr>
                    <p:spPr>
                      <a:xfrm>
                        <a:off x="2472744" y="1429555"/>
                        <a:ext cx="470079" cy="1320083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9" name="文本框 168">
                            <a:extLst>
                              <a:ext uri="{FF2B5EF4-FFF2-40B4-BE49-F238E27FC236}">
                                <a16:creationId xmlns:a16="http://schemas.microsoft.com/office/drawing/2014/main" id="{CBB0CB67-BECE-4642-AD8A-9B1E72313BF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498502" y="1223496"/>
                            <a:ext cx="470079" cy="37196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kumimoji="1"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kumimoji="1" lang="zh-CN" altLang="en-US" dirty="0">
                              <a:solidFill>
                                <a:schemeClr val="tx1"/>
                              </a:solidFill>
                              <a:latin typeface="SimSun" panose="02010600030101010101" pitchFamily="2" charset="-122"/>
                              <a:ea typeface="SimSun" panose="02010600030101010101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4" name="文本框 73">
                            <a:extLst>
                              <a:ext uri="{FF2B5EF4-FFF2-40B4-BE49-F238E27FC236}">
                                <a16:creationId xmlns:a16="http://schemas.microsoft.com/office/drawing/2014/main" id="{89854CF2-4078-C948-8A78-483D291B082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98502" y="1223496"/>
                            <a:ext cx="470079" cy="371961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r="-44737" b="-1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37" name="组合 136">
                    <a:extLst>
                      <a:ext uri="{FF2B5EF4-FFF2-40B4-BE49-F238E27FC236}">
                        <a16:creationId xmlns:a16="http://schemas.microsoft.com/office/drawing/2014/main" id="{B41A8291-25E3-7E49-999C-09BDCAB9218E}"/>
                      </a:ext>
                    </a:extLst>
                  </p:cNvPr>
                  <p:cNvGrpSpPr/>
                  <p:nvPr/>
                </p:nvGrpSpPr>
                <p:grpSpPr>
                  <a:xfrm>
                    <a:off x="2150772" y="1262130"/>
                    <a:ext cx="2698125" cy="1822358"/>
                    <a:chOff x="2150772" y="1262130"/>
                    <a:chExt cx="2698125" cy="1822358"/>
                  </a:xfrm>
                  <a:grpFill/>
                </p:grpSpPr>
                <p:grpSp>
                  <p:nvGrpSpPr>
                    <p:cNvPr id="139" name="组合 138">
                      <a:extLst>
                        <a:ext uri="{FF2B5EF4-FFF2-40B4-BE49-F238E27FC236}">
                          <a16:creationId xmlns:a16="http://schemas.microsoft.com/office/drawing/2014/main" id="{1E4385C5-AC77-5B49-A88D-8725D1676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50772" y="1262130"/>
                      <a:ext cx="321972" cy="1822358"/>
                      <a:chOff x="2150772" y="1262130"/>
                      <a:chExt cx="321972" cy="1822358"/>
                    </a:xfrm>
                    <a:grpFill/>
                  </p:grpSpPr>
                  <p:sp>
                    <p:nvSpPr>
                      <p:cNvPr id="161" name="椭圆 160">
                        <a:extLst>
                          <a:ext uri="{FF2B5EF4-FFF2-40B4-BE49-F238E27FC236}">
                            <a16:creationId xmlns:a16="http://schemas.microsoft.com/office/drawing/2014/main" id="{EB539453-2D6A-C04C-971B-4BBFED521F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0772" y="1262130"/>
                        <a:ext cx="321972" cy="33485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2" name="椭圆 161">
                        <a:extLst>
                          <a:ext uri="{FF2B5EF4-FFF2-40B4-BE49-F238E27FC236}">
                            <a16:creationId xmlns:a16="http://schemas.microsoft.com/office/drawing/2014/main" id="{A240E58A-E108-1347-90D8-5656205BF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0772" y="2253802"/>
                        <a:ext cx="321972" cy="33485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3" name="椭圆 162">
                        <a:extLst>
                          <a:ext uri="{FF2B5EF4-FFF2-40B4-BE49-F238E27FC236}">
                            <a16:creationId xmlns:a16="http://schemas.microsoft.com/office/drawing/2014/main" id="{DCCD96D5-64D9-D24D-8407-8F4B6B3AFF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0772" y="1757966"/>
                        <a:ext cx="321972" cy="33485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4" name="椭圆 163">
                        <a:extLst>
                          <a:ext uri="{FF2B5EF4-FFF2-40B4-BE49-F238E27FC236}">
                            <a16:creationId xmlns:a16="http://schemas.microsoft.com/office/drawing/2014/main" id="{464B4091-9212-0A46-81A1-A48E07711F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0772" y="2749638"/>
                        <a:ext cx="321972" cy="334850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0" name="组合 139">
                      <a:extLst>
                        <a:ext uri="{FF2B5EF4-FFF2-40B4-BE49-F238E27FC236}">
                          <a16:creationId xmlns:a16="http://schemas.microsoft.com/office/drawing/2014/main" id="{1111FD1B-FBAB-5841-B52F-86E56CB51D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42823" y="1564785"/>
                      <a:ext cx="321972" cy="1352278"/>
                      <a:chOff x="2942823" y="1429555"/>
                      <a:chExt cx="321972" cy="1352278"/>
                    </a:xfrm>
                    <a:grpFill/>
                  </p:grpSpPr>
                  <p:sp>
                    <p:nvSpPr>
                      <p:cNvPr id="158" name="椭圆 157">
                        <a:extLst>
                          <a:ext uri="{FF2B5EF4-FFF2-40B4-BE49-F238E27FC236}">
                            <a16:creationId xmlns:a16="http://schemas.microsoft.com/office/drawing/2014/main" id="{0DEFF3E0-2A75-164C-A101-943D644C74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2823" y="1938269"/>
                        <a:ext cx="321972" cy="33485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rgbClr val="E4C972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椭圆 158">
                        <a:extLst>
                          <a:ext uri="{FF2B5EF4-FFF2-40B4-BE49-F238E27FC236}">
                            <a16:creationId xmlns:a16="http://schemas.microsoft.com/office/drawing/2014/main" id="{D5470B5F-9A9D-7744-80C1-8704951790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2823" y="1429555"/>
                        <a:ext cx="321972" cy="33485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rgbClr val="E4C972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0" name="椭圆 159">
                        <a:extLst>
                          <a:ext uri="{FF2B5EF4-FFF2-40B4-BE49-F238E27FC236}">
                            <a16:creationId xmlns:a16="http://schemas.microsoft.com/office/drawing/2014/main" id="{00CF304D-E342-9046-8EC6-622963E5F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2823" y="2446983"/>
                        <a:ext cx="321972" cy="33485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rgbClr val="E4C972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1" name="组合 140">
                      <a:extLst>
                        <a:ext uri="{FF2B5EF4-FFF2-40B4-BE49-F238E27FC236}">
                          <a16:creationId xmlns:a16="http://schemas.microsoft.com/office/drawing/2014/main" id="{280F1784-62FD-1044-AF12-B89007C020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64795" y="1732210"/>
                      <a:ext cx="792051" cy="901520"/>
                      <a:chOff x="3264795" y="1732210"/>
                      <a:chExt cx="792051" cy="901520"/>
                    </a:xfrm>
                    <a:grpFill/>
                  </p:grpSpPr>
                  <p:grpSp>
                    <p:nvGrpSpPr>
                      <p:cNvPr id="153" name="组合 152">
                        <a:extLst>
                          <a:ext uri="{FF2B5EF4-FFF2-40B4-BE49-F238E27FC236}">
                            <a16:creationId xmlns:a16="http://schemas.microsoft.com/office/drawing/2014/main" id="{36025C09-B8A1-8146-B9F0-F694B71AEA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34874" y="1790166"/>
                        <a:ext cx="321972" cy="843564"/>
                        <a:chOff x="2942823" y="1429555"/>
                        <a:chExt cx="321972" cy="843564"/>
                      </a:xfrm>
                      <a:grpFill/>
                    </p:grpSpPr>
                    <p:sp>
                      <p:nvSpPr>
                        <p:cNvPr id="156" name="椭圆 155">
                          <a:extLst>
                            <a:ext uri="{FF2B5EF4-FFF2-40B4-BE49-F238E27FC236}">
                              <a16:creationId xmlns:a16="http://schemas.microsoft.com/office/drawing/2014/main" id="{C4705622-7897-A547-ABFC-D497DF2BC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2823" y="1938269"/>
                          <a:ext cx="321972" cy="334850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rgbClr val="E4C972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7" name="椭圆 156">
                          <a:extLst>
                            <a:ext uri="{FF2B5EF4-FFF2-40B4-BE49-F238E27FC236}">
                              <a16:creationId xmlns:a16="http://schemas.microsoft.com/office/drawing/2014/main" id="{671513D6-9A0D-E844-9717-BE602376FE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2823" y="1429555"/>
                          <a:ext cx="321972" cy="334850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rgbClr val="E4C972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154" name="直线箭头连接符 153">
                        <a:extLst>
                          <a:ext uri="{FF2B5EF4-FFF2-40B4-BE49-F238E27FC236}">
                            <a16:creationId xmlns:a16="http://schemas.microsoft.com/office/drawing/2014/main" id="{49F1299E-47D9-B543-9000-818D394AC5BC}"/>
                          </a:ext>
                        </a:extLst>
                      </p:cNvPr>
                      <p:cNvCxnSpPr>
                        <a:cxnSpLocks/>
                        <a:stCxn id="159" idx="6"/>
                        <a:endCxn id="157" idx="2"/>
                      </p:cNvCxnSpPr>
                      <p:nvPr/>
                    </p:nvCxnSpPr>
                    <p:spPr>
                      <a:xfrm>
                        <a:off x="3264795" y="1732210"/>
                        <a:ext cx="470079" cy="225381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直线箭头连接符 154">
                        <a:extLst>
                          <a:ext uri="{FF2B5EF4-FFF2-40B4-BE49-F238E27FC236}">
                            <a16:creationId xmlns:a16="http://schemas.microsoft.com/office/drawing/2014/main" id="{B015536E-0007-4D42-815C-D8DB0C8B0FA3}"/>
                          </a:ext>
                        </a:extLst>
                      </p:cNvPr>
                      <p:cNvCxnSpPr>
                        <a:cxnSpLocks/>
                        <a:stCxn id="159" idx="6"/>
                        <a:endCxn id="156" idx="2"/>
                      </p:cNvCxnSpPr>
                      <p:nvPr/>
                    </p:nvCxnSpPr>
                    <p:spPr>
                      <a:xfrm>
                        <a:off x="3264795" y="1732210"/>
                        <a:ext cx="470079" cy="734095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2" name="组合 141">
                      <a:extLst>
                        <a:ext uri="{FF2B5EF4-FFF2-40B4-BE49-F238E27FC236}">
                          <a16:creationId xmlns:a16="http://schemas.microsoft.com/office/drawing/2014/main" id="{05F1C76F-882C-7044-967C-EC8A094B10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846" y="1262130"/>
                      <a:ext cx="792051" cy="1822358"/>
                      <a:chOff x="4056846" y="1262130"/>
                      <a:chExt cx="792051" cy="1822358"/>
                    </a:xfrm>
                    <a:grpFill/>
                  </p:grpSpPr>
                  <p:grpSp>
                    <p:nvGrpSpPr>
                      <p:cNvPr id="143" name="组合 142">
                        <a:extLst>
                          <a:ext uri="{FF2B5EF4-FFF2-40B4-BE49-F238E27FC236}">
                            <a16:creationId xmlns:a16="http://schemas.microsoft.com/office/drawing/2014/main" id="{2FE8957B-74AA-E44F-839F-00EB78AA13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26925" y="1262130"/>
                        <a:ext cx="321972" cy="1822358"/>
                        <a:chOff x="2150772" y="1262130"/>
                        <a:chExt cx="321972" cy="1822358"/>
                      </a:xfrm>
                      <a:grpFill/>
                    </p:grpSpPr>
                    <p:sp>
                      <p:nvSpPr>
                        <p:cNvPr id="149" name="椭圆 148">
                          <a:extLst>
                            <a:ext uri="{FF2B5EF4-FFF2-40B4-BE49-F238E27FC236}">
                              <a16:creationId xmlns:a16="http://schemas.microsoft.com/office/drawing/2014/main" id="{747692EA-0BE7-8C45-81DE-2911CE30FB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0772" y="1262130"/>
                          <a:ext cx="321972" cy="334850"/>
                        </a:xfrm>
                        <a:prstGeom prst="ellipse">
                          <a:avLst/>
                        </a:prstGeom>
                        <a:grpFill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0" name="椭圆 149">
                          <a:extLst>
                            <a:ext uri="{FF2B5EF4-FFF2-40B4-BE49-F238E27FC236}">
                              <a16:creationId xmlns:a16="http://schemas.microsoft.com/office/drawing/2014/main" id="{2903836E-89C4-114D-8C95-D8A388796C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0772" y="2253802"/>
                          <a:ext cx="321972" cy="334850"/>
                        </a:xfrm>
                        <a:prstGeom prst="ellipse">
                          <a:avLst/>
                        </a:prstGeom>
                        <a:grpFill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1" name="椭圆 150">
                          <a:extLst>
                            <a:ext uri="{FF2B5EF4-FFF2-40B4-BE49-F238E27FC236}">
                              <a16:creationId xmlns:a16="http://schemas.microsoft.com/office/drawing/2014/main" id="{1EB53A4E-5B07-6844-AD4A-6AD1457CC5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0772" y="1757966"/>
                          <a:ext cx="321972" cy="334850"/>
                        </a:xfrm>
                        <a:prstGeom prst="ellipse">
                          <a:avLst/>
                        </a:prstGeom>
                        <a:grpFill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2" name="椭圆 151">
                          <a:extLst>
                            <a:ext uri="{FF2B5EF4-FFF2-40B4-BE49-F238E27FC236}">
                              <a16:creationId xmlns:a16="http://schemas.microsoft.com/office/drawing/2014/main" id="{13F46DED-8A82-4941-AE0B-8D9CEEEB82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0772" y="2749638"/>
                          <a:ext cx="321972" cy="334850"/>
                        </a:xfrm>
                        <a:prstGeom prst="ellipse">
                          <a:avLst/>
                        </a:prstGeom>
                        <a:grpFill/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44" name="组合 143">
                        <a:extLst>
                          <a:ext uri="{FF2B5EF4-FFF2-40B4-BE49-F238E27FC236}">
                            <a16:creationId xmlns:a16="http://schemas.microsoft.com/office/drawing/2014/main" id="{18D27C03-412C-CB4B-977F-238D74E665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6846" y="1429555"/>
                        <a:ext cx="470079" cy="1487508"/>
                        <a:chOff x="4056846" y="1429555"/>
                        <a:chExt cx="470079" cy="1487508"/>
                      </a:xfrm>
                      <a:grpFill/>
                    </p:grpSpPr>
                    <p:cxnSp>
                      <p:nvCxnSpPr>
                        <p:cNvPr id="145" name="直线箭头连接符 144">
                          <a:extLst>
                            <a:ext uri="{FF2B5EF4-FFF2-40B4-BE49-F238E27FC236}">
                              <a16:creationId xmlns:a16="http://schemas.microsoft.com/office/drawing/2014/main" id="{19B68BDC-1E11-3E46-B5CA-D35808F963BB}"/>
                            </a:ext>
                          </a:extLst>
                        </p:cNvPr>
                        <p:cNvCxnSpPr>
                          <a:cxnSpLocks/>
                          <a:stCxn id="157" idx="6"/>
                          <a:endCxn id="149" idx="2"/>
                        </p:cNvCxnSpPr>
                        <p:nvPr/>
                      </p:nvCxnSpPr>
                      <p:spPr>
                        <a:xfrm flipV="1">
                          <a:off x="4056846" y="1429555"/>
                          <a:ext cx="470079" cy="528036"/>
                        </a:xfrm>
                        <a:prstGeom prst="straightConnector1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直线箭头连接符 145">
                          <a:extLst>
                            <a:ext uri="{FF2B5EF4-FFF2-40B4-BE49-F238E27FC236}">
                              <a16:creationId xmlns:a16="http://schemas.microsoft.com/office/drawing/2014/main" id="{5E3CECAA-8CD9-2847-BD11-BC7860839F45}"/>
                            </a:ext>
                          </a:extLst>
                        </p:cNvPr>
                        <p:cNvCxnSpPr>
                          <a:cxnSpLocks/>
                          <a:stCxn id="157" idx="6"/>
                          <a:endCxn id="150" idx="2"/>
                        </p:cNvCxnSpPr>
                        <p:nvPr/>
                      </p:nvCxnSpPr>
                      <p:spPr>
                        <a:xfrm>
                          <a:off x="4056846" y="1957591"/>
                          <a:ext cx="470079" cy="463636"/>
                        </a:xfrm>
                        <a:prstGeom prst="straightConnector1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" name="直线箭头连接符 146">
                          <a:extLst>
                            <a:ext uri="{FF2B5EF4-FFF2-40B4-BE49-F238E27FC236}">
                              <a16:creationId xmlns:a16="http://schemas.microsoft.com/office/drawing/2014/main" id="{13B19162-47CE-BB4C-A4EA-AC6EE5F42B27}"/>
                            </a:ext>
                          </a:extLst>
                        </p:cNvPr>
                        <p:cNvCxnSpPr>
                          <a:cxnSpLocks/>
                          <a:stCxn id="157" idx="6"/>
                          <a:endCxn id="151" idx="2"/>
                        </p:cNvCxnSpPr>
                        <p:nvPr/>
                      </p:nvCxnSpPr>
                      <p:spPr>
                        <a:xfrm flipV="1">
                          <a:off x="4056846" y="1925391"/>
                          <a:ext cx="470079" cy="32200"/>
                        </a:xfrm>
                        <a:prstGeom prst="straightConnector1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直线箭头连接符 147">
                          <a:extLst>
                            <a:ext uri="{FF2B5EF4-FFF2-40B4-BE49-F238E27FC236}">
                              <a16:creationId xmlns:a16="http://schemas.microsoft.com/office/drawing/2014/main" id="{2E1D7883-61A3-714E-AB86-8FE59B91C75C}"/>
                            </a:ext>
                          </a:extLst>
                        </p:cNvPr>
                        <p:cNvCxnSpPr>
                          <a:cxnSpLocks/>
                          <a:stCxn id="157" idx="6"/>
                          <a:endCxn id="152" idx="2"/>
                        </p:cNvCxnSpPr>
                        <p:nvPr/>
                      </p:nvCxnSpPr>
                      <p:spPr>
                        <a:xfrm>
                          <a:off x="4056846" y="1957591"/>
                          <a:ext cx="470079" cy="959472"/>
                        </a:xfrm>
                        <a:prstGeom prst="straightConnector1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138" name="文本框 137">
                    <a:extLst>
                      <a:ext uri="{FF2B5EF4-FFF2-40B4-BE49-F238E27FC236}">
                        <a16:creationId xmlns:a16="http://schemas.microsoft.com/office/drawing/2014/main" id="{54F56245-B2FC-8649-B2EA-0C361BE3E132}"/>
                      </a:ext>
                    </a:extLst>
                  </p:cNvPr>
                  <p:cNvSpPr txBox="1"/>
                  <p:nvPr/>
                </p:nvSpPr>
                <p:spPr>
                  <a:xfrm>
                    <a:off x="2585431" y="3257211"/>
                    <a:ext cx="2150773" cy="64633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zh-CN" dirty="0"/>
                      <a:t>使用贝叶斯方法的神经网络</a:t>
                    </a:r>
                    <a:r>
                      <a:rPr lang="zh-CN" altLang="zh-CN" dirty="0">
                        <a:effectLst/>
                      </a:rPr>
                      <a:t> </a:t>
                    </a:r>
                    <a:endPara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2B8851CC-BFC5-8D47-A223-61F84BC3C8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91734" y="1838661"/>
                    <a:ext cx="470079" cy="3724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SimSun" panose="02010600030101010101" pitchFamily="2" charset="-122"/>
                      <a:ea typeface="SimSu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5A01C8B3-E4FF-D34C-9CA8-CECD1A4C5F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734" y="1838661"/>
                    <a:ext cx="470079" cy="37247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4473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28BB23E4-F507-3B41-A511-3F87FC430612}"/>
                      </a:ext>
                    </a:extLst>
                  </p:cNvPr>
                  <p:cNvSpPr txBox="1"/>
                  <p:nvPr/>
                </p:nvSpPr>
                <p:spPr>
                  <a:xfrm>
                    <a:off x="5713933" y="2322727"/>
                    <a:ext cx="470079" cy="373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SimSun" panose="02010600030101010101" pitchFamily="2" charset="-122"/>
                      <a:ea typeface="SimSu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96B43EAF-B7FC-FA48-91AF-360C364989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3933" y="2322727"/>
                    <a:ext cx="470079" cy="37388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4473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A233A851-5481-634F-8F7B-5BAC00E05797}"/>
                      </a:ext>
                    </a:extLst>
                  </p:cNvPr>
                  <p:cNvSpPr txBox="1"/>
                  <p:nvPr/>
                </p:nvSpPr>
                <p:spPr>
                  <a:xfrm>
                    <a:off x="6521545" y="1537712"/>
                    <a:ext cx="470079" cy="3725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SimSun" panose="02010600030101010101" pitchFamily="2" charset="-122"/>
                      <a:ea typeface="SimSu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38CA346D-4272-0543-9180-C4C142ED54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1545" y="1537712"/>
                    <a:ext cx="470079" cy="37253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4473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9BFB91D1-CEB6-9649-BADE-F54D26064C57}"/>
                      </a:ext>
                    </a:extLst>
                  </p:cNvPr>
                  <p:cNvSpPr txBox="1"/>
                  <p:nvPr/>
                </p:nvSpPr>
                <p:spPr>
                  <a:xfrm>
                    <a:off x="6506518" y="2067841"/>
                    <a:ext cx="470079" cy="373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SimSun" panose="02010600030101010101" pitchFamily="2" charset="-122"/>
                      <a:ea typeface="SimSu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F448A81C-AC63-D04E-9CF0-42CFF3F544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6518" y="2067841"/>
                    <a:ext cx="470079" cy="37305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4473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BDF10450-4D1E-E644-9F24-28DCAB4EFE9A}"/>
                      </a:ext>
                    </a:extLst>
                  </p:cNvPr>
                  <p:cNvSpPr txBox="1"/>
                  <p:nvPr/>
                </p:nvSpPr>
                <p:spPr>
                  <a:xfrm>
                    <a:off x="7135437" y="1344716"/>
                    <a:ext cx="470079" cy="373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SimSun" panose="02010600030101010101" pitchFamily="2" charset="-122"/>
                      <a:ea typeface="SimSu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8CF47912-C29E-0D45-B207-920EE707FB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5437" y="1344716"/>
                    <a:ext cx="470079" cy="37388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4736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2431C890-40B1-924D-B025-F9EE5420732B}"/>
                      </a:ext>
                    </a:extLst>
                  </p:cNvPr>
                  <p:cNvSpPr txBox="1"/>
                  <p:nvPr/>
                </p:nvSpPr>
                <p:spPr>
                  <a:xfrm>
                    <a:off x="7279249" y="1730104"/>
                    <a:ext cx="470079" cy="3744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SimSun" panose="02010600030101010101" pitchFamily="2" charset="-122"/>
                      <a:ea typeface="SimSu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6C5E2715-FD5D-194F-90C3-CB6AB35E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249" y="1730104"/>
                    <a:ext cx="470079" cy="37446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4736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C76166CE-707A-054C-AB1F-AD9305082265}"/>
                      </a:ext>
                    </a:extLst>
                  </p:cNvPr>
                  <p:cNvSpPr txBox="1"/>
                  <p:nvPr/>
                </p:nvSpPr>
                <p:spPr>
                  <a:xfrm>
                    <a:off x="7301252" y="2499442"/>
                    <a:ext cx="470079" cy="3733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4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4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SimSun" panose="02010600030101010101" pitchFamily="2" charset="-122"/>
                      <a:ea typeface="SimSu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5EE1F339-EF11-6B4C-964D-3835A9E3B4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1252" y="2499442"/>
                    <a:ext cx="470079" cy="37330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47368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BFB0F0CE-DD8E-D044-BBEA-0056B018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7327545" y="2060010"/>
                    <a:ext cx="470079" cy="375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SimSun" panose="02010600030101010101" pitchFamily="2" charset="-122"/>
                      <a:ea typeface="SimSu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7A39967A-A9C1-8F4F-9385-9009AFA68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545" y="2060010"/>
                    <a:ext cx="470079" cy="37587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48649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3866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AE7C2C-9C27-CA42-B2CC-0EEB16F304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93359"/>
            <a:ext cx="11087100" cy="410948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A04A1C-EFE8-A840-9EF7-34CBDD64C5A7}"/>
              </a:ext>
            </a:extLst>
          </p:cNvPr>
          <p:cNvSpPr/>
          <p:nvPr/>
        </p:nvSpPr>
        <p:spPr>
          <a:xfrm>
            <a:off x="533394" y="488009"/>
            <a:ext cx="10564684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网络模型</a:t>
            </a:r>
          </a:p>
        </p:txBody>
      </p:sp>
    </p:spTree>
    <p:extLst>
      <p:ext uri="{BB962C8B-B14F-4D97-AF65-F5344CB8AC3E}">
        <p14:creationId xmlns:p14="http://schemas.microsoft.com/office/powerpoint/2010/main" val="15979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1373D2F-5368-434F-A8D8-05C90700B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84279"/>
              </p:ext>
            </p:extLst>
          </p:nvPr>
        </p:nvGraphicFramePr>
        <p:xfrm>
          <a:off x="3756687" y="1490265"/>
          <a:ext cx="4872789" cy="4399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661">
                  <a:extLst>
                    <a:ext uri="{9D8B030D-6E8A-4147-A177-3AD203B41FA5}">
                      <a16:colId xmlns:a16="http://schemas.microsoft.com/office/drawing/2014/main" val="3642636904"/>
                    </a:ext>
                  </a:extLst>
                </a:gridCol>
                <a:gridCol w="2369855">
                  <a:extLst>
                    <a:ext uri="{9D8B030D-6E8A-4147-A177-3AD203B41FA5}">
                      <a16:colId xmlns:a16="http://schemas.microsoft.com/office/drawing/2014/main" val="3727850446"/>
                    </a:ext>
                  </a:extLst>
                </a:gridCol>
                <a:gridCol w="1765273">
                  <a:extLst>
                    <a:ext uri="{9D8B030D-6E8A-4147-A177-3AD203B41FA5}">
                      <a16:colId xmlns:a16="http://schemas.microsoft.com/office/drawing/2014/main" val="1165933118"/>
                    </a:ext>
                  </a:extLst>
                </a:gridCol>
              </a:tblGrid>
              <a:tr h="546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序号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干扰类别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干扰样式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3628486"/>
                  </a:ext>
                </a:extLst>
              </a:tr>
              <a:tr h="555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压制干扰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噪声调频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1968359"/>
                  </a:ext>
                </a:extLst>
              </a:tr>
              <a:tr h="546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函数扫频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3884041"/>
                  </a:ext>
                </a:extLst>
              </a:tr>
              <a:tr h="555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梳状谱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814763"/>
                  </a:ext>
                </a:extLst>
              </a:tr>
              <a:tr h="546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欺骗干扰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射频转发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305943"/>
                  </a:ext>
                </a:extLst>
              </a:tr>
              <a:tr h="555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独立假目标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0069992"/>
                  </a:ext>
                </a:extLst>
              </a:tr>
              <a:tr h="546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阵列假目标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791748"/>
                  </a:ext>
                </a:extLst>
              </a:tr>
              <a:tr h="546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距速同步拖引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2323355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880C0301-CA4E-9041-A8A1-EE3A1044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58" y="481339"/>
            <a:ext cx="3061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 (正文 CS 字体)"/>
              </a:rPr>
              <a:t>采集干扰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 (正文 CS 字体)"/>
              </a:rPr>
              <a:t>数据样式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863B5C-DFF7-5C40-8BEA-65BD86C6F5E5}"/>
              </a:ext>
            </a:extLst>
          </p:cNvPr>
          <p:cNvSpPr/>
          <p:nvPr/>
        </p:nvSpPr>
        <p:spPr>
          <a:xfrm>
            <a:off x="647354" y="5889289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实测场景示意图                       实测场景图</a:t>
            </a:r>
          </a:p>
        </p:txBody>
      </p:sp>
    </p:spTree>
    <p:extLst>
      <p:ext uri="{BB962C8B-B14F-4D97-AF65-F5344CB8AC3E}">
        <p14:creationId xmlns:p14="http://schemas.microsoft.com/office/powerpoint/2010/main" val="400607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299ED7B-D9BA-314B-8FBF-1D0E4DC9B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58" y="481339"/>
            <a:ext cx="3061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 (正文 CS 字体)"/>
              </a:rPr>
              <a:t>一维实验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77B3B-A2CF-2649-9066-C99ED1481A48}"/>
              </a:ext>
            </a:extLst>
          </p:cNvPr>
          <p:cNvSpPr/>
          <p:nvPr/>
        </p:nvSpPr>
        <p:spPr>
          <a:xfrm>
            <a:off x="1013192" y="1174234"/>
            <a:ext cx="723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四类数据样本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（回波的实部、虚部、模值和相位）</a:t>
            </a:r>
            <a:r>
              <a:rPr lang="zh-C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对比分析</a:t>
            </a:r>
            <a:r>
              <a:rPr lang="zh-CN" altLang="zh-CN" sz="20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CA465C-9446-F045-BBE5-B1307630BE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3600" y="1709737"/>
            <a:ext cx="6984999" cy="4868863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497807-0165-5B48-9A1F-7D0C8001F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74540"/>
              </p:ext>
            </p:extLst>
          </p:nvPr>
        </p:nvGraphicFramePr>
        <p:xfrm>
          <a:off x="8122831" y="1574344"/>
          <a:ext cx="3061042" cy="4496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521">
                  <a:extLst>
                    <a:ext uri="{9D8B030D-6E8A-4147-A177-3AD203B41FA5}">
                      <a16:colId xmlns:a16="http://schemas.microsoft.com/office/drawing/2014/main" val="2694823785"/>
                    </a:ext>
                  </a:extLst>
                </a:gridCol>
                <a:gridCol w="1530521">
                  <a:extLst>
                    <a:ext uri="{9D8B030D-6E8A-4147-A177-3AD203B41FA5}">
                      <a16:colId xmlns:a16="http://schemas.microsoft.com/office/drawing/2014/main" val="760883637"/>
                    </a:ext>
                  </a:extLst>
                </a:gridCol>
              </a:tblGrid>
              <a:tr h="89925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识别准确率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61278"/>
                  </a:ext>
                </a:extLst>
              </a:tr>
              <a:tr h="899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89.53%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946007"/>
                  </a:ext>
                </a:extLst>
              </a:tr>
              <a:tr h="899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虚部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90.30%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514766"/>
                  </a:ext>
                </a:extLst>
              </a:tr>
              <a:tr h="899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98.87%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09225"/>
                  </a:ext>
                </a:extLst>
              </a:tr>
              <a:tr h="899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相位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90.11%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299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69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299ED7B-D9BA-314B-8FBF-1D0E4DC9B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58" y="481339"/>
            <a:ext cx="3061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 (正文 CS 字体)"/>
              </a:rPr>
              <a:t>一维实验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C374D7-25B5-C04D-BB57-8136752EBC84}"/>
              </a:ext>
            </a:extLst>
          </p:cNvPr>
          <p:cNvSpPr/>
          <p:nvPr/>
        </p:nvSpPr>
        <p:spPr>
          <a:xfrm>
            <a:off x="1013192" y="117423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2.BCNN</a:t>
            </a:r>
            <a:r>
              <a:rPr lang="zh-C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CNN</a:t>
            </a:r>
            <a:r>
              <a:rPr lang="zh-C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对比分析</a:t>
            </a:r>
            <a:r>
              <a:rPr lang="zh-CN" altLang="zh-CN" sz="20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72A1E00-AA43-0040-AF0C-65AAAAF3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11123"/>
              </p:ext>
            </p:extLst>
          </p:nvPr>
        </p:nvGraphicFramePr>
        <p:xfrm>
          <a:off x="1117600" y="1836353"/>
          <a:ext cx="10185400" cy="1452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7080">
                  <a:extLst>
                    <a:ext uri="{9D8B030D-6E8A-4147-A177-3AD203B41FA5}">
                      <a16:colId xmlns:a16="http://schemas.microsoft.com/office/drawing/2014/main" val="2364815743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4095811651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3103077103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4110873069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2781772699"/>
                    </a:ext>
                  </a:extLst>
                </a:gridCol>
              </a:tblGrid>
              <a:tr h="484316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实部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虚部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模值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相位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5090213"/>
                  </a:ext>
                </a:extLst>
              </a:tr>
              <a:tr h="484316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CNN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88.09%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87.59%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91.51%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85.51%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3375441"/>
                  </a:ext>
                </a:extLst>
              </a:tr>
              <a:tr h="484316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BCNN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89.53%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90.30%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98.87%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90.11%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650610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BF41C0B-EBCC-F54F-A648-F8650F86274B}"/>
              </a:ext>
            </a:extLst>
          </p:cNvPr>
          <p:cNvSpPr/>
          <p:nvPr/>
        </p:nvSpPr>
        <p:spPr>
          <a:xfrm>
            <a:off x="1013192" y="3780596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序列脉压压缩前后对比分析</a:t>
            </a:r>
            <a:r>
              <a:rPr lang="zh-CN" altLang="zh-CN" sz="20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DC1DA45-1C11-BC4E-AE18-14C6F3AA5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77189"/>
              </p:ext>
            </p:extLst>
          </p:nvPr>
        </p:nvGraphicFramePr>
        <p:xfrm>
          <a:off x="1080155" y="4608500"/>
          <a:ext cx="10222845" cy="1452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4569">
                  <a:extLst>
                    <a:ext uri="{9D8B030D-6E8A-4147-A177-3AD203B41FA5}">
                      <a16:colId xmlns:a16="http://schemas.microsoft.com/office/drawing/2014/main" val="875428166"/>
                    </a:ext>
                  </a:extLst>
                </a:gridCol>
                <a:gridCol w="2044569">
                  <a:extLst>
                    <a:ext uri="{9D8B030D-6E8A-4147-A177-3AD203B41FA5}">
                      <a16:colId xmlns:a16="http://schemas.microsoft.com/office/drawing/2014/main" val="1632185688"/>
                    </a:ext>
                  </a:extLst>
                </a:gridCol>
                <a:gridCol w="2044569">
                  <a:extLst>
                    <a:ext uri="{9D8B030D-6E8A-4147-A177-3AD203B41FA5}">
                      <a16:colId xmlns:a16="http://schemas.microsoft.com/office/drawing/2014/main" val="2709409667"/>
                    </a:ext>
                  </a:extLst>
                </a:gridCol>
                <a:gridCol w="2044569">
                  <a:extLst>
                    <a:ext uri="{9D8B030D-6E8A-4147-A177-3AD203B41FA5}">
                      <a16:colId xmlns:a16="http://schemas.microsoft.com/office/drawing/2014/main" val="1365933461"/>
                    </a:ext>
                  </a:extLst>
                </a:gridCol>
                <a:gridCol w="2044569">
                  <a:extLst>
                    <a:ext uri="{9D8B030D-6E8A-4147-A177-3AD203B41FA5}">
                      <a16:colId xmlns:a16="http://schemas.microsoft.com/office/drawing/2014/main" val="1074398557"/>
                    </a:ext>
                  </a:extLst>
                </a:gridCol>
              </a:tblGrid>
              <a:tr h="484316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实部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虚部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模值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相位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5079637"/>
                  </a:ext>
                </a:extLst>
              </a:tr>
              <a:tr h="484316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脉压前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89.53%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90.30%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98.87%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90.11%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9742653"/>
                  </a:ext>
                </a:extLst>
              </a:tr>
              <a:tr h="484316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脉压后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98.93%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99.12%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98.52%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91.62%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376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20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299ED7B-D9BA-314B-8FBF-1D0E4DC9B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58" y="481339"/>
            <a:ext cx="3061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 (正文 CS 字体)"/>
              </a:rPr>
              <a:t>二维实验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B51002-7CFA-6542-B63A-80A1E3DCA69D}"/>
              </a:ext>
            </a:extLst>
          </p:cNvPr>
          <p:cNvSpPr/>
          <p:nvPr/>
        </p:nvSpPr>
        <p:spPr>
          <a:xfrm>
            <a:off x="1013192" y="1174234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基于距离多普勒图的实验 </a:t>
            </a: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FDB11D-5852-EC42-8A67-67E287857F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8500" y="1836352"/>
            <a:ext cx="5829299" cy="4818448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21E645-888F-A140-84BB-C82065FF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92924"/>
              </p:ext>
            </p:extLst>
          </p:nvPr>
        </p:nvGraphicFramePr>
        <p:xfrm>
          <a:off x="7327900" y="2181225"/>
          <a:ext cx="3061042" cy="359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521">
                  <a:extLst>
                    <a:ext uri="{9D8B030D-6E8A-4147-A177-3AD203B41FA5}">
                      <a16:colId xmlns:a16="http://schemas.microsoft.com/office/drawing/2014/main" val="828466820"/>
                    </a:ext>
                  </a:extLst>
                </a:gridCol>
                <a:gridCol w="1530521">
                  <a:extLst>
                    <a:ext uri="{9D8B030D-6E8A-4147-A177-3AD203B41FA5}">
                      <a16:colId xmlns:a16="http://schemas.microsoft.com/office/drawing/2014/main" val="1278414186"/>
                    </a:ext>
                  </a:extLst>
                </a:gridCol>
              </a:tblGrid>
              <a:tr h="89925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识别准确率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2926"/>
                  </a:ext>
                </a:extLst>
              </a:tr>
              <a:tr h="899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96.29%</a:t>
                      </a:r>
                      <a:r>
                        <a:rPr lang="zh-CN" altLang="zh-CN" dirty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458234"/>
                  </a:ext>
                </a:extLst>
              </a:tr>
              <a:tr h="899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虚部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89.50%</a:t>
                      </a:r>
                      <a:r>
                        <a:rPr lang="zh-CN" altLang="zh-CN" dirty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690740"/>
                  </a:ext>
                </a:extLst>
              </a:tr>
              <a:tr h="899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87.86%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202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98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299ED7B-D9BA-314B-8FBF-1D0E4DC9B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58" y="481339"/>
            <a:ext cx="3061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 (正文 CS 字体)"/>
              </a:rPr>
              <a:t>二维实验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B51002-7CFA-6542-B63A-80A1E3DCA69D}"/>
              </a:ext>
            </a:extLst>
          </p:cNvPr>
          <p:cNvSpPr/>
          <p:nvPr/>
        </p:nvSpPr>
        <p:spPr>
          <a:xfrm>
            <a:off x="1013192" y="1174234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基于时频图图的实验 </a:t>
            </a: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49BC52-4AF8-B54B-9263-81A8D9005F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9950" y="1807799"/>
            <a:ext cx="5397499" cy="43438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154872-2882-E646-9FF9-1B1AF5AFA63E}"/>
              </a:ext>
            </a:extLst>
          </p:cNvPr>
          <p:cNvSpPr/>
          <p:nvPr/>
        </p:nvSpPr>
        <p:spPr>
          <a:xfrm>
            <a:off x="6756400" y="2413337"/>
            <a:ext cx="406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时频图的识别准确率达到了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99.35%</a:t>
            </a:r>
            <a:r>
              <a:rPr lang="zh-C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，相较于</a:t>
            </a:r>
            <a:r>
              <a:rPr lang="zh-CN" altLang="en-US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距离多普勒</a:t>
            </a:r>
            <a:r>
              <a:rPr lang="zh-C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，识别准确率提升了</a:t>
            </a:r>
            <a:r>
              <a:rPr lang="en-US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3.06%</a:t>
            </a:r>
            <a:r>
              <a:rPr lang="zh-CN" altLang="zh-CN" sz="20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 altLang="zh-CN" sz="20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13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299ED7B-D9BA-314B-8FBF-1D0E4DC9B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58" y="481339"/>
            <a:ext cx="306104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 (正文 CS 字体)"/>
              </a:rPr>
              <a:t>二维实验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B51002-7CFA-6542-B63A-80A1E3DCA69D}"/>
              </a:ext>
            </a:extLst>
          </p:cNvPr>
          <p:cNvSpPr/>
          <p:nvPr/>
        </p:nvSpPr>
        <p:spPr>
          <a:xfrm>
            <a:off x="0" y="1189623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3.BCNN</a:t>
            </a:r>
            <a:r>
              <a:rPr lang="zh-C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CNN</a:t>
            </a:r>
            <a:r>
              <a:rPr lang="zh-C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对比分析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AEF9F2-9244-1D41-9C5C-C008FE098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02023"/>
              </p:ext>
            </p:extLst>
          </p:nvPr>
        </p:nvGraphicFramePr>
        <p:xfrm>
          <a:off x="1041400" y="1943100"/>
          <a:ext cx="1021080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48792614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24230817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61792952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38322143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0379378"/>
                    </a:ext>
                  </a:extLst>
                </a:gridCol>
              </a:tblGrid>
              <a:tr h="800100">
                <a:tc rowSpan="2"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距离</a:t>
                      </a:r>
                      <a:r>
                        <a:rPr lang="en-US" sz="2000" kern="0" dirty="0">
                          <a:effectLst/>
                        </a:rPr>
                        <a:t>-</a:t>
                      </a:r>
                      <a:r>
                        <a:rPr lang="zh-CN" sz="2000" kern="0" dirty="0">
                          <a:effectLst/>
                        </a:rPr>
                        <a:t>多普勒图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时频图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8539906"/>
                  </a:ext>
                </a:extLst>
              </a:tr>
              <a:tr h="800100">
                <a:tc vMerge="1"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实部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虚部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模值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1919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84.64%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82.78%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94.57%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97.41%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44676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BCNN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3048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96.29%</a:t>
                      </a:r>
                      <a:r>
                        <a:rPr lang="zh-CN" altLang="zh-CN" sz="2000" dirty="0">
                          <a:effectLst/>
                        </a:rPr>
                        <a:t> </a:t>
                      </a:r>
                      <a:endParaRPr lang="zh-CN" alt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3048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89.50%</a:t>
                      </a:r>
                      <a:r>
                        <a:rPr lang="zh-CN" altLang="zh-CN" sz="2000" dirty="0">
                          <a:effectLst/>
                        </a:rPr>
                        <a:t> </a:t>
                      </a:r>
                      <a:endParaRPr lang="zh-CN" alt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3048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87.86% </a:t>
                      </a:r>
                      <a:endParaRPr lang="zh-CN" alt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altLang="zh-CN" sz="2000" kern="0" dirty="0">
                          <a:latin typeface="SimSun" panose="02010600030101010101" pitchFamily="2" charset="-122"/>
                          <a:ea typeface="SimSun" panose="02010600030101010101" pitchFamily="2" charset="-122"/>
                          <a:cs typeface="宋体" panose="02010600030101010101" pitchFamily="2" charset="-122"/>
                        </a:rPr>
                        <a:t>99.35%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6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52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388</Words>
  <Application>Microsoft Macintosh PowerPoint</Application>
  <PresentationFormat>宽屏</PresentationFormat>
  <Paragraphs>124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SimSun</vt:lpstr>
      <vt:lpstr>Microsoft YaHei</vt:lpstr>
      <vt:lpstr>Songti SC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2023-04-18T13:33:37Z</dcterms:created>
  <dcterms:modified xsi:type="dcterms:W3CDTF">2023-04-18T14:20:14Z</dcterms:modified>
</cp:coreProperties>
</file>