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66" r:id="rId5"/>
    <p:sldId id="258" r:id="rId6"/>
    <p:sldId id="259" r:id="rId7"/>
    <p:sldId id="261" r:id="rId8"/>
    <p:sldId id="268" r:id="rId9"/>
    <p:sldId id="267" r:id="rId10"/>
    <p:sldId id="260" r:id="rId11"/>
    <p:sldId id="262" r:id="rId12"/>
    <p:sldId id="263" r:id="rId13"/>
    <p:sldId id="264"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668"/>
  </p:normalViewPr>
  <p:slideViewPr>
    <p:cSldViewPr snapToGrid="0" snapToObjects="1">
      <p:cViewPr varScale="1">
        <p:scale>
          <a:sx n="62" d="100"/>
          <a:sy n="62" d="100"/>
        </p:scale>
        <p:origin x="84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IMLUniverse/imagecomp/tree/main/source"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IMLUniverse/OCROprn/tree/main/demo_video"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523880" y="1122480"/>
            <a:ext cx="9143280" cy="238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US" sz="4000" b="1" strike="noStrike" spc="-1">
                <a:solidFill>
                  <a:srgbClr val="000000"/>
                </a:solidFill>
                <a:latin typeface="Calibri"/>
                <a:ea typeface="Century Schoolbook"/>
              </a:rPr>
              <a:t>Identification &amp; Optical character recognition (OCR) for Structured Documents - SBI</a:t>
            </a:r>
            <a:endParaRPr lang="en-IN" sz="4000" b="0" strike="noStrike" spc="-1">
              <a:latin typeface="Arial"/>
            </a:endParaRPr>
          </a:p>
        </p:txBody>
      </p:sp>
      <p:sp>
        <p:nvSpPr>
          <p:cNvPr id="77" name="CustomShape 2"/>
          <p:cNvSpPr/>
          <p:nvPr/>
        </p:nvSpPr>
        <p:spPr>
          <a:xfrm>
            <a:off x="1523880" y="3602160"/>
            <a:ext cx="9143280" cy="165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spcBef>
                <a:spcPts val="1001"/>
              </a:spcBef>
              <a:tabLst>
                <a:tab pos="0" algn="l"/>
              </a:tabLst>
            </a:pPr>
            <a:r>
              <a:rPr lang="en-US" sz="2400" b="0" strike="noStrike" spc="-1">
                <a:solidFill>
                  <a:srgbClr val="000000"/>
                </a:solidFill>
                <a:latin typeface="Calibri"/>
              </a:rPr>
              <a:t>Team SOPS</a:t>
            </a:r>
            <a:endParaRPr lang="en-IN" sz="2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4400" b="0" strike="noStrike" spc="-1">
                <a:solidFill>
                  <a:srgbClr val="000000"/>
                </a:solidFill>
                <a:latin typeface="Calibri Light"/>
              </a:rPr>
              <a:t>Source Code (Github repo link)</a:t>
            </a:r>
            <a:endParaRPr lang="en-IN" sz="4400" b="0" strike="noStrike" spc="-1">
              <a:latin typeface="Arial"/>
            </a:endParaRPr>
          </a:p>
        </p:txBody>
      </p:sp>
      <p:sp>
        <p:nvSpPr>
          <p:cNvPr id="90" name="CustomShape 2"/>
          <p:cNvSpPr/>
          <p:nvPr/>
        </p:nvSpPr>
        <p:spPr>
          <a:xfrm>
            <a:off x="2592000" y="3273120"/>
            <a:ext cx="7200000" cy="34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latin typeface="Arial"/>
                <a:hlinkClick r:id="rId2"/>
              </a:rPr>
              <a:t>https://</a:t>
            </a:r>
            <a:r>
              <a:rPr lang="en-IN" sz="1800" b="0" strike="noStrike" spc="-1" dirty="0" err="1">
                <a:latin typeface="Arial"/>
                <a:hlinkClick r:id="rId2"/>
              </a:rPr>
              <a:t>github.com</a:t>
            </a:r>
            <a:r>
              <a:rPr lang="en-IN" sz="1800" b="0" strike="noStrike" spc="-1" dirty="0">
                <a:latin typeface="Arial"/>
                <a:hlinkClick r:id="rId2"/>
              </a:rPr>
              <a:t>/</a:t>
            </a:r>
            <a:r>
              <a:rPr lang="en-IN" sz="1800" b="0" strike="noStrike" spc="-1" dirty="0" err="1">
                <a:latin typeface="Arial"/>
                <a:hlinkClick r:id="rId2"/>
              </a:rPr>
              <a:t>AIMLUniverse</a:t>
            </a:r>
            <a:r>
              <a:rPr lang="en-IN" sz="1800" b="0" strike="noStrike" spc="-1" dirty="0">
                <a:latin typeface="Arial"/>
                <a:hlinkClick r:id="rId2"/>
              </a:rPr>
              <a:t>/</a:t>
            </a:r>
            <a:r>
              <a:rPr lang="en-IN" sz="1800" b="0" strike="noStrike" spc="-1" dirty="0" err="1">
                <a:latin typeface="Arial"/>
                <a:hlinkClick r:id="rId2"/>
              </a:rPr>
              <a:t>imagecomp</a:t>
            </a:r>
            <a:r>
              <a:rPr lang="en-IN" sz="1800" b="0" strike="noStrike" spc="-1" dirty="0">
                <a:latin typeface="Arial"/>
                <a:hlinkClick r:id="rId2"/>
              </a:rPr>
              <a:t>/tree/main/source</a:t>
            </a:r>
            <a:endParaRPr lang="en-IN" sz="18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4400" b="0" strike="noStrike" spc="-1">
                <a:solidFill>
                  <a:srgbClr val="000000"/>
                </a:solidFill>
                <a:latin typeface="Calibri Light"/>
              </a:rPr>
              <a:t>Video Link</a:t>
            </a:r>
            <a:endParaRPr lang="en-IN" sz="4400" b="0" strike="noStrike" spc="-1">
              <a:latin typeface="Arial"/>
            </a:endParaRPr>
          </a:p>
        </p:txBody>
      </p:sp>
      <p:sp>
        <p:nvSpPr>
          <p:cNvPr id="92" name="CustomShape 2"/>
          <p:cNvSpPr/>
          <p:nvPr/>
        </p:nvSpPr>
        <p:spPr>
          <a:xfrm>
            <a:off x="1944000" y="3273120"/>
            <a:ext cx="8784000" cy="34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latin typeface="Arial"/>
                <a:hlinkClick r:id="rId2"/>
              </a:rPr>
              <a:t>https://</a:t>
            </a:r>
            <a:r>
              <a:rPr lang="en-IN" sz="1800" b="0" strike="noStrike" spc="-1" dirty="0" err="1">
                <a:latin typeface="Arial"/>
                <a:hlinkClick r:id="rId2"/>
              </a:rPr>
              <a:t>github.com</a:t>
            </a:r>
            <a:r>
              <a:rPr lang="en-IN" sz="1800" b="0" strike="noStrike" spc="-1" dirty="0">
                <a:latin typeface="Arial"/>
                <a:hlinkClick r:id="rId2"/>
              </a:rPr>
              <a:t>/</a:t>
            </a:r>
            <a:r>
              <a:rPr lang="en-IN" sz="1800" b="0" strike="noStrike" spc="-1" dirty="0" err="1">
                <a:latin typeface="Arial"/>
                <a:hlinkClick r:id="rId2"/>
              </a:rPr>
              <a:t>AIMLUniverse</a:t>
            </a:r>
            <a:r>
              <a:rPr lang="en-IN" sz="1800" b="0" strike="noStrike" spc="-1" dirty="0">
                <a:latin typeface="Arial"/>
                <a:hlinkClick r:id="rId2"/>
              </a:rPr>
              <a:t>/</a:t>
            </a:r>
            <a:r>
              <a:rPr lang="en-IN" sz="1800" b="0" strike="noStrike" spc="-1" dirty="0" err="1">
                <a:latin typeface="Arial"/>
                <a:hlinkClick r:id="rId2"/>
              </a:rPr>
              <a:t>OCROprn</a:t>
            </a:r>
            <a:r>
              <a:rPr lang="en-IN" sz="1800" b="0" strike="noStrike" spc="-1" dirty="0">
                <a:latin typeface="Arial"/>
                <a:hlinkClick r:id="rId2"/>
              </a:rPr>
              <a:t>/tree/main/</a:t>
            </a:r>
            <a:r>
              <a:rPr lang="en-IN" sz="1800" b="0" strike="noStrike" spc="-1" dirty="0" err="1">
                <a:latin typeface="Arial"/>
                <a:hlinkClick r:id="rId2"/>
              </a:rPr>
              <a:t>demo_video</a:t>
            </a:r>
            <a:endParaRPr lang="en-IN" sz="18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838080" y="27662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alibri Light"/>
              </a:rPr>
              <a:t>Thank You</a:t>
            </a:r>
            <a:endParaRPr lang="en-IN" sz="4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838080" y="365040"/>
            <a:ext cx="10514880" cy="59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3600" b="0" strike="noStrike" spc="-1" dirty="0">
                <a:solidFill>
                  <a:srgbClr val="000000"/>
                </a:solidFill>
                <a:ea typeface="DejaVu Sans"/>
              </a:rPr>
              <a:t>Problem Statement</a:t>
            </a:r>
            <a:endParaRPr lang="en-IN" sz="3600" b="0" strike="noStrike" spc="-1" dirty="0">
              <a:solidFill>
                <a:srgbClr val="000000"/>
              </a:solidFill>
            </a:endParaRPr>
          </a:p>
        </p:txBody>
      </p:sp>
      <p:sp>
        <p:nvSpPr>
          <p:cNvPr id="79" name="CustomShape 2"/>
          <p:cNvSpPr/>
          <p:nvPr/>
        </p:nvSpPr>
        <p:spPr>
          <a:xfrm>
            <a:off x="838080" y="964080"/>
            <a:ext cx="10514880" cy="521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150000"/>
              </a:lnSpc>
              <a:spcBef>
                <a:spcPts val="1001"/>
              </a:spcBef>
              <a:buClr>
                <a:srgbClr val="000000"/>
              </a:buClr>
              <a:buFont typeface="Arial"/>
              <a:buChar char="•"/>
            </a:pPr>
            <a:r>
              <a:rPr lang="en-US" sz="2000" b="0" strike="noStrike" spc="-1">
                <a:solidFill>
                  <a:srgbClr val="000000"/>
                </a:solidFill>
                <a:latin typeface="Calibri"/>
              </a:rPr>
              <a:t>In Financial Services, Intelligent Document Processing is an important problem to be solved as lot of data is in scanned structurd/semi-structured/unstructured formats and also in different file formats</a:t>
            </a:r>
            <a:endParaRPr lang="en-IN" sz="2000" b="0" strike="noStrike" spc="-1">
              <a:latin typeface="Arial"/>
            </a:endParaRPr>
          </a:p>
          <a:p>
            <a:pPr marL="228600" indent="-227880">
              <a:lnSpc>
                <a:spcPct val="150000"/>
              </a:lnSpc>
              <a:spcBef>
                <a:spcPts val="1001"/>
              </a:spcBef>
              <a:buClr>
                <a:srgbClr val="000000"/>
              </a:buClr>
              <a:buFont typeface="Arial"/>
              <a:buChar char="•"/>
            </a:pPr>
            <a:r>
              <a:rPr lang="en-US" sz="2000" b="0" strike="noStrike" spc="-1">
                <a:solidFill>
                  <a:srgbClr val="000000"/>
                </a:solidFill>
                <a:latin typeface="Calibri"/>
              </a:rPr>
              <a:t>Our solution aims to understand the context of the document (text, image, position of entities, occurrences of text, etc.,), classify the documents by type, format, language  and also extract meaningful insights from the document which includes fields of interest (Customer details) and regions of interest (Photo, signature)</a:t>
            </a:r>
            <a:endParaRPr lang="en-IN" sz="20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7F05CE4A-0E53-416D-93E0-E90BB9946E46}"/>
              </a:ext>
            </a:extLst>
          </p:cNvPr>
          <p:cNvSpPr/>
          <p:nvPr/>
        </p:nvSpPr>
        <p:spPr>
          <a:xfrm>
            <a:off x="284763" y="9140"/>
            <a:ext cx="8488727" cy="1130698"/>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838" spc="-1" dirty="0">
                <a:solidFill>
                  <a:srgbClr val="000000"/>
                </a:solidFill>
                <a:ea typeface="DejaVu Sans"/>
              </a:rPr>
              <a:t>Strategies experimented</a:t>
            </a:r>
            <a:endParaRPr lang="en-IN" sz="4838" spc="-1" dirty="0">
              <a:solidFill>
                <a:srgbClr val="000000"/>
              </a:solidFill>
            </a:endParaRPr>
          </a:p>
        </p:txBody>
      </p:sp>
      <p:sp>
        <p:nvSpPr>
          <p:cNvPr id="5" name="CustomShape 2">
            <a:extLst>
              <a:ext uri="{FF2B5EF4-FFF2-40B4-BE49-F238E27FC236}">
                <a16:creationId xmlns:a16="http://schemas.microsoft.com/office/drawing/2014/main" id="{7DA3F338-3A59-484C-B6CB-1C0928A59AF1}"/>
              </a:ext>
            </a:extLst>
          </p:cNvPr>
          <p:cNvSpPr/>
          <p:nvPr/>
        </p:nvSpPr>
        <p:spPr>
          <a:xfrm>
            <a:off x="284762" y="962527"/>
            <a:ext cx="11331775" cy="5764918"/>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22461" indent="-390539">
              <a:lnSpc>
                <a:spcPct val="150000"/>
              </a:lnSpc>
              <a:spcAft>
                <a:spcPts val="1388"/>
              </a:spcAft>
              <a:buClr>
                <a:srgbClr val="000000"/>
              </a:buClr>
              <a:buSzPct val="45000"/>
              <a:buFont typeface="Wingdings" charset="2"/>
              <a:buChar char=""/>
            </a:pPr>
            <a:endParaRPr lang="en-IN" sz="2661" spc="-1" dirty="0">
              <a:solidFill>
                <a:srgbClr val="000000"/>
              </a:solidFill>
              <a:latin typeface="Arial"/>
              <a:ea typeface="DejaVu Sans"/>
            </a:endParaRPr>
          </a:p>
          <a:p>
            <a:pPr marL="522461" indent="-390539">
              <a:lnSpc>
                <a:spcPct val="150000"/>
              </a:lnSpc>
              <a:spcAft>
                <a:spcPts val="1388"/>
              </a:spcAft>
              <a:buClr>
                <a:srgbClr val="000000"/>
              </a:buClr>
              <a:buSzPct val="45000"/>
              <a:buFont typeface="Wingdings" charset="2"/>
              <a:buChar char=""/>
            </a:pPr>
            <a:endParaRPr lang="en-IN" sz="2661" spc="-1" dirty="0">
              <a:solidFill>
                <a:srgbClr val="000000"/>
              </a:solidFill>
              <a:latin typeface="Arial"/>
              <a:ea typeface="DejaVu Sans"/>
            </a:endParaRPr>
          </a:p>
          <a:p>
            <a:pPr marL="522461" indent="-390539">
              <a:lnSpc>
                <a:spcPct val="150000"/>
              </a:lnSpc>
              <a:spcAft>
                <a:spcPts val="1388"/>
              </a:spcAft>
              <a:buClr>
                <a:srgbClr val="000000"/>
              </a:buClr>
              <a:buSzPct val="45000"/>
              <a:buFont typeface="Wingdings" charset="2"/>
              <a:buChar char=""/>
            </a:pPr>
            <a:r>
              <a:rPr lang="en-IN" sz="2661" spc="-1" dirty="0">
                <a:solidFill>
                  <a:srgbClr val="000000"/>
                </a:solidFill>
                <a:latin typeface="Arial"/>
                <a:ea typeface="DejaVu Sans"/>
              </a:rPr>
              <a:t>Image classification </a:t>
            </a:r>
            <a:r>
              <a:rPr lang="en-IN" sz="2661" spc="-1" dirty="0" err="1">
                <a:solidFill>
                  <a:srgbClr val="000000"/>
                </a:solidFill>
                <a:latin typeface="Arial"/>
                <a:ea typeface="DejaVu Sans"/>
              </a:rPr>
              <a:t>PyTorch</a:t>
            </a:r>
            <a:r>
              <a:rPr lang="en-IN" sz="2661" spc="-1" dirty="0">
                <a:solidFill>
                  <a:srgbClr val="000000"/>
                </a:solidFill>
                <a:latin typeface="Arial"/>
                <a:ea typeface="DejaVu Sans"/>
              </a:rPr>
              <a:t> based using Resnet</a:t>
            </a:r>
            <a:endParaRPr lang="en-IN" sz="2661" spc="-1" dirty="0">
              <a:latin typeface="Arial"/>
            </a:endParaRPr>
          </a:p>
          <a:p>
            <a:pPr marL="522461" indent="-390539">
              <a:lnSpc>
                <a:spcPct val="150000"/>
              </a:lnSpc>
              <a:spcAft>
                <a:spcPts val="1388"/>
              </a:spcAft>
              <a:buClr>
                <a:srgbClr val="000000"/>
              </a:buClr>
              <a:buSzPct val="45000"/>
              <a:buFont typeface="Wingdings" charset="2"/>
              <a:buChar char=""/>
            </a:pPr>
            <a:r>
              <a:rPr lang="en-IN" sz="2661" spc="-1" dirty="0">
                <a:solidFill>
                  <a:srgbClr val="000000"/>
                </a:solidFill>
                <a:latin typeface="Arial"/>
                <a:ea typeface="DejaVu Sans"/>
              </a:rPr>
              <a:t>Image classification using </a:t>
            </a:r>
            <a:r>
              <a:rPr lang="en-IN" sz="2661" spc="-1" dirty="0" err="1">
                <a:solidFill>
                  <a:srgbClr val="000000"/>
                </a:solidFill>
                <a:latin typeface="Arial"/>
                <a:ea typeface="DejaVu Sans"/>
              </a:rPr>
              <a:t>PyTorch</a:t>
            </a:r>
            <a:r>
              <a:rPr lang="en-IN" sz="2661" spc="-1" dirty="0">
                <a:solidFill>
                  <a:srgbClr val="000000"/>
                </a:solidFill>
                <a:latin typeface="Arial"/>
                <a:ea typeface="DejaVu Sans"/>
              </a:rPr>
              <a:t> based </a:t>
            </a:r>
            <a:r>
              <a:rPr lang="en-IN" sz="2661" spc="-1" dirty="0" err="1">
                <a:solidFill>
                  <a:srgbClr val="000000"/>
                </a:solidFill>
                <a:latin typeface="Arial"/>
                <a:ea typeface="DejaVu Sans"/>
              </a:rPr>
              <a:t>Densenet</a:t>
            </a:r>
            <a:endParaRPr lang="en-IN" sz="2661" spc="-1" dirty="0">
              <a:solidFill>
                <a:srgbClr val="000000"/>
              </a:solidFill>
              <a:latin typeface="Arial"/>
              <a:ea typeface="DejaVu Sans"/>
            </a:endParaRPr>
          </a:p>
          <a:p>
            <a:pPr marL="684859" lvl="1">
              <a:lnSpc>
                <a:spcPct val="150000"/>
              </a:lnSpc>
              <a:spcAft>
                <a:spcPts val="1388"/>
              </a:spcAft>
              <a:buClr>
                <a:srgbClr val="000000"/>
              </a:buClr>
              <a:buSzPct val="45000"/>
            </a:pPr>
            <a:endParaRPr lang="en-IN" sz="2661" spc="-1" dirty="0">
              <a:solidFill>
                <a:srgbClr val="000000"/>
              </a:solidFill>
              <a:latin typeface="Arial"/>
              <a:ea typeface="DejaVu Sans"/>
            </a:endParaRPr>
          </a:p>
          <a:p>
            <a:pPr marL="131921">
              <a:lnSpc>
                <a:spcPct val="150000"/>
              </a:lnSpc>
              <a:spcAft>
                <a:spcPts val="1388"/>
              </a:spcAft>
              <a:buClr>
                <a:srgbClr val="000000"/>
              </a:buClr>
              <a:buSzPct val="45000"/>
            </a:pPr>
            <a:endParaRPr lang="en-IN" sz="2661" spc="-1" dirty="0">
              <a:solidFill>
                <a:srgbClr val="000000"/>
              </a:solidFill>
              <a:latin typeface="Arial"/>
              <a:ea typeface="DejaVu Sans"/>
            </a:endParaRPr>
          </a:p>
          <a:p>
            <a:pPr marL="684859" lvl="1">
              <a:lnSpc>
                <a:spcPct val="150000"/>
              </a:lnSpc>
              <a:spcAft>
                <a:spcPts val="1388"/>
              </a:spcAft>
              <a:buClr>
                <a:srgbClr val="000000"/>
              </a:buClr>
              <a:buSzPct val="45000"/>
            </a:pPr>
            <a:endParaRPr lang="en-IN" sz="2661" spc="-1" dirty="0">
              <a:solidFill>
                <a:srgbClr val="000000"/>
              </a:solidFill>
              <a:latin typeface="Arial"/>
              <a:ea typeface="DejaVu Sans"/>
            </a:endParaRPr>
          </a:p>
          <a:p>
            <a:pPr marL="522461" indent="-390539">
              <a:lnSpc>
                <a:spcPct val="150000"/>
              </a:lnSpc>
              <a:spcAft>
                <a:spcPts val="1388"/>
              </a:spcAft>
              <a:buClr>
                <a:srgbClr val="000000"/>
              </a:buClr>
              <a:buSzPct val="45000"/>
              <a:buFont typeface="Wingdings" charset="2"/>
              <a:buChar char=""/>
            </a:pPr>
            <a:endParaRPr lang="en-IN" sz="2661" spc="-1" dirty="0">
              <a:solidFill>
                <a:srgbClr val="000000"/>
              </a:solidFill>
              <a:latin typeface="Arial"/>
              <a:ea typeface="DejaVu Sans"/>
            </a:endParaRPr>
          </a:p>
          <a:p>
            <a:pPr marL="522461" indent="-390539">
              <a:lnSpc>
                <a:spcPct val="150000"/>
              </a:lnSpc>
              <a:spcAft>
                <a:spcPts val="1388"/>
              </a:spcAft>
              <a:buClr>
                <a:srgbClr val="000000"/>
              </a:buClr>
              <a:buSzPct val="45000"/>
              <a:buFont typeface="Wingdings" charset="2"/>
              <a:buChar char=""/>
            </a:pPr>
            <a:endParaRPr lang="en-IN" sz="2661" spc="-1" dirty="0">
              <a:latin typeface="Arial"/>
            </a:endParaRPr>
          </a:p>
          <a:p>
            <a:pPr marL="783691" lvl="2" indent="-260795">
              <a:lnSpc>
                <a:spcPct val="150000"/>
              </a:lnSpc>
              <a:spcAft>
                <a:spcPts val="1388"/>
              </a:spcAft>
              <a:buClr>
                <a:srgbClr val="000000"/>
              </a:buClr>
              <a:buSzPct val="45000"/>
              <a:buFont typeface="Wingdings" charset="2"/>
              <a:buChar char=""/>
            </a:pPr>
            <a:endParaRPr lang="en-IN" sz="3144" spc="-1" dirty="0">
              <a:latin typeface="Arial"/>
            </a:endParaRPr>
          </a:p>
        </p:txBody>
      </p:sp>
    </p:spTree>
    <p:extLst>
      <p:ext uri="{BB962C8B-B14F-4D97-AF65-F5344CB8AC3E}">
        <p14:creationId xmlns:p14="http://schemas.microsoft.com/office/powerpoint/2010/main" val="299198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838080" y="365040"/>
            <a:ext cx="10514880" cy="77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0" strike="noStrike" spc="-1" dirty="0">
                <a:solidFill>
                  <a:srgbClr val="000000"/>
                </a:solidFill>
                <a:latin typeface="Calibri Light"/>
              </a:rPr>
              <a:t>Approach taken to create the model</a:t>
            </a:r>
            <a:endParaRPr lang="en-IN" sz="3600" b="0" strike="noStrike" spc="-1" dirty="0">
              <a:latin typeface="Arial"/>
            </a:endParaRPr>
          </a:p>
        </p:txBody>
      </p:sp>
      <p:sp>
        <p:nvSpPr>
          <p:cNvPr id="81" name="CustomShape 2"/>
          <p:cNvSpPr/>
          <p:nvPr/>
        </p:nvSpPr>
        <p:spPr>
          <a:xfrm>
            <a:off x="838080" y="1143000"/>
            <a:ext cx="10514880" cy="503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9500"/>
          </a:bodyPr>
          <a:lstStyle/>
          <a:p>
            <a:pPr marL="228600" indent="-227880">
              <a:lnSpc>
                <a:spcPct val="160000"/>
              </a:lnSpc>
              <a:spcBef>
                <a:spcPts val="1001"/>
              </a:spcBef>
              <a:buClr>
                <a:srgbClr val="000000"/>
              </a:buClr>
              <a:buFont typeface="Arial"/>
              <a:buChar char="•"/>
            </a:pPr>
            <a:r>
              <a:rPr lang="en-US" sz="2000" b="0" strike="noStrike" spc="-1">
                <a:solidFill>
                  <a:srgbClr val="000000"/>
                </a:solidFill>
                <a:latin typeface="Calibri"/>
              </a:rPr>
              <a:t>File Formats</a:t>
            </a:r>
            <a:endParaRPr lang="en-IN" sz="2000" b="0" strike="noStrike" spc="-1">
              <a:latin typeface="Arial"/>
            </a:endParaRPr>
          </a:p>
          <a:p>
            <a:pPr marL="685800" lvl="1" indent="-227880">
              <a:lnSpc>
                <a:spcPct val="160000"/>
              </a:lnSpc>
              <a:spcBef>
                <a:spcPts val="499"/>
              </a:spcBef>
              <a:buClr>
                <a:srgbClr val="000000"/>
              </a:buClr>
              <a:buFont typeface="Arial"/>
              <a:buChar char="•"/>
            </a:pPr>
            <a:r>
              <a:rPr lang="en-US" sz="1600" b="0" strike="noStrike" spc="-1">
                <a:solidFill>
                  <a:srgbClr val="000000"/>
                </a:solidFill>
                <a:latin typeface="Calibri"/>
              </a:rPr>
              <a:t>Documents can contain many pages and can come in multiple formats. So it is important to identify if the document is an image or composite type like PDF or TIFF. We will use mime type of the document to identify the file format and split the pages, identify relevant pages (relevance classifier) in the document and pass it for classification and extraction.</a:t>
            </a:r>
            <a:endParaRPr lang="en-IN" sz="1600" b="0" strike="noStrike" spc="-1">
              <a:latin typeface="Arial"/>
            </a:endParaRPr>
          </a:p>
          <a:p>
            <a:pPr marL="228600" indent="-227880">
              <a:lnSpc>
                <a:spcPct val="160000"/>
              </a:lnSpc>
              <a:spcBef>
                <a:spcPts val="1001"/>
              </a:spcBef>
              <a:buClr>
                <a:srgbClr val="000000"/>
              </a:buClr>
              <a:buFont typeface="Arial"/>
              <a:buChar char="•"/>
            </a:pPr>
            <a:r>
              <a:rPr lang="en-US" sz="2000" b="0" strike="noStrike" spc="-1">
                <a:solidFill>
                  <a:srgbClr val="000000"/>
                </a:solidFill>
                <a:latin typeface="Calibri"/>
              </a:rPr>
              <a:t>Document Type</a:t>
            </a:r>
            <a:endParaRPr lang="en-IN" sz="2000" b="0" strike="noStrike" spc="-1">
              <a:latin typeface="Arial"/>
            </a:endParaRPr>
          </a:p>
          <a:p>
            <a:pPr marL="685800" lvl="1" indent="-227880">
              <a:lnSpc>
                <a:spcPct val="160000"/>
              </a:lnSpc>
              <a:spcBef>
                <a:spcPts val="499"/>
              </a:spcBef>
              <a:buClr>
                <a:srgbClr val="000000"/>
              </a:buClr>
              <a:buFont typeface="Arial"/>
              <a:buChar char="•"/>
            </a:pPr>
            <a:r>
              <a:rPr lang="en-US" sz="1600" b="0" strike="noStrike" spc="-1">
                <a:solidFill>
                  <a:srgbClr val="000000"/>
                </a:solidFill>
                <a:latin typeface="Calibri"/>
              </a:rPr>
              <a:t>While identifying the document type, it is important to know the context in terms of text, position of the text and number of occurrences of domain based text (latent features). We use text embeddings, position embeddings and latent embeddings to create the document type which we will use Azure ML pipeline.</a:t>
            </a:r>
            <a:endParaRPr lang="en-IN" sz="1600" b="0" strike="noStrike" spc="-1">
              <a:latin typeface="Arial"/>
            </a:endParaRPr>
          </a:p>
          <a:p>
            <a:pPr marL="228600" indent="-227880">
              <a:lnSpc>
                <a:spcPct val="160000"/>
              </a:lnSpc>
              <a:spcBef>
                <a:spcPts val="1001"/>
              </a:spcBef>
              <a:buClr>
                <a:srgbClr val="000000"/>
              </a:buClr>
              <a:buFont typeface="Arial"/>
              <a:buChar char="•"/>
            </a:pPr>
            <a:r>
              <a:rPr lang="en-US" sz="2000" b="0" strike="noStrike" spc="-1">
                <a:solidFill>
                  <a:srgbClr val="000000"/>
                </a:solidFill>
                <a:latin typeface="Calibri"/>
              </a:rPr>
              <a:t>Document Language</a:t>
            </a:r>
            <a:endParaRPr lang="en-IN" sz="2000" b="0" strike="noStrike" spc="-1">
              <a:latin typeface="Arial"/>
            </a:endParaRPr>
          </a:p>
          <a:p>
            <a:pPr marL="685800" lvl="1" indent="-227880">
              <a:lnSpc>
                <a:spcPct val="160000"/>
              </a:lnSpc>
              <a:spcBef>
                <a:spcPts val="499"/>
              </a:spcBef>
              <a:buClr>
                <a:srgbClr val="000000"/>
              </a:buClr>
              <a:buFont typeface="Arial"/>
              <a:buChar char="•"/>
            </a:pPr>
            <a:r>
              <a:rPr lang="en-US" sz="1600" b="0" strike="noStrike" spc="-1">
                <a:solidFill>
                  <a:srgbClr val="000000"/>
                </a:solidFill>
                <a:latin typeface="Calibri"/>
              </a:rPr>
              <a:t>Classifying language involves identifying not only the occurrences of the language in the document but also the meaningfulness of the occurrence w.r.t the fields of interest and the proportion in which a particular language occurs. Our model aims to identify the language in relevant pages and positions and choose right language.</a:t>
            </a:r>
            <a:endParaRPr lang="en-IN" sz="16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838080" y="365040"/>
            <a:ext cx="10514880" cy="77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0" strike="noStrike" spc="-1">
                <a:solidFill>
                  <a:srgbClr val="000000"/>
                </a:solidFill>
                <a:latin typeface="Calibri Light"/>
              </a:rPr>
              <a:t>Approach taken to create the model</a:t>
            </a:r>
            <a:endParaRPr lang="en-IN" sz="3600" b="0" strike="noStrike" spc="-1">
              <a:latin typeface="Arial"/>
            </a:endParaRPr>
          </a:p>
        </p:txBody>
      </p:sp>
      <p:sp>
        <p:nvSpPr>
          <p:cNvPr id="83" name="CustomShape 2"/>
          <p:cNvSpPr/>
          <p:nvPr/>
        </p:nvSpPr>
        <p:spPr>
          <a:xfrm>
            <a:off x="838080" y="1143000"/>
            <a:ext cx="10514880" cy="503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9500"/>
          </a:bodyPr>
          <a:lstStyle/>
          <a:p>
            <a:pPr marL="228600" indent="-227880">
              <a:lnSpc>
                <a:spcPct val="160000"/>
              </a:lnSpc>
              <a:spcBef>
                <a:spcPts val="1001"/>
              </a:spcBef>
              <a:buClr>
                <a:srgbClr val="000000"/>
              </a:buClr>
              <a:buFont typeface="Arial"/>
              <a:buChar char="•"/>
            </a:pPr>
            <a:r>
              <a:rPr lang="en-US" sz="2000" b="0" strike="noStrike" spc="-1">
                <a:solidFill>
                  <a:srgbClr val="000000"/>
                </a:solidFill>
                <a:latin typeface="Calibri"/>
              </a:rPr>
              <a:t>Fields of Interest</a:t>
            </a:r>
            <a:endParaRPr lang="en-IN" sz="2000" b="0" strike="noStrike" spc="-1">
              <a:latin typeface="Arial"/>
            </a:endParaRPr>
          </a:p>
          <a:p>
            <a:pPr marL="685800" lvl="1" indent="-227880">
              <a:lnSpc>
                <a:spcPct val="160000"/>
              </a:lnSpc>
              <a:spcBef>
                <a:spcPts val="499"/>
              </a:spcBef>
              <a:buClr>
                <a:srgbClr val="000000"/>
              </a:buClr>
              <a:buFont typeface="Arial"/>
              <a:buChar char="•"/>
            </a:pPr>
            <a:r>
              <a:rPr lang="en-US" sz="1600" b="0" strike="noStrike" spc="-1">
                <a:solidFill>
                  <a:srgbClr val="000000"/>
                </a:solidFill>
                <a:latin typeface="Calibri"/>
              </a:rPr>
              <a:t>Identifying fields of interest is a sequence labelling task and should contain proper context in terms of language and position. It is also important to get the model done with few-shot learning by using text embeddings and provide the context of text with position embeddings and passing these to a sequence model and fine-tune that to output sequences using Azure ML pipeline</a:t>
            </a:r>
            <a:endParaRPr lang="en-IN" sz="1600" b="0" strike="noStrike" spc="-1">
              <a:latin typeface="Arial"/>
            </a:endParaRPr>
          </a:p>
          <a:p>
            <a:pPr marL="228600" indent="-227880">
              <a:lnSpc>
                <a:spcPct val="160000"/>
              </a:lnSpc>
              <a:spcBef>
                <a:spcPts val="1001"/>
              </a:spcBef>
              <a:buClr>
                <a:srgbClr val="000000"/>
              </a:buClr>
              <a:buFont typeface="Arial"/>
              <a:buChar char="•"/>
            </a:pPr>
            <a:r>
              <a:rPr lang="en-US" sz="2000" b="0" strike="noStrike" spc="-1">
                <a:solidFill>
                  <a:srgbClr val="000000"/>
                </a:solidFill>
                <a:latin typeface="Calibri"/>
              </a:rPr>
              <a:t>Regions of Interest</a:t>
            </a:r>
            <a:endParaRPr lang="en-IN" sz="2000" b="0" strike="noStrike" spc="-1">
              <a:latin typeface="Arial"/>
            </a:endParaRPr>
          </a:p>
          <a:p>
            <a:pPr marL="685800" lvl="1" indent="-227880">
              <a:lnSpc>
                <a:spcPct val="160000"/>
              </a:lnSpc>
              <a:spcBef>
                <a:spcPts val="499"/>
              </a:spcBef>
              <a:buClr>
                <a:srgbClr val="000000"/>
              </a:buClr>
              <a:buFont typeface="Arial"/>
              <a:buChar char="•"/>
            </a:pPr>
            <a:r>
              <a:rPr lang="en-US" sz="1600" b="0" strike="noStrike" spc="-1">
                <a:solidFill>
                  <a:srgbClr val="000000"/>
                </a:solidFill>
                <a:latin typeface="Calibri"/>
              </a:rPr>
              <a:t>Identifying regions of interest is an image segmentation task where we will use transfer learning for face detection and signature detection in the document by also passing the quadrant/image area where the corresponding regions exist instead of all the whole document using Azure Cognitive Services</a:t>
            </a:r>
            <a:endParaRPr lang="en-IN" sz="1600" b="0" strike="noStrike" spc="-1">
              <a:latin typeface="Arial"/>
            </a:endParaRPr>
          </a:p>
          <a:p>
            <a:pPr marL="228600" indent="-227880">
              <a:lnSpc>
                <a:spcPct val="160000"/>
              </a:lnSpc>
              <a:spcBef>
                <a:spcPts val="1001"/>
              </a:spcBef>
              <a:buClr>
                <a:srgbClr val="000000"/>
              </a:buClr>
              <a:buFont typeface="Arial"/>
              <a:buChar char="•"/>
            </a:pPr>
            <a:r>
              <a:rPr lang="en-US" sz="2000" b="0" strike="noStrike" spc="-1">
                <a:solidFill>
                  <a:srgbClr val="000000"/>
                </a:solidFill>
                <a:latin typeface="Calibri"/>
              </a:rPr>
              <a:t>Downstream Tasks</a:t>
            </a:r>
            <a:endParaRPr lang="en-IN" sz="2000" b="0" strike="noStrike" spc="-1">
              <a:latin typeface="Arial"/>
            </a:endParaRPr>
          </a:p>
          <a:p>
            <a:pPr marL="685800" lvl="1" indent="-227880">
              <a:lnSpc>
                <a:spcPct val="160000"/>
              </a:lnSpc>
              <a:spcBef>
                <a:spcPts val="499"/>
              </a:spcBef>
              <a:buClr>
                <a:srgbClr val="000000"/>
              </a:buClr>
              <a:buFont typeface="Arial"/>
              <a:buChar char="•"/>
            </a:pPr>
            <a:r>
              <a:rPr lang="en-US" sz="1600" b="0" strike="noStrike" spc="-1">
                <a:solidFill>
                  <a:srgbClr val="000000"/>
                </a:solidFill>
                <a:latin typeface="Calibri"/>
              </a:rPr>
              <a:t>Once we identify the fields of interest and regions of interest we can use those to identify the sensitive information which can also be obtained in deterministic ways and these can be  masked or encoded according to the requirements.</a:t>
            </a:r>
            <a:endParaRPr lang="en-IN" sz="16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838080" y="365040"/>
            <a:ext cx="10514880" cy="85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4400" b="0" strike="noStrike" spc="-1" dirty="0">
                <a:solidFill>
                  <a:srgbClr val="000000"/>
                </a:solidFill>
                <a:ea typeface="DejaVu Sans"/>
              </a:rPr>
              <a:t>Why this approach</a:t>
            </a:r>
            <a:endParaRPr lang="en-IN" sz="4400" b="0" strike="noStrike" spc="-1" dirty="0">
              <a:solidFill>
                <a:srgbClr val="000000"/>
              </a:solidFill>
            </a:endParaRPr>
          </a:p>
        </p:txBody>
      </p:sp>
      <p:sp>
        <p:nvSpPr>
          <p:cNvPr id="87" name="CustomShape 2"/>
          <p:cNvSpPr/>
          <p:nvPr/>
        </p:nvSpPr>
        <p:spPr>
          <a:xfrm>
            <a:off x="838080" y="1112760"/>
            <a:ext cx="10514880" cy="518529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0000" lnSpcReduction="10000"/>
          </a:bodyPr>
          <a:lstStyle/>
          <a:p>
            <a:pPr marL="228600" indent="-227880">
              <a:lnSpc>
                <a:spcPct val="150000"/>
              </a:lnSpc>
              <a:spcBef>
                <a:spcPts val="1001"/>
              </a:spcBef>
              <a:buClr>
                <a:srgbClr val="000000"/>
              </a:buClr>
              <a:buFont typeface="Arial"/>
              <a:buChar char="•"/>
            </a:pPr>
            <a:r>
              <a:rPr lang="en-US" sz="2100" b="0" strike="noStrike" spc="-1" dirty="0">
                <a:solidFill>
                  <a:srgbClr val="000000"/>
                </a:solidFill>
                <a:latin typeface="Calibri" panose="020F0502020204030204" pitchFamily="34" charset="0"/>
                <a:cs typeface="Calibri" panose="020F0502020204030204" pitchFamily="34" charset="0"/>
              </a:rPr>
              <a:t>Implementation includes </a:t>
            </a:r>
            <a:r>
              <a:rPr lang="en-US" sz="2100" b="0" strike="noStrike" spc="-1" dirty="0" err="1">
                <a:solidFill>
                  <a:srgbClr val="000000"/>
                </a:solidFill>
                <a:latin typeface="Calibri" panose="020F0502020204030204" pitchFamily="34" charset="0"/>
                <a:cs typeface="Calibri" panose="020F0502020204030204" pitchFamily="34" charset="0"/>
              </a:rPr>
              <a:t>DenseNet</a:t>
            </a:r>
            <a:r>
              <a:rPr lang="en-US" sz="2100" b="0" strike="noStrike" spc="-1" dirty="0">
                <a:solidFill>
                  <a:srgbClr val="000000"/>
                </a:solidFill>
                <a:latin typeface="Calibri" panose="020F0502020204030204" pitchFamily="34" charset="0"/>
                <a:cs typeface="Calibri" panose="020F0502020204030204" pitchFamily="34" charset="0"/>
              </a:rPr>
              <a:t>(Leveraging Azure ML pipeline/endpoints) and Resnet architecture</a:t>
            </a:r>
            <a:endParaRPr lang="en-IN" sz="2100" b="0" strike="noStrike" spc="-1" dirty="0">
              <a:latin typeface="Calibri" panose="020F0502020204030204" pitchFamily="34" charset="0"/>
              <a:cs typeface="Calibri" panose="020F0502020204030204" pitchFamily="34" charset="0"/>
            </a:endParaRPr>
          </a:p>
          <a:p>
            <a:pPr marL="228600" indent="-227880">
              <a:lnSpc>
                <a:spcPct val="150000"/>
              </a:lnSpc>
              <a:spcBef>
                <a:spcPts val="1001"/>
              </a:spcBef>
              <a:buClr>
                <a:srgbClr val="000000"/>
              </a:buClr>
              <a:buFont typeface="Arial"/>
              <a:buChar char="•"/>
            </a:pPr>
            <a:r>
              <a:rPr lang="en-IN" sz="2100" dirty="0" err="1">
                <a:effectLst/>
                <a:latin typeface="Calibri" panose="020F0502020204030204" pitchFamily="34" charset="0"/>
                <a:ea typeface="Noto Sans CJK SC"/>
                <a:cs typeface="Calibri" panose="020F0502020204030204" pitchFamily="34" charset="0"/>
              </a:rPr>
              <a:t>DenseNet</a:t>
            </a:r>
            <a:r>
              <a:rPr lang="en-IN" sz="2100" dirty="0">
                <a:effectLst/>
                <a:latin typeface="Calibri" panose="020F0502020204030204" pitchFamily="34" charset="0"/>
                <a:ea typeface="Noto Sans CJK SC"/>
                <a:cs typeface="Calibri" panose="020F0502020204030204" pitchFamily="34" charset="0"/>
              </a:rPr>
              <a:t> has fewer parameters than </a:t>
            </a:r>
            <a:r>
              <a:rPr lang="en-IN" sz="2100" dirty="0" err="1">
                <a:effectLst/>
                <a:latin typeface="Calibri" panose="020F0502020204030204" pitchFamily="34" charset="0"/>
                <a:ea typeface="Noto Sans CJK SC"/>
                <a:cs typeface="Calibri" panose="020F0502020204030204" pitchFamily="34" charset="0"/>
              </a:rPr>
              <a:t>resnet</a:t>
            </a:r>
            <a:r>
              <a:rPr lang="en-IN" sz="2100" dirty="0">
                <a:effectLst/>
                <a:latin typeface="Calibri" panose="020F0502020204030204" pitchFamily="34" charset="0"/>
                <a:ea typeface="Noto Sans CJK SC"/>
                <a:cs typeface="Calibri" panose="020F0502020204030204" pitchFamily="34" charset="0"/>
              </a:rPr>
              <a:t>. Parameter </a:t>
            </a:r>
            <a:r>
              <a:rPr lang="en-IN" sz="2100" dirty="0">
                <a:latin typeface="Calibri" panose="020F0502020204030204" pitchFamily="34" charset="0"/>
                <a:ea typeface="Noto Sans CJK SC"/>
                <a:cs typeface="Calibri" panose="020F0502020204030204" pitchFamily="34" charset="0"/>
              </a:rPr>
              <a:t>efficiency is more.</a:t>
            </a:r>
            <a:endParaRPr lang="en-US" sz="2100" b="0" strike="noStrike" spc="-1" dirty="0">
              <a:solidFill>
                <a:srgbClr val="000000"/>
              </a:solidFill>
              <a:latin typeface="Calibri" panose="020F0502020204030204" pitchFamily="34" charset="0"/>
              <a:cs typeface="Calibri" panose="020F0502020204030204" pitchFamily="34" charset="0"/>
            </a:endParaRPr>
          </a:p>
          <a:p>
            <a:pPr marL="228600" indent="-227880">
              <a:lnSpc>
                <a:spcPct val="150000"/>
              </a:lnSpc>
              <a:spcBef>
                <a:spcPts val="1001"/>
              </a:spcBef>
              <a:buClr>
                <a:srgbClr val="000000"/>
              </a:buClr>
              <a:buFont typeface="Arial"/>
              <a:buChar char="•"/>
            </a:pPr>
            <a:r>
              <a:rPr lang="en-US" sz="2100" dirty="0" err="1">
                <a:effectLst/>
                <a:latin typeface="Calibri" panose="020F0502020204030204" pitchFamily="34" charset="0"/>
                <a:ea typeface="Noto Sans CJK SC"/>
                <a:cs typeface="Calibri" panose="020F0502020204030204" pitchFamily="34" charset="0"/>
              </a:rPr>
              <a:t>DenseNet</a:t>
            </a:r>
            <a:r>
              <a:rPr lang="en-US" sz="2100" dirty="0">
                <a:effectLst/>
                <a:latin typeface="Calibri" panose="020F0502020204030204" pitchFamily="34" charset="0"/>
                <a:ea typeface="Noto Sans CJK SC"/>
                <a:cs typeface="Calibri" panose="020F0502020204030204" pitchFamily="34" charset="0"/>
              </a:rPr>
              <a:t> classifier uses features of all complexity levels. It tends to give more smooth decision boundaries. It also explains why </a:t>
            </a:r>
            <a:r>
              <a:rPr lang="en-US" sz="2100" dirty="0" err="1">
                <a:effectLst/>
                <a:latin typeface="Calibri" panose="020F0502020204030204" pitchFamily="34" charset="0"/>
                <a:ea typeface="Noto Sans CJK SC"/>
                <a:cs typeface="Calibri" panose="020F0502020204030204" pitchFamily="34" charset="0"/>
              </a:rPr>
              <a:t>DenseNet</a:t>
            </a:r>
            <a:r>
              <a:rPr lang="en-US" sz="2100" dirty="0">
                <a:effectLst/>
                <a:latin typeface="Calibri" panose="020F0502020204030204" pitchFamily="34" charset="0"/>
                <a:ea typeface="Noto Sans CJK SC"/>
                <a:cs typeface="Calibri" panose="020F0502020204030204" pitchFamily="34" charset="0"/>
              </a:rPr>
              <a:t> performs well when training data is insufficient.</a:t>
            </a:r>
            <a:endParaRPr lang="en-IN" sz="2100" dirty="0">
              <a:effectLst/>
              <a:latin typeface="Calibri" panose="020F0502020204030204" pitchFamily="34" charset="0"/>
              <a:ea typeface="Noto Sans CJK SC"/>
              <a:cs typeface="Calibri" panose="020F0502020204030204" pitchFamily="34" charset="0"/>
            </a:endParaRPr>
          </a:p>
          <a:p>
            <a:pPr marL="228600" indent="-227880">
              <a:lnSpc>
                <a:spcPct val="150000"/>
              </a:lnSpc>
              <a:spcBef>
                <a:spcPts val="1001"/>
              </a:spcBef>
              <a:buClr>
                <a:srgbClr val="000000"/>
              </a:buClr>
              <a:buFont typeface="Arial"/>
              <a:buChar char="•"/>
            </a:pPr>
            <a:r>
              <a:rPr lang="en-IN" sz="2100" dirty="0">
                <a:effectLst/>
                <a:latin typeface="Calibri" panose="020F0502020204030204" pitchFamily="34" charset="0"/>
                <a:ea typeface="Noto Sans CJK SC"/>
                <a:cs typeface="Calibri" panose="020F0502020204030204" pitchFamily="34" charset="0"/>
              </a:rPr>
              <a:t>Layers tend to use the information from its closer previous layers, which means the closer layers are not bypassed</a:t>
            </a:r>
            <a:endParaRPr lang="en-US" sz="2100" b="0" strike="noStrike" spc="-1" dirty="0">
              <a:solidFill>
                <a:srgbClr val="000000"/>
              </a:solidFill>
              <a:latin typeface="Calibri" panose="020F0502020204030204" pitchFamily="34" charset="0"/>
              <a:cs typeface="Calibri" panose="020F0502020204030204" pitchFamily="34" charset="0"/>
            </a:endParaRPr>
          </a:p>
          <a:p>
            <a:pPr marL="228600" indent="-227880">
              <a:lnSpc>
                <a:spcPct val="150000"/>
              </a:lnSpc>
              <a:spcBef>
                <a:spcPts val="1001"/>
              </a:spcBef>
              <a:buClr>
                <a:srgbClr val="000000"/>
              </a:buClr>
              <a:buFont typeface="Arial"/>
              <a:buChar char="•"/>
            </a:pPr>
            <a:r>
              <a:rPr lang="en-US" sz="2000" b="0" strike="noStrike" spc="-1" dirty="0">
                <a:solidFill>
                  <a:srgbClr val="000000"/>
                </a:solidFill>
                <a:latin typeface="Calibri" panose="020F0502020204030204" pitchFamily="34" charset="0"/>
                <a:cs typeface="Calibri" panose="020F0502020204030204" pitchFamily="34" charset="0"/>
              </a:rPr>
              <a:t>Our solution also solves the entire problem using few shot methodology and context awareness and provides a pipeline for classification, FOI and ROI extraction and downstream task which enables the business get the solution faster to the market</a:t>
            </a:r>
            <a:endParaRPr lang="en-IN" sz="2000" b="0" strike="noStrike" spc="-1" dirty="0">
              <a:latin typeface="Calibri" panose="020F0502020204030204" pitchFamily="34" charset="0"/>
              <a:cs typeface="Calibri" panose="020F0502020204030204" pitchFamily="34" charset="0"/>
            </a:endParaRPr>
          </a:p>
          <a:p>
            <a:pPr marL="228600" indent="-227880">
              <a:lnSpc>
                <a:spcPct val="150000"/>
              </a:lnSpc>
              <a:spcBef>
                <a:spcPts val="1001"/>
              </a:spcBef>
              <a:buClr>
                <a:srgbClr val="000000"/>
              </a:buClr>
              <a:buFont typeface="Arial"/>
              <a:buChar char="•"/>
            </a:pPr>
            <a:r>
              <a:rPr lang="en-US" sz="2000" b="0" strike="noStrike" spc="-1" dirty="0">
                <a:solidFill>
                  <a:srgbClr val="000000"/>
                </a:solidFill>
                <a:latin typeface="Calibri" panose="020F0502020204030204" pitchFamily="34" charset="0"/>
                <a:cs typeface="Calibri" panose="020F0502020204030204" pitchFamily="34" charset="0"/>
              </a:rPr>
              <a:t>The E2E pipeline also allows extensibility in including other classifiers or extractors as and when necessary</a:t>
            </a:r>
            <a:endParaRPr lang="en-IN" sz="2000" b="0" strike="noStrike" spc="-1" dirty="0">
              <a:latin typeface="Calibri" panose="020F0502020204030204" pitchFamily="34" charset="0"/>
              <a:cs typeface="Calibri" panose="020F0502020204030204" pitchFamily="34" charset="0"/>
            </a:endParaRPr>
          </a:p>
          <a:p>
            <a:pPr marL="228600" indent="-227880">
              <a:lnSpc>
                <a:spcPct val="150000"/>
              </a:lnSpc>
              <a:spcBef>
                <a:spcPts val="1001"/>
              </a:spcBef>
              <a:buClr>
                <a:srgbClr val="000000"/>
              </a:buClr>
              <a:buFont typeface="Arial"/>
              <a:buChar char="•"/>
            </a:pPr>
            <a:r>
              <a:rPr lang="en-US" sz="2000" b="0" strike="noStrike" spc="-1" dirty="0">
                <a:solidFill>
                  <a:srgbClr val="000000"/>
                </a:solidFill>
                <a:latin typeface="Calibri" panose="020F0502020204030204" pitchFamily="34" charset="0"/>
                <a:cs typeface="Calibri" panose="020F0502020204030204" pitchFamily="34" charset="0"/>
              </a:rPr>
              <a:t>Machine Learning is about data and the model can learn from data if the representation of data is provided properly</a:t>
            </a:r>
            <a:endParaRPr lang="en-IN" sz="2000" b="0" strike="noStrike" spc="-1" dirty="0">
              <a:latin typeface="Calibri" panose="020F0502020204030204" pitchFamily="34" charset="0"/>
              <a:cs typeface="Calibri" panose="020F0502020204030204" pitchFamily="34" charset="0"/>
            </a:endParaRPr>
          </a:p>
          <a:p>
            <a:pPr marL="228600" indent="-227880">
              <a:lnSpc>
                <a:spcPct val="150000"/>
              </a:lnSpc>
              <a:spcBef>
                <a:spcPts val="1001"/>
              </a:spcBef>
              <a:buClr>
                <a:srgbClr val="000000"/>
              </a:buClr>
              <a:buFont typeface="Arial"/>
              <a:buChar char="•"/>
            </a:pPr>
            <a:r>
              <a:rPr lang="en-US" sz="2000" b="0" strike="noStrike" spc="-1" dirty="0">
                <a:solidFill>
                  <a:srgbClr val="000000"/>
                </a:solidFill>
                <a:latin typeface="Calibri" panose="020F0502020204030204" pitchFamily="34" charset="0"/>
                <a:cs typeface="Calibri" panose="020F0502020204030204" pitchFamily="34" charset="0"/>
              </a:rPr>
              <a:t>In our solution we are more concerned about the data preparation and providing relevant data to the model separately for each task instead of just working on the model</a:t>
            </a:r>
            <a:endParaRPr lang="en-IN" sz="2000" b="0" strike="noStrike" spc="-1"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838080" y="365040"/>
            <a:ext cx="10514880" cy="85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4400" b="0" strike="noStrike" spc="-1" dirty="0">
                <a:solidFill>
                  <a:srgbClr val="000000"/>
                </a:solidFill>
                <a:ea typeface="DejaVu Sans"/>
              </a:rPr>
              <a:t>Benefit Comparison</a:t>
            </a:r>
            <a:endParaRPr lang="en-IN" sz="4400" b="0" strike="noStrike" spc="-1" dirty="0">
              <a:solidFill>
                <a:srgbClr val="000000"/>
              </a:solidFill>
            </a:endParaRPr>
          </a:p>
        </p:txBody>
      </p:sp>
      <p:sp>
        <p:nvSpPr>
          <p:cNvPr id="87" name="CustomShape 2"/>
          <p:cNvSpPr/>
          <p:nvPr/>
        </p:nvSpPr>
        <p:spPr>
          <a:xfrm>
            <a:off x="838080" y="1112760"/>
            <a:ext cx="10514880" cy="33586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5000"/>
          </a:bodyPr>
          <a:lstStyle/>
          <a:p>
            <a:pPr marL="228600" indent="-227880">
              <a:lnSpc>
                <a:spcPct val="150000"/>
              </a:lnSpc>
              <a:spcBef>
                <a:spcPts val="1001"/>
              </a:spcBef>
              <a:buClr>
                <a:srgbClr val="000000"/>
              </a:buClr>
              <a:buFont typeface="Arial"/>
              <a:buChar char="•"/>
            </a:pPr>
            <a:r>
              <a:rPr lang="en-US" sz="2000" b="0" strike="noStrike" spc="-1" dirty="0" err="1">
                <a:latin typeface="Arial"/>
              </a:rPr>
              <a:t>PyTorch</a:t>
            </a:r>
            <a:r>
              <a:rPr lang="en-US" sz="2000" b="0" strike="noStrike" spc="-1" dirty="0">
                <a:latin typeface="Arial"/>
              </a:rPr>
              <a:t> based DenseNet</a:t>
            </a:r>
            <a:r>
              <a:rPr lang="en-US" sz="2000" spc="-1" dirty="0">
                <a:latin typeface="Arial"/>
              </a:rPr>
              <a:t>201 </a:t>
            </a:r>
            <a:r>
              <a:rPr lang="en-US" sz="2000" spc="-1" dirty="0" err="1">
                <a:latin typeface="Arial"/>
              </a:rPr>
              <a:t>classifierHi</a:t>
            </a:r>
            <a:r>
              <a:rPr lang="en-US" sz="2000" spc="-1" dirty="0">
                <a:latin typeface="Arial"/>
              </a:rPr>
              <a:t> Surya</a:t>
            </a:r>
          </a:p>
          <a:p>
            <a:pPr marL="228600" indent="-227880">
              <a:lnSpc>
                <a:spcPct val="150000"/>
              </a:lnSpc>
              <a:spcBef>
                <a:spcPts val="1001"/>
              </a:spcBef>
              <a:buClr>
                <a:srgbClr val="000000"/>
              </a:buClr>
              <a:buFont typeface="Arial"/>
              <a:buChar char="•"/>
            </a:pPr>
            <a:r>
              <a:rPr lang="en-US" sz="2000" b="0" strike="noStrike" spc="-1" dirty="0">
                <a:latin typeface="Arial"/>
              </a:rPr>
              <a:t>Classification based on Text images and metadata info</a:t>
            </a:r>
          </a:p>
          <a:p>
            <a:pPr marL="228600" indent="-227880">
              <a:lnSpc>
                <a:spcPct val="150000"/>
              </a:lnSpc>
              <a:spcBef>
                <a:spcPts val="1001"/>
              </a:spcBef>
              <a:buClr>
                <a:srgbClr val="000000"/>
              </a:buClr>
              <a:buFont typeface="Arial"/>
              <a:buChar char="•"/>
            </a:pPr>
            <a:r>
              <a:rPr lang="en-US" sz="2000" spc="-1" dirty="0" err="1">
                <a:latin typeface="Arial"/>
              </a:rPr>
              <a:t>DenseNet</a:t>
            </a:r>
            <a:r>
              <a:rPr lang="en-US" sz="2000" spc="-1" dirty="0">
                <a:latin typeface="Arial"/>
              </a:rPr>
              <a:t> provides 90</a:t>
            </a:r>
            <a:r>
              <a:rPr lang="en-US" sz="2000" spc="-1">
                <a:latin typeface="Arial"/>
              </a:rPr>
              <a:t>% accuracy.</a:t>
            </a:r>
          </a:p>
          <a:p>
            <a:pPr marL="228600" indent="-227880">
              <a:lnSpc>
                <a:spcPct val="150000"/>
              </a:lnSpc>
              <a:spcBef>
                <a:spcPts val="1001"/>
              </a:spcBef>
              <a:buClr>
                <a:srgbClr val="000000"/>
              </a:buClr>
              <a:buFont typeface="Arial"/>
              <a:buChar char="•"/>
            </a:pPr>
            <a:endParaRPr lang="en-IN" sz="2000" b="0" strike="noStrike" spc="-1" dirty="0">
              <a:latin typeface="Arial"/>
            </a:endParaRPr>
          </a:p>
        </p:txBody>
      </p:sp>
    </p:spTree>
    <p:extLst>
      <p:ext uri="{BB962C8B-B14F-4D97-AF65-F5344CB8AC3E}">
        <p14:creationId xmlns:p14="http://schemas.microsoft.com/office/powerpoint/2010/main" val="784685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838080" y="365040"/>
            <a:ext cx="10514880" cy="85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4400" b="0" strike="noStrike" spc="-1" dirty="0">
                <a:solidFill>
                  <a:srgbClr val="000000"/>
                </a:solidFill>
                <a:ea typeface="DejaVu Sans"/>
              </a:rPr>
              <a:t>Model Statistics</a:t>
            </a:r>
            <a:endParaRPr lang="en-IN" sz="4400" b="0" strike="noStrike" spc="-1" dirty="0">
              <a:solidFill>
                <a:srgbClr val="000000"/>
              </a:solidFill>
            </a:endParaRPr>
          </a:p>
        </p:txBody>
      </p:sp>
      <p:sp>
        <p:nvSpPr>
          <p:cNvPr id="87" name="CustomShape 2"/>
          <p:cNvSpPr/>
          <p:nvPr/>
        </p:nvSpPr>
        <p:spPr>
          <a:xfrm>
            <a:off x="838080" y="1112760"/>
            <a:ext cx="10514880" cy="33586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5000"/>
          </a:bodyPr>
          <a:lstStyle/>
          <a:p>
            <a:pPr marL="228600" indent="-227880">
              <a:lnSpc>
                <a:spcPct val="150000"/>
              </a:lnSpc>
              <a:spcBef>
                <a:spcPts val="1001"/>
              </a:spcBef>
              <a:buClr>
                <a:srgbClr val="000000"/>
              </a:buClr>
              <a:buFont typeface="Arial"/>
              <a:buChar char="•"/>
            </a:pPr>
            <a:r>
              <a:rPr lang="en-US" sz="2000" b="0" strike="noStrike" spc="-1" dirty="0">
                <a:solidFill>
                  <a:srgbClr val="000000"/>
                </a:solidFill>
                <a:latin typeface="Calibri"/>
              </a:rPr>
              <a:t>Classifying banking document accuracy as below</a:t>
            </a:r>
            <a:endParaRPr lang="en-IN" sz="2000" b="0" strike="noStrike" spc="-1" dirty="0">
              <a:latin typeface="Arial"/>
            </a:endParaRPr>
          </a:p>
          <a:p>
            <a:pPr marL="228600" indent="-227880">
              <a:lnSpc>
                <a:spcPct val="150000"/>
              </a:lnSpc>
              <a:spcBef>
                <a:spcPts val="1001"/>
              </a:spcBef>
              <a:buClr>
                <a:srgbClr val="000000"/>
              </a:buClr>
              <a:buFont typeface="Arial"/>
              <a:buChar char="•"/>
            </a:pPr>
            <a:r>
              <a:rPr lang="en-US" sz="2000" b="0" strike="noStrike" spc="-1" dirty="0">
                <a:solidFill>
                  <a:srgbClr val="000000"/>
                </a:solidFill>
                <a:latin typeface="Calibri"/>
              </a:rPr>
              <a:t>Implementation includes </a:t>
            </a:r>
            <a:r>
              <a:rPr lang="en-US" sz="2000" b="0" strike="noStrike" spc="-1" dirty="0" err="1">
                <a:solidFill>
                  <a:srgbClr val="000000"/>
                </a:solidFill>
                <a:latin typeface="Calibri"/>
              </a:rPr>
              <a:t>DenseNet</a:t>
            </a:r>
            <a:r>
              <a:rPr lang="en-US" sz="2000" b="0" strike="noStrike" spc="-1" dirty="0">
                <a:solidFill>
                  <a:srgbClr val="000000"/>
                </a:solidFill>
                <a:latin typeface="Calibri"/>
              </a:rPr>
              <a:t> (Leveraging Azure ML pipeline/endpoints) and Resnet architecture</a:t>
            </a:r>
            <a:endParaRPr lang="en-IN" sz="2000" b="0" strike="noStrike" spc="-1" dirty="0">
              <a:latin typeface="Arial"/>
            </a:endParaRPr>
          </a:p>
        </p:txBody>
      </p:sp>
      <p:graphicFrame>
        <p:nvGraphicFramePr>
          <p:cNvPr id="88" name="Table 3"/>
          <p:cNvGraphicFramePr/>
          <p:nvPr>
            <p:extLst>
              <p:ext uri="{D42A27DB-BD31-4B8C-83A1-F6EECF244321}">
                <p14:modId xmlns:p14="http://schemas.microsoft.com/office/powerpoint/2010/main" val="663612006"/>
              </p:ext>
            </p:extLst>
          </p:nvPr>
        </p:nvGraphicFramePr>
        <p:xfrm>
          <a:off x="1188396" y="2357571"/>
          <a:ext cx="4476672" cy="1371600"/>
        </p:xfrm>
        <a:graphic>
          <a:graphicData uri="http://schemas.openxmlformats.org/drawingml/2006/table">
            <a:tbl>
              <a:tblPr/>
              <a:tblGrid>
                <a:gridCol w="1863029">
                  <a:extLst>
                    <a:ext uri="{9D8B030D-6E8A-4147-A177-3AD203B41FA5}">
                      <a16:colId xmlns:a16="http://schemas.microsoft.com/office/drawing/2014/main" val="20000"/>
                    </a:ext>
                  </a:extLst>
                </a:gridCol>
                <a:gridCol w="2613643">
                  <a:extLst>
                    <a:ext uri="{9D8B030D-6E8A-4147-A177-3AD203B41FA5}">
                      <a16:colId xmlns:a16="http://schemas.microsoft.com/office/drawing/2014/main" val="20001"/>
                    </a:ext>
                  </a:extLst>
                </a:gridCol>
              </a:tblGrid>
              <a:tr h="213710">
                <a:tc>
                  <a:txBody>
                    <a:bodyPr/>
                    <a:lstStyle/>
                    <a:p>
                      <a:r>
                        <a:rPr lang="en-IN" sz="1200" b="0" strike="noStrike" spc="-1">
                          <a:latin typeface="Arial"/>
                        </a:rPr>
                        <a:t>Overall_Accuracy</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IN" sz="1200" b="0" strike="noStrike" spc="-1" dirty="0">
                          <a:latin typeface="Arial"/>
                        </a:rPr>
                        <a:t>94%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13710">
                <a:tc>
                  <a:txBody>
                    <a:bodyPr/>
                    <a:lstStyle/>
                    <a:p>
                      <a:r>
                        <a:rPr lang="en-IN" sz="1200" b="0" strike="noStrike" spc="-1">
                          <a:latin typeface="Arial"/>
                        </a:rPr>
                        <a:t>Micro_Precision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200" b="0" strike="noStrike" spc="-1" dirty="0">
                          <a:latin typeface="Arial"/>
                        </a:rPr>
                        <a:t>93.26%</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213710">
                <a:tc>
                  <a:txBody>
                    <a:bodyPr/>
                    <a:lstStyle/>
                    <a:p>
                      <a:r>
                        <a:rPr lang="en-IN" sz="1200" b="0" strike="noStrike" spc="-1">
                          <a:latin typeface="Arial"/>
                        </a:rPr>
                        <a:t>Macro_Precision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200" b="0" strike="noStrike" spc="-1" dirty="0">
                          <a:latin typeface="Arial"/>
                        </a:rPr>
                        <a:t>80.56%</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213710">
                <a:tc>
                  <a:txBody>
                    <a:bodyPr/>
                    <a:lstStyle/>
                    <a:p>
                      <a:r>
                        <a:rPr lang="en-IN" sz="1200" b="0" strike="noStrike" spc="-1">
                          <a:latin typeface="Arial"/>
                        </a:rPr>
                        <a:t>Micro_Recall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200" b="0" strike="noStrike" spc="-1" dirty="0">
                          <a:latin typeface="Arial"/>
                        </a:rPr>
                        <a:t>94.02%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213710">
                <a:tc>
                  <a:txBody>
                    <a:bodyPr/>
                    <a:lstStyle/>
                    <a:p>
                      <a:r>
                        <a:rPr lang="en-IN" sz="1200" b="0" strike="noStrike" spc="-1">
                          <a:latin typeface="Arial"/>
                        </a:rPr>
                        <a:t>Macro_Recall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200" b="0" strike="noStrike" spc="-1" dirty="0">
                          <a:latin typeface="Arial"/>
                        </a:rPr>
                        <a:t>77.53%</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63284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38080" y="365040"/>
            <a:ext cx="10514880" cy="72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0" strike="noStrike" spc="-1">
                <a:solidFill>
                  <a:srgbClr val="000000"/>
                </a:solidFill>
                <a:latin typeface="Calibri Light"/>
              </a:rPr>
              <a:t>Pre-requisites</a:t>
            </a:r>
            <a:endParaRPr lang="en-IN" sz="3600" b="0" strike="noStrike" spc="-1">
              <a:latin typeface="Arial"/>
            </a:endParaRPr>
          </a:p>
        </p:txBody>
      </p:sp>
      <p:sp>
        <p:nvSpPr>
          <p:cNvPr id="85" name="CustomShape 2"/>
          <p:cNvSpPr/>
          <p:nvPr/>
        </p:nvSpPr>
        <p:spPr>
          <a:xfrm>
            <a:off x="838080" y="1095480"/>
            <a:ext cx="10514880" cy="50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US" sz="2400" b="0" strike="noStrike" spc="-1">
                <a:solidFill>
                  <a:srgbClr val="000000"/>
                </a:solidFill>
                <a:latin typeface="Calibri"/>
              </a:rPr>
              <a:t>Relevant sample documents for training and testing (300 &amp; 100)</a:t>
            </a:r>
            <a:endParaRPr lang="en-IN" sz="2400" b="0" strike="noStrike" spc="-1">
              <a:latin typeface="Arial"/>
            </a:endParaRPr>
          </a:p>
          <a:p>
            <a:pPr marL="228600" indent="-227880">
              <a:lnSpc>
                <a:spcPct val="90000"/>
              </a:lnSpc>
              <a:spcBef>
                <a:spcPts val="1001"/>
              </a:spcBef>
              <a:buClr>
                <a:srgbClr val="000000"/>
              </a:buClr>
              <a:buFont typeface="Arial"/>
              <a:buChar char="•"/>
            </a:pPr>
            <a:r>
              <a:rPr lang="en-US" sz="2400" b="0" strike="noStrike" spc="-1">
                <a:solidFill>
                  <a:srgbClr val="000000"/>
                </a:solidFill>
                <a:latin typeface="Calibri"/>
              </a:rPr>
              <a:t>OCR Engine (Azure OCR)</a:t>
            </a:r>
            <a:endParaRPr lang="en-IN" sz="2400" b="0" strike="noStrike" spc="-1">
              <a:latin typeface="Arial"/>
            </a:endParaRPr>
          </a:p>
          <a:p>
            <a:pPr marL="228600" indent="-227880">
              <a:lnSpc>
                <a:spcPct val="90000"/>
              </a:lnSpc>
              <a:spcBef>
                <a:spcPts val="1001"/>
              </a:spcBef>
              <a:buClr>
                <a:srgbClr val="000000"/>
              </a:buClr>
              <a:buFont typeface="Arial"/>
              <a:buChar char="•"/>
            </a:pPr>
            <a:r>
              <a:rPr lang="en-US" sz="2400" b="0" strike="noStrike" spc="-1">
                <a:solidFill>
                  <a:srgbClr val="000000"/>
                </a:solidFill>
                <a:latin typeface="Calibri"/>
              </a:rPr>
              <a:t>Azure ML Pipeline, Azure Cognitive Services</a:t>
            </a:r>
            <a:endParaRPr lang="en-IN" sz="2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354</TotalTime>
  <Words>803</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Calibri Light</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&amp; Optical character recognition (OCR) for Structured Documents - SBI</dc:title>
  <dc:subject/>
  <dc:creator>Dasaprakash Krishnamurthy(UST,IN)</dc:creator>
  <dc:description/>
  <cp:lastModifiedBy>Karthikeyan Csubramanian(UST,IN)</cp:lastModifiedBy>
  <cp:revision>78</cp:revision>
  <dcterms:created xsi:type="dcterms:W3CDTF">2022-05-20T07:46:41Z</dcterms:created>
  <dcterms:modified xsi:type="dcterms:W3CDTF">2022-06-27T14:19:11Z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