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GB"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2E0D862-DC73-427F-A2EC-7E60BDC88E9D}" type="datetime">
              <a:rPr b="0" lang="en-US" sz="1200" spc="-1" strike="noStrike">
                <a:solidFill>
                  <a:srgbClr val="8b8b8b"/>
                </a:solidFill>
                <a:latin typeface="Calibri"/>
              </a:rPr>
              <a:t>5/20/22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B383276-C023-4D9C-A654-2C0BBFE01483}" type="slidenum">
              <a:rPr b="0" lang="en-US" sz="1200" spc="-1" strike="noStrike">
                <a:solidFill>
                  <a:srgbClr val="8b8b8b"/>
                </a:solidFill>
                <a:latin typeface="Calibri"/>
              </a:rPr>
              <a:t>7</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GB"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GB"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B43C9390-F87E-473C-961F-E31B59DF2934}" type="datetime">
              <a:rPr b="0" lang="en-US" sz="1200" spc="-1" strike="noStrike">
                <a:solidFill>
                  <a:srgbClr val="8b8b8b"/>
                </a:solidFill>
                <a:latin typeface="Calibri"/>
              </a:rPr>
              <a:t>5/20/22</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B442CFA-B4A1-4882-B770-D717B972E31E}"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1" lang="en-US" sz="4000" spc="-1" strike="noStrike">
                <a:solidFill>
                  <a:srgbClr val="000000"/>
                </a:solidFill>
                <a:latin typeface="Calibri"/>
                <a:ea typeface="Century Schoolbook"/>
              </a:rPr>
              <a:t>Identification &amp; Optical character recognition (OCR) for Structured Documents - SBI</a:t>
            </a:r>
            <a:endParaRPr b="0" lang="en-US" sz="4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Team SOPS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598680"/>
          </a:xfrm>
          <a:prstGeom prst="rect">
            <a:avLst/>
          </a:prstGeom>
          <a:noFill/>
          <a:ln>
            <a:noFill/>
          </a:ln>
        </p:spPr>
        <p:txBody>
          <a:bodyPr anchor="ctr">
            <a:noAutofit/>
          </a:bodyPr>
          <a:p>
            <a:pPr>
              <a:lnSpc>
                <a:spcPct val="90000"/>
              </a:lnSpc>
            </a:pPr>
            <a:r>
              <a:rPr b="0" lang="en-US" sz="3600" spc="-1" strike="noStrike">
                <a:solidFill>
                  <a:srgbClr val="000000"/>
                </a:solidFill>
                <a:latin typeface="Calibri Light"/>
              </a:rPr>
              <a:t>Problem being Solved</a:t>
            </a:r>
            <a:endParaRPr b="0" lang="en-US" sz="3600" spc="-1" strike="noStrike">
              <a:solidFill>
                <a:srgbClr val="000000"/>
              </a:solidFill>
              <a:latin typeface="Calibri"/>
            </a:endParaRPr>
          </a:p>
        </p:txBody>
      </p:sp>
      <p:sp>
        <p:nvSpPr>
          <p:cNvPr id="85" name="TextShape 2"/>
          <p:cNvSpPr txBox="1"/>
          <p:nvPr/>
        </p:nvSpPr>
        <p:spPr>
          <a:xfrm>
            <a:off x="838080" y="964080"/>
            <a:ext cx="10515240" cy="521244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In Financial Services, Intelligent Document Processing is an important </a:t>
            </a:r>
            <a:r>
              <a:rPr b="0" lang="en-US" sz="2000" spc="-1" strike="noStrike">
                <a:solidFill>
                  <a:srgbClr val="000000"/>
                </a:solidFill>
                <a:latin typeface="Calibri"/>
              </a:rPr>
              <a:t>problem to be solved as lot of data is in scanned </a:t>
            </a:r>
            <a:r>
              <a:rPr b="0" lang="en-US" sz="2000" spc="-1" strike="noStrike">
                <a:solidFill>
                  <a:srgbClr val="000000"/>
                </a:solidFill>
                <a:latin typeface="Calibri"/>
              </a:rPr>
              <a:t>structurd/semi-structured/unstructured formats and also in different file </a:t>
            </a:r>
            <a:r>
              <a:rPr b="0" lang="en-US" sz="2000" spc="-1" strike="noStrike">
                <a:solidFill>
                  <a:srgbClr val="000000"/>
                </a:solidFill>
                <a:latin typeface="Calibri"/>
              </a:rPr>
              <a:t>formats</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Our solution aims to understand the context of the document (text, image, </a:t>
            </a:r>
            <a:r>
              <a:rPr b="0" lang="en-US" sz="2000" spc="-1" strike="noStrike">
                <a:solidFill>
                  <a:srgbClr val="000000"/>
                </a:solidFill>
                <a:latin typeface="Calibri"/>
              </a:rPr>
              <a:t>position of entities, occurrences of text, etc.,), classify the documents by </a:t>
            </a:r>
            <a:r>
              <a:rPr b="0" lang="en-US" sz="2000" spc="-1" strike="noStrike">
                <a:solidFill>
                  <a:srgbClr val="000000"/>
                </a:solidFill>
                <a:latin typeface="Calibri"/>
              </a:rPr>
              <a:t>type, format, language  and also extract meaningful insights from the </a:t>
            </a:r>
            <a:r>
              <a:rPr b="0" lang="en-US" sz="2000" spc="-1" strike="noStrike">
                <a:solidFill>
                  <a:srgbClr val="000000"/>
                </a:solidFill>
                <a:latin typeface="Calibri"/>
              </a:rPr>
              <a:t>document which includes fields of interest (Customer details) and regions of </a:t>
            </a:r>
            <a:r>
              <a:rPr b="0" lang="en-US" sz="2000" spc="-1" strike="noStrike">
                <a:solidFill>
                  <a:srgbClr val="000000"/>
                </a:solidFill>
                <a:latin typeface="Calibri"/>
              </a:rPr>
              <a:t>interest (Photo, signature)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77760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Approach taken to create the model</a:t>
            </a:r>
            <a:endParaRPr b="0" lang="en-US" sz="3600" spc="-1" strike="noStrike">
              <a:solidFill>
                <a:srgbClr val="000000"/>
              </a:solidFill>
              <a:latin typeface="Calibri"/>
            </a:endParaRPr>
          </a:p>
        </p:txBody>
      </p:sp>
      <p:sp>
        <p:nvSpPr>
          <p:cNvPr id="87" name="TextShape 2"/>
          <p:cNvSpPr txBox="1"/>
          <p:nvPr/>
        </p:nvSpPr>
        <p:spPr>
          <a:xfrm>
            <a:off x="838080" y="1143000"/>
            <a:ext cx="10515240" cy="5033520"/>
          </a:xfrm>
          <a:prstGeom prst="rect">
            <a:avLst/>
          </a:prstGeom>
          <a:noFill/>
          <a:ln>
            <a:noFill/>
          </a:ln>
        </p:spPr>
        <p:txBody>
          <a:bodyPr>
            <a:normAutofit fontScale="67000"/>
          </a:bodyPr>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File Formats</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Documents can contain many pages and can come in multiple formats. So it is important to identify if the document is an image or composite type like PDF or TIFF. We will use mime type of the document to identify the file format and split the pages, identify relevant pages (relevance classifier) in the document and pass it for classification and extraction.</a:t>
            </a:r>
            <a:endParaRPr b="0" lang="en-US" sz="16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Document Type</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While identifying the document type, it is important to know the context in terms of text, position of the text and number of occurrences of domain based text (latent features). We use text embeddings, position embeddings and latent embeddings to create the document type which we will use Azure ML pipeline.</a:t>
            </a:r>
            <a:endParaRPr b="0" lang="en-US" sz="16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Document Language</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Classifying language involves identifying not only the occurrences of the language in the document but also the meaningfulness of the occurrence w.r.t the fields of interest and the proportion in which a particular language occurs. Our model aims to identify the language in relevant pages and positions and choose right language.</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77760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Approach taken to create the model</a:t>
            </a:r>
            <a:endParaRPr b="0" lang="en-US" sz="3600" spc="-1" strike="noStrike">
              <a:solidFill>
                <a:srgbClr val="000000"/>
              </a:solidFill>
              <a:latin typeface="Calibri"/>
            </a:endParaRPr>
          </a:p>
        </p:txBody>
      </p:sp>
      <p:sp>
        <p:nvSpPr>
          <p:cNvPr id="89" name="TextShape 2"/>
          <p:cNvSpPr txBox="1"/>
          <p:nvPr/>
        </p:nvSpPr>
        <p:spPr>
          <a:xfrm>
            <a:off x="838080" y="1143000"/>
            <a:ext cx="10515240" cy="5033520"/>
          </a:xfrm>
          <a:prstGeom prst="rect">
            <a:avLst/>
          </a:prstGeom>
          <a:noFill/>
          <a:ln>
            <a:noFill/>
          </a:ln>
        </p:spPr>
        <p:txBody>
          <a:bodyPr>
            <a:normAutofit fontScale="67000"/>
          </a:bodyPr>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Fields of Interest</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Identifying fields of interest is a sequence labelling task and should contain proper context in terms of language and position. It is also important to get the model done with few-shot learning by using text embeddings and provide the context of text with position embeddings and passing these to a sequence model and fine-tune that to output sequences using Azure ML pipeline</a:t>
            </a:r>
            <a:endParaRPr b="0" lang="en-US" sz="16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Regions of Interest</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Identifying regions of interest is an image segmentation task where we will use transfer learning for face detection and signature detection in the document by also passing the quadrant/image area where the corresponding regions exist instead of all the whole document using Azure Cognitive Services</a:t>
            </a:r>
            <a:endParaRPr b="0" lang="en-US" sz="16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000" spc="-1" strike="noStrike">
                <a:solidFill>
                  <a:srgbClr val="000000"/>
                </a:solidFill>
                <a:latin typeface="Calibri"/>
              </a:rPr>
              <a:t>Downstream Tasks</a:t>
            </a:r>
            <a:endParaRPr b="0" lang="en-US" sz="2000" spc="-1" strike="noStrike">
              <a:solidFill>
                <a:srgbClr val="000000"/>
              </a:solidFill>
              <a:latin typeface="Calibri"/>
            </a:endParaRPr>
          </a:p>
          <a:p>
            <a:pPr lvl="1" marL="685800" indent="-228240">
              <a:lnSpc>
                <a:spcPct val="160000"/>
              </a:lnSpc>
              <a:spcBef>
                <a:spcPts val="499"/>
              </a:spcBef>
              <a:buClr>
                <a:srgbClr val="000000"/>
              </a:buClr>
              <a:buFont typeface="Arial"/>
              <a:buChar char="•"/>
            </a:pPr>
            <a:r>
              <a:rPr b="0" lang="en-US" sz="1600" spc="-1" strike="noStrike">
                <a:solidFill>
                  <a:srgbClr val="000000"/>
                </a:solidFill>
                <a:latin typeface="Calibri"/>
              </a:rPr>
              <a:t>Once we identify the fields of interest and regions of interest we can use those to identify the sensitive information which can also be obtained in deterministic ways and these can be  masked or encoded according to the requirements.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73008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Pre-requisites</a:t>
            </a:r>
            <a:endParaRPr b="0" lang="en-US" sz="3600" spc="-1" strike="noStrike">
              <a:solidFill>
                <a:srgbClr val="000000"/>
              </a:solidFill>
              <a:latin typeface="Calibri"/>
            </a:endParaRPr>
          </a:p>
        </p:txBody>
      </p:sp>
      <p:sp>
        <p:nvSpPr>
          <p:cNvPr id="91" name="TextShape 2"/>
          <p:cNvSpPr txBox="1"/>
          <p:nvPr/>
        </p:nvSpPr>
        <p:spPr>
          <a:xfrm>
            <a:off x="838080" y="1095480"/>
            <a:ext cx="10515240" cy="50810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Relevant sample documents for training and testing (300 &amp; 100)</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OCR Engine (Azure OCR)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Azure ML Pipeline, Azure Cognitive Services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85068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Why our solution works?</a:t>
            </a:r>
            <a:endParaRPr b="0" lang="en-US" sz="4400" spc="-1" strike="noStrike">
              <a:solidFill>
                <a:srgbClr val="000000"/>
              </a:solidFill>
              <a:latin typeface="Calibri"/>
            </a:endParaRPr>
          </a:p>
        </p:txBody>
      </p:sp>
      <p:sp>
        <p:nvSpPr>
          <p:cNvPr id="93" name="TextShape 2"/>
          <p:cNvSpPr txBox="1"/>
          <p:nvPr/>
        </p:nvSpPr>
        <p:spPr>
          <a:xfrm>
            <a:off x="838080" y="1112760"/>
            <a:ext cx="10515240" cy="5063760"/>
          </a:xfrm>
          <a:prstGeom prst="rect">
            <a:avLst/>
          </a:prstGeom>
          <a:noFill/>
          <a:ln>
            <a:noFill/>
          </a:ln>
        </p:spPr>
        <p:txBody>
          <a:bodyPr>
            <a:normAutofit fontScale="91000"/>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Our solution also solves the entire problem using few shot methodology and context awareness and provides a pipeline for classification, FOI and ROI extraction and downstream task which enables the business get the solution faster to the market</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The E2E pipeline also allows extensibility in including other classifiers or extractors as and when necessary</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Machine Learning is about data and the model can learn from data if the representation of data is provided properly</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In our solution we are more concerned about the data preparation and providing relevant data to the model separately for each task instead of just working on the model</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Source Code (Github repo link)</a:t>
            </a:r>
            <a:endParaRPr b="0" lang="en-US" sz="4400" spc="-1" strike="noStrike">
              <a:solidFill>
                <a:srgbClr val="000000"/>
              </a:solidFill>
              <a:latin typeface="Calibri"/>
            </a:endParaRPr>
          </a:p>
        </p:txBody>
      </p:sp>
      <p:sp>
        <p:nvSpPr>
          <p:cNvPr id="95" name="TextShape 2"/>
          <p:cNvSpPr txBox="1"/>
          <p:nvPr/>
        </p:nvSpPr>
        <p:spPr>
          <a:xfrm>
            <a:off x="3849120" y="3273120"/>
            <a:ext cx="4559040" cy="346680"/>
          </a:xfrm>
          <a:prstGeom prst="rect">
            <a:avLst/>
          </a:prstGeom>
          <a:noFill/>
          <a:ln>
            <a:noFill/>
          </a:ln>
        </p:spPr>
        <p:txBody>
          <a:bodyPr lIns="90000" rIns="90000" tIns="45000" bIns="45000">
            <a:noAutofit/>
          </a:bodyPr>
          <a:p>
            <a:r>
              <a:rPr b="0" lang="en-IN" sz="1800" spc="-1" strike="noStrike">
                <a:latin typeface="Arial"/>
              </a:rPr>
              <a:t>https://github.com/AIMLUniverse/OCROprn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Video Link</a:t>
            </a:r>
            <a:endParaRPr b="0" lang="en-US" sz="4400" spc="-1" strike="noStrike">
              <a:solidFill>
                <a:srgbClr val="000000"/>
              </a:solidFill>
              <a:latin typeface="Calibri"/>
            </a:endParaRPr>
          </a:p>
        </p:txBody>
      </p:sp>
      <p:sp>
        <p:nvSpPr>
          <p:cNvPr id="97" name="TextShape 2"/>
          <p:cNvSpPr txBox="1"/>
          <p:nvPr/>
        </p:nvSpPr>
        <p:spPr>
          <a:xfrm>
            <a:off x="3849120" y="3273120"/>
            <a:ext cx="4559040" cy="346680"/>
          </a:xfrm>
          <a:prstGeom prst="rect">
            <a:avLst/>
          </a:prstGeom>
          <a:noFill/>
          <a:ln>
            <a:noFill/>
          </a:ln>
        </p:spPr>
        <p:txBody>
          <a:bodyPr lIns="90000" rIns="90000" tIns="45000" bIns="45000">
            <a:noAutofit/>
          </a:bodyPr>
          <a:p>
            <a:r>
              <a:rPr b="0" lang="en-IN" sz="1800" spc="-1" strike="noStrike">
                <a:latin typeface="Arial"/>
              </a:rPr>
              <a:t>https://github.com/AIMLUniverse/OCROprn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27662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Thank You</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LibreOffice/6.4.7.2$Linux_X86_64 LibreOffice_project/40$Build-2</Application>
  <Words>615</Words>
  <Paragraphs>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2022-05-20T07:46:41Z</dcterms:created>
  <dc:creator>Dasaprakash Krishnamurthy(UST,IN)</dc:creator>
  <dc:description/>
  <dc:language>en-IN</dc:language>
  <cp:lastModifiedBy/>
  <dcterms:modified xsi:type="dcterms:W3CDTF">2022-05-20T16:55:57Z</dcterms:modified>
  <cp:revision>37</cp:revision>
  <dc:subject/>
  <dc:title>Identification &amp; Optical character recognition (OCR) for Structured Documents - SBI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