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0" r:id="rId1"/>
  </p:sldMasterIdLst>
  <p:sldIdLst>
    <p:sldId id="256" r:id="rId2"/>
    <p:sldId id="257" r:id="rId3"/>
    <p:sldId id="266" r:id="rId4"/>
    <p:sldId id="258" r:id="rId5"/>
    <p:sldId id="267" r:id="rId6"/>
    <p:sldId id="262" r:id="rId7"/>
    <p:sldId id="268" r:id="rId8"/>
    <p:sldId id="261" r:id="rId9"/>
    <p:sldId id="259" r:id="rId10"/>
    <p:sldId id="260" r:id="rId11"/>
    <p:sldId id="263" r:id="rId12"/>
    <p:sldId id="264" r:id="rId13"/>
    <p:sldId id="265" r:id="rId14"/>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94668"/>
  </p:normalViewPr>
  <p:slideViewPr>
    <p:cSldViewPr snapToGrid="0" snapToObjects="1">
      <p:cViewPr varScale="1">
        <p:scale>
          <a:sx n="75" d="100"/>
          <a:sy n="75" d="100"/>
        </p:scale>
        <p:origin x="8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9ED1-0962-47E3-4C54-E2F7161A9FA1}"/>
              </a:ext>
            </a:extLst>
          </p:cNvPr>
          <p:cNvSpPr>
            <a:spLocks noGrp="1"/>
          </p:cNvSpPr>
          <p:nvPr>
            <p:ph type="ctrTitle"/>
          </p:nvPr>
        </p:nvSpPr>
        <p:spPr>
          <a:xfrm>
            <a:off x="1260475" y="928688"/>
            <a:ext cx="7559675" cy="1973262"/>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32C1311-94A4-6D62-AF0D-43CFC490DCDA}"/>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A8D6C6A-C3F0-D03A-FD08-79FF2764EB00}"/>
              </a:ext>
            </a:extLst>
          </p:cNvPr>
          <p:cNvSpPr>
            <a:spLocks noGrp="1"/>
          </p:cNvSpPr>
          <p:nvPr>
            <p:ph type="dt" sz="half" idx="10"/>
          </p:nvPr>
        </p:nvSpPr>
        <p:spPr/>
        <p:txBody>
          <a:bodyPr/>
          <a:lstStyle/>
          <a:p>
            <a:fld id="{E9AB4397-2843-9E45-9806-D1E5FF8FD9C3}" type="datetimeFigureOut">
              <a:rPr lang="en-US" smtClean="0"/>
              <a:t>6/27/2022</a:t>
            </a:fld>
            <a:endParaRPr lang="en-US"/>
          </a:p>
        </p:txBody>
      </p:sp>
      <p:sp>
        <p:nvSpPr>
          <p:cNvPr id="5" name="Footer Placeholder 4">
            <a:extLst>
              <a:ext uri="{FF2B5EF4-FFF2-40B4-BE49-F238E27FC236}">
                <a16:creationId xmlns:a16="http://schemas.microsoft.com/office/drawing/2014/main" id="{926EEBFF-FE41-1A33-8ED6-B5FF8E476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CA324-4372-6505-836B-F0089D070887}"/>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88334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2DEC-D8D6-910A-93AF-2B1D222170A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A2E5F7B-7D7A-BB26-C27D-47A4C2D84CB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964546-979A-E33C-D064-FF8DE703F489}"/>
              </a:ext>
            </a:extLst>
          </p:cNvPr>
          <p:cNvSpPr>
            <a:spLocks noGrp="1"/>
          </p:cNvSpPr>
          <p:nvPr>
            <p:ph type="dt" sz="half" idx="10"/>
          </p:nvPr>
        </p:nvSpPr>
        <p:spPr/>
        <p:txBody>
          <a:bodyPr/>
          <a:lstStyle/>
          <a:p>
            <a:fld id="{E9AB4397-2843-9E45-9806-D1E5FF8FD9C3}" type="datetimeFigureOut">
              <a:rPr lang="en-US" smtClean="0"/>
              <a:t>6/27/2022</a:t>
            </a:fld>
            <a:endParaRPr lang="en-US"/>
          </a:p>
        </p:txBody>
      </p:sp>
      <p:sp>
        <p:nvSpPr>
          <p:cNvPr id="5" name="Footer Placeholder 4">
            <a:extLst>
              <a:ext uri="{FF2B5EF4-FFF2-40B4-BE49-F238E27FC236}">
                <a16:creationId xmlns:a16="http://schemas.microsoft.com/office/drawing/2014/main" id="{32D1914A-1710-46B2-C2CA-4AAF910A3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ACA47-350E-5149-D739-732E088145AB}"/>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312183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ECB9C0-EF85-A8E9-7D87-05AD4809B6F3}"/>
              </a:ext>
            </a:extLst>
          </p:cNvPr>
          <p:cNvSpPr>
            <a:spLocks noGrp="1"/>
          </p:cNvSpPr>
          <p:nvPr>
            <p:ph type="title" orient="vert"/>
          </p:nvPr>
        </p:nvSpPr>
        <p:spPr>
          <a:xfrm>
            <a:off x="7213600" y="301625"/>
            <a:ext cx="2173288" cy="4805363"/>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BB67C56-5C81-FBE3-2B96-5B3EEDB23CC0}"/>
              </a:ext>
            </a:extLst>
          </p:cNvPr>
          <p:cNvSpPr>
            <a:spLocks noGrp="1"/>
          </p:cNvSpPr>
          <p:nvPr>
            <p:ph type="body" orient="vert" idx="1"/>
          </p:nvPr>
        </p:nvSpPr>
        <p:spPr>
          <a:xfrm>
            <a:off x="693738" y="301625"/>
            <a:ext cx="6367462" cy="480536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9DE4B1-259A-6FF4-2E54-DEC0425A1A36}"/>
              </a:ext>
            </a:extLst>
          </p:cNvPr>
          <p:cNvSpPr>
            <a:spLocks noGrp="1"/>
          </p:cNvSpPr>
          <p:nvPr>
            <p:ph type="dt" sz="half" idx="10"/>
          </p:nvPr>
        </p:nvSpPr>
        <p:spPr/>
        <p:txBody>
          <a:bodyPr/>
          <a:lstStyle/>
          <a:p>
            <a:fld id="{E9AB4397-2843-9E45-9806-D1E5FF8FD9C3}" type="datetimeFigureOut">
              <a:rPr lang="en-US" smtClean="0"/>
              <a:t>6/27/2022</a:t>
            </a:fld>
            <a:endParaRPr lang="en-US"/>
          </a:p>
        </p:txBody>
      </p:sp>
      <p:sp>
        <p:nvSpPr>
          <p:cNvPr id="5" name="Footer Placeholder 4">
            <a:extLst>
              <a:ext uri="{FF2B5EF4-FFF2-40B4-BE49-F238E27FC236}">
                <a16:creationId xmlns:a16="http://schemas.microsoft.com/office/drawing/2014/main" id="{FC0BACB9-9CC4-C45E-F888-440349AA7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87AEC-30BC-27DA-802F-F4C83F5502F5}"/>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336625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1620000" y="216000"/>
            <a:ext cx="8100720" cy="936000"/>
          </a:xfrm>
          <a:prstGeom prst="rect">
            <a:avLst/>
          </a:prstGeom>
        </p:spPr>
        <p:txBody>
          <a:bodyPr lIns="0" tIns="0" rIns="0" bIns="0" anchor="ctr">
            <a:normAutofit/>
          </a:bodyPr>
          <a:lstStyle/>
          <a:p>
            <a:pPr algn="ctr"/>
            <a:endParaRPr lang="en-IN" sz="3300" b="0" strike="noStrike" spc="-1">
              <a:solidFill>
                <a:srgbClr val="050505"/>
              </a:solidFill>
              <a:latin typeface="Times New Roman"/>
            </a:endParaRPr>
          </a:p>
        </p:txBody>
      </p:sp>
      <p:sp>
        <p:nvSpPr>
          <p:cNvPr id="128" name="PlaceHolder 2"/>
          <p:cNvSpPr>
            <a:spLocks noGrp="1"/>
          </p:cNvSpPr>
          <p:nvPr>
            <p:ph type="subTitle"/>
          </p:nvPr>
        </p:nvSpPr>
        <p:spPr>
          <a:xfrm>
            <a:off x="1620000" y="1368000"/>
            <a:ext cx="8100720" cy="3288600"/>
          </a:xfrm>
          <a:prstGeom prst="rect">
            <a:avLst/>
          </a:prstGeom>
        </p:spPr>
        <p:txBody>
          <a:bodyPr lIns="0" tIns="0" rIns="0" bIns="0" anchor="ctr">
            <a:noAutofit/>
          </a:bodyPr>
          <a:lstStyle/>
          <a:p>
            <a:pPr algn="ctr"/>
            <a:endParaRPr lang="en-IN" sz="3200" b="0" strike="noStrike" spc="-1">
              <a:latin typeface="Times New Roman"/>
            </a:endParaRPr>
          </a:p>
        </p:txBody>
      </p:sp>
    </p:spTree>
    <p:extLst>
      <p:ext uri="{BB962C8B-B14F-4D97-AF65-F5344CB8AC3E}">
        <p14:creationId xmlns:p14="http://schemas.microsoft.com/office/powerpoint/2010/main" val="60885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0075-ACE4-775D-5076-BF298CD068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C9C7D6F-0C94-0C50-81E8-64E2B4FDD1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352F71-20CF-4E9E-4C63-EA9684E9AB3E}"/>
              </a:ext>
            </a:extLst>
          </p:cNvPr>
          <p:cNvSpPr>
            <a:spLocks noGrp="1"/>
          </p:cNvSpPr>
          <p:nvPr>
            <p:ph type="dt" sz="half" idx="10"/>
          </p:nvPr>
        </p:nvSpPr>
        <p:spPr/>
        <p:txBody>
          <a:bodyPr/>
          <a:lstStyle/>
          <a:p>
            <a:fld id="{E9AB4397-2843-9E45-9806-D1E5FF8FD9C3}" type="datetimeFigureOut">
              <a:rPr lang="en-US" smtClean="0"/>
              <a:t>6/27/2022</a:t>
            </a:fld>
            <a:endParaRPr lang="en-US"/>
          </a:p>
        </p:txBody>
      </p:sp>
      <p:sp>
        <p:nvSpPr>
          <p:cNvPr id="5" name="Footer Placeholder 4">
            <a:extLst>
              <a:ext uri="{FF2B5EF4-FFF2-40B4-BE49-F238E27FC236}">
                <a16:creationId xmlns:a16="http://schemas.microsoft.com/office/drawing/2014/main" id="{D05FEF06-2C35-34C1-CD86-1BF26DC0D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9EB5A-9AAF-B3A6-24B4-30225C54A0C9}"/>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239833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A1EB-628A-8C0D-BCBE-2E72855FE2F2}"/>
              </a:ext>
            </a:extLst>
          </p:cNvPr>
          <p:cNvSpPr>
            <a:spLocks noGrp="1"/>
          </p:cNvSpPr>
          <p:nvPr>
            <p:ph type="title"/>
          </p:nvPr>
        </p:nvSpPr>
        <p:spPr>
          <a:xfrm>
            <a:off x="687388" y="1414463"/>
            <a:ext cx="8694737" cy="23574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941C433-31D7-908D-9D92-5C6FE0390692}"/>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7370C2B-A87C-B1C5-A841-96B1C1523038}"/>
              </a:ext>
            </a:extLst>
          </p:cNvPr>
          <p:cNvSpPr>
            <a:spLocks noGrp="1"/>
          </p:cNvSpPr>
          <p:nvPr>
            <p:ph type="dt" sz="half" idx="10"/>
          </p:nvPr>
        </p:nvSpPr>
        <p:spPr/>
        <p:txBody>
          <a:bodyPr/>
          <a:lstStyle/>
          <a:p>
            <a:fld id="{E9AB4397-2843-9E45-9806-D1E5FF8FD9C3}" type="datetimeFigureOut">
              <a:rPr lang="en-US" smtClean="0"/>
              <a:t>6/27/2022</a:t>
            </a:fld>
            <a:endParaRPr lang="en-US"/>
          </a:p>
        </p:txBody>
      </p:sp>
      <p:sp>
        <p:nvSpPr>
          <p:cNvPr id="5" name="Footer Placeholder 4">
            <a:extLst>
              <a:ext uri="{FF2B5EF4-FFF2-40B4-BE49-F238E27FC236}">
                <a16:creationId xmlns:a16="http://schemas.microsoft.com/office/drawing/2014/main" id="{02EDC458-F883-2AE0-78BF-FA952438B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63127-E7C0-BC0E-E091-2BFCB270F421}"/>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171948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AF97-D845-DD47-3AA4-C63CAB79D6C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9B7175E-4609-AACF-DE19-7FF9D57C29AC}"/>
              </a:ext>
            </a:extLst>
          </p:cNvPr>
          <p:cNvSpPr>
            <a:spLocks noGrp="1"/>
          </p:cNvSpPr>
          <p:nvPr>
            <p:ph sz="half" idx="1"/>
          </p:nvPr>
        </p:nvSpPr>
        <p:spPr>
          <a:xfrm>
            <a:off x="693738" y="1509713"/>
            <a:ext cx="4270375" cy="35972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84A7D0-F072-C038-8461-372EC303B32D}"/>
              </a:ext>
            </a:extLst>
          </p:cNvPr>
          <p:cNvSpPr>
            <a:spLocks noGrp="1"/>
          </p:cNvSpPr>
          <p:nvPr>
            <p:ph sz="half" idx="2"/>
          </p:nvPr>
        </p:nvSpPr>
        <p:spPr>
          <a:xfrm>
            <a:off x="5116513" y="1509713"/>
            <a:ext cx="4270375" cy="35972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6A28C36-4BDD-EE3F-8EDD-A49D62AD501E}"/>
              </a:ext>
            </a:extLst>
          </p:cNvPr>
          <p:cNvSpPr>
            <a:spLocks noGrp="1"/>
          </p:cNvSpPr>
          <p:nvPr>
            <p:ph type="dt" sz="half" idx="10"/>
          </p:nvPr>
        </p:nvSpPr>
        <p:spPr/>
        <p:txBody>
          <a:bodyPr/>
          <a:lstStyle/>
          <a:p>
            <a:fld id="{E9AB4397-2843-9E45-9806-D1E5FF8FD9C3}" type="datetimeFigureOut">
              <a:rPr lang="en-US" smtClean="0"/>
              <a:t>6/27/2022</a:t>
            </a:fld>
            <a:endParaRPr lang="en-US"/>
          </a:p>
        </p:txBody>
      </p:sp>
      <p:sp>
        <p:nvSpPr>
          <p:cNvPr id="6" name="Footer Placeholder 5">
            <a:extLst>
              <a:ext uri="{FF2B5EF4-FFF2-40B4-BE49-F238E27FC236}">
                <a16:creationId xmlns:a16="http://schemas.microsoft.com/office/drawing/2014/main" id="{AE6B3F65-B068-5893-9ABC-ED9882E00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C83B15-BB90-9ACA-26B1-0FE98C814748}"/>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313102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5C92-ED31-1751-1CA1-8F2CEB6E431C}"/>
              </a:ext>
            </a:extLst>
          </p:cNvPr>
          <p:cNvSpPr>
            <a:spLocks noGrp="1"/>
          </p:cNvSpPr>
          <p:nvPr>
            <p:ph type="title"/>
          </p:nvPr>
        </p:nvSpPr>
        <p:spPr>
          <a:xfrm>
            <a:off x="693738" y="301625"/>
            <a:ext cx="8694737" cy="10969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5BDF5D-CA04-B5F4-A9B8-9BB8C59EFDE1}"/>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2E72E6-EC82-1573-9100-2CCA9A00F35E}"/>
              </a:ext>
            </a:extLst>
          </p:cNvPr>
          <p:cNvSpPr>
            <a:spLocks noGrp="1"/>
          </p:cNvSpPr>
          <p:nvPr>
            <p:ph sz="half" idx="2"/>
          </p:nvPr>
        </p:nvSpPr>
        <p:spPr>
          <a:xfrm>
            <a:off x="693738" y="2071688"/>
            <a:ext cx="4265612" cy="30464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7E359E5-1857-2EBE-F679-081AB8DBD59A}"/>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044E24F-6715-D3F3-A929-C2CEC53940F8}"/>
              </a:ext>
            </a:extLst>
          </p:cNvPr>
          <p:cNvSpPr>
            <a:spLocks noGrp="1"/>
          </p:cNvSpPr>
          <p:nvPr>
            <p:ph sz="quarter" idx="4"/>
          </p:nvPr>
        </p:nvSpPr>
        <p:spPr>
          <a:xfrm>
            <a:off x="5103813" y="2071688"/>
            <a:ext cx="4284662" cy="30464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C326A9F-B4CE-B917-E8DF-55D34D2756DE}"/>
              </a:ext>
            </a:extLst>
          </p:cNvPr>
          <p:cNvSpPr>
            <a:spLocks noGrp="1"/>
          </p:cNvSpPr>
          <p:nvPr>
            <p:ph type="dt" sz="half" idx="10"/>
          </p:nvPr>
        </p:nvSpPr>
        <p:spPr/>
        <p:txBody>
          <a:bodyPr/>
          <a:lstStyle/>
          <a:p>
            <a:fld id="{E9AB4397-2843-9E45-9806-D1E5FF8FD9C3}" type="datetimeFigureOut">
              <a:rPr lang="en-US" smtClean="0"/>
              <a:t>6/27/2022</a:t>
            </a:fld>
            <a:endParaRPr lang="en-US"/>
          </a:p>
        </p:txBody>
      </p:sp>
      <p:sp>
        <p:nvSpPr>
          <p:cNvPr id="8" name="Footer Placeholder 7">
            <a:extLst>
              <a:ext uri="{FF2B5EF4-FFF2-40B4-BE49-F238E27FC236}">
                <a16:creationId xmlns:a16="http://schemas.microsoft.com/office/drawing/2014/main" id="{A22A8DE7-3700-E631-CEC7-AE3FDC35F1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D5D2EA-2C5B-7213-335C-D3044D557B99}"/>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196776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322E-D90B-5D8F-ED32-4F6883376BD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D96115B-C661-CD2D-B309-C473AFA7B90A}"/>
              </a:ext>
            </a:extLst>
          </p:cNvPr>
          <p:cNvSpPr>
            <a:spLocks noGrp="1"/>
          </p:cNvSpPr>
          <p:nvPr>
            <p:ph type="dt" sz="half" idx="10"/>
          </p:nvPr>
        </p:nvSpPr>
        <p:spPr/>
        <p:txBody>
          <a:bodyPr/>
          <a:lstStyle/>
          <a:p>
            <a:fld id="{E9AB4397-2843-9E45-9806-D1E5FF8FD9C3}" type="datetimeFigureOut">
              <a:rPr lang="en-US" smtClean="0"/>
              <a:t>6/27/2022</a:t>
            </a:fld>
            <a:endParaRPr lang="en-US"/>
          </a:p>
        </p:txBody>
      </p:sp>
      <p:sp>
        <p:nvSpPr>
          <p:cNvPr id="4" name="Footer Placeholder 3">
            <a:extLst>
              <a:ext uri="{FF2B5EF4-FFF2-40B4-BE49-F238E27FC236}">
                <a16:creationId xmlns:a16="http://schemas.microsoft.com/office/drawing/2014/main" id="{1E488374-77DA-926A-9282-3434EA332F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7B62DA-228F-E14E-A77B-20891ADC852E}"/>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58260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9DEF67-3395-B3B9-C4C3-9D1FA23F758C}"/>
              </a:ext>
            </a:extLst>
          </p:cNvPr>
          <p:cNvSpPr>
            <a:spLocks noGrp="1"/>
          </p:cNvSpPr>
          <p:nvPr>
            <p:ph type="dt" sz="half" idx="10"/>
          </p:nvPr>
        </p:nvSpPr>
        <p:spPr/>
        <p:txBody>
          <a:bodyPr/>
          <a:lstStyle/>
          <a:p>
            <a:fld id="{E9AB4397-2843-9E45-9806-D1E5FF8FD9C3}" type="datetimeFigureOut">
              <a:rPr lang="en-US" smtClean="0"/>
              <a:t>6/27/2022</a:t>
            </a:fld>
            <a:endParaRPr lang="en-US"/>
          </a:p>
        </p:txBody>
      </p:sp>
      <p:sp>
        <p:nvSpPr>
          <p:cNvPr id="3" name="Footer Placeholder 2">
            <a:extLst>
              <a:ext uri="{FF2B5EF4-FFF2-40B4-BE49-F238E27FC236}">
                <a16:creationId xmlns:a16="http://schemas.microsoft.com/office/drawing/2014/main" id="{69652753-10EC-39AC-7CD1-5A4974D850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5522D8-D84C-999B-F6DA-2BAB78EA3FDA}"/>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224983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C867-136B-2AFE-831F-59B52E2021C6}"/>
              </a:ext>
            </a:extLst>
          </p:cNvPr>
          <p:cNvSpPr>
            <a:spLocks noGrp="1"/>
          </p:cNvSpPr>
          <p:nvPr>
            <p:ph type="title"/>
          </p:nvPr>
        </p:nvSpPr>
        <p:spPr>
          <a:xfrm>
            <a:off x="693738" y="377825"/>
            <a:ext cx="3251200" cy="1323975"/>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7B8CA76-FE11-E839-E4DC-9283D584118B}"/>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1D618B-7942-8284-0899-9A0783984742}"/>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DAA883-DCBF-40BB-DF9D-AC4E28C5FD34}"/>
              </a:ext>
            </a:extLst>
          </p:cNvPr>
          <p:cNvSpPr>
            <a:spLocks noGrp="1"/>
          </p:cNvSpPr>
          <p:nvPr>
            <p:ph type="dt" sz="half" idx="10"/>
          </p:nvPr>
        </p:nvSpPr>
        <p:spPr/>
        <p:txBody>
          <a:bodyPr/>
          <a:lstStyle/>
          <a:p>
            <a:fld id="{E9AB4397-2843-9E45-9806-D1E5FF8FD9C3}" type="datetimeFigureOut">
              <a:rPr lang="en-US" smtClean="0"/>
              <a:t>6/27/2022</a:t>
            </a:fld>
            <a:endParaRPr lang="en-US"/>
          </a:p>
        </p:txBody>
      </p:sp>
      <p:sp>
        <p:nvSpPr>
          <p:cNvPr id="6" name="Footer Placeholder 5">
            <a:extLst>
              <a:ext uri="{FF2B5EF4-FFF2-40B4-BE49-F238E27FC236}">
                <a16:creationId xmlns:a16="http://schemas.microsoft.com/office/drawing/2014/main" id="{CD073668-AF28-E648-D6E8-A33BDACDE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DAE1DC-BC12-1DCC-C490-619B13839DC9}"/>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55624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1867-27D1-BF57-1D35-A58E85A35196}"/>
              </a:ext>
            </a:extLst>
          </p:cNvPr>
          <p:cNvSpPr>
            <a:spLocks noGrp="1"/>
          </p:cNvSpPr>
          <p:nvPr>
            <p:ph type="title"/>
          </p:nvPr>
        </p:nvSpPr>
        <p:spPr>
          <a:xfrm>
            <a:off x="693738" y="377825"/>
            <a:ext cx="3251200" cy="1323975"/>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1C742AD-ECDC-D6A2-25AA-181E8FE3ED4B}"/>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3AC784-453B-161F-9819-D47BCB32CAE0}"/>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835E41-98D1-1475-10CA-07E71E649A1B}"/>
              </a:ext>
            </a:extLst>
          </p:cNvPr>
          <p:cNvSpPr>
            <a:spLocks noGrp="1"/>
          </p:cNvSpPr>
          <p:nvPr>
            <p:ph type="dt" sz="half" idx="10"/>
          </p:nvPr>
        </p:nvSpPr>
        <p:spPr/>
        <p:txBody>
          <a:bodyPr/>
          <a:lstStyle/>
          <a:p>
            <a:fld id="{E9AB4397-2843-9E45-9806-D1E5FF8FD9C3}" type="datetimeFigureOut">
              <a:rPr lang="en-US" smtClean="0"/>
              <a:t>6/27/2022</a:t>
            </a:fld>
            <a:endParaRPr lang="en-US"/>
          </a:p>
        </p:txBody>
      </p:sp>
      <p:sp>
        <p:nvSpPr>
          <p:cNvPr id="6" name="Footer Placeholder 5">
            <a:extLst>
              <a:ext uri="{FF2B5EF4-FFF2-40B4-BE49-F238E27FC236}">
                <a16:creationId xmlns:a16="http://schemas.microsoft.com/office/drawing/2014/main" id="{8284509D-B4D6-1B59-31FE-48357AE21F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38039-0853-2DA4-18C6-CF86EED133D8}"/>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366091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E5B44A-2322-9F87-0558-2C902C2D3CDC}"/>
              </a:ext>
            </a:extLst>
          </p:cNvPr>
          <p:cNvSpPr>
            <a:spLocks noGrp="1"/>
          </p:cNvSpPr>
          <p:nvPr>
            <p:ph type="title"/>
          </p:nvPr>
        </p:nvSpPr>
        <p:spPr>
          <a:xfrm>
            <a:off x="693738" y="301625"/>
            <a:ext cx="8693150" cy="10969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E7E760-8B49-3DEF-9EE6-E042640E440B}"/>
              </a:ext>
            </a:extLst>
          </p:cNvPr>
          <p:cNvSpPr>
            <a:spLocks noGrp="1"/>
          </p:cNvSpPr>
          <p:nvPr>
            <p:ph type="body" idx="1"/>
          </p:nvPr>
        </p:nvSpPr>
        <p:spPr>
          <a:xfrm>
            <a:off x="693738" y="1509713"/>
            <a:ext cx="8693150" cy="359727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63F9FD-D2A0-63DE-4033-180B474BB781}"/>
              </a:ext>
            </a:extLst>
          </p:cNvPr>
          <p:cNvSpPr>
            <a:spLocks noGrp="1"/>
          </p:cNvSpPr>
          <p:nvPr>
            <p:ph type="dt" sz="half" idx="2"/>
          </p:nvPr>
        </p:nvSpPr>
        <p:spPr>
          <a:xfrm>
            <a:off x="693738" y="5256213"/>
            <a:ext cx="2266950"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B4397-2843-9E45-9806-D1E5FF8FD9C3}" type="datetimeFigureOut">
              <a:rPr lang="en-US" smtClean="0"/>
              <a:t>6/27/2022</a:t>
            </a:fld>
            <a:endParaRPr lang="en-US"/>
          </a:p>
        </p:txBody>
      </p:sp>
      <p:sp>
        <p:nvSpPr>
          <p:cNvPr id="5" name="Footer Placeholder 4">
            <a:extLst>
              <a:ext uri="{FF2B5EF4-FFF2-40B4-BE49-F238E27FC236}">
                <a16:creationId xmlns:a16="http://schemas.microsoft.com/office/drawing/2014/main" id="{36FC0B91-A77A-75FB-5D4F-BF6FDF5B313A}"/>
              </a:ext>
            </a:extLst>
          </p:cNvPr>
          <p:cNvSpPr>
            <a:spLocks noGrp="1"/>
          </p:cNvSpPr>
          <p:nvPr>
            <p:ph type="ftr" sz="quarter" idx="3"/>
          </p:nvPr>
        </p:nvSpPr>
        <p:spPr>
          <a:xfrm>
            <a:off x="3338513" y="5256213"/>
            <a:ext cx="3403600"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C689CA-2FBC-A577-25D1-03D236EFD555}"/>
              </a:ext>
            </a:extLst>
          </p:cNvPr>
          <p:cNvSpPr>
            <a:spLocks noGrp="1"/>
          </p:cNvSpPr>
          <p:nvPr>
            <p:ph type="sldNum" sz="quarter" idx="4"/>
          </p:nvPr>
        </p:nvSpPr>
        <p:spPr>
          <a:xfrm>
            <a:off x="7119938" y="5256213"/>
            <a:ext cx="2266950"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7DB53-34A4-B949-972B-5F315E5954E8}" type="slidenum">
              <a:rPr lang="en-US" smtClean="0"/>
              <a:t>‹#›</a:t>
            </a:fld>
            <a:endParaRPr lang="en-US"/>
          </a:p>
        </p:txBody>
      </p:sp>
    </p:spTree>
    <p:extLst>
      <p:ext uri="{BB962C8B-B14F-4D97-AF65-F5344CB8AC3E}">
        <p14:creationId xmlns:p14="http://schemas.microsoft.com/office/powerpoint/2010/main" val="131454840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IMLUniverse/imagecomp/tree/main/source" TargetMode="External"/><Relationship Id="rId2" Type="http://schemas.openxmlformats.org/officeDocument/2006/relationships/hyperlink" Target="https://github.com/AIMLUniverse/imagecomp"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IMLUniverse/imagecomp/tree/main/demo_video"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1530852" y="1326466"/>
            <a:ext cx="7018920" cy="1011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000" b="0" strike="noStrike" spc="-1" dirty="0">
                <a:solidFill>
                  <a:srgbClr val="000000"/>
                </a:solidFill>
                <a:ea typeface="DejaVu Sans"/>
              </a:rPr>
              <a:t>Image Document Optimization</a:t>
            </a:r>
            <a:br>
              <a:rPr sz="4000" dirty="0"/>
            </a:br>
            <a:r>
              <a:rPr lang="en-IN" sz="4000" b="0" strike="noStrike" spc="-1" dirty="0">
                <a:solidFill>
                  <a:srgbClr val="000000"/>
                </a:solidFill>
                <a:ea typeface="DejaVu Sans"/>
              </a:rPr>
              <a:t>SBI</a:t>
            </a:r>
            <a:endParaRPr lang="en-IN" sz="4000" b="0" strike="noStrike" spc="-1" dirty="0">
              <a:solidFill>
                <a:srgbClr val="000000"/>
              </a:solidFill>
            </a:endParaRPr>
          </a:p>
        </p:txBody>
      </p:sp>
      <p:sp>
        <p:nvSpPr>
          <p:cNvPr id="164" name="CustomShape 2"/>
          <p:cNvSpPr/>
          <p:nvPr/>
        </p:nvSpPr>
        <p:spPr>
          <a:xfrm>
            <a:off x="1296000" y="3453560"/>
            <a:ext cx="6805131" cy="1273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2000" b="0" strike="noStrike" spc="-1" dirty="0">
                <a:solidFill>
                  <a:srgbClr val="000000"/>
                </a:solidFill>
                <a:ea typeface="DejaVu Sans"/>
              </a:rPr>
              <a:t>Presented by Team South</a:t>
            </a:r>
            <a:endParaRPr lang="en-IN" sz="2000" b="0" strike="noStrike" spc="-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61521" y="141093"/>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000" b="0" strike="noStrike" spc="-1" dirty="0">
                <a:solidFill>
                  <a:srgbClr val="000000"/>
                </a:solidFill>
                <a:ea typeface="DejaVu Sans"/>
              </a:rPr>
              <a:t>Assumptions</a:t>
            </a:r>
            <a:endParaRPr lang="en-IN" sz="4000" b="0" strike="noStrike" spc="-1" dirty="0">
              <a:solidFill>
                <a:srgbClr val="000000"/>
              </a:solidFill>
            </a:endParaRPr>
          </a:p>
        </p:txBody>
      </p:sp>
      <p:sp>
        <p:nvSpPr>
          <p:cNvPr id="172" name="CustomShape 2"/>
          <p:cNvSpPr/>
          <p:nvPr/>
        </p:nvSpPr>
        <p:spPr>
          <a:xfrm>
            <a:off x="504000" y="1368000"/>
            <a:ext cx="9070920" cy="3287160"/>
          </a:xfrm>
          <a:prstGeom prst="rect">
            <a:avLst/>
          </a:prstGeom>
          <a:noFill/>
          <a:ln>
            <a:noFill/>
          </a:ln>
        </p:spPr>
        <p:style>
          <a:lnRef idx="0">
            <a:scrgbClr r="0" g="0" b="0"/>
          </a:lnRef>
          <a:fillRef idx="0">
            <a:scrgbClr r="0" g="0" b="0"/>
          </a:fillRef>
          <a:effectRef idx="0">
            <a:scrgbClr r="0" g="0" b="0"/>
          </a:effectRef>
          <a:fontRef idx="minor"/>
        </p:style>
      </p:sp>
      <p:sp>
        <p:nvSpPr>
          <p:cNvPr id="173" name="CustomShape 3"/>
          <p:cNvSpPr/>
          <p:nvPr/>
        </p:nvSpPr>
        <p:spPr>
          <a:xfrm>
            <a:off x="261521" y="1247088"/>
            <a:ext cx="7918920" cy="3287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00000"/>
              </a:lnSpc>
              <a:spcAft>
                <a:spcPts val="1148"/>
              </a:spcAft>
              <a:buClr>
                <a:srgbClr val="000000"/>
              </a:buClr>
              <a:buSzPct val="45000"/>
              <a:buFont typeface="Wingdings" charset="2"/>
              <a:buChar char=""/>
            </a:pPr>
            <a:r>
              <a:rPr lang="en-IN" sz="2600" b="0" strike="noStrike" spc="-1" dirty="0">
                <a:solidFill>
                  <a:srgbClr val="000000"/>
                </a:solidFill>
                <a:ea typeface="DejaVu Sans"/>
              </a:rPr>
              <a:t>Image will to be converted into Binary(Gray scale)</a:t>
            </a:r>
            <a:endParaRPr lang="en-IN" sz="2600" b="0" strike="noStrike" spc="-1" dirty="0"/>
          </a:p>
          <a:p>
            <a:pPr marL="432000" indent="-322920">
              <a:lnSpc>
                <a:spcPct val="100000"/>
              </a:lnSpc>
              <a:spcAft>
                <a:spcPts val="1148"/>
              </a:spcAft>
              <a:buClr>
                <a:srgbClr val="000000"/>
              </a:buClr>
              <a:buSzPct val="45000"/>
              <a:buFont typeface="Wingdings" charset="2"/>
              <a:buChar char=""/>
            </a:pPr>
            <a:r>
              <a:rPr lang="en-IN" sz="2600" b="0" strike="noStrike" spc="-1" dirty="0">
                <a:solidFill>
                  <a:srgbClr val="000000"/>
                </a:solidFill>
                <a:ea typeface="DejaVu Sans"/>
              </a:rPr>
              <a:t>Reconstructed Image will be reproduced in Gray scale only</a:t>
            </a:r>
            <a:endParaRPr lang="en-IN" sz="2600" b="0" strike="noStrike" spc="-1" dirty="0"/>
          </a:p>
          <a:p>
            <a:pPr marL="432000" indent="-322920">
              <a:lnSpc>
                <a:spcPct val="100000"/>
              </a:lnSpc>
              <a:spcAft>
                <a:spcPts val="1148"/>
              </a:spcAft>
              <a:buClr>
                <a:srgbClr val="000000"/>
              </a:buClr>
              <a:buSzPct val="45000"/>
              <a:buFont typeface="Wingdings" charset="2"/>
              <a:buChar char=""/>
            </a:pPr>
            <a:endParaRPr lang="en-IN" sz="2600" b="0" strike="noStrike" spc="-1" dirty="0">
              <a:latin typeface="Arial"/>
            </a:endParaRPr>
          </a:p>
          <a:p>
            <a:pPr>
              <a:lnSpc>
                <a:spcPct val="100000"/>
              </a:lnSpc>
              <a:spcAft>
                <a:spcPts val="1148"/>
              </a:spcAft>
            </a:pPr>
            <a:endParaRPr lang="en-IN" sz="26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434628" y="252540"/>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000" b="0" strike="noStrike" spc="-1" dirty="0">
                <a:solidFill>
                  <a:srgbClr val="000000"/>
                </a:solidFill>
                <a:ea typeface="DejaVu Sans"/>
              </a:rPr>
              <a:t>Source Code (</a:t>
            </a:r>
            <a:r>
              <a:rPr lang="en-IN" sz="4000" b="0" strike="noStrike" spc="-1" dirty="0" err="1">
                <a:solidFill>
                  <a:srgbClr val="000000"/>
                </a:solidFill>
                <a:ea typeface="DejaVu Sans"/>
              </a:rPr>
              <a:t>Github</a:t>
            </a:r>
            <a:r>
              <a:rPr lang="en-IN" sz="4000" b="0" strike="noStrike" spc="-1" dirty="0">
                <a:solidFill>
                  <a:srgbClr val="000000"/>
                </a:solidFill>
                <a:ea typeface="DejaVu Sans"/>
              </a:rPr>
              <a:t> repo link)</a:t>
            </a:r>
            <a:endParaRPr lang="en-IN" sz="4000" b="0" strike="noStrike" spc="-1" dirty="0">
              <a:solidFill>
                <a:srgbClr val="000000"/>
              </a:solidFill>
            </a:endParaRPr>
          </a:p>
        </p:txBody>
      </p:sp>
      <p:sp>
        <p:nvSpPr>
          <p:cNvPr id="179" name="CustomShape 2"/>
          <p:cNvSpPr/>
          <p:nvPr/>
        </p:nvSpPr>
        <p:spPr>
          <a:xfrm>
            <a:off x="504000" y="1368000"/>
            <a:ext cx="9070920" cy="3287160"/>
          </a:xfrm>
          <a:prstGeom prst="rect">
            <a:avLst/>
          </a:prstGeom>
          <a:noFill/>
          <a:ln>
            <a:noFill/>
          </a:ln>
        </p:spPr>
        <p:style>
          <a:lnRef idx="0">
            <a:scrgbClr r="0" g="0" b="0"/>
          </a:lnRef>
          <a:fillRef idx="0">
            <a:scrgbClr r="0" g="0" b="0"/>
          </a:fillRef>
          <a:effectRef idx="0">
            <a:scrgbClr r="0" g="0" b="0"/>
          </a:effectRef>
          <a:fontRef idx="minor"/>
        </p:style>
      </p:sp>
      <p:sp>
        <p:nvSpPr>
          <p:cNvPr id="180" name="CustomShape 3"/>
          <p:cNvSpPr/>
          <p:nvPr/>
        </p:nvSpPr>
        <p:spPr>
          <a:xfrm>
            <a:off x="1139802" y="1885626"/>
            <a:ext cx="7344000" cy="3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latin typeface="Arial"/>
                <a:hlinkClick r:id="rId2"/>
              </a:rPr>
              <a:t>https://github.com/AIMLUniverse/imagecomp</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t>Note:- source – folder contains source code</a:t>
            </a:r>
          </a:p>
          <a:p>
            <a:pPr>
              <a:lnSpc>
                <a:spcPct val="100000"/>
              </a:lnSpc>
            </a:pPr>
            <a:endParaRPr lang="en-IN" sz="1800" b="0" strike="noStrike" spc="-1" dirty="0">
              <a:latin typeface="Arial"/>
            </a:endParaRPr>
          </a:p>
          <a:p>
            <a:pPr>
              <a:lnSpc>
                <a:spcPct val="100000"/>
              </a:lnSpc>
            </a:pPr>
            <a:r>
              <a:rPr lang="en-IN" sz="1800" b="0" strike="noStrike" spc="-1" dirty="0">
                <a:latin typeface="Arial"/>
                <a:hlinkClick r:id="rId3"/>
              </a:rPr>
              <a:t>https://github.com/AIMLUniverse/imagecomp/tree/main/source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504000" y="80470"/>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570" b="0" strike="noStrike" spc="-1" dirty="0">
                <a:solidFill>
                  <a:srgbClr val="000000"/>
                </a:solidFill>
                <a:ea typeface="DejaVu Sans"/>
              </a:rPr>
              <a:t>Video Link</a:t>
            </a:r>
            <a:endParaRPr lang="en-IN" sz="3570" b="0" strike="noStrike" spc="-1" dirty="0">
              <a:solidFill>
                <a:srgbClr val="000000"/>
              </a:solidFill>
            </a:endParaRPr>
          </a:p>
        </p:txBody>
      </p:sp>
      <p:sp>
        <p:nvSpPr>
          <p:cNvPr id="182" name="CustomShape 2"/>
          <p:cNvSpPr/>
          <p:nvPr/>
        </p:nvSpPr>
        <p:spPr>
          <a:xfrm>
            <a:off x="504000" y="1368000"/>
            <a:ext cx="9070920" cy="3287160"/>
          </a:xfrm>
          <a:prstGeom prst="rect">
            <a:avLst/>
          </a:prstGeom>
          <a:noFill/>
          <a:ln>
            <a:noFill/>
          </a:ln>
        </p:spPr>
        <p:style>
          <a:lnRef idx="0">
            <a:scrgbClr r="0" g="0" b="0"/>
          </a:lnRef>
          <a:fillRef idx="0">
            <a:scrgbClr r="0" g="0" b="0"/>
          </a:fillRef>
          <a:effectRef idx="0">
            <a:scrgbClr r="0" g="0" b="0"/>
          </a:effectRef>
          <a:fontRef idx="minor"/>
        </p:style>
      </p:sp>
      <p:sp>
        <p:nvSpPr>
          <p:cNvPr id="183" name="CustomShape 3"/>
          <p:cNvSpPr/>
          <p:nvPr/>
        </p:nvSpPr>
        <p:spPr>
          <a:xfrm>
            <a:off x="973776" y="1939775"/>
            <a:ext cx="8601144" cy="3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a:latin typeface="Arial"/>
                <a:hlinkClick r:id="rId2"/>
              </a:rPr>
              <a:t>https://github.com/AIMLUniverse/imagecomp/tree/main/demo_video</a:t>
            </a:r>
            <a:r>
              <a:rPr lang="en-IN" sz="1800" b="1" strike="noStrike" spc="-1">
                <a:latin typeface="Arial"/>
              </a:rPr>
              <a:t>	</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504000" y="226080"/>
            <a:ext cx="9071640" cy="4388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3200" b="0" strike="noStrike" spc="-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352205" y="0"/>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570" b="0" strike="noStrike" spc="-1" dirty="0">
                <a:solidFill>
                  <a:srgbClr val="000000"/>
                </a:solidFill>
                <a:ea typeface="DejaVu Sans"/>
              </a:rPr>
              <a:t>Problem Statement</a:t>
            </a:r>
            <a:endParaRPr lang="en-IN" sz="3570" b="0" strike="noStrike" spc="-1" dirty="0">
              <a:solidFill>
                <a:srgbClr val="000000"/>
              </a:solidFill>
            </a:endParaRPr>
          </a:p>
        </p:txBody>
      </p:sp>
      <p:sp>
        <p:nvSpPr>
          <p:cNvPr id="166" name="CustomShape 2"/>
          <p:cNvSpPr/>
          <p:nvPr/>
        </p:nvSpPr>
        <p:spPr>
          <a:xfrm>
            <a:off x="276635" y="826632"/>
            <a:ext cx="7990920" cy="4320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10000"/>
          </a:bodyPr>
          <a:lstStyle/>
          <a:p>
            <a:pPr>
              <a:lnSpc>
                <a:spcPct val="100000"/>
              </a:lnSpc>
              <a:spcAft>
                <a:spcPts val="1148"/>
              </a:spcAft>
            </a:pPr>
            <a:endParaRPr lang="en-IN" sz="1800" b="0" strike="noStrike" spc="-1" dirty="0">
              <a:latin typeface="Arial"/>
            </a:endParaRPr>
          </a:p>
          <a:p>
            <a:pPr marL="432000" indent="-322920">
              <a:lnSpc>
                <a:spcPct val="150000"/>
              </a:lnSpc>
              <a:spcAft>
                <a:spcPts val="1148"/>
              </a:spcAft>
              <a:buClr>
                <a:srgbClr val="000000"/>
              </a:buClr>
              <a:buSzPct val="45000"/>
              <a:buFont typeface="Wingdings" charset="2"/>
              <a:buChar char=""/>
            </a:pPr>
            <a:r>
              <a:rPr lang="en-IN" sz="1800" b="0" strike="noStrike" spc="-1" dirty="0">
                <a:solidFill>
                  <a:srgbClr val="000000"/>
                </a:solidFill>
                <a:latin typeface="Arial"/>
                <a:ea typeface="DejaVu Sans"/>
              </a:rPr>
              <a:t>Todays banking and other industries need to handle lot of digital documents. Also this involves huge volume of resource hours to extract valuable information from those documents. Handling and storing digital documents occupies lot of resources.</a:t>
            </a:r>
            <a:endParaRPr lang="en-IN" sz="1800" b="0" strike="noStrike" spc="-1" dirty="0">
              <a:latin typeface="Arial"/>
            </a:endParaRPr>
          </a:p>
          <a:p>
            <a:pPr marL="432000" indent="-322920">
              <a:lnSpc>
                <a:spcPct val="150000"/>
              </a:lnSpc>
              <a:spcAft>
                <a:spcPts val="1148"/>
              </a:spcAft>
              <a:buClr>
                <a:srgbClr val="000000"/>
              </a:buClr>
              <a:buSzPct val="45000"/>
              <a:buFont typeface="Wingdings" charset="2"/>
              <a:buChar char=""/>
            </a:pPr>
            <a:r>
              <a:rPr lang="en-IN" sz="1800" b="0" strike="noStrike" spc="-1" dirty="0">
                <a:solidFill>
                  <a:srgbClr val="000000"/>
                </a:solidFill>
                <a:latin typeface="Arial"/>
                <a:ea typeface="DejaVu Sans"/>
              </a:rPr>
              <a:t>Image size optimization technique resolves the storage issues by compressing the image and stores the information and it can retrieve the image back to almost original source.</a:t>
            </a:r>
            <a:endParaRPr lang="en-IN" sz="1800" b="0" strike="noStrike" spc="-1" dirty="0">
              <a:latin typeface="Arial"/>
            </a:endParaRPr>
          </a:p>
          <a:p>
            <a:pPr marL="432000" indent="-322920">
              <a:lnSpc>
                <a:spcPct val="150000"/>
              </a:lnSpc>
              <a:spcAft>
                <a:spcPts val="1148"/>
              </a:spcAft>
              <a:buClr>
                <a:srgbClr val="000000"/>
              </a:buClr>
              <a:buSzPct val="45000"/>
              <a:buFont typeface="Wingdings" charset="2"/>
              <a:buChar char=""/>
            </a:pPr>
            <a:r>
              <a:rPr lang="en-IN" sz="1800" b="0" strike="noStrike" spc="-1" dirty="0">
                <a:solidFill>
                  <a:srgbClr val="000000"/>
                </a:solidFill>
                <a:latin typeface="Arial"/>
                <a:ea typeface="DejaVu Sans"/>
              </a:rPr>
              <a:t>As the documents are scanned and stored, it is always required for AI to Optimize alignment of document text.</a:t>
            </a:r>
            <a:endParaRPr lang="en-IN" sz="1800" b="0" strike="noStrike" spc="-1" dirty="0">
              <a:latin typeface="Arial"/>
            </a:endParaRPr>
          </a:p>
          <a:p>
            <a:pPr marL="432000" indent="-322920">
              <a:lnSpc>
                <a:spcPct val="150000"/>
              </a:lnSpc>
              <a:spcAft>
                <a:spcPts val="1148"/>
              </a:spcAft>
              <a:buClr>
                <a:srgbClr val="000000"/>
              </a:buClr>
              <a:buSzPct val="45000"/>
              <a:buFont typeface="Wingdings" charset="2"/>
              <a:buChar char=""/>
            </a:pPr>
            <a:r>
              <a:rPr lang="en-IN" sz="1800" b="0" strike="noStrike" spc="-1" dirty="0">
                <a:solidFill>
                  <a:srgbClr val="000000"/>
                </a:solidFill>
                <a:latin typeface="Arial"/>
                <a:ea typeface="DejaVu Sans"/>
              </a:rPr>
              <a:t>Scanned documents are always tend to misaligned so it needs Orient &amp; </a:t>
            </a:r>
            <a:r>
              <a:rPr lang="en-IN" sz="1800" b="0" strike="noStrike" spc="-1" dirty="0" err="1">
                <a:solidFill>
                  <a:srgbClr val="000000"/>
                </a:solidFill>
                <a:latin typeface="Arial"/>
                <a:ea typeface="DejaVu Sans"/>
              </a:rPr>
              <a:t>Center</a:t>
            </a:r>
            <a:r>
              <a:rPr lang="en-IN" sz="1800" b="0" strike="noStrike" spc="-1" dirty="0">
                <a:solidFill>
                  <a:srgbClr val="000000"/>
                </a:solidFill>
                <a:latin typeface="Arial"/>
                <a:ea typeface="DejaVu Sans"/>
              </a:rPr>
              <a:t> document text alignment.</a:t>
            </a:r>
            <a:endParaRPr lang="en-IN"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7F05CE4A-0E53-416D-93E0-E90BB9946E46}"/>
              </a:ext>
            </a:extLst>
          </p:cNvPr>
          <p:cNvSpPr/>
          <p:nvPr/>
        </p:nvSpPr>
        <p:spPr>
          <a:xfrm>
            <a:off x="235280" y="7557"/>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000" b="0" strike="noStrike" spc="-1" dirty="0">
                <a:solidFill>
                  <a:srgbClr val="000000"/>
                </a:solidFill>
                <a:ea typeface="DejaVu Sans"/>
              </a:rPr>
              <a:t>Strategies experimented</a:t>
            </a:r>
            <a:endParaRPr lang="en-IN" sz="4000" b="0" strike="noStrike" spc="-1" dirty="0">
              <a:solidFill>
                <a:srgbClr val="000000"/>
              </a:solidFill>
            </a:endParaRPr>
          </a:p>
        </p:txBody>
      </p:sp>
      <p:sp>
        <p:nvSpPr>
          <p:cNvPr id="5" name="CustomShape 2">
            <a:extLst>
              <a:ext uri="{FF2B5EF4-FFF2-40B4-BE49-F238E27FC236}">
                <a16:creationId xmlns:a16="http://schemas.microsoft.com/office/drawing/2014/main" id="{7DA3F338-3A59-484C-B6CB-1C0928A59AF1}"/>
              </a:ext>
            </a:extLst>
          </p:cNvPr>
          <p:cNvSpPr/>
          <p:nvPr/>
        </p:nvSpPr>
        <p:spPr>
          <a:xfrm>
            <a:off x="235279" y="795867"/>
            <a:ext cx="9369699" cy="4766733"/>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marL="432000" indent="-32292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Image Optimization/Compression using Deep learning</a:t>
            </a:r>
            <a:endParaRPr lang="en-IN" sz="2200" b="0" strike="noStrike" spc="-1" dirty="0">
              <a:latin typeface="Arial"/>
            </a:endParaRPr>
          </a:p>
          <a:p>
            <a:pPr marL="1105200" lvl="3" indent="-215640">
              <a:lnSpc>
                <a:spcPct val="150000"/>
              </a:lnSpc>
              <a:spcAft>
                <a:spcPts val="1148"/>
              </a:spcAft>
              <a:buClr>
                <a:srgbClr val="000000"/>
              </a:buClr>
              <a:buSzPct val="45000"/>
              <a:buFont typeface="Wingdings" charset="2"/>
              <a:buChar char=""/>
            </a:pPr>
            <a:r>
              <a:rPr lang="en-IN" sz="2200" spc="-1" dirty="0">
                <a:solidFill>
                  <a:srgbClr val="000000"/>
                </a:solidFill>
                <a:latin typeface="Arial"/>
              </a:rPr>
              <a:t>Reproduction is not accurate</a:t>
            </a:r>
          </a:p>
          <a:p>
            <a:pPr marL="1105200" lvl="3" indent="-21564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rPr>
              <a:t>Needs retraini</a:t>
            </a:r>
            <a:r>
              <a:rPr lang="en-IN" sz="2200" spc="-1" dirty="0">
                <a:solidFill>
                  <a:srgbClr val="000000"/>
                </a:solidFill>
                <a:latin typeface="Arial"/>
              </a:rPr>
              <a:t>ng for a different types of images</a:t>
            </a:r>
            <a:endParaRPr lang="en-IN" sz="2200" b="0" strike="noStrike" spc="-1" dirty="0">
              <a:latin typeface="Arial"/>
            </a:endParaRPr>
          </a:p>
          <a:p>
            <a:pPr marL="432000" indent="-32292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Image Optimization/Compression using GAN</a:t>
            </a:r>
          </a:p>
          <a:p>
            <a:pPr marL="889200" lvl="1" indent="-32292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Huge infrastructure required to train</a:t>
            </a:r>
          </a:p>
          <a:p>
            <a:pPr marL="889200" lvl="1" indent="-322920">
              <a:lnSpc>
                <a:spcPct val="150000"/>
              </a:lnSpc>
              <a:spcAft>
                <a:spcPts val="1148"/>
              </a:spcAft>
              <a:buClr>
                <a:srgbClr val="000000"/>
              </a:buClr>
              <a:buSzPct val="45000"/>
              <a:buFont typeface="Wingdings" charset="2"/>
              <a:buChar char=""/>
            </a:pPr>
            <a:r>
              <a:rPr lang="en-IN" sz="2200" spc="-1" dirty="0">
                <a:solidFill>
                  <a:srgbClr val="000000"/>
                </a:solidFill>
                <a:latin typeface="Arial"/>
              </a:rPr>
              <a:t>Training parameters increases with image resolution/size</a:t>
            </a:r>
          </a:p>
          <a:p>
            <a:pPr marL="432000" indent="-32292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Image Optimization/Compression SOTA mathetical optimization</a:t>
            </a:r>
          </a:p>
          <a:p>
            <a:pPr marL="432000" indent="-322920">
              <a:lnSpc>
                <a:spcPct val="150000"/>
              </a:lnSpc>
              <a:spcAft>
                <a:spcPts val="1148"/>
              </a:spcAft>
              <a:buClr>
                <a:srgbClr val="000000"/>
              </a:buClr>
              <a:buSzPct val="45000"/>
              <a:buFont typeface="Wingdings" charset="2"/>
              <a:buChar char=""/>
            </a:pPr>
            <a:r>
              <a:rPr lang="en-IN" sz="2200" spc="-1" dirty="0">
                <a:solidFill>
                  <a:srgbClr val="000000"/>
                </a:solidFill>
                <a:latin typeface="Arial"/>
                <a:ea typeface="DejaVu Sans"/>
              </a:rPr>
              <a:t>Image Orientation correction through CNN</a:t>
            </a:r>
          </a:p>
          <a:p>
            <a:pPr marL="889200" lvl="1" indent="-32292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Works good for object images</a:t>
            </a:r>
          </a:p>
          <a:p>
            <a:pPr marL="889200" lvl="1" indent="-322920">
              <a:lnSpc>
                <a:spcPct val="150000"/>
              </a:lnSpc>
              <a:spcAft>
                <a:spcPts val="1148"/>
              </a:spcAft>
              <a:buClr>
                <a:srgbClr val="000000"/>
              </a:buClr>
              <a:buSzPct val="45000"/>
              <a:buFont typeface="Wingdings" charset="2"/>
              <a:buChar char=""/>
            </a:pPr>
            <a:r>
              <a:rPr lang="en-IN" sz="2200" spc="-1" dirty="0">
                <a:solidFill>
                  <a:srgbClr val="000000"/>
                </a:solidFill>
                <a:latin typeface="Arial"/>
                <a:ea typeface="DejaVu Sans"/>
              </a:rPr>
              <a:t>Requires training for each templates</a:t>
            </a:r>
          </a:p>
          <a:p>
            <a:pPr marL="432000" indent="-322920">
              <a:lnSpc>
                <a:spcPct val="150000"/>
              </a:lnSpc>
              <a:spcAft>
                <a:spcPts val="1148"/>
              </a:spcAft>
              <a:buClr>
                <a:srgbClr val="000000"/>
              </a:buClr>
              <a:buSzPct val="45000"/>
              <a:buFont typeface="Wingdings" charset="2"/>
              <a:buChar char=""/>
            </a:pPr>
            <a:r>
              <a:rPr lang="en-IN" sz="2200" spc="-1" dirty="0">
                <a:solidFill>
                  <a:srgbClr val="000000"/>
                </a:solidFill>
                <a:latin typeface="Arial"/>
                <a:ea typeface="DejaVu Sans"/>
              </a:rPr>
              <a:t>Image Orientation correction through OpenCV</a:t>
            </a:r>
          </a:p>
          <a:p>
            <a:pPr marL="566280" lvl="1">
              <a:lnSpc>
                <a:spcPct val="150000"/>
              </a:lnSpc>
              <a:spcAft>
                <a:spcPts val="1148"/>
              </a:spcAft>
              <a:buClr>
                <a:srgbClr val="000000"/>
              </a:buClr>
              <a:buSzPct val="45000"/>
            </a:pPr>
            <a:endParaRPr lang="en-IN" sz="2200" spc="-1" dirty="0">
              <a:solidFill>
                <a:srgbClr val="000000"/>
              </a:solidFill>
              <a:latin typeface="Arial"/>
              <a:ea typeface="DejaVu Sans"/>
            </a:endParaRPr>
          </a:p>
          <a:p>
            <a:pPr marL="109080">
              <a:lnSpc>
                <a:spcPct val="150000"/>
              </a:lnSpc>
              <a:spcAft>
                <a:spcPts val="1148"/>
              </a:spcAft>
              <a:buClr>
                <a:srgbClr val="000000"/>
              </a:buClr>
              <a:buSzPct val="45000"/>
            </a:pPr>
            <a:endParaRPr lang="en-IN" sz="2200" spc="-1" dirty="0">
              <a:solidFill>
                <a:srgbClr val="000000"/>
              </a:solidFill>
              <a:latin typeface="Arial"/>
              <a:ea typeface="DejaVu Sans"/>
            </a:endParaRPr>
          </a:p>
          <a:p>
            <a:pPr marL="566280" lvl="1">
              <a:lnSpc>
                <a:spcPct val="150000"/>
              </a:lnSpc>
              <a:spcAft>
                <a:spcPts val="1148"/>
              </a:spcAft>
              <a:buClr>
                <a:srgbClr val="000000"/>
              </a:buClr>
              <a:buSzPct val="45000"/>
            </a:pPr>
            <a:endParaRPr lang="en-IN" sz="2200" b="0" strike="noStrike" spc="-1" dirty="0">
              <a:solidFill>
                <a:srgbClr val="000000"/>
              </a:solidFill>
              <a:latin typeface="Arial"/>
              <a:ea typeface="DejaVu Sans"/>
            </a:endParaRPr>
          </a:p>
          <a:p>
            <a:pPr marL="432000" indent="-322920">
              <a:lnSpc>
                <a:spcPct val="150000"/>
              </a:lnSpc>
              <a:spcAft>
                <a:spcPts val="1148"/>
              </a:spcAft>
              <a:buClr>
                <a:srgbClr val="000000"/>
              </a:buClr>
              <a:buSzPct val="45000"/>
              <a:buFont typeface="Wingdings" charset="2"/>
              <a:buChar char=""/>
            </a:pPr>
            <a:endParaRPr lang="en-IN" sz="2200" b="0" strike="noStrike" spc="-1" dirty="0">
              <a:solidFill>
                <a:srgbClr val="000000"/>
              </a:solidFill>
              <a:latin typeface="Arial"/>
              <a:ea typeface="DejaVu Sans"/>
            </a:endParaRPr>
          </a:p>
          <a:p>
            <a:pPr marL="432000" indent="-322920">
              <a:lnSpc>
                <a:spcPct val="150000"/>
              </a:lnSpc>
              <a:spcAft>
                <a:spcPts val="1148"/>
              </a:spcAft>
              <a:buClr>
                <a:srgbClr val="000000"/>
              </a:buClr>
              <a:buSzPct val="45000"/>
              <a:buFont typeface="Wingdings" charset="2"/>
              <a:buChar char=""/>
            </a:pPr>
            <a:endParaRPr lang="en-IN" sz="2200" b="0" strike="noStrike" spc="-1" dirty="0">
              <a:latin typeface="Arial"/>
            </a:endParaRPr>
          </a:p>
          <a:p>
            <a:pPr marL="648000" lvl="2" indent="-215640">
              <a:lnSpc>
                <a:spcPct val="150000"/>
              </a:lnSpc>
              <a:spcAft>
                <a:spcPts val="1148"/>
              </a:spcAft>
              <a:buClr>
                <a:srgbClr val="000000"/>
              </a:buClr>
              <a:buSzPct val="45000"/>
              <a:buFont typeface="Wingdings" charset="2"/>
              <a:buChar char=""/>
            </a:pPr>
            <a:endParaRPr lang="en-IN" sz="2600" b="0" strike="noStrike" spc="-1" dirty="0">
              <a:latin typeface="Arial"/>
            </a:endParaRPr>
          </a:p>
        </p:txBody>
      </p:sp>
    </p:spTree>
    <p:extLst>
      <p:ext uri="{BB962C8B-B14F-4D97-AF65-F5344CB8AC3E}">
        <p14:creationId xmlns:p14="http://schemas.microsoft.com/office/powerpoint/2010/main" val="29919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235280" y="7557"/>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000" b="0" strike="noStrike" spc="-1" dirty="0">
                <a:solidFill>
                  <a:srgbClr val="000000"/>
                </a:solidFill>
                <a:ea typeface="DejaVu Sans"/>
              </a:rPr>
              <a:t>Why this approach</a:t>
            </a:r>
            <a:endParaRPr lang="en-IN" sz="4000" b="0" strike="noStrike" spc="-1" dirty="0">
              <a:solidFill>
                <a:srgbClr val="000000"/>
              </a:solidFill>
            </a:endParaRPr>
          </a:p>
        </p:txBody>
      </p:sp>
      <p:sp>
        <p:nvSpPr>
          <p:cNvPr id="168" name="CustomShape 2"/>
          <p:cNvSpPr/>
          <p:nvPr/>
        </p:nvSpPr>
        <p:spPr>
          <a:xfrm>
            <a:off x="235279" y="975695"/>
            <a:ext cx="9369699" cy="3719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500" lnSpcReduction="20000"/>
          </a:bodyPr>
          <a:lstStyle/>
          <a:p>
            <a:pPr marL="432000" indent="-32292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Image Optimization/Compression through SOTA approach</a:t>
            </a:r>
            <a:endParaRPr lang="en-IN" sz="2200" b="0" strike="noStrike" spc="-1" dirty="0">
              <a:latin typeface="Arial"/>
            </a:endParaRPr>
          </a:p>
          <a:p>
            <a:pPr marL="648000" lvl="2" indent="-21564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In the traditional approach, it is very difficult to recreate the original after compression, we are using SOTA mathematically optimised compression algorithm based architecture to reconstruct the image with almost original image</a:t>
            </a:r>
          </a:p>
          <a:p>
            <a:pPr marL="648000" lvl="2" indent="-215640">
              <a:lnSpc>
                <a:spcPct val="150000"/>
              </a:lnSpc>
              <a:spcAft>
                <a:spcPts val="1148"/>
              </a:spcAft>
              <a:buClr>
                <a:srgbClr val="000000"/>
              </a:buClr>
              <a:buSzPct val="45000"/>
              <a:buFont typeface="Wingdings" charset="2"/>
              <a:buChar char=""/>
            </a:pPr>
            <a:r>
              <a:rPr lang="en-IN" sz="2200" b="0" strike="noStrike" spc="-1" dirty="0">
                <a:latin typeface="Arial"/>
              </a:rPr>
              <a:t>Quicker throughput, reduction in Channels and storing only required information makes this algorithm very compact.</a:t>
            </a:r>
          </a:p>
          <a:p>
            <a:pPr marL="432000" indent="-32292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Image alignment and Orient / Centre document</a:t>
            </a:r>
            <a:endParaRPr lang="en-IN" sz="2200" b="0" strike="noStrike" spc="-1" dirty="0">
              <a:latin typeface="Arial"/>
            </a:endParaRPr>
          </a:p>
          <a:p>
            <a:pPr marL="648000" lvl="2" indent="-21564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OpenCV approach which productively rectifies the image alignment issue in a quicker way</a:t>
            </a:r>
            <a:endParaRPr lang="en-IN" sz="26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235280" y="7557"/>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000" b="0" strike="noStrike" spc="-1" dirty="0">
                <a:solidFill>
                  <a:srgbClr val="000000"/>
                </a:solidFill>
                <a:ea typeface="DejaVu Sans"/>
              </a:rPr>
              <a:t>Benefit Comparison</a:t>
            </a:r>
            <a:endParaRPr lang="en-IN" sz="4000" b="0" strike="noStrike" spc="-1" dirty="0">
              <a:solidFill>
                <a:srgbClr val="000000"/>
              </a:solidFill>
            </a:endParaRPr>
          </a:p>
        </p:txBody>
      </p:sp>
      <p:sp>
        <p:nvSpPr>
          <p:cNvPr id="168" name="CustomShape 2"/>
          <p:cNvSpPr/>
          <p:nvPr/>
        </p:nvSpPr>
        <p:spPr>
          <a:xfrm>
            <a:off x="235279" y="975695"/>
            <a:ext cx="9369699" cy="4299038"/>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marL="432000" indent="-32292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Image Optimization/Compression through SOTA approach</a:t>
            </a:r>
            <a:endParaRPr lang="en-IN" sz="2200" b="0" strike="noStrike" spc="-1" dirty="0">
              <a:latin typeface="Arial"/>
            </a:endParaRPr>
          </a:p>
          <a:p>
            <a:pPr marL="648000" lvl="2" indent="-21564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Zero shot learning</a:t>
            </a:r>
          </a:p>
          <a:p>
            <a:pPr marL="648000" lvl="2" indent="-21564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Quality not compromised</a:t>
            </a:r>
          </a:p>
          <a:p>
            <a:pPr marL="648000" lvl="2" indent="-21564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Lesser time to compress</a:t>
            </a:r>
          </a:p>
          <a:p>
            <a:pPr marL="648000" lvl="2" indent="-21564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Easier to store in wide variety of storage systems</a:t>
            </a:r>
          </a:p>
          <a:p>
            <a:pPr marL="648000" lvl="2" indent="-215640">
              <a:lnSpc>
                <a:spcPct val="150000"/>
              </a:lnSpc>
              <a:spcAft>
                <a:spcPts val="1148"/>
              </a:spcAft>
              <a:buClr>
                <a:srgbClr val="000000"/>
              </a:buClr>
              <a:buSzPct val="45000"/>
              <a:buFont typeface="Wingdings" charset="2"/>
              <a:buChar char=""/>
            </a:pPr>
            <a:r>
              <a:rPr lang="en-IN" sz="2200" b="0" strike="noStrike" spc="-1" dirty="0">
                <a:latin typeface="Arial"/>
              </a:rPr>
              <a:t>Only required information stored</a:t>
            </a:r>
          </a:p>
          <a:p>
            <a:pPr marL="432000" indent="-32292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Image alignment and Orient / Centre document</a:t>
            </a:r>
          </a:p>
          <a:p>
            <a:pPr marL="889200" lvl="1" indent="-322920">
              <a:lnSpc>
                <a:spcPct val="150000"/>
              </a:lnSpc>
              <a:spcAft>
                <a:spcPts val="1148"/>
              </a:spcAft>
              <a:buClr>
                <a:srgbClr val="000000"/>
              </a:buClr>
              <a:buSzPct val="45000"/>
              <a:buFont typeface="Wingdings" charset="2"/>
              <a:buChar char=""/>
            </a:pPr>
            <a:r>
              <a:rPr lang="en-IN" sz="2200" b="0" strike="noStrike" spc="-1" dirty="0">
                <a:latin typeface="Arial"/>
              </a:rPr>
              <a:t>Quicker time to rectify the image</a:t>
            </a:r>
          </a:p>
          <a:p>
            <a:pPr marL="889200" lvl="1" indent="-322920">
              <a:lnSpc>
                <a:spcPct val="150000"/>
              </a:lnSpc>
              <a:spcAft>
                <a:spcPts val="1148"/>
              </a:spcAft>
              <a:buClr>
                <a:srgbClr val="000000"/>
              </a:buClr>
              <a:buSzPct val="45000"/>
              <a:buFont typeface="Wingdings" charset="2"/>
              <a:buChar char=""/>
            </a:pPr>
            <a:r>
              <a:rPr lang="en-IN" sz="2200" b="0" strike="noStrike" spc="-1" dirty="0">
                <a:latin typeface="Arial"/>
              </a:rPr>
              <a:t>No training required</a:t>
            </a:r>
          </a:p>
          <a:p>
            <a:pPr marL="889200" lvl="1" indent="-322920">
              <a:lnSpc>
                <a:spcPct val="150000"/>
              </a:lnSpc>
              <a:spcAft>
                <a:spcPts val="1148"/>
              </a:spcAft>
              <a:buClr>
                <a:srgbClr val="000000"/>
              </a:buClr>
              <a:buSzPct val="45000"/>
              <a:buFont typeface="Wingdings" charset="2"/>
              <a:buChar char=""/>
            </a:pPr>
            <a:r>
              <a:rPr lang="en-IN" sz="2200" b="0" strike="noStrike" spc="-1" dirty="0">
                <a:latin typeface="Arial"/>
              </a:rPr>
              <a:t>Works good for text images</a:t>
            </a:r>
          </a:p>
          <a:p>
            <a:pPr marL="432000" indent="-322920">
              <a:lnSpc>
                <a:spcPct val="150000"/>
              </a:lnSpc>
              <a:spcAft>
                <a:spcPts val="1148"/>
              </a:spcAft>
              <a:buClr>
                <a:srgbClr val="000000"/>
              </a:buClr>
              <a:buSzPct val="45000"/>
              <a:buFont typeface="Wingdings" charset="2"/>
              <a:buChar char=""/>
            </a:pPr>
            <a:r>
              <a:rPr lang="en-IN" sz="2200" b="0" strike="noStrike" spc="-1" dirty="0">
                <a:latin typeface="Arial"/>
              </a:rPr>
              <a:t>Mathematical algorithms are quicker than </a:t>
            </a:r>
            <a:r>
              <a:rPr lang="en-IN" sz="2200" b="0" strike="noStrike" spc="-1">
                <a:latin typeface="Arial"/>
              </a:rPr>
              <a:t>statistical model</a:t>
            </a:r>
            <a:endParaRPr lang="en-IN" sz="2200" b="0" strike="noStrike" spc="-1" dirty="0">
              <a:latin typeface="Arial"/>
            </a:endParaRPr>
          </a:p>
        </p:txBody>
      </p:sp>
    </p:spTree>
    <p:extLst>
      <p:ext uri="{BB962C8B-B14F-4D97-AF65-F5344CB8AC3E}">
        <p14:creationId xmlns:p14="http://schemas.microsoft.com/office/powerpoint/2010/main" val="330449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175"/>
          <p:cNvPicPr/>
          <p:nvPr/>
        </p:nvPicPr>
        <p:blipFill>
          <a:blip r:embed="rId2"/>
          <a:stretch/>
        </p:blipFill>
        <p:spPr>
          <a:xfrm>
            <a:off x="374876" y="915102"/>
            <a:ext cx="8383680" cy="4530240"/>
          </a:xfrm>
          <a:prstGeom prst="rect">
            <a:avLst/>
          </a:prstGeom>
          <a:ln>
            <a:noFill/>
          </a:ln>
        </p:spPr>
      </p:pic>
      <p:sp>
        <p:nvSpPr>
          <p:cNvPr id="177" name="TextShape 1"/>
          <p:cNvSpPr txBox="1"/>
          <p:nvPr/>
        </p:nvSpPr>
        <p:spPr>
          <a:xfrm>
            <a:off x="208665" y="113772"/>
            <a:ext cx="8766001" cy="596880"/>
          </a:xfrm>
          <a:prstGeom prst="rect">
            <a:avLst/>
          </a:prstGeom>
          <a:noFill/>
          <a:ln>
            <a:noFill/>
          </a:ln>
        </p:spPr>
        <p:txBody>
          <a:bodyPr lIns="90000" tIns="45000" rIns="90000" bIns="45000">
            <a:noAutofit/>
          </a:bodyPr>
          <a:lstStyle/>
          <a:p>
            <a:r>
              <a:rPr lang="en-IN" sz="4000" b="0" strike="noStrike" spc="-1" dirty="0">
                <a:solidFill>
                  <a:srgbClr val="000000"/>
                </a:solidFill>
                <a:ea typeface="DejaVu Sans"/>
              </a:rPr>
              <a:t>Compress Algorithm Architecture</a:t>
            </a:r>
            <a:endParaRPr lang="en-IN" sz="4000" b="0" strike="noStrike" spc="-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235280" y="7557"/>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000" b="0" strike="noStrike" spc="-1" dirty="0">
                <a:solidFill>
                  <a:srgbClr val="000000"/>
                </a:solidFill>
                <a:ea typeface="DejaVu Sans"/>
              </a:rPr>
              <a:t>Image Orientation Architecture</a:t>
            </a:r>
            <a:endParaRPr lang="en-IN" sz="4000" b="0" strike="noStrike" spc="-1" dirty="0">
              <a:solidFill>
                <a:srgbClr val="000000"/>
              </a:solidFill>
            </a:endParaRPr>
          </a:p>
        </p:txBody>
      </p:sp>
      <p:sp>
        <p:nvSpPr>
          <p:cNvPr id="168" name="CustomShape 2"/>
          <p:cNvSpPr/>
          <p:nvPr/>
        </p:nvSpPr>
        <p:spPr>
          <a:xfrm>
            <a:off x="235279" y="975695"/>
            <a:ext cx="9369699" cy="3719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9080">
              <a:lnSpc>
                <a:spcPct val="150000"/>
              </a:lnSpc>
              <a:spcAft>
                <a:spcPts val="1148"/>
              </a:spcAft>
              <a:buClr>
                <a:srgbClr val="000000"/>
              </a:buClr>
              <a:buSzPct val="45000"/>
            </a:pPr>
            <a:endParaRPr lang="en-IN" sz="2200" b="0" strike="noStrike" spc="-1" dirty="0">
              <a:solidFill>
                <a:srgbClr val="000000"/>
              </a:solidFill>
              <a:latin typeface="Arial"/>
              <a:ea typeface="DejaVu Sans"/>
            </a:endParaRPr>
          </a:p>
        </p:txBody>
      </p:sp>
      <p:sp>
        <p:nvSpPr>
          <p:cNvPr id="2" name="Rectangle 1">
            <a:extLst>
              <a:ext uri="{FF2B5EF4-FFF2-40B4-BE49-F238E27FC236}">
                <a16:creationId xmlns:a16="http://schemas.microsoft.com/office/drawing/2014/main" id="{7BAEB8A2-EB2D-41BE-B85A-60C6A894347C}"/>
              </a:ext>
            </a:extLst>
          </p:cNvPr>
          <p:cNvSpPr/>
          <p:nvPr/>
        </p:nvSpPr>
        <p:spPr>
          <a:xfrm>
            <a:off x="1346200" y="2209800"/>
            <a:ext cx="1405467" cy="64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Hough Transform</a:t>
            </a:r>
            <a:endParaRPr lang="en-IN" dirty="0"/>
          </a:p>
        </p:txBody>
      </p:sp>
      <p:sp>
        <p:nvSpPr>
          <p:cNvPr id="5" name="Rectangle 4">
            <a:extLst>
              <a:ext uri="{FF2B5EF4-FFF2-40B4-BE49-F238E27FC236}">
                <a16:creationId xmlns:a16="http://schemas.microsoft.com/office/drawing/2014/main" id="{22DBE0A9-B792-49D1-B8DE-C47B3FC8C286}"/>
              </a:ext>
            </a:extLst>
          </p:cNvPr>
          <p:cNvSpPr/>
          <p:nvPr/>
        </p:nvSpPr>
        <p:spPr>
          <a:xfrm>
            <a:off x="3386667" y="2209800"/>
            <a:ext cx="1405467" cy="64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Hough Peak detection</a:t>
            </a:r>
            <a:endParaRPr lang="en-IN" dirty="0"/>
          </a:p>
        </p:txBody>
      </p:sp>
      <p:sp>
        <p:nvSpPr>
          <p:cNvPr id="6" name="Rectangle 5">
            <a:extLst>
              <a:ext uri="{FF2B5EF4-FFF2-40B4-BE49-F238E27FC236}">
                <a16:creationId xmlns:a16="http://schemas.microsoft.com/office/drawing/2014/main" id="{A7A751D4-F27A-4F44-84A7-FE38C63A3DD4}"/>
              </a:ext>
            </a:extLst>
          </p:cNvPr>
          <p:cNvSpPr/>
          <p:nvPr/>
        </p:nvSpPr>
        <p:spPr>
          <a:xfrm>
            <a:off x="5427134" y="2209799"/>
            <a:ext cx="1405467" cy="154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Estimated angle &amp; Deviation Calculation</a:t>
            </a:r>
            <a:endParaRPr lang="en-IN" dirty="0"/>
          </a:p>
        </p:txBody>
      </p:sp>
      <p:sp>
        <p:nvSpPr>
          <p:cNvPr id="7" name="Rectangle 6">
            <a:extLst>
              <a:ext uri="{FF2B5EF4-FFF2-40B4-BE49-F238E27FC236}">
                <a16:creationId xmlns:a16="http://schemas.microsoft.com/office/drawing/2014/main" id="{66198ECF-9EF8-439E-967E-3FB6B892CC49}"/>
              </a:ext>
            </a:extLst>
          </p:cNvPr>
          <p:cNvSpPr/>
          <p:nvPr/>
        </p:nvSpPr>
        <p:spPr>
          <a:xfrm>
            <a:off x="7467601" y="2209800"/>
            <a:ext cx="1405467" cy="154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 Angle Deviation for Entire Image</a:t>
            </a:r>
            <a:endParaRPr lang="en-IN" dirty="0"/>
          </a:p>
        </p:txBody>
      </p:sp>
      <p:sp>
        <p:nvSpPr>
          <p:cNvPr id="3" name="Arrow: Right 2">
            <a:extLst>
              <a:ext uri="{FF2B5EF4-FFF2-40B4-BE49-F238E27FC236}">
                <a16:creationId xmlns:a16="http://schemas.microsoft.com/office/drawing/2014/main" id="{ED8D7B30-8099-48AF-B1A4-75F3BF80DAE4}"/>
              </a:ext>
            </a:extLst>
          </p:cNvPr>
          <p:cNvSpPr/>
          <p:nvPr/>
        </p:nvSpPr>
        <p:spPr>
          <a:xfrm>
            <a:off x="235279" y="2345267"/>
            <a:ext cx="97227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D15084F-1532-42B8-B2DC-EC4ECE9B7BEC}"/>
              </a:ext>
            </a:extLst>
          </p:cNvPr>
          <p:cNvSpPr txBox="1"/>
          <p:nvPr/>
        </p:nvSpPr>
        <p:spPr>
          <a:xfrm>
            <a:off x="17588" y="2751667"/>
            <a:ext cx="1193404" cy="369332"/>
          </a:xfrm>
          <a:prstGeom prst="rect">
            <a:avLst/>
          </a:prstGeom>
          <a:noFill/>
        </p:spPr>
        <p:txBody>
          <a:bodyPr wrap="none" rtlCol="0">
            <a:spAutoFit/>
          </a:bodyPr>
          <a:lstStyle/>
          <a:p>
            <a:r>
              <a:rPr lang="en-US" dirty="0"/>
              <a:t>Text Image</a:t>
            </a:r>
            <a:endParaRPr lang="en-IN" dirty="0"/>
          </a:p>
        </p:txBody>
      </p:sp>
      <p:cxnSp>
        <p:nvCxnSpPr>
          <p:cNvPr id="9" name="Straight Arrow Connector 8">
            <a:extLst>
              <a:ext uri="{FF2B5EF4-FFF2-40B4-BE49-F238E27FC236}">
                <a16:creationId xmlns:a16="http://schemas.microsoft.com/office/drawing/2014/main" id="{D7461834-C02A-4A6F-BE37-AD1924FF0384}"/>
              </a:ext>
            </a:extLst>
          </p:cNvPr>
          <p:cNvCxnSpPr>
            <a:stCxn id="2" idx="3"/>
            <a:endCxn id="5" idx="1"/>
          </p:cNvCxnSpPr>
          <p:nvPr/>
        </p:nvCxnSpPr>
        <p:spPr>
          <a:xfrm>
            <a:off x="2751667" y="2531533"/>
            <a:ext cx="635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7C2353D-0E91-4F5A-BB51-048B09C6407C}"/>
              </a:ext>
            </a:extLst>
          </p:cNvPr>
          <p:cNvCxnSpPr>
            <a:stCxn id="5" idx="3"/>
            <a:endCxn id="6" idx="1"/>
          </p:cNvCxnSpPr>
          <p:nvPr/>
        </p:nvCxnSpPr>
        <p:spPr>
          <a:xfrm>
            <a:off x="4792134" y="2531533"/>
            <a:ext cx="635000" cy="4487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7A4CFD79-5BD9-4BE7-926D-E14B682B4ECB}"/>
              </a:ext>
            </a:extLst>
          </p:cNvPr>
          <p:cNvCxnSpPr>
            <a:stCxn id="6" idx="3"/>
            <a:endCxn id="7" idx="1"/>
          </p:cNvCxnSpPr>
          <p:nvPr/>
        </p:nvCxnSpPr>
        <p:spPr>
          <a:xfrm>
            <a:off x="6832601" y="2980266"/>
            <a:ext cx="63500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A80F80-A984-45C5-BF0D-1BB38C74F297}"/>
              </a:ext>
            </a:extLst>
          </p:cNvPr>
          <p:cNvSpPr txBox="1"/>
          <p:nvPr/>
        </p:nvSpPr>
        <p:spPr>
          <a:xfrm>
            <a:off x="2954846" y="1639193"/>
            <a:ext cx="1965282" cy="369332"/>
          </a:xfrm>
          <a:prstGeom prst="rect">
            <a:avLst/>
          </a:prstGeom>
          <a:noFill/>
        </p:spPr>
        <p:txBody>
          <a:bodyPr wrap="none" rtlCol="0">
            <a:spAutoFit/>
          </a:bodyPr>
          <a:lstStyle/>
          <a:p>
            <a:r>
              <a:rPr lang="en-US" dirty="0"/>
              <a:t>Skew Identification</a:t>
            </a:r>
            <a:endParaRPr lang="en-IN" dirty="0"/>
          </a:p>
        </p:txBody>
      </p:sp>
      <p:sp>
        <p:nvSpPr>
          <p:cNvPr id="19" name="Rectangle 18">
            <a:extLst>
              <a:ext uri="{FF2B5EF4-FFF2-40B4-BE49-F238E27FC236}">
                <a16:creationId xmlns:a16="http://schemas.microsoft.com/office/drawing/2014/main" id="{DD5A0AE6-9C9A-4B81-8253-70E931EA97F0}"/>
              </a:ext>
            </a:extLst>
          </p:cNvPr>
          <p:cNvSpPr/>
          <p:nvPr/>
        </p:nvSpPr>
        <p:spPr>
          <a:xfrm>
            <a:off x="1210992" y="1633542"/>
            <a:ext cx="5943600" cy="3094531"/>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F006065A-44E6-406D-BA23-708DE404B056}"/>
              </a:ext>
            </a:extLst>
          </p:cNvPr>
          <p:cNvSpPr txBox="1"/>
          <p:nvPr/>
        </p:nvSpPr>
        <p:spPr>
          <a:xfrm>
            <a:off x="7372283" y="1604802"/>
            <a:ext cx="1708738" cy="369332"/>
          </a:xfrm>
          <a:prstGeom prst="rect">
            <a:avLst/>
          </a:prstGeom>
          <a:noFill/>
        </p:spPr>
        <p:txBody>
          <a:bodyPr wrap="none" rtlCol="0">
            <a:spAutoFit/>
          </a:bodyPr>
          <a:lstStyle/>
          <a:p>
            <a:r>
              <a:rPr lang="en-US" dirty="0"/>
              <a:t>Skew Correction</a:t>
            </a:r>
            <a:endParaRPr lang="en-IN" dirty="0"/>
          </a:p>
        </p:txBody>
      </p:sp>
    </p:spTree>
    <p:extLst>
      <p:ext uri="{BB962C8B-B14F-4D97-AF65-F5344CB8AC3E}">
        <p14:creationId xmlns:p14="http://schemas.microsoft.com/office/powerpoint/2010/main" val="275696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78394" y="156208"/>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000" b="0" strike="noStrike" spc="-1" dirty="0">
                <a:solidFill>
                  <a:srgbClr val="000000"/>
                </a:solidFill>
                <a:ea typeface="DejaVu Sans"/>
              </a:rPr>
              <a:t>Model Statistics</a:t>
            </a:r>
            <a:endParaRPr lang="en-IN" sz="4000" b="0" strike="noStrike" spc="-1" dirty="0">
              <a:solidFill>
                <a:srgbClr val="000000"/>
              </a:solidFill>
            </a:endParaRPr>
          </a:p>
        </p:txBody>
      </p:sp>
      <p:sp>
        <p:nvSpPr>
          <p:cNvPr id="175" name="CustomShape 2"/>
          <p:cNvSpPr/>
          <p:nvPr/>
        </p:nvSpPr>
        <p:spPr>
          <a:xfrm>
            <a:off x="91694" y="1239531"/>
            <a:ext cx="9808007" cy="3744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3000" lnSpcReduction="20000"/>
          </a:bodyPr>
          <a:lstStyle/>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Image processing combines compression, decompression algorithm which is capable of recreating the images up to 96%</a:t>
            </a:r>
            <a:endParaRPr lang="en-IN" sz="2600" b="0" strike="noStrike" spc="-1" dirty="0"/>
          </a:p>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File occupies only 7% to 15% space</a:t>
            </a:r>
            <a:endParaRPr lang="en-IN" sz="2600" b="0" strike="noStrike" spc="-1" dirty="0"/>
          </a:p>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Compression percentage is up to 93%</a:t>
            </a:r>
            <a:endParaRPr lang="en-IN" sz="2600" b="0" strike="noStrike" spc="-1" dirty="0"/>
          </a:p>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Orientation correction mechanism corrects up to 330 degree deviations</a:t>
            </a:r>
            <a:endParaRPr lang="en-IN" sz="2600" b="0" strike="noStrike" spc="-1" dirty="0"/>
          </a:p>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0.5 milliseconds to compress 1 kb of data</a:t>
            </a:r>
            <a:endParaRPr lang="en-IN" sz="2600" b="0" strike="noStrike" spc="-1" dirty="0"/>
          </a:p>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Latency time is negligible to store and retrieve</a:t>
            </a:r>
            <a:endParaRPr lang="en-IN" sz="2600" b="0" strike="noStrike" spc="-1" dirty="0"/>
          </a:p>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Recreated images are having better quality of images</a:t>
            </a:r>
            <a:endParaRPr lang="en-IN" sz="2600" b="0" strike="noStrike" spc="-1" dirty="0"/>
          </a:p>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Also the processing time is better</a:t>
            </a:r>
            <a:endParaRPr lang="en-IN" sz="2600" b="0" strike="noStrike" spc="-1" dirty="0"/>
          </a:p>
          <a:p>
            <a:pPr marL="432000" indent="-322920">
              <a:lnSpc>
                <a:spcPct val="100000"/>
              </a:lnSpc>
              <a:spcAft>
                <a:spcPts val="1148"/>
              </a:spcAft>
              <a:buClr>
                <a:srgbClr val="000000"/>
              </a:buClr>
              <a:buSzPct val="45000"/>
              <a:buFont typeface="Wingdings" charset="2"/>
              <a:buChar char=""/>
            </a:pPr>
            <a:endParaRPr lang="en-IN" sz="2600" b="0" strike="noStrike" spc="-1" dirty="0">
              <a:latin typeface="Arial"/>
            </a:endParaRPr>
          </a:p>
          <a:p>
            <a:pPr>
              <a:lnSpc>
                <a:spcPct val="100000"/>
              </a:lnSpc>
              <a:spcAft>
                <a:spcPts val="1148"/>
              </a:spcAft>
            </a:pPr>
            <a:endParaRPr lang="en-IN" sz="26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139903" y="163090"/>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000" b="0" strike="noStrike" spc="-1" dirty="0">
                <a:solidFill>
                  <a:srgbClr val="000000"/>
                </a:solidFill>
                <a:ea typeface="DejaVu Sans"/>
              </a:rPr>
              <a:t>Prerequisites</a:t>
            </a:r>
            <a:endParaRPr lang="en-IN" sz="4000" b="0" strike="noStrike" spc="-1" dirty="0">
              <a:solidFill>
                <a:srgbClr val="000000"/>
              </a:solidFill>
            </a:endParaRPr>
          </a:p>
        </p:txBody>
      </p:sp>
      <p:sp>
        <p:nvSpPr>
          <p:cNvPr id="170" name="CustomShape 2"/>
          <p:cNvSpPr/>
          <p:nvPr/>
        </p:nvSpPr>
        <p:spPr>
          <a:xfrm>
            <a:off x="139902" y="962658"/>
            <a:ext cx="9800819" cy="4032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spcAft>
                <a:spcPts val="1148"/>
              </a:spcAft>
            </a:pPr>
            <a:endParaRPr lang="en-IN" sz="1800" b="0" strike="noStrike" spc="-1" dirty="0">
              <a:latin typeface="Arial"/>
            </a:endParaRPr>
          </a:p>
          <a:p>
            <a:pPr marL="432000" indent="-322920">
              <a:lnSpc>
                <a:spcPct val="150000"/>
              </a:lnSpc>
              <a:spcAft>
                <a:spcPts val="1148"/>
              </a:spcAft>
              <a:buClr>
                <a:srgbClr val="000000"/>
              </a:buClr>
              <a:buSzPct val="45000"/>
              <a:buFont typeface="Wingdings" charset="2"/>
              <a:buChar char=""/>
            </a:pPr>
            <a:r>
              <a:rPr lang="en-IN" sz="2600" b="0" strike="noStrike" spc="-1" dirty="0">
                <a:solidFill>
                  <a:srgbClr val="000000"/>
                </a:solidFill>
                <a:ea typeface="DejaVu Sans"/>
              </a:rPr>
              <a:t>Relevant sample documents for training and testing (300 &amp; 100)</a:t>
            </a:r>
            <a:endParaRPr lang="en-IN" sz="2600" b="0" strike="noStrike" spc="-1" dirty="0"/>
          </a:p>
          <a:p>
            <a:pPr marL="432000" indent="-322920">
              <a:lnSpc>
                <a:spcPct val="150000"/>
              </a:lnSpc>
              <a:spcAft>
                <a:spcPts val="1148"/>
              </a:spcAft>
              <a:buClr>
                <a:srgbClr val="000000"/>
              </a:buClr>
              <a:buSzPct val="45000"/>
              <a:buFont typeface="Wingdings" charset="2"/>
              <a:buChar char=""/>
            </a:pPr>
            <a:r>
              <a:rPr lang="en-IN" sz="2600" b="0" strike="noStrike" spc="-1" dirty="0">
                <a:solidFill>
                  <a:srgbClr val="000000"/>
                </a:solidFill>
                <a:ea typeface="DejaVu Sans"/>
              </a:rPr>
              <a:t>OCR Engine (Azure OCR)</a:t>
            </a:r>
            <a:endParaRPr lang="en-IN" sz="2600" b="0" strike="noStrike" spc="-1" dirty="0"/>
          </a:p>
          <a:p>
            <a:pPr marL="432000" indent="-322920">
              <a:lnSpc>
                <a:spcPct val="150000"/>
              </a:lnSpc>
              <a:spcAft>
                <a:spcPts val="1148"/>
              </a:spcAft>
              <a:buClr>
                <a:srgbClr val="000000"/>
              </a:buClr>
              <a:buSzPct val="45000"/>
              <a:buFont typeface="Wingdings" charset="2"/>
              <a:buChar char=""/>
            </a:pPr>
            <a:r>
              <a:rPr lang="en-IN" sz="2600" b="0" strike="noStrike" spc="-1" dirty="0">
                <a:solidFill>
                  <a:srgbClr val="000000"/>
                </a:solidFill>
                <a:ea typeface="DejaVu Sans"/>
              </a:rPr>
              <a:t>Azure ML Pipeline, Azure Cognitive Services</a:t>
            </a:r>
            <a:endParaRPr lang="en-IN" sz="2600" b="0" strike="noStrike" spc="-1" dirty="0"/>
          </a:p>
          <a:p>
            <a:pPr marL="432000" indent="-322920">
              <a:lnSpc>
                <a:spcPct val="150000"/>
              </a:lnSpc>
              <a:spcAft>
                <a:spcPts val="1148"/>
              </a:spcAft>
              <a:buClr>
                <a:srgbClr val="000000"/>
              </a:buClr>
              <a:buSzPct val="45000"/>
              <a:buFont typeface="Wingdings" charset="2"/>
              <a:buChar char=""/>
            </a:pPr>
            <a:r>
              <a:rPr lang="en-IN" sz="2600" b="0" strike="noStrike" spc="-1" dirty="0">
                <a:solidFill>
                  <a:srgbClr val="000000"/>
                </a:solidFill>
                <a:ea typeface="DejaVu Sans"/>
              </a:rPr>
              <a:t>Image can be of colour or grey scale</a:t>
            </a:r>
            <a:endParaRPr lang="en-IN" sz="2600" b="0" strike="noStrike" spc="-1"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543</Words>
  <Application>Microsoft Office PowerPoint</Application>
  <PresentationFormat>Custom</PresentationFormat>
  <Paragraphs>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
  <dc:description/>
  <cp:lastModifiedBy>Karthikeyan Csubramanian(UST,IN)</cp:lastModifiedBy>
  <cp:revision>117</cp:revision>
  <dcterms:created xsi:type="dcterms:W3CDTF">2022-05-19T19:57:17Z</dcterms:created>
  <dcterms:modified xsi:type="dcterms:W3CDTF">2022-06-27T11:28:57Z</dcterms:modified>
  <dc:language>en-IN</dc:language>
</cp:coreProperties>
</file>