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3640" cy="1204920"/>
          </a:xfrm>
          <a:prstGeom prst="rect">
            <a:avLst/>
          </a:prstGeom>
          <a:ln>
            <a:noFill/>
          </a:ln>
        </p:spPr>
      </p:pic>
      <p:sp>
        <p:nvSpPr>
          <p:cNvPr id="1" name="PlaceHolder 1"/>
          <p:cNvSpPr>
            <a:spLocks noGrp="1"/>
          </p:cNvSpPr>
          <p:nvPr>
            <p:ph type="title"/>
          </p:nvPr>
        </p:nvSpPr>
        <p:spPr>
          <a:xfrm>
            <a:off x="504000" y="216000"/>
            <a:ext cx="7019280" cy="935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368000"/>
            <a:ext cx="907128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3640" cy="1204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177840"/>
            <a:ext cx="7019280" cy="10119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570" spc="-1" strike="noStrike">
                <a:solidFill>
                  <a:srgbClr val="ffffff"/>
                </a:solidFill>
                <a:latin typeface="Arial"/>
                <a:ea typeface="DejaVu Sans"/>
              </a:rPr>
              <a:t>Image Document Optimization.</a:t>
            </a:r>
            <a:br/>
            <a:r>
              <a:rPr b="0" lang="en-IN" sz="3570" spc="-1" strike="noStrike">
                <a:solidFill>
                  <a:srgbClr val="ffffff"/>
                </a:solidFill>
                <a:latin typeface="Arial"/>
                <a:ea typeface="DejaVu Sans"/>
              </a:rPr>
              <a:t>SBI</a:t>
            </a:r>
            <a:endParaRPr b="0" lang="en-IN" sz="3570" spc="-1" strike="noStrike">
              <a:latin typeface="Arial"/>
            </a:endParaRPr>
          </a:p>
        </p:txBody>
      </p:sp>
      <p:sp>
        <p:nvSpPr>
          <p:cNvPr id="79"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Presented by Team South</a:t>
            </a:r>
            <a:endParaRPr b="0" lang="en-IN" sz="3200" spc="-1" strike="noStrike">
              <a:latin typeface="Arial"/>
            </a:endParaRPr>
          </a:p>
          <a:p>
            <a:pPr algn="ctr">
              <a:lnSpc>
                <a:spcPct val="100000"/>
              </a:lnSpc>
            </a:pPr>
            <a:r>
              <a:rPr b="0" lang="en-IN" sz="3200" spc="-1" strike="noStrike">
                <a:solidFill>
                  <a:srgbClr val="000000"/>
                </a:solidFill>
                <a:latin typeface="Arial"/>
                <a:ea typeface="DejaVu Sans"/>
              </a:rPr>
              <a:t>Powered By – Microsoft Corporation Pvt Ltd.</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Problem Being Solved</a:t>
            </a:r>
            <a:endParaRPr b="0" lang="en-IN" sz="3570" spc="-1" strike="noStrike">
              <a:latin typeface="Arial"/>
            </a:endParaRPr>
          </a:p>
        </p:txBody>
      </p:sp>
      <p:sp>
        <p:nvSpPr>
          <p:cNvPr id="81"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8"/>
              </a:spcAft>
            </a:pPr>
            <a:endParaRPr b="0" lang="en-IN"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Todays banking and other industries need to handle lot of digital documents. Also this involves huge volumne of resource hours to extract valuable information from those document.Handling and storing digital documents occupies lot of resources.</a:t>
            </a:r>
            <a:endParaRPr b="0" lang="en-IN"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Image size optimization technique resolves the storage issues by compressing the image and stores the information and it can retrieve the image back to almost original source.</a:t>
            </a:r>
            <a:endParaRPr b="0" lang="en-IN"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As the documents are scanned and stored, it is always required for AI to Optimize alignment of document text.</a:t>
            </a:r>
            <a:endParaRPr b="0" lang="en-IN"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Scanned documents are always tend to misalligned so it needs Orient &amp; Center document text allignment.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Approach</a:t>
            </a:r>
            <a:endParaRPr b="0" lang="en-IN" sz="3570" spc="-1" strike="noStrike">
              <a:latin typeface="Arial"/>
            </a:endParaRPr>
          </a:p>
        </p:txBody>
      </p:sp>
      <p:sp>
        <p:nvSpPr>
          <p:cNvPr id="83"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2200" spc="-1" strike="noStrike">
                <a:solidFill>
                  <a:srgbClr val="000000"/>
                </a:solidFill>
                <a:latin typeface="Arial"/>
                <a:ea typeface="DejaVu Sans"/>
              </a:rPr>
              <a:t>Image optimization/Compression</a:t>
            </a:r>
            <a:endParaRPr b="0" lang="en-IN" sz="2200" spc="-1" strike="noStrike">
              <a:latin typeface="Arial"/>
            </a:endParaRPr>
          </a:p>
          <a:p>
            <a:pPr lvl="2" marL="648000" indent="-216000">
              <a:lnSpc>
                <a:spcPct val="100000"/>
              </a:lnSpc>
              <a:spcAft>
                <a:spcPts val="1148"/>
              </a:spcAft>
              <a:buClr>
                <a:srgbClr val="000000"/>
              </a:buClr>
              <a:buSzPct val="45000"/>
              <a:buFont typeface="Wingdings" charset="2"/>
              <a:buChar char=""/>
            </a:pPr>
            <a:r>
              <a:rPr b="0" lang="en-IN" sz="2200" spc="-1" strike="noStrike">
                <a:solidFill>
                  <a:srgbClr val="000000"/>
                </a:solidFill>
                <a:latin typeface="Arial"/>
                <a:ea typeface="DejaVu Sans"/>
              </a:rPr>
              <a:t>In the traditional approach, it is very difficult to recreate the original after compression, we are using GAN based architecture to reconstruct the image with almost original image</a:t>
            </a:r>
            <a:endParaRPr b="0" lang="en-IN" sz="22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200" spc="-1" strike="noStrike">
                <a:solidFill>
                  <a:srgbClr val="000000"/>
                </a:solidFill>
                <a:latin typeface="Arial"/>
                <a:ea typeface="DejaVu Sans"/>
              </a:rPr>
              <a:t>Image alignment and Orient/Center document</a:t>
            </a:r>
            <a:endParaRPr b="0" lang="en-IN" sz="2200" spc="-1" strike="noStrike">
              <a:latin typeface="Arial"/>
            </a:endParaRPr>
          </a:p>
          <a:p>
            <a:pPr lvl="2" marL="648000" indent="-216000">
              <a:lnSpc>
                <a:spcPct val="100000"/>
              </a:lnSpc>
              <a:spcAft>
                <a:spcPts val="1148"/>
              </a:spcAft>
              <a:buClr>
                <a:srgbClr val="000000"/>
              </a:buClr>
              <a:buSzPct val="45000"/>
              <a:buFont typeface="Wingdings" charset="2"/>
              <a:buChar char=""/>
            </a:pPr>
            <a:r>
              <a:rPr b="0" lang="en-IN" sz="2200" spc="-1" strike="noStrike">
                <a:solidFill>
                  <a:srgbClr val="000000"/>
                </a:solidFill>
                <a:latin typeface="Arial"/>
                <a:ea typeface="DejaVu Sans"/>
              </a:rPr>
              <a:t>Opencv approach which productively rectifies the image alignment issue in a quicker way.</a:t>
            </a:r>
            <a:r>
              <a:rPr b="0" lang="en-IN" sz="2600" spc="-1" strike="noStrike">
                <a:solidFill>
                  <a:srgbClr val="000000"/>
                </a:solidFill>
                <a:latin typeface="Arial"/>
                <a:ea typeface="DejaVu Sans"/>
              </a:rPr>
              <a:t>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Prerequisites</a:t>
            </a:r>
            <a:endParaRPr b="0" lang="en-IN" sz="3570" spc="-1" strike="noStrike">
              <a:latin typeface="Arial"/>
            </a:endParaRPr>
          </a:p>
        </p:txBody>
      </p:sp>
      <p:sp>
        <p:nvSpPr>
          <p:cNvPr id="85"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a:lnSpc>
                <a:spcPct val="100000"/>
              </a:lnSpc>
              <a:spcAft>
                <a:spcPts val="1148"/>
              </a:spcAft>
            </a:pPr>
            <a:endParaRPr b="0" lang="en-IN"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Relevant sample documents for training and testing (300 &amp; 100)</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OCR Engine (Azure OCR)</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Azure ML Pipeline, Azure Cognitive Services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Assumptions</a:t>
            </a:r>
            <a:endParaRPr b="0" lang="en-IN" sz="3570" spc="-1" strike="noStrike">
              <a:latin typeface="Arial"/>
            </a:endParaRPr>
          </a:p>
        </p:txBody>
      </p:sp>
      <p:sp>
        <p:nvSpPr>
          <p:cNvPr id="87" name="CustomShape 2"/>
          <p:cNvSpPr/>
          <p:nvPr/>
        </p:nvSpPr>
        <p:spPr>
          <a:xfrm>
            <a:off x="504000" y="1368000"/>
            <a:ext cx="9071280" cy="32875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Reason for consideration</a:t>
            </a:r>
            <a:endParaRPr b="0" lang="en-IN" sz="3570" spc="-1" strike="noStrike">
              <a:latin typeface="Arial"/>
            </a:endParaRPr>
          </a:p>
        </p:txBody>
      </p:sp>
      <p:sp>
        <p:nvSpPr>
          <p:cNvPr id="89"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Image processing combines encode, decoder/generator (GAN) are most sophisticated architecture which is capable of recreating the images upto 95%</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Recreated images are having better quality of images</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Also the processing time is better</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Upscales the image quality</a:t>
            </a:r>
            <a:endParaRPr b="0" lang="en-IN" sz="2600" spc="-1" strike="noStrike">
              <a:latin typeface="Arial"/>
            </a:endParaRPr>
          </a:p>
          <a:p>
            <a:pPr>
              <a:lnSpc>
                <a:spcPct val="100000"/>
              </a:lnSpc>
              <a:spcAft>
                <a:spcPts val="1148"/>
              </a:spcAf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Source Code (Github repo link)</a:t>
            </a:r>
            <a:endParaRPr b="0" lang="en-IN" sz="3570" spc="-1" strike="noStrike">
              <a:latin typeface="Arial"/>
            </a:endParaRPr>
          </a:p>
        </p:txBody>
      </p:sp>
      <p:sp>
        <p:nvSpPr>
          <p:cNvPr id="91" name="CustomShape 2"/>
          <p:cNvSpPr/>
          <p:nvPr/>
        </p:nvSpPr>
        <p:spPr>
          <a:xfrm>
            <a:off x="504000" y="1368000"/>
            <a:ext cx="9071280" cy="3287520"/>
          </a:xfrm>
          <a:prstGeom prst="rect">
            <a:avLst/>
          </a:prstGeom>
          <a:noFill/>
          <a:ln>
            <a:noFill/>
          </a:ln>
        </p:spPr>
        <p:style>
          <a:lnRef idx="0"/>
          <a:fillRef idx="0"/>
          <a:effectRef idx="0"/>
          <a:fontRef idx="minor"/>
        </p:style>
      </p:sp>
      <p:sp>
        <p:nvSpPr>
          <p:cNvPr id="92" name="TextShape 3"/>
          <p:cNvSpPr txBox="1"/>
          <p:nvPr/>
        </p:nvSpPr>
        <p:spPr>
          <a:xfrm>
            <a:off x="2701800" y="2674080"/>
            <a:ext cx="4722120" cy="346680"/>
          </a:xfrm>
          <a:prstGeom prst="rect">
            <a:avLst/>
          </a:prstGeom>
          <a:noFill/>
          <a:ln>
            <a:noFill/>
          </a:ln>
        </p:spPr>
        <p:txBody>
          <a:bodyPr lIns="90000" rIns="90000" tIns="45000" bIns="45000">
            <a:noAutofit/>
          </a:bodyPr>
          <a:p>
            <a:r>
              <a:rPr b="0" lang="en-IN" sz="1800" spc="-1" strike="noStrike">
                <a:latin typeface="Arial"/>
              </a:rPr>
              <a:t>https://github.com/AIMLUniverse/imagecomp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Video Link</a:t>
            </a:r>
            <a:endParaRPr b="0" lang="en-IN" sz="3570" spc="-1" strike="noStrike">
              <a:latin typeface="Arial"/>
            </a:endParaRPr>
          </a:p>
        </p:txBody>
      </p:sp>
      <p:sp>
        <p:nvSpPr>
          <p:cNvPr id="94" name="CustomShape 2"/>
          <p:cNvSpPr/>
          <p:nvPr/>
        </p:nvSpPr>
        <p:spPr>
          <a:xfrm>
            <a:off x="504000" y="1368000"/>
            <a:ext cx="9071280" cy="3287520"/>
          </a:xfrm>
          <a:prstGeom prst="rect">
            <a:avLst/>
          </a:prstGeom>
          <a:noFill/>
          <a:ln>
            <a:noFill/>
          </a:ln>
        </p:spPr>
        <p:style>
          <a:lnRef idx="0"/>
          <a:fillRef idx="0"/>
          <a:effectRef idx="0"/>
          <a:fontRef idx="minor"/>
        </p:style>
      </p:sp>
      <p:sp>
        <p:nvSpPr>
          <p:cNvPr id="95" name="TextShape 3"/>
          <p:cNvSpPr txBox="1"/>
          <p:nvPr/>
        </p:nvSpPr>
        <p:spPr>
          <a:xfrm>
            <a:off x="2701800" y="3098520"/>
            <a:ext cx="4722120" cy="346680"/>
          </a:xfrm>
          <a:prstGeom prst="rect">
            <a:avLst/>
          </a:prstGeom>
          <a:noFill/>
          <a:ln>
            <a:noFill/>
          </a:ln>
        </p:spPr>
        <p:txBody>
          <a:bodyPr lIns="90000" rIns="90000" tIns="45000" bIns="45000">
            <a:noAutofit/>
          </a:bodyPr>
          <a:p>
            <a:r>
              <a:rPr b="0" lang="en-IN" sz="1800" spc="-1" strike="noStrike">
                <a:latin typeface="Arial"/>
              </a:rPr>
              <a:t>https://github.com/AIMLUniverse/imagecomp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226080"/>
            <a:ext cx="9072000" cy="4388400"/>
          </a:xfrm>
          <a:prstGeom prst="rect">
            <a:avLst/>
          </a:prstGeom>
          <a:noFill/>
          <a:ln>
            <a:noFill/>
          </a:ln>
        </p:spPr>
        <p:txBody>
          <a:bodyPr lIns="0" rIns="0" tIns="0" bIns="0" anchor="ctr">
            <a:noAutofit/>
          </a:bodyPr>
          <a:p>
            <a:pPr algn="ctr"/>
            <a:r>
              <a:rPr b="0" lang="en-IN" sz="3200" spc="-1" strike="noStrike">
                <a:latin typeface="Arial"/>
              </a:rPr>
              <a:t>Thank You</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2022-05-19T19:57:17Z</dcterms:created>
  <dc:creator/>
  <dc:description/>
  <dc:language>en-IN</dc:language>
  <cp:lastModifiedBy/>
  <dcterms:modified xsi:type="dcterms:W3CDTF">2022-05-20T16:54:45Z</dcterms:modified>
  <cp:revision>19</cp:revision>
  <dc:subject/>
  <dc:title>Bright Blue</dc:title>
</cp:coreProperties>
</file>