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1" r:id="rId6"/>
    <p:sldId id="262" r:id="rId7"/>
    <p:sldId id="274" r:id="rId8"/>
    <p:sldId id="275" r:id="rId9"/>
    <p:sldId id="273" r:id="rId10"/>
    <p:sldId id="263" r:id="rId11"/>
    <p:sldId id="276" r:id="rId12"/>
    <p:sldId id="264" r:id="rId13"/>
    <p:sldId id="271" r:id="rId14"/>
    <p:sldId id="265"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CE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811A-CA17-4256-998A-63A553808C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5B10FA-5469-4B66-A058-EA1E3B6395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DB19CA-6DFF-4BC1-809C-92BABD71B20A}"/>
              </a:ext>
            </a:extLst>
          </p:cNvPr>
          <p:cNvSpPr>
            <a:spLocks noGrp="1"/>
          </p:cNvSpPr>
          <p:nvPr>
            <p:ph type="dt" sz="half" idx="10"/>
          </p:nvPr>
        </p:nvSpPr>
        <p:spPr/>
        <p:txBody>
          <a:bodyPr/>
          <a:lstStyle/>
          <a:p>
            <a:fld id="{395894EC-3436-4A48-A282-E48C7A92166B}" type="datetimeFigureOut">
              <a:rPr lang="en-US" smtClean="0"/>
              <a:t>12/10/2021</a:t>
            </a:fld>
            <a:endParaRPr lang="en-US"/>
          </a:p>
        </p:txBody>
      </p:sp>
      <p:sp>
        <p:nvSpPr>
          <p:cNvPr id="5" name="Footer Placeholder 4">
            <a:extLst>
              <a:ext uri="{FF2B5EF4-FFF2-40B4-BE49-F238E27FC236}">
                <a16:creationId xmlns:a16="http://schemas.microsoft.com/office/drawing/2014/main" id="{A42B6477-78A8-4786-8C48-A83A40C56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A50205-7BB6-4425-98FB-779B652B2EAF}"/>
              </a:ext>
            </a:extLst>
          </p:cNvPr>
          <p:cNvSpPr>
            <a:spLocks noGrp="1"/>
          </p:cNvSpPr>
          <p:nvPr>
            <p:ph type="sldNum" sz="quarter" idx="12"/>
          </p:nvPr>
        </p:nvSpPr>
        <p:spPr/>
        <p:txBody>
          <a:bodyPr/>
          <a:lstStyle/>
          <a:p>
            <a:fld id="{DCFD7104-D03D-479B-9497-6028B5ABC23D}" type="slidenum">
              <a:rPr lang="en-US" smtClean="0"/>
              <a:t>‹#›</a:t>
            </a:fld>
            <a:endParaRPr lang="en-US"/>
          </a:p>
        </p:txBody>
      </p:sp>
    </p:spTree>
    <p:extLst>
      <p:ext uri="{BB962C8B-B14F-4D97-AF65-F5344CB8AC3E}">
        <p14:creationId xmlns:p14="http://schemas.microsoft.com/office/powerpoint/2010/main" val="396187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9D6D3-8E82-4FBE-B7F8-8850042CBC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68CE25-F324-4D14-B61F-B7D988AE0E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A5A764-A386-4CEE-891F-DCAC004B9204}"/>
              </a:ext>
            </a:extLst>
          </p:cNvPr>
          <p:cNvSpPr>
            <a:spLocks noGrp="1"/>
          </p:cNvSpPr>
          <p:nvPr>
            <p:ph type="dt" sz="half" idx="10"/>
          </p:nvPr>
        </p:nvSpPr>
        <p:spPr/>
        <p:txBody>
          <a:bodyPr/>
          <a:lstStyle/>
          <a:p>
            <a:fld id="{395894EC-3436-4A48-A282-E48C7A92166B}" type="datetimeFigureOut">
              <a:rPr lang="en-US" smtClean="0"/>
              <a:t>12/10/2021</a:t>
            </a:fld>
            <a:endParaRPr lang="en-US"/>
          </a:p>
        </p:txBody>
      </p:sp>
      <p:sp>
        <p:nvSpPr>
          <p:cNvPr id="5" name="Footer Placeholder 4">
            <a:extLst>
              <a:ext uri="{FF2B5EF4-FFF2-40B4-BE49-F238E27FC236}">
                <a16:creationId xmlns:a16="http://schemas.microsoft.com/office/drawing/2014/main" id="{6F6533DE-D10D-4B00-81C8-B14EB8F171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939AB4-1F66-4BF9-A3B3-5BD77B80EE49}"/>
              </a:ext>
            </a:extLst>
          </p:cNvPr>
          <p:cNvSpPr>
            <a:spLocks noGrp="1"/>
          </p:cNvSpPr>
          <p:nvPr>
            <p:ph type="sldNum" sz="quarter" idx="12"/>
          </p:nvPr>
        </p:nvSpPr>
        <p:spPr/>
        <p:txBody>
          <a:bodyPr/>
          <a:lstStyle/>
          <a:p>
            <a:fld id="{DCFD7104-D03D-479B-9497-6028B5ABC23D}" type="slidenum">
              <a:rPr lang="en-US" smtClean="0"/>
              <a:t>‹#›</a:t>
            </a:fld>
            <a:endParaRPr lang="en-US"/>
          </a:p>
        </p:txBody>
      </p:sp>
    </p:spTree>
    <p:extLst>
      <p:ext uri="{BB962C8B-B14F-4D97-AF65-F5344CB8AC3E}">
        <p14:creationId xmlns:p14="http://schemas.microsoft.com/office/powerpoint/2010/main" val="1642385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C595E4-64EE-4B90-8295-F45422EE1D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F8FBCB-AF4B-4730-8975-6010A7C9C6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CE510-6FD3-4884-93EB-D2FC738E326D}"/>
              </a:ext>
            </a:extLst>
          </p:cNvPr>
          <p:cNvSpPr>
            <a:spLocks noGrp="1"/>
          </p:cNvSpPr>
          <p:nvPr>
            <p:ph type="dt" sz="half" idx="10"/>
          </p:nvPr>
        </p:nvSpPr>
        <p:spPr/>
        <p:txBody>
          <a:bodyPr/>
          <a:lstStyle/>
          <a:p>
            <a:fld id="{395894EC-3436-4A48-A282-E48C7A92166B}" type="datetimeFigureOut">
              <a:rPr lang="en-US" smtClean="0"/>
              <a:t>12/10/2021</a:t>
            </a:fld>
            <a:endParaRPr lang="en-US"/>
          </a:p>
        </p:txBody>
      </p:sp>
      <p:sp>
        <p:nvSpPr>
          <p:cNvPr id="5" name="Footer Placeholder 4">
            <a:extLst>
              <a:ext uri="{FF2B5EF4-FFF2-40B4-BE49-F238E27FC236}">
                <a16:creationId xmlns:a16="http://schemas.microsoft.com/office/drawing/2014/main" id="{C26D515C-137D-4EFB-A282-55FFB5DCE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738B1E-D2A1-4E5A-9140-63FD2C509C77}"/>
              </a:ext>
            </a:extLst>
          </p:cNvPr>
          <p:cNvSpPr>
            <a:spLocks noGrp="1"/>
          </p:cNvSpPr>
          <p:nvPr>
            <p:ph type="sldNum" sz="quarter" idx="12"/>
          </p:nvPr>
        </p:nvSpPr>
        <p:spPr/>
        <p:txBody>
          <a:bodyPr/>
          <a:lstStyle/>
          <a:p>
            <a:fld id="{DCFD7104-D03D-479B-9497-6028B5ABC23D}" type="slidenum">
              <a:rPr lang="en-US" smtClean="0"/>
              <a:t>‹#›</a:t>
            </a:fld>
            <a:endParaRPr lang="en-US"/>
          </a:p>
        </p:txBody>
      </p:sp>
    </p:spTree>
    <p:extLst>
      <p:ext uri="{BB962C8B-B14F-4D97-AF65-F5344CB8AC3E}">
        <p14:creationId xmlns:p14="http://schemas.microsoft.com/office/powerpoint/2010/main" val="3950544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A6A37-0038-4AC1-9C13-4439676CF8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697C8B-1C15-431B-9531-B5FE1067B9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68CDA-AAA1-4D70-BB79-0062FFD37093}"/>
              </a:ext>
            </a:extLst>
          </p:cNvPr>
          <p:cNvSpPr>
            <a:spLocks noGrp="1"/>
          </p:cNvSpPr>
          <p:nvPr>
            <p:ph type="dt" sz="half" idx="10"/>
          </p:nvPr>
        </p:nvSpPr>
        <p:spPr/>
        <p:txBody>
          <a:bodyPr/>
          <a:lstStyle/>
          <a:p>
            <a:fld id="{395894EC-3436-4A48-A282-E48C7A92166B}" type="datetimeFigureOut">
              <a:rPr lang="en-US" smtClean="0"/>
              <a:t>12/10/2021</a:t>
            </a:fld>
            <a:endParaRPr lang="en-US"/>
          </a:p>
        </p:txBody>
      </p:sp>
      <p:sp>
        <p:nvSpPr>
          <p:cNvPr id="5" name="Footer Placeholder 4">
            <a:extLst>
              <a:ext uri="{FF2B5EF4-FFF2-40B4-BE49-F238E27FC236}">
                <a16:creationId xmlns:a16="http://schemas.microsoft.com/office/drawing/2014/main" id="{12BA0707-3E70-43FB-B2DE-F5034383F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CB88C-84B8-4AE2-9A29-030FA7CE504B}"/>
              </a:ext>
            </a:extLst>
          </p:cNvPr>
          <p:cNvSpPr>
            <a:spLocks noGrp="1"/>
          </p:cNvSpPr>
          <p:nvPr>
            <p:ph type="sldNum" sz="quarter" idx="12"/>
          </p:nvPr>
        </p:nvSpPr>
        <p:spPr/>
        <p:txBody>
          <a:bodyPr/>
          <a:lstStyle/>
          <a:p>
            <a:fld id="{DCFD7104-D03D-479B-9497-6028B5ABC23D}" type="slidenum">
              <a:rPr lang="en-US" smtClean="0"/>
              <a:t>‹#›</a:t>
            </a:fld>
            <a:endParaRPr lang="en-US"/>
          </a:p>
        </p:txBody>
      </p:sp>
    </p:spTree>
    <p:extLst>
      <p:ext uri="{BB962C8B-B14F-4D97-AF65-F5344CB8AC3E}">
        <p14:creationId xmlns:p14="http://schemas.microsoft.com/office/powerpoint/2010/main" val="2054514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D529-C8FB-43A4-ACF3-C3D7E79C76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1CC615-EAD0-4125-9D83-06699D2FCD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4B8ED-D818-4163-AB88-9DA4C490FDD6}"/>
              </a:ext>
            </a:extLst>
          </p:cNvPr>
          <p:cNvSpPr>
            <a:spLocks noGrp="1"/>
          </p:cNvSpPr>
          <p:nvPr>
            <p:ph type="dt" sz="half" idx="10"/>
          </p:nvPr>
        </p:nvSpPr>
        <p:spPr/>
        <p:txBody>
          <a:bodyPr/>
          <a:lstStyle/>
          <a:p>
            <a:fld id="{395894EC-3436-4A48-A282-E48C7A92166B}" type="datetimeFigureOut">
              <a:rPr lang="en-US" smtClean="0"/>
              <a:t>12/10/2021</a:t>
            </a:fld>
            <a:endParaRPr lang="en-US"/>
          </a:p>
        </p:txBody>
      </p:sp>
      <p:sp>
        <p:nvSpPr>
          <p:cNvPr id="5" name="Footer Placeholder 4">
            <a:extLst>
              <a:ext uri="{FF2B5EF4-FFF2-40B4-BE49-F238E27FC236}">
                <a16:creationId xmlns:a16="http://schemas.microsoft.com/office/drawing/2014/main" id="{F7FC8FC3-8A02-47C4-8774-6B5D2F101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56BBF-CC23-4A5D-9F10-F24161AC76C5}"/>
              </a:ext>
            </a:extLst>
          </p:cNvPr>
          <p:cNvSpPr>
            <a:spLocks noGrp="1"/>
          </p:cNvSpPr>
          <p:nvPr>
            <p:ph type="sldNum" sz="quarter" idx="12"/>
          </p:nvPr>
        </p:nvSpPr>
        <p:spPr/>
        <p:txBody>
          <a:bodyPr/>
          <a:lstStyle/>
          <a:p>
            <a:fld id="{DCFD7104-D03D-479B-9497-6028B5ABC23D}" type="slidenum">
              <a:rPr lang="en-US" smtClean="0"/>
              <a:t>‹#›</a:t>
            </a:fld>
            <a:endParaRPr lang="en-US"/>
          </a:p>
        </p:txBody>
      </p:sp>
    </p:spTree>
    <p:extLst>
      <p:ext uri="{BB962C8B-B14F-4D97-AF65-F5344CB8AC3E}">
        <p14:creationId xmlns:p14="http://schemas.microsoft.com/office/powerpoint/2010/main" val="190435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B12F-4E9E-4C47-B11B-DBC332A9C6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1829AF-4FDF-408F-9C2F-E6AAE3BD1A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48BDF3-4DE6-4028-8DF6-97EA950B4D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F18357-BC84-4C8C-8183-ED78A329BC3B}"/>
              </a:ext>
            </a:extLst>
          </p:cNvPr>
          <p:cNvSpPr>
            <a:spLocks noGrp="1"/>
          </p:cNvSpPr>
          <p:nvPr>
            <p:ph type="dt" sz="half" idx="10"/>
          </p:nvPr>
        </p:nvSpPr>
        <p:spPr/>
        <p:txBody>
          <a:bodyPr/>
          <a:lstStyle/>
          <a:p>
            <a:fld id="{395894EC-3436-4A48-A282-E48C7A92166B}" type="datetimeFigureOut">
              <a:rPr lang="en-US" smtClean="0"/>
              <a:t>12/10/2021</a:t>
            </a:fld>
            <a:endParaRPr lang="en-US"/>
          </a:p>
        </p:txBody>
      </p:sp>
      <p:sp>
        <p:nvSpPr>
          <p:cNvPr id="6" name="Footer Placeholder 5">
            <a:extLst>
              <a:ext uri="{FF2B5EF4-FFF2-40B4-BE49-F238E27FC236}">
                <a16:creationId xmlns:a16="http://schemas.microsoft.com/office/drawing/2014/main" id="{8A594AC7-D426-4F56-8D53-C3C1577945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9FD5DE-84A9-4372-AB4F-64F0A505747B}"/>
              </a:ext>
            </a:extLst>
          </p:cNvPr>
          <p:cNvSpPr>
            <a:spLocks noGrp="1"/>
          </p:cNvSpPr>
          <p:nvPr>
            <p:ph type="sldNum" sz="quarter" idx="12"/>
          </p:nvPr>
        </p:nvSpPr>
        <p:spPr/>
        <p:txBody>
          <a:bodyPr/>
          <a:lstStyle/>
          <a:p>
            <a:fld id="{DCFD7104-D03D-479B-9497-6028B5ABC23D}" type="slidenum">
              <a:rPr lang="en-US" smtClean="0"/>
              <a:t>‹#›</a:t>
            </a:fld>
            <a:endParaRPr lang="en-US"/>
          </a:p>
        </p:txBody>
      </p:sp>
    </p:spTree>
    <p:extLst>
      <p:ext uri="{BB962C8B-B14F-4D97-AF65-F5344CB8AC3E}">
        <p14:creationId xmlns:p14="http://schemas.microsoft.com/office/powerpoint/2010/main" val="1957507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7A44-E70A-4728-AB6A-4014BC3C16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A747F9-7D56-4B95-95F7-1C2E92EFE2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B1D466-6F8A-4724-8B54-C038E9BA50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72A665-D051-4226-8939-F615D660F6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6CD58E-E6FB-4AF1-B726-54EDD8902E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BC5420-9B70-4E74-89C6-8987DFE704E0}"/>
              </a:ext>
            </a:extLst>
          </p:cNvPr>
          <p:cNvSpPr>
            <a:spLocks noGrp="1"/>
          </p:cNvSpPr>
          <p:nvPr>
            <p:ph type="dt" sz="half" idx="10"/>
          </p:nvPr>
        </p:nvSpPr>
        <p:spPr/>
        <p:txBody>
          <a:bodyPr/>
          <a:lstStyle/>
          <a:p>
            <a:fld id="{395894EC-3436-4A48-A282-E48C7A92166B}" type="datetimeFigureOut">
              <a:rPr lang="en-US" smtClean="0"/>
              <a:t>12/10/2021</a:t>
            </a:fld>
            <a:endParaRPr lang="en-US"/>
          </a:p>
        </p:txBody>
      </p:sp>
      <p:sp>
        <p:nvSpPr>
          <p:cNvPr id="8" name="Footer Placeholder 7">
            <a:extLst>
              <a:ext uri="{FF2B5EF4-FFF2-40B4-BE49-F238E27FC236}">
                <a16:creationId xmlns:a16="http://schemas.microsoft.com/office/drawing/2014/main" id="{C9326DC8-0DE2-4E6E-B44C-1250EF6861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FBC700-F88F-4897-9982-B258EDB61D98}"/>
              </a:ext>
            </a:extLst>
          </p:cNvPr>
          <p:cNvSpPr>
            <a:spLocks noGrp="1"/>
          </p:cNvSpPr>
          <p:nvPr>
            <p:ph type="sldNum" sz="quarter" idx="12"/>
          </p:nvPr>
        </p:nvSpPr>
        <p:spPr/>
        <p:txBody>
          <a:bodyPr/>
          <a:lstStyle/>
          <a:p>
            <a:fld id="{DCFD7104-D03D-479B-9497-6028B5ABC23D}" type="slidenum">
              <a:rPr lang="en-US" smtClean="0"/>
              <a:t>‹#›</a:t>
            </a:fld>
            <a:endParaRPr lang="en-US"/>
          </a:p>
        </p:txBody>
      </p:sp>
    </p:spTree>
    <p:extLst>
      <p:ext uri="{BB962C8B-B14F-4D97-AF65-F5344CB8AC3E}">
        <p14:creationId xmlns:p14="http://schemas.microsoft.com/office/powerpoint/2010/main" val="298154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074E-4BEF-48A5-883E-093ABE98EF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1B6585-A2F3-4E29-BF45-B9485121403A}"/>
              </a:ext>
            </a:extLst>
          </p:cNvPr>
          <p:cNvSpPr>
            <a:spLocks noGrp="1"/>
          </p:cNvSpPr>
          <p:nvPr>
            <p:ph type="dt" sz="half" idx="10"/>
          </p:nvPr>
        </p:nvSpPr>
        <p:spPr/>
        <p:txBody>
          <a:bodyPr/>
          <a:lstStyle/>
          <a:p>
            <a:fld id="{395894EC-3436-4A48-A282-E48C7A92166B}" type="datetimeFigureOut">
              <a:rPr lang="en-US" smtClean="0"/>
              <a:t>12/10/2021</a:t>
            </a:fld>
            <a:endParaRPr lang="en-US"/>
          </a:p>
        </p:txBody>
      </p:sp>
      <p:sp>
        <p:nvSpPr>
          <p:cNvPr id="4" name="Footer Placeholder 3">
            <a:extLst>
              <a:ext uri="{FF2B5EF4-FFF2-40B4-BE49-F238E27FC236}">
                <a16:creationId xmlns:a16="http://schemas.microsoft.com/office/drawing/2014/main" id="{7512CD63-9199-4456-A785-5C88D9F297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4EEAFE-637D-4258-A975-2FA59D869CC7}"/>
              </a:ext>
            </a:extLst>
          </p:cNvPr>
          <p:cNvSpPr>
            <a:spLocks noGrp="1"/>
          </p:cNvSpPr>
          <p:nvPr>
            <p:ph type="sldNum" sz="quarter" idx="12"/>
          </p:nvPr>
        </p:nvSpPr>
        <p:spPr/>
        <p:txBody>
          <a:bodyPr/>
          <a:lstStyle/>
          <a:p>
            <a:fld id="{DCFD7104-D03D-479B-9497-6028B5ABC23D}" type="slidenum">
              <a:rPr lang="en-US" smtClean="0"/>
              <a:t>‹#›</a:t>
            </a:fld>
            <a:endParaRPr lang="en-US"/>
          </a:p>
        </p:txBody>
      </p:sp>
    </p:spTree>
    <p:extLst>
      <p:ext uri="{BB962C8B-B14F-4D97-AF65-F5344CB8AC3E}">
        <p14:creationId xmlns:p14="http://schemas.microsoft.com/office/powerpoint/2010/main" val="3243379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69C180-1E47-4098-8BD6-C42734A4F5DE}"/>
              </a:ext>
            </a:extLst>
          </p:cNvPr>
          <p:cNvSpPr>
            <a:spLocks noGrp="1"/>
          </p:cNvSpPr>
          <p:nvPr>
            <p:ph type="dt" sz="half" idx="10"/>
          </p:nvPr>
        </p:nvSpPr>
        <p:spPr/>
        <p:txBody>
          <a:bodyPr/>
          <a:lstStyle/>
          <a:p>
            <a:fld id="{395894EC-3436-4A48-A282-E48C7A92166B}" type="datetimeFigureOut">
              <a:rPr lang="en-US" smtClean="0"/>
              <a:t>12/10/2021</a:t>
            </a:fld>
            <a:endParaRPr lang="en-US"/>
          </a:p>
        </p:txBody>
      </p:sp>
      <p:sp>
        <p:nvSpPr>
          <p:cNvPr id="3" name="Footer Placeholder 2">
            <a:extLst>
              <a:ext uri="{FF2B5EF4-FFF2-40B4-BE49-F238E27FC236}">
                <a16:creationId xmlns:a16="http://schemas.microsoft.com/office/drawing/2014/main" id="{D8D405DB-2084-46CE-8760-6EC43BDD9A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D2232C-D507-48FE-8B54-F495641C30D5}"/>
              </a:ext>
            </a:extLst>
          </p:cNvPr>
          <p:cNvSpPr>
            <a:spLocks noGrp="1"/>
          </p:cNvSpPr>
          <p:nvPr>
            <p:ph type="sldNum" sz="quarter" idx="12"/>
          </p:nvPr>
        </p:nvSpPr>
        <p:spPr/>
        <p:txBody>
          <a:bodyPr/>
          <a:lstStyle/>
          <a:p>
            <a:fld id="{DCFD7104-D03D-479B-9497-6028B5ABC23D}" type="slidenum">
              <a:rPr lang="en-US" smtClean="0"/>
              <a:t>‹#›</a:t>
            </a:fld>
            <a:endParaRPr lang="en-US"/>
          </a:p>
        </p:txBody>
      </p:sp>
    </p:spTree>
    <p:extLst>
      <p:ext uri="{BB962C8B-B14F-4D97-AF65-F5344CB8AC3E}">
        <p14:creationId xmlns:p14="http://schemas.microsoft.com/office/powerpoint/2010/main" val="3006453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6D218-EBE0-4A0C-98EF-A29C0F09F5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697F98-DCFF-4B52-8574-54496AF905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71F30D-A157-4618-8F3C-0FE09D71D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C6533-5234-45D3-9F88-855CF6866319}"/>
              </a:ext>
            </a:extLst>
          </p:cNvPr>
          <p:cNvSpPr>
            <a:spLocks noGrp="1"/>
          </p:cNvSpPr>
          <p:nvPr>
            <p:ph type="dt" sz="half" idx="10"/>
          </p:nvPr>
        </p:nvSpPr>
        <p:spPr/>
        <p:txBody>
          <a:bodyPr/>
          <a:lstStyle/>
          <a:p>
            <a:fld id="{395894EC-3436-4A48-A282-E48C7A92166B}" type="datetimeFigureOut">
              <a:rPr lang="en-US" smtClean="0"/>
              <a:t>12/10/2021</a:t>
            </a:fld>
            <a:endParaRPr lang="en-US"/>
          </a:p>
        </p:txBody>
      </p:sp>
      <p:sp>
        <p:nvSpPr>
          <p:cNvPr id="6" name="Footer Placeholder 5">
            <a:extLst>
              <a:ext uri="{FF2B5EF4-FFF2-40B4-BE49-F238E27FC236}">
                <a16:creationId xmlns:a16="http://schemas.microsoft.com/office/drawing/2014/main" id="{EF692B98-319C-4E6A-84F7-D28371C971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201F64-1612-4C52-8A73-FA51385AC0B3}"/>
              </a:ext>
            </a:extLst>
          </p:cNvPr>
          <p:cNvSpPr>
            <a:spLocks noGrp="1"/>
          </p:cNvSpPr>
          <p:nvPr>
            <p:ph type="sldNum" sz="quarter" idx="12"/>
          </p:nvPr>
        </p:nvSpPr>
        <p:spPr/>
        <p:txBody>
          <a:bodyPr/>
          <a:lstStyle/>
          <a:p>
            <a:fld id="{DCFD7104-D03D-479B-9497-6028B5ABC23D}" type="slidenum">
              <a:rPr lang="en-US" smtClean="0"/>
              <a:t>‹#›</a:t>
            </a:fld>
            <a:endParaRPr lang="en-US"/>
          </a:p>
        </p:txBody>
      </p:sp>
    </p:spTree>
    <p:extLst>
      <p:ext uri="{BB962C8B-B14F-4D97-AF65-F5344CB8AC3E}">
        <p14:creationId xmlns:p14="http://schemas.microsoft.com/office/powerpoint/2010/main" val="386230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3424-7F8E-432C-9E70-0E435A8FC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402DAC-3B2E-4271-A8E0-97746A1E00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9C6E58-2895-47B4-8C5B-BC60089747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926D52-894E-4F93-89A2-70276037C2F4}"/>
              </a:ext>
            </a:extLst>
          </p:cNvPr>
          <p:cNvSpPr>
            <a:spLocks noGrp="1"/>
          </p:cNvSpPr>
          <p:nvPr>
            <p:ph type="dt" sz="half" idx="10"/>
          </p:nvPr>
        </p:nvSpPr>
        <p:spPr/>
        <p:txBody>
          <a:bodyPr/>
          <a:lstStyle/>
          <a:p>
            <a:fld id="{395894EC-3436-4A48-A282-E48C7A92166B}" type="datetimeFigureOut">
              <a:rPr lang="en-US" smtClean="0"/>
              <a:t>12/10/2021</a:t>
            </a:fld>
            <a:endParaRPr lang="en-US"/>
          </a:p>
        </p:txBody>
      </p:sp>
      <p:sp>
        <p:nvSpPr>
          <p:cNvPr id="6" name="Footer Placeholder 5">
            <a:extLst>
              <a:ext uri="{FF2B5EF4-FFF2-40B4-BE49-F238E27FC236}">
                <a16:creationId xmlns:a16="http://schemas.microsoft.com/office/drawing/2014/main" id="{0F2FA0CD-D55F-431E-A31F-46B86EC3D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2840C-4695-4C9B-AECC-5F4A94B3CF1C}"/>
              </a:ext>
            </a:extLst>
          </p:cNvPr>
          <p:cNvSpPr>
            <a:spLocks noGrp="1"/>
          </p:cNvSpPr>
          <p:nvPr>
            <p:ph type="sldNum" sz="quarter" idx="12"/>
          </p:nvPr>
        </p:nvSpPr>
        <p:spPr/>
        <p:txBody>
          <a:bodyPr/>
          <a:lstStyle/>
          <a:p>
            <a:fld id="{DCFD7104-D03D-479B-9497-6028B5ABC23D}" type="slidenum">
              <a:rPr lang="en-US" smtClean="0"/>
              <a:t>‹#›</a:t>
            </a:fld>
            <a:endParaRPr lang="en-US"/>
          </a:p>
        </p:txBody>
      </p:sp>
    </p:spTree>
    <p:extLst>
      <p:ext uri="{BB962C8B-B14F-4D97-AF65-F5344CB8AC3E}">
        <p14:creationId xmlns:p14="http://schemas.microsoft.com/office/powerpoint/2010/main" val="1374440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D386B5-1947-43A6-A4D7-4943137F6C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899984-10AC-4531-B4F7-0C512D866F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98634-0784-49CC-B5DC-FB36CD6B21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5894EC-3436-4A48-A282-E48C7A92166B}" type="datetimeFigureOut">
              <a:rPr lang="en-US" smtClean="0"/>
              <a:t>12/10/2021</a:t>
            </a:fld>
            <a:endParaRPr lang="en-US"/>
          </a:p>
        </p:txBody>
      </p:sp>
      <p:sp>
        <p:nvSpPr>
          <p:cNvPr id="5" name="Footer Placeholder 4">
            <a:extLst>
              <a:ext uri="{FF2B5EF4-FFF2-40B4-BE49-F238E27FC236}">
                <a16:creationId xmlns:a16="http://schemas.microsoft.com/office/drawing/2014/main" id="{C9534AE9-D69F-495B-960A-F0A77D5708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6B28A3-A94F-44AF-852D-D824165EF8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D7104-D03D-479B-9497-6028B5ABC23D}" type="slidenum">
              <a:rPr lang="en-US" smtClean="0"/>
              <a:t>‹#›</a:t>
            </a:fld>
            <a:endParaRPr lang="en-US"/>
          </a:p>
        </p:txBody>
      </p:sp>
    </p:spTree>
    <p:extLst>
      <p:ext uri="{BB962C8B-B14F-4D97-AF65-F5344CB8AC3E}">
        <p14:creationId xmlns:p14="http://schemas.microsoft.com/office/powerpoint/2010/main" val="1529390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Regularization_(mathematics)" TargetMode="External"/><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hyperlink" Target="https://en.wikipedia.org/wiki/Overfitting" TargetMode="External"/><Relationship Id="rId4" Type="http://schemas.openxmlformats.org/officeDocument/2006/relationships/hyperlink" Target="https://en.wikipedia.org/wiki/Ill-posed_problem"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5" Type="http://schemas.openxmlformats.org/officeDocument/2006/relationships/image" Target="../media/image41.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24" Type="http://schemas.openxmlformats.org/officeDocument/2006/relationships/image" Target="../media/image40.png"/><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9.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 Id="rId22"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hyperlink" Target="https://calcworkshop.com/derivatives/newtons-method/" TargetMode="External"/><Relationship Id="rId4" Type="http://schemas.openxmlformats.org/officeDocument/2006/relationships/hyperlink" Target="https://blog.paperspace.com/part-2-generic-python-implementation-of-gradient-descent-for-nn-optimiz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Machine_lear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tats.stackexchange.com/questions/11087/why-are-regression-problems-called-regression-problems"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hyperlink" Target="https://en.wikipedia.org/wiki/Francis_Galt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medium.com/@jds.sheldon/regression-terminology-c0fe6f4fee6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Matrix_calculu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6">
              <a:lumMod val="20000"/>
              <a:lumOff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accent6">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accent2">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E7260375-0BED-4139-AFFE-76D2A9CCD64E}"/>
              </a:ext>
            </a:extLst>
          </p:cNvPr>
          <p:cNvSpPr>
            <a:spLocks noGrp="1"/>
          </p:cNvSpPr>
          <p:nvPr>
            <p:ph type="ctrTitle"/>
          </p:nvPr>
        </p:nvSpPr>
        <p:spPr>
          <a:xfrm>
            <a:off x="838199" y="1120676"/>
            <a:ext cx="7021513" cy="2308324"/>
          </a:xfrm>
        </p:spPr>
        <p:txBody>
          <a:bodyPr>
            <a:normAutofit/>
          </a:bodyPr>
          <a:lstStyle/>
          <a:p>
            <a:pPr algn="l"/>
            <a:r>
              <a:rPr lang="en-US" sz="8000" dirty="0">
                <a:solidFill>
                  <a:schemeClr val="accent2"/>
                </a:solidFill>
                <a:effectLst>
                  <a:outerShdw blurRad="38100" dist="38100" dir="2700000" algn="tl">
                    <a:srgbClr val="000000">
                      <a:alpha val="43137"/>
                    </a:srgbClr>
                  </a:outerShdw>
                </a:effectLst>
              </a:rPr>
              <a:t>Regression</a:t>
            </a:r>
            <a:br>
              <a:rPr lang="en-US" sz="7200" dirty="0">
                <a:solidFill>
                  <a:schemeClr val="accent2"/>
                </a:solidFill>
                <a:effectLst>
                  <a:outerShdw blurRad="38100" dist="38100" dir="2700000" algn="tl">
                    <a:srgbClr val="000000">
                      <a:alpha val="43137"/>
                    </a:srgbClr>
                  </a:outerShdw>
                </a:effectLst>
              </a:rPr>
            </a:br>
            <a:r>
              <a:rPr lang="en-US" sz="3200" dirty="0">
                <a:solidFill>
                  <a:schemeClr val="accent2"/>
                </a:solidFill>
                <a:effectLst>
                  <a:outerShdw blurRad="38100" dist="38100" dir="2700000" algn="tl">
                    <a:srgbClr val="000000">
                      <a:alpha val="43137"/>
                    </a:srgbClr>
                  </a:outerShdw>
                </a:effectLst>
              </a:rPr>
              <a:t>AI/ML Tutorial-3</a:t>
            </a:r>
          </a:p>
        </p:txBody>
      </p:sp>
      <p:sp>
        <p:nvSpPr>
          <p:cNvPr id="3" name="Subtitle 2">
            <a:extLst>
              <a:ext uri="{FF2B5EF4-FFF2-40B4-BE49-F238E27FC236}">
                <a16:creationId xmlns:a16="http://schemas.microsoft.com/office/drawing/2014/main" id="{2A7CD39A-1717-4814-B77C-741EE89AD221}"/>
              </a:ext>
            </a:extLst>
          </p:cNvPr>
          <p:cNvSpPr>
            <a:spLocks noGrp="1"/>
          </p:cNvSpPr>
          <p:nvPr>
            <p:ph type="subTitle" idx="1"/>
          </p:nvPr>
        </p:nvSpPr>
        <p:spPr>
          <a:xfrm>
            <a:off x="835024" y="3809999"/>
            <a:ext cx="7025753" cy="1012778"/>
          </a:xfrm>
        </p:spPr>
        <p:txBody>
          <a:bodyPr>
            <a:normAutofit/>
          </a:bodyPr>
          <a:lstStyle/>
          <a:p>
            <a:pPr algn="l"/>
            <a:r>
              <a:rPr lang="en-US" dirty="0">
                <a:solidFill>
                  <a:schemeClr val="accent2"/>
                </a:solidFill>
              </a:rPr>
              <a:t>Yi Huang</a:t>
            </a:r>
          </a:p>
        </p:txBody>
      </p:sp>
    </p:spTree>
    <p:extLst>
      <p:ext uri="{BB962C8B-B14F-4D97-AF65-F5344CB8AC3E}">
        <p14:creationId xmlns:p14="http://schemas.microsoft.com/office/powerpoint/2010/main" val="3950550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459B8-5B6E-4AE4-9BAC-02B2E89130F7}"/>
              </a:ext>
            </a:extLst>
          </p:cNvPr>
          <p:cNvSpPr>
            <a:spLocks noGrp="1"/>
          </p:cNvSpPr>
          <p:nvPr>
            <p:ph type="title"/>
          </p:nvPr>
        </p:nvSpPr>
        <p:spPr>
          <a:xfrm>
            <a:off x="669035" y="365125"/>
            <a:ext cx="10853927" cy="1325563"/>
          </a:xfrm>
        </p:spPr>
        <p:txBody>
          <a:bodyPr>
            <a:normAutofit/>
          </a:bodyPr>
          <a:lstStyle/>
          <a:p>
            <a:r>
              <a:rPr lang="en-US" sz="4000" dirty="0">
                <a:effectLst>
                  <a:outerShdw blurRad="38100" dist="38100" dir="2700000" algn="tl">
                    <a:srgbClr val="000000">
                      <a:alpha val="43137"/>
                    </a:srgbClr>
                  </a:outerShdw>
                </a:effectLst>
              </a:rPr>
              <a:t>Non-linear Regression</a:t>
            </a:r>
            <a:br>
              <a:rPr lang="en-US" sz="5400" dirty="0">
                <a:effectLst>
                  <a:outerShdw blurRad="38100" dist="38100" dir="2700000" algn="tl">
                    <a:srgbClr val="000000">
                      <a:alpha val="43137"/>
                    </a:srgbClr>
                  </a:outerShdw>
                </a:effectLst>
              </a:rPr>
            </a:br>
            <a:r>
              <a:rPr lang="en-US" sz="2200" dirty="0">
                <a:effectLst>
                  <a:outerShdw blurRad="38100" dist="38100" dir="2700000" algn="tl">
                    <a:srgbClr val="000000">
                      <a:alpha val="43137"/>
                    </a:srgbClr>
                  </a:outerShdw>
                </a:effectLst>
              </a:rPr>
              <a:t>II. Repurpose regression for categorical prediction (regression_2_logistic.ipynb)</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BA1AF9-64B1-4474-8208-FA06334F06CA}"/>
              </a:ext>
            </a:extLst>
          </p:cNvPr>
          <p:cNvSpPr txBox="1"/>
          <p:nvPr/>
        </p:nvSpPr>
        <p:spPr>
          <a:xfrm>
            <a:off x="669037" y="1822081"/>
            <a:ext cx="5426964" cy="1588127"/>
          </a:xfrm>
          <a:prstGeom prst="rect">
            <a:avLst/>
          </a:prstGeom>
          <a:solidFill>
            <a:schemeClr val="accent2">
              <a:lumMod val="20000"/>
              <a:lumOff val="80000"/>
            </a:schemeClr>
          </a:solidFill>
        </p:spPr>
        <p:txBody>
          <a:bodyPr wrap="square" rtlCol="0">
            <a:spAutoFit/>
          </a:bodyPr>
          <a:lstStyle/>
          <a:p>
            <a:pPr>
              <a:lnSpc>
                <a:spcPct val="90000"/>
              </a:lnSpc>
              <a:buClr>
                <a:schemeClr val="hlink"/>
              </a:buClr>
            </a:pPr>
            <a:r>
              <a:rPr lang="en-US" altLang="en-US" sz="1800" dirty="0">
                <a:effectLst>
                  <a:outerShdw blurRad="38100" dist="38100" dir="2700000" algn="tl">
                    <a:srgbClr val="000000">
                      <a:alpha val="43137"/>
                    </a:srgbClr>
                  </a:outerShdw>
                </a:effectLst>
              </a:rPr>
              <a:t>Why logistic regression:</a:t>
            </a:r>
          </a:p>
          <a:p>
            <a:pPr>
              <a:lnSpc>
                <a:spcPct val="90000"/>
              </a:lnSpc>
              <a:buClr>
                <a:schemeClr val="hlink"/>
              </a:buClr>
            </a:pPr>
            <a:r>
              <a:rPr lang="en-US" altLang="en-US" sz="1800" dirty="0"/>
              <a:t>    There are many important research topics for which the dependent variable is discrete or categorical. For example: vote for or against, morbidity, or mortality. </a:t>
            </a:r>
            <a:r>
              <a:rPr lang="en-US" altLang="en-US" dirty="0"/>
              <a:t>L</a:t>
            </a:r>
            <a:r>
              <a:rPr lang="en-US" altLang="en-US" sz="1800" dirty="0"/>
              <a:t>ogistic regression is a type of regression analysis designed to handle discrete dependent variable.</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F837CF4-35A0-4159-BF8F-A058EEBB4A13}"/>
                  </a:ext>
                </a:extLst>
              </p:cNvPr>
              <p:cNvSpPr txBox="1"/>
              <p:nvPr/>
            </p:nvSpPr>
            <p:spPr>
              <a:xfrm>
                <a:off x="6271967" y="1822081"/>
                <a:ext cx="5250995" cy="2308324"/>
              </a:xfrm>
              <a:prstGeom prst="rect">
                <a:avLst/>
              </a:prstGeom>
              <a:solidFill>
                <a:schemeClr val="accent5">
                  <a:lumMod val="20000"/>
                  <a:lumOff val="80000"/>
                </a:schemeClr>
              </a:solidFill>
            </p:spPr>
            <p:txBody>
              <a:bodyPr wrap="square" rtlCol="0">
                <a:spAutoFit/>
              </a:bodyPr>
              <a:lstStyle/>
              <a:p>
                <a:r>
                  <a:rPr lang="en-US" dirty="0">
                    <a:effectLst>
                      <a:outerShdw blurRad="38100" dist="38100" dir="2700000" algn="tl">
                        <a:srgbClr val="000000">
                          <a:alpha val="43137"/>
                        </a:srgbClr>
                      </a:outerShdw>
                    </a:effectLst>
                  </a:rPr>
                  <a:t>A statistical view to linear regression:</a:t>
                </a:r>
              </a:p>
              <a:p>
                <a:r>
                  <a:rPr lang="en-US" dirty="0">
                    <a:effectLst/>
                  </a:rPr>
                  <a:t>Let </a:t>
                </a:r>
                <a14:m>
                  <m:oMath xmlns:m="http://schemas.openxmlformats.org/officeDocument/2006/math">
                    <m:r>
                      <a:rPr lang="en-US" i="1" dirty="0" smtClean="0">
                        <a:effectLst/>
                        <a:latin typeface="Cambria Math" panose="02040503050406030204" pitchFamily="18" charset="0"/>
                      </a:rPr>
                      <m:t>𝑌</m:t>
                    </m:r>
                  </m:oMath>
                </a14:m>
                <a:r>
                  <a:rPr lang="en-US" dirty="0">
                    <a:effectLst/>
                  </a:rPr>
                  <a:t> be a random variable whose conditional mean on a bunch of explanatory variables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oMath>
                </a14:m>
                <a:r>
                  <a:rPr lang="en-US" dirty="0">
                    <a:effectLst/>
                  </a:rPr>
                  <a:t> follows a linear relation of the variables. That is </a:t>
                </a:r>
                <a:endParaRPr lang="en-US" i="1" dirty="0">
                  <a:effectLst/>
                  <a:latin typeface="Cambria Math" panose="02040503050406030204" pitchFamily="18" charset="0"/>
                </a:endParaRPr>
              </a:p>
              <a:p>
                <a:pPr algn="ctr"/>
                <a14:m>
                  <m:oMath xmlns:m="http://schemas.openxmlformats.org/officeDocument/2006/math">
                    <m:r>
                      <a:rPr lang="en-US" i="1" dirty="0" smtClean="0">
                        <a:effectLst/>
                        <a:latin typeface="Cambria Math" panose="02040503050406030204" pitchFamily="18" charset="0"/>
                      </a:rPr>
                      <m:t>𝑌</m:t>
                    </m:r>
                    <m:r>
                      <a:rPr lang="en-US" i="1" dirty="0" smtClean="0">
                        <a:effectLst/>
                        <a:latin typeface="Cambria Math" panose="02040503050406030204" pitchFamily="18" charset="0"/>
                      </a:rPr>
                      <m:t> = </m:t>
                    </m:r>
                    <m:d>
                      <m:dPr>
                        <m:begChr m:val="⟨"/>
                        <m:endChr m:val="⟩"/>
                        <m:ctrlPr>
                          <a:rPr lang="en-US"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𝑎</m:t>
                            </m:r>
                          </m:e>
                        </m:acc>
                        <m:r>
                          <a:rPr lang="en-US" i="1">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a14:m>
                <a:r>
                  <a:rPr lang="en-US" dirty="0">
                    <a:effectLst/>
                  </a:rPr>
                  <a:t> </a:t>
                </a:r>
              </a:p>
              <a:p>
                <a:r>
                  <a:rPr lang="en-US" dirty="0">
                    <a:effectLst/>
                  </a:rPr>
                  <a:t>where </a:t>
                </a:r>
                <a14:m>
                  <m:oMath xmlns:m="http://schemas.openxmlformats.org/officeDocument/2006/math">
                    <m:r>
                      <a:rPr lang="en-US" i="1" smtClean="0">
                        <a:effectLst/>
                        <a:latin typeface="Cambria Math" panose="02040503050406030204" pitchFamily="18" charset="0"/>
                        <a:ea typeface="Cambria Math" panose="02040503050406030204" pitchFamily="18" charset="0"/>
                      </a:rPr>
                      <m:t>𝜀</m:t>
                    </m:r>
                  </m:oMath>
                </a14:m>
                <a:r>
                  <a:rPr lang="en-US" dirty="0">
                    <a:effectLst/>
                  </a:rPr>
                  <a:t> is a random variable with zero mean. </a:t>
                </a:r>
                <a:r>
                  <a:rPr lang="en-US" dirty="0"/>
                  <a:t>The process of solving a linear regression is to find the exact relation given </a:t>
                </a:r>
                <a:r>
                  <a:rPr lang="en-US" b="1" dirty="0"/>
                  <a:t>samples</a:t>
                </a:r>
                <a:r>
                  <a:rPr lang="en-US" dirty="0"/>
                  <a:t> of the random variable </a:t>
                </a:r>
                <a14:m>
                  <m:oMath xmlns:m="http://schemas.openxmlformats.org/officeDocument/2006/math">
                    <m:r>
                      <a:rPr lang="en-US" i="1" dirty="0" smtClean="0">
                        <a:latin typeface="Cambria Math" panose="02040503050406030204" pitchFamily="18" charset="0"/>
                      </a:rPr>
                      <m:t>𝑌</m:t>
                    </m:r>
                  </m:oMath>
                </a14:m>
                <a:r>
                  <a:rPr lang="en-US" dirty="0"/>
                  <a:t>.</a:t>
                </a:r>
                <a:endParaRPr lang="en-US" dirty="0">
                  <a:effectLst/>
                </a:endParaRPr>
              </a:p>
            </p:txBody>
          </p:sp>
        </mc:Choice>
        <mc:Fallback xmlns="">
          <p:sp>
            <p:nvSpPr>
              <p:cNvPr id="3" name="TextBox 2">
                <a:extLst>
                  <a:ext uri="{FF2B5EF4-FFF2-40B4-BE49-F238E27FC236}">
                    <a16:creationId xmlns:a16="http://schemas.microsoft.com/office/drawing/2014/main" id="{1F837CF4-35A0-4159-BF8F-A058EEBB4A13}"/>
                  </a:ext>
                </a:extLst>
              </p:cNvPr>
              <p:cNvSpPr txBox="1">
                <a:spLocks noRot="1" noChangeAspect="1" noMove="1" noResize="1" noEditPoints="1" noAdjustHandles="1" noChangeArrowheads="1" noChangeShapeType="1" noTextEdit="1"/>
              </p:cNvSpPr>
              <p:nvPr/>
            </p:nvSpPr>
            <p:spPr>
              <a:xfrm>
                <a:off x="6271967" y="1822081"/>
                <a:ext cx="5250995" cy="2308324"/>
              </a:xfrm>
              <a:prstGeom prst="rect">
                <a:avLst/>
              </a:prstGeom>
              <a:blipFill>
                <a:blip r:embed="rId2"/>
                <a:stretch>
                  <a:fillRect l="-1045" t="-1583" r="-929" b="-31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D44BBE1-16D3-4184-9B08-325AB6288949}"/>
                  </a:ext>
                </a:extLst>
              </p:cNvPr>
              <p:cNvSpPr txBox="1"/>
              <p:nvPr/>
            </p:nvSpPr>
            <p:spPr>
              <a:xfrm>
                <a:off x="669035" y="3576670"/>
                <a:ext cx="5426964" cy="2672591"/>
              </a:xfrm>
              <a:prstGeom prst="rect">
                <a:avLst/>
              </a:prstGeom>
              <a:solidFill>
                <a:schemeClr val="accent2">
                  <a:lumMod val="40000"/>
                  <a:lumOff val="60000"/>
                </a:schemeClr>
              </a:solidFill>
            </p:spPr>
            <p:txBody>
              <a:bodyPr wrap="square" rtlCol="0">
                <a:spAutoFit/>
              </a:bodyPr>
              <a:lstStyle/>
              <a:p>
                <a:r>
                  <a:rPr lang="en-US" dirty="0">
                    <a:effectLst>
                      <a:outerShdw blurRad="38100" dist="38100" dir="2700000" algn="tl">
                        <a:srgbClr val="000000">
                          <a:alpha val="43137"/>
                        </a:srgbClr>
                      </a:outerShdw>
                    </a:effectLst>
                  </a:rPr>
                  <a:t>Logit:</a:t>
                </a:r>
              </a:p>
              <a:p>
                <a:r>
                  <a:rPr lang="en-US" dirty="0"/>
                  <a:t>    Let </a:t>
                </a:r>
                <a14:m>
                  <m:oMath xmlns:m="http://schemas.openxmlformats.org/officeDocument/2006/math">
                    <m:r>
                      <a:rPr lang="en-US" i="1" dirty="0" smtClean="0">
                        <a:latin typeface="Cambria Math" panose="02040503050406030204" pitchFamily="18" charset="0"/>
                      </a:rPr>
                      <m:t>𝑌</m:t>
                    </m:r>
                  </m:oMath>
                </a14:m>
                <a:r>
                  <a:rPr lang="en-US" dirty="0"/>
                  <a:t> be a binary random variable with the probability of </a:t>
                </a:r>
                <a14:m>
                  <m:oMath xmlns:m="http://schemas.openxmlformats.org/officeDocument/2006/math">
                    <m:r>
                      <a:rPr lang="en-US" i="1" dirty="0" smtClean="0">
                        <a:latin typeface="Cambria Math" panose="02040503050406030204" pitchFamily="18" charset="0"/>
                      </a:rPr>
                      <m:t>𝑌</m:t>
                    </m:r>
                    <m:r>
                      <a:rPr lang="en-US" i="1" dirty="0" smtClean="0">
                        <a:latin typeface="Cambria Math" panose="02040503050406030204" pitchFamily="18" charset="0"/>
                      </a:rPr>
                      <m:t>=1 </m:t>
                    </m:r>
                  </m:oMath>
                </a14:m>
                <a:r>
                  <a:rPr lang="en-US" dirty="0"/>
                  <a:t>equals </a:t>
                </a:r>
                <a14:m>
                  <m:oMath xmlns:m="http://schemas.openxmlformats.org/officeDocument/2006/math">
                    <m:r>
                      <a:rPr lang="en-US" i="1" dirty="0" smtClean="0">
                        <a:latin typeface="Cambria Math" panose="02040503050406030204" pitchFamily="18" charset="0"/>
                      </a:rPr>
                      <m:t>𝑝</m:t>
                    </m:r>
                  </m:oMath>
                </a14:m>
                <a:r>
                  <a:rPr lang="en-US" dirty="0"/>
                  <a:t>, the </a:t>
                </a:r>
                <a:r>
                  <a:rPr lang="en-US" b="1" dirty="0">
                    <a:solidFill>
                      <a:schemeClr val="accent2"/>
                    </a:solidFill>
                  </a:rPr>
                  <a:t>log odds </a:t>
                </a:r>
                <a:r>
                  <a:rPr lang="en-US" dirty="0"/>
                  <a:t>(or </a:t>
                </a:r>
                <a:r>
                  <a:rPr lang="en-US" b="1" dirty="0">
                    <a:solidFill>
                      <a:schemeClr val="accent2"/>
                    </a:solidFill>
                  </a:rPr>
                  <a:t>logit</a:t>
                </a:r>
                <a:r>
                  <a:rPr lang="en-US" dirty="0"/>
                  <a:t>) of the event </a:t>
                </a:r>
                <a14:m>
                  <m:oMath xmlns:m="http://schemas.openxmlformats.org/officeDocument/2006/math">
                    <m:r>
                      <a:rPr lang="en-US" i="1" dirty="0" smtClean="0">
                        <a:latin typeface="Cambria Math" panose="02040503050406030204" pitchFamily="18" charset="0"/>
                      </a:rPr>
                      <m:t>𝑌</m:t>
                    </m:r>
                    <m:r>
                      <a:rPr lang="en-US" i="1" dirty="0" smtClean="0">
                        <a:latin typeface="Cambria Math" panose="02040503050406030204" pitchFamily="18" charset="0"/>
                      </a:rPr>
                      <m:t>=1 </m:t>
                    </m:r>
                  </m:oMath>
                </a14:m>
                <a:r>
                  <a:rPr lang="en-US" dirty="0"/>
                  <a:t>equals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1−</m:t>
                            </m:r>
                            <m:r>
                              <a:rPr lang="en-US" b="0" i="1" smtClean="0">
                                <a:latin typeface="Cambria Math" panose="02040503050406030204" pitchFamily="18" charset="0"/>
                              </a:rPr>
                              <m:t>𝑝</m:t>
                            </m:r>
                          </m:den>
                        </m:f>
                      </m:e>
                    </m:func>
                  </m:oMath>
                </a14:m>
                <a:r>
                  <a:rPr lang="en-US" dirty="0"/>
                  <a:t>.</a:t>
                </a:r>
              </a:p>
              <a:p>
                <a:endParaRPr lang="en-US" dirty="0"/>
              </a:p>
              <a:p>
                <a:r>
                  <a:rPr lang="en-US" dirty="0">
                    <a:effectLst>
                      <a:outerShdw blurRad="38100" dist="38100" dir="2700000" algn="tl">
                        <a:srgbClr val="000000">
                          <a:alpha val="43137"/>
                        </a:srgbClr>
                      </a:outerShdw>
                    </a:effectLst>
                  </a:rPr>
                  <a:t>Sigmoid function </a:t>
                </a:r>
                <a14:m>
                  <m:oMath xmlns:m="http://schemas.openxmlformats.org/officeDocument/2006/math">
                    <m:r>
                      <a:rPr lang="en-US"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𝜎</m:t>
                    </m:r>
                    <m:d>
                      <m:dPr>
                        <m:ctrlPr>
                          <a:rPr lang="en-US"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dPr>
                      <m:e>
                        <m:r>
                          <a:rPr lang="en-US"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𝑥</m:t>
                        </m:r>
                      </m:e>
                    </m:d>
                    <m:r>
                      <a:rPr lang="en-US"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f>
                      <m:fPr>
                        <m:ctrlPr>
                          <a:rPr lang="en-US"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fPr>
                      <m:num>
                        <m:r>
                          <a:rPr lang="en-US"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num>
                      <m:den>
                        <m:r>
                          <a:rPr lang="en-US"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Sup>
                          <m:sSupPr>
                            <m:ctrlPr>
                              <a:rPr lang="en-US"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pPr>
                          <m:e>
                            <m:r>
                              <a:rPr lang="en-US"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𝑒</m:t>
                            </m:r>
                          </m:e>
                          <m:sup>
                            <m:r>
                              <a:rPr lang="en-US"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𝑥</m:t>
                            </m:r>
                          </m:sup>
                        </m:sSup>
                      </m:den>
                    </m:f>
                  </m:oMath>
                </a14:m>
                <a:r>
                  <a:rPr lang="en-US" dirty="0">
                    <a:effectLst>
                      <a:outerShdw blurRad="38100" dist="38100" dir="2700000" algn="tl">
                        <a:srgbClr val="000000">
                          <a:alpha val="43137"/>
                        </a:srgbClr>
                      </a:outerShdw>
                    </a:effectLst>
                  </a:rPr>
                  <a:t>:</a:t>
                </a:r>
              </a:p>
              <a:p>
                <a:r>
                  <a:rPr lang="en-US" dirty="0"/>
                  <a:t>    Sigmoid function is the inverse of the logit function, that is, if </a:t>
                </a:r>
                <a14:m>
                  <m:oMath xmlns:m="http://schemas.openxmlformats.org/officeDocument/2006/math">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𝑥</m:t>
                        </m:r>
                        <m:r>
                          <a:rPr lang="en-US" b="0" i="0" smtClean="0">
                            <a:latin typeface="Cambria Math" panose="02040503050406030204" pitchFamily="18" charset="0"/>
                          </a:rPr>
                          <m:t>=</m:t>
                        </m:r>
                        <m:r>
                          <m:rPr>
                            <m:sty m:val="p"/>
                          </m:rPr>
                          <a:rPr lang="en-US" b="0" i="0" smtClean="0">
                            <a:latin typeface="Cambria Math" panose="02040503050406030204" pitchFamily="18" charset="0"/>
                          </a:rPr>
                          <m:t>log</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b="0" i="1" smtClean="0">
                                <a:latin typeface="Cambria Math" panose="02040503050406030204" pitchFamily="18" charset="0"/>
                              </a:rPr>
                              <m:t>1−</m:t>
                            </m:r>
                            <m:r>
                              <a:rPr lang="en-US" b="0" i="1" smtClean="0">
                                <a:latin typeface="Cambria Math" panose="02040503050406030204" pitchFamily="18" charset="0"/>
                              </a:rPr>
                              <m:t>𝑦</m:t>
                            </m:r>
                          </m:den>
                        </m:f>
                      </m:e>
                    </m:func>
                  </m:oMath>
                </a14:m>
                <a:r>
                  <a:rPr lang="en-US" dirty="0"/>
                  <a:t>, then </a:t>
                </a:r>
                <a14:m>
                  <m:oMath xmlns:m="http://schemas.openxmlformats.org/officeDocument/2006/math">
                    <m:r>
                      <a:rPr lang="en-US" b="0" i="1" smtClean="0">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sup>
                        </m:sSup>
                      </m:den>
                    </m:f>
                  </m:oMath>
                </a14:m>
                <a:r>
                  <a:rPr lang="en-US" dirty="0"/>
                  <a:t> .</a:t>
                </a:r>
              </a:p>
            </p:txBody>
          </p:sp>
        </mc:Choice>
        <mc:Fallback xmlns="">
          <p:sp>
            <p:nvSpPr>
              <p:cNvPr id="15" name="TextBox 14">
                <a:extLst>
                  <a:ext uri="{FF2B5EF4-FFF2-40B4-BE49-F238E27FC236}">
                    <a16:creationId xmlns:a16="http://schemas.microsoft.com/office/drawing/2014/main" id="{0D44BBE1-16D3-4184-9B08-325AB6288949}"/>
                  </a:ext>
                </a:extLst>
              </p:cNvPr>
              <p:cNvSpPr txBox="1">
                <a:spLocks noRot="1" noChangeAspect="1" noMove="1" noResize="1" noEditPoints="1" noAdjustHandles="1" noChangeArrowheads="1" noChangeShapeType="1" noTextEdit="1"/>
              </p:cNvSpPr>
              <p:nvPr/>
            </p:nvSpPr>
            <p:spPr>
              <a:xfrm>
                <a:off x="669035" y="3576670"/>
                <a:ext cx="5426964" cy="2672591"/>
              </a:xfrm>
              <a:prstGeom prst="rect">
                <a:avLst/>
              </a:prstGeom>
              <a:blipFill>
                <a:blip r:embed="rId3"/>
                <a:stretch>
                  <a:fillRect l="-1124" t="-1598" r="-15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F0ED35F-0819-4C91-BFC7-A9A3F32BF7F4}"/>
                  </a:ext>
                </a:extLst>
              </p:cNvPr>
              <p:cNvSpPr txBox="1"/>
              <p:nvPr/>
            </p:nvSpPr>
            <p:spPr>
              <a:xfrm>
                <a:off x="6271966" y="4238871"/>
                <a:ext cx="5250996" cy="1998368"/>
              </a:xfrm>
              <a:prstGeom prst="rect">
                <a:avLst/>
              </a:prstGeom>
              <a:solidFill>
                <a:schemeClr val="accent5">
                  <a:lumMod val="40000"/>
                  <a:lumOff val="60000"/>
                </a:schemeClr>
              </a:solidFill>
            </p:spPr>
            <p:txBody>
              <a:bodyPr wrap="square" rtlCol="0">
                <a:spAutoFit/>
              </a:bodyPr>
              <a:lstStyle/>
              <a:p>
                <a:r>
                  <a:rPr lang="en-US" dirty="0">
                    <a:effectLst>
                      <a:outerShdw blurRad="38100" dist="38100" dir="2700000" algn="tl">
                        <a:srgbClr val="000000">
                          <a:alpha val="43137"/>
                        </a:srgbClr>
                      </a:outerShdw>
                    </a:effectLst>
                  </a:rPr>
                  <a:t>A statistical view to logistic regression:</a:t>
                </a:r>
              </a:p>
              <a:p>
                <a:r>
                  <a:rPr lang="en-US" dirty="0"/>
                  <a:t>Let </a:t>
                </a:r>
                <a14:m>
                  <m:oMath xmlns:m="http://schemas.openxmlformats.org/officeDocument/2006/math">
                    <m:r>
                      <a:rPr lang="en-US" i="1" dirty="0" smtClean="0">
                        <a:latin typeface="Cambria Math" panose="02040503050406030204" pitchFamily="18" charset="0"/>
                      </a:rPr>
                      <m:t>𝑌</m:t>
                    </m:r>
                  </m:oMath>
                </a14:m>
                <a:r>
                  <a:rPr lang="en-US" dirty="0"/>
                  <a:t> be a binary random variable with parameter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=1)</m:t>
                    </m:r>
                  </m:oMath>
                </a14:m>
                <a:r>
                  <a:rPr lang="en-US" dirty="0"/>
                  <a:t>, we assume that the logit (instead of mean) follows a linear relation with the independent variables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𝑛</m:t>
                        </m:r>
                      </m:sub>
                    </m:sSub>
                  </m:oMath>
                </a14:m>
                <a:r>
                  <a:rPr lang="en-US" dirty="0"/>
                  <a:t>. Mathematically, we write it as</a:t>
                </a:r>
              </a:p>
              <a:p>
                <a:pPr algn="ctr"/>
                <a14:m>
                  <m:oMathPara xmlns:m="http://schemas.openxmlformats.org/officeDocument/2006/math">
                    <m:oMathParaPr>
                      <m:jc m:val="centerGroup"/>
                    </m:oMathParaPr>
                    <m:oMath xmlns:m="http://schemas.openxmlformats.org/officeDocument/2006/math">
                      <m:d>
                        <m:dPr>
                          <m:begChr m:val="⟨"/>
                          <m:endChr m:val="⟩"/>
                          <m:ctrlPr>
                            <a:rPr lang="en-US" sz="1800" b="0" i="1" smtClean="0">
                              <a:solidFill>
                                <a:schemeClr val="tx1"/>
                              </a:solidFill>
                              <a:latin typeface="Cambria Math" panose="02040503050406030204" pitchFamily="18" charset="0"/>
                              <a:ea typeface="Cambria Math" panose="02040503050406030204" pitchFamily="18" charset="0"/>
                            </a:rPr>
                          </m:ctrlPr>
                        </m:dPr>
                        <m:e>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𝑎</m:t>
                              </m:r>
                            </m:e>
                          </m:acc>
                          <m:r>
                            <a:rPr lang="en-US" sz="1800" b="0" i="1" smtClean="0">
                              <a:latin typeface="Cambria Math" panose="02040503050406030204" pitchFamily="18" charset="0"/>
                              <a:ea typeface="Cambria Math" panose="02040503050406030204" pitchFamily="18" charset="0"/>
                            </a:rPr>
                            <m:t>, </m:t>
                          </m:r>
                          <m:acc>
                            <m:accPr>
                              <m:chr m:val="⃗"/>
                              <m:ctrlPr>
                                <a:rPr lang="en-US" sz="1800" b="0" i="1" smtClean="0">
                                  <a:solidFill>
                                    <a:schemeClr val="tx1"/>
                                  </a:solidFill>
                                  <a:latin typeface="Cambria Math" panose="02040503050406030204" pitchFamily="18" charset="0"/>
                                  <a:ea typeface="Cambria Math" panose="02040503050406030204" pitchFamily="18" charset="0"/>
                                </a:rPr>
                              </m:ctrlPr>
                            </m:accPr>
                            <m:e>
                              <m:r>
                                <a:rPr lang="en-US" sz="1800" b="0" i="1" smtClean="0">
                                  <a:solidFill>
                                    <a:schemeClr val="tx1"/>
                                  </a:solidFill>
                                  <a:latin typeface="Cambria Math" panose="02040503050406030204" pitchFamily="18" charset="0"/>
                                  <a:ea typeface="Cambria Math" panose="02040503050406030204" pitchFamily="18" charset="0"/>
                                </a:rPr>
                                <m:t>𝑥</m:t>
                              </m:r>
                            </m:e>
                          </m:acc>
                        </m:e>
                      </m:d>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𝑏</m:t>
                      </m:r>
                      <m:r>
                        <a:rPr lang="en-US" sz="1800" b="0" i="1" smtClean="0">
                          <a:solidFill>
                            <a:schemeClr val="tx1"/>
                          </a:solidFill>
                          <a:latin typeface="Cambria Math" panose="02040503050406030204" pitchFamily="18" charset="0"/>
                          <a:ea typeface="Cambria Math" panose="02040503050406030204" pitchFamily="18" charset="0"/>
                        </a:rPr>
                        <m:t>=</m:t>
                      </m:r>
                      <m:func>
                        <m:funcPr>
                          <m:ctrlPr>
                            <a:rPr lang="en-US" sz="18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1800" b="0" i="0" smtClean="0">
                              <a:solidFill>
                                <a:schemeClr val="tx1"/>
                              </a:solidFill>
                              <a:latin typeface="Cambria Math" panose="02040503050406030204" pitchFamily="18" charset="0"/>
                              <a:ea typeface="Cambria Math" panose="02040503050406030204" pitchFamily="18" charset="0"/>
                            </a:rPr>
                            <m:t>log</m:t>
                          </m:r>
                        </m:fName>
                        <m:e>
                          <m:f>
                            <m:fPr>
                              <m:ctrlPr>
                                <a:rPr lang="en-US" sz="1800" b="0" i="1" smtClean="0">
                                  <a:solidFill>
                                    <a:schemeClr val="tx1"/>
                                  </a:solidFill>
                                  <a:latin typeface="Cambria Math" panose="02040503050406030204" pitchFamily="18" charset="0"/>
                                  <a:ea typeface="Cambria Math" panose="02040503050406030204" pitchFamily="18" charset="0"/>
                                </a:rPr>
                              </m:ctrlPr>
                            </m:fPr>
                            <m:num>
                              <m:r>
                                <a:rPr lang="en-US" sz="1800" b="0" i="1" smtClean="0">
                                  <a:solidFill>
                                    <a:schemeClr val="tx1"/>
                                  </a:solidFill>
                                  <a:latin typeface="Cambria Math" panose="02040503050406030204" pitchFamily="18" charset="0"/>
                                  <a:ea typeface="Cambria Math" panose="02040503050406030204" pitchFamily="18" charset="0"/>
                                </a:rPr>
                                <m:t>𝑝</m:t>
                              </m:r>
                            </m:num>
                            <m:den>
                              <m:r>
                                <a:rPr lang="en-US" sz="1800" b="0" i="1" smtClean="0">
                                  <a:solidFill>
                                    <a:schemeClr val="tx1"/>
                                  </a:solidFill>
                                  <a:latin typeface="Cambria Math" panose="02040503050406030204" pitchFamily="18" charset="0"/>
                                  <a:ea typeface="Cambria Math" panose="02040503050406030204" pitchFamily="18" charset="0"/>
                                </a:rPr>
                                <m:t>1−</m:t>
                              </m:r>
                              <m:r>
                                <a:rPr lang="en-US" sz="1800" b="0" i="1" smtClean="0">
                                  <a:solidFill>
                                    <a:schemeClr val="tx1"/>
                                  </a:solidFill>
                                  <a:latin typeface="Cambria Math" panose="02040503050406030204" pitchFamily="18" charset="0"/>
                                  <a:ea typeface="Cambria Math" panose="02040503050406030204" pitchFamily="18" charset="0"/>
                                </a:rPr>
                                <m:t>𝑝</m:t>
                              </m:r>
                            </m:den>
                          </m:f>
                        </m:e>
                      </m:func>
                    </m:oMath>
                  </m:oMathPara>
                </a14:m>
                <a:endParaRPr lang="en-US" dirty="0"/>
              </a:p>
            </p:txBody>
          </p:sp>
        </mc:Choice>
        <mc:Fallback xmlns="">
          <p:sp>
            <p:nvSpPr>
              <p:cNvPr id="18" name="TextBox 17">
                <a:extLst>
                  <a:ext uri="{FF2B5EF4-FFF2-40B4-BE49-F238E27FC236}">
                    <a16:creationId xmlns:a16="http://schemas.microsoft.com/office/drawing/2014/main" id="{EF0ED35F-0819-4C91-BFC7-A9A3F32BF7F4}"/>
                  </a:ext>
                </a:extLst>
              </p:cNvPr>
              <p:cNvSpPr txBox="1">
                <a:spLocks noRot="1" noChangeAspect="1" noMove="1" noResize="1" noEditPoints="1" noAdjustHandles="1" noChangeArrowheads="1" noChangeShapeType="1" noTextEdit="1"/>
              </p:cNvSpPr>
              <p:nvPr/>
            </p:nvSpPr>
            <p:spPr>
              <a:xfrm>
                <a:off x="6271966" y="4238871"/>
                <a:ext cx="5250996" cy="1998368"/>
              </a:xfrm>
              <a:prstGeom prst="rect">
                <a:avLst/>
              </a:prstGeom>
              <a:blipFill>
                <a:blip r:embed="rId4"/>
                <a:stretch>
                  <a:fillRect l="-1045" t="-1829" r="-697"/>
                </a:stretch>
              </a:blipFill>
            </p:spPr>
            <p:txBody>
              <a:bodyPr/>
              <a:lstStyle/>
              <a:p>
                <a:r>
                  <a:rPr lang="en-US">
                    <a:noFill/>
                  </a:rPr>
                  <a:t> </a:t>
                </a:r>
              </a:p>
            </p:txBody>
          </p:sp>
        </mc:Fallback>
      </mc:AlternateContent>
    </p:spTree>
    <p:extLst>
      <p:ext uri="{BB962C8B-B14F-4D97-AF65-F5344CB8AC3E}">
        <p14:creationId xmlns:p14="http://schemas.microsoft.com/office/powerpoint/2010/main" val="2604401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459B8-5B6E-4AE4-9BAC-02B2E89130F7}"/>
              </a:ext>
            </a:extLst>
          </p:cNvPr>
          <p:cNvSpPr>
            <a:spLocks noGrp="1"/>
          </p:cNvSpPr>
          <p:nvPr>
            <p:ph type="title"/>
          </p:nvPr>
        </p:nvSpPr>
        <p:spPr>
          <a:xfrm>
            <a:off x="669035" y="365125"/>
            <a:ext cx="10853927" cy="1325563"/>
          </a:xfrm>
        </p:spPr>
        <p:txBody>
          <a:bodyPr>
            <a:normAutofit/>
          </a:bodyPr>
          <a:lstStyle/>
          <a:p>
            <a:r>
              <a:rPr lang="en-US" sz="4000" dirty="0">
                <a:effectLst>
                  <a:outerShdw blurRad="38100" dist="38100" dir="2700000" algn="tl">
                    <a:srgbClr val="000000">
                      <a:alpha val="43137"/>
                    </a:srgbClr>
                  </a:outerShdw>
                </a:effectLst>
              </a:rPr>
              <a:t>Non-linear Regression</a:t>
            </a:r>
            <a:br>
              <a:rPr lang="en-US" sz="5400" dirty="0">
                <a:effectLst>
                  <a:outerShdw blurRad="38100" dist="38100" dir="2700000" algn="tl">
                    <a:srgbClr val="000000">
                      <a:alpha val="43137"/>
                    </a:srgbClr>
                  </a:outerShdw>
                </a:effectLst>
              </a:rPr>
            </a:br>
            <a:r>
              <a:rPr lang="en-US" sz="2200" dirty="0">
                <a:effectLst>
                  <a:outerShdw blurRad="38100" dist="38100" dir="2700000" algn="tl">
                    <a:srgbClr val="000000">
                      <a:alpha val="43137"/>
                    </a:srgbClr>
                  </a:outerShdw>
                </a:effectLst>
              </a:rPr>
              <a:t>II. Repurpose regression for categorical prediction (regression_2_logistic.ipynb), cont.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7AF228B-E219-4FD9-B8A5-CF584AF3B49C}"/>
                  </a:ext>
                </a:extLst>
              </p:cNvPr>
              <p:cNvSpPr txBox="1"/>
              <p:nvPr/>
            </p:nvSpPr>
            <p:spPr>
              <a:xfrm>
                <a:off x="669035" y="1941922"/>
                <a:ext cx="10853927" cy="2263697"/>
              </a:xfrm>
              <a:prstGeom prst="rect">
                <a:avLst/>
              </a:prstGeom>
              <a:solidFill>
                <a:schemeClr val="accent6">
                  <a:lumMod val="20000"/>
                  <a:lumOff val="80000"/>
                </a:schemeClr>
              </a:solidFill>
            </p:spPr>
            <p:txBody>
              <a:bodyPr wrap="square" rtlCol="0">
                <a:spAutoFit/>
              </a:bodyPr>
              <a:lstStyle/>
              <a:p>
                <a:r>
                  <a:rPr lang="en-US" sz="1800" dirty="0">
                    <a:effectLst>
                      <a:outerShdw blurRad="38100" dist="38100" dir="2700000" algn="tl">
                        <a:srgbClr val="000000">
                          <a:alpha val="43137"/>
                        </a:srgbClr>
                      </a:outerShdw>
                    </a:effectLst>
                  </a:rPr>
                  <a:t>Motivation to the cross-entropy </a:t>
                </a:r>
                <a:r>
                  <a:rPr lang="en-US" dirty="0">
                    <a:effectLst>
                      <a:outerShdw blurRad="38100" dist="38100" dir="2700000" algn="tl">
                        <a:srgbClr val="000000">
                          <a:alpha val="43137"/>
                        </a:srgbClr>
                      </a:outerShdw>
                    </a:effectLst>
                  </a:rPr>
                  <a:t>l</a:t>
                </a:r>
                <a:r>
                  <a:rPr lang="en-US" sz="1800" dirty="0">
                    <a:effectLst>
                      <a:outerShdw blurRad="38100" dist="38100" dir="2700000" algn="tl">
                        <a:srgbClr val="000000">
                          <a:alpha val="43137"/>
                        </a:srgbClr>
                      </a:outerShdw>
                    </a:effectLst>
                  </a:rPr>
                  <a:t>oss for logistic regression:</a:t>
                </a:r>
              </a:p>
              <a:p>
                <a:r>
                  <a:rPr lang="en-US" dirty="0">
                    <a:effectLst/>
                  </a:rPr>
                  <a:t>Let </a:t>
                </a:r>
                <a14:m>
                  <m:oMath xmlns:m="http://schemas.openxmlformats.org/officeDocument/2006/math">
                    <m:r>
                      <a:rPr lang="en-US" i="1" dirty="0" smtClean="0">
                        <a:effectLst/>
                        <a:latin typeface="Cambria Math" panose="02040503050406030204" pitchFamily="18" charset="0"/>
                      </a:rPr>
                      <m:t>𝑌</m:t>
                    </m:r>
                  </m:oMath>
                </a14:m>
                <a:r>
                  <a:rPr lang="en-US" dirty="0">
                    <a:effectLst/>
                  </a:rPr>
                  <a:t> be a binary random variable with parameter </a:t>
                </a:r>
                <a14:m>
                  <m:oMath xmlns:m="http://schemas.openxmlformats.org/officeDocument/2006/math">
                    <m:r>
                      <a:rPr lang="en-US" i="1" dirty="0" smtClean="0">
                        <a:effectLst/>
                        <a:latin typeface="Cambria Math" panose="02040503050406030204" pitchFamily="18" charset="0"/>
                      </a:rPr>
                      <m:t>𝑝</m:t>
                    </m:r>
                    <m:r>
                      <a:rPr lang="en-US" i="1" dirty="0" smtClean="0">
                        <a:effectLst/>
                        <a:latin typeface="Cambria Math" panose="02040503050406030204" pitchFamily="18" charset="0"/>
                      </a:rPr>
                      <m:t> = </m:t>
                    </m:r>
                    <m:r>
                      <a:rPr lang="en-US" i="1" dirty="0" smtClean="0">
                        <a:effectLst/>
                        <a:latin typeface="Cambria Math" panose="02040503050406030204" pitchFamily="18" charset="0"/>
                      </a:rPr>
                      <m:t>𝑃</m:t>
                    </m:r>
                    <m:r>
                      <a:rPr lang="en-US" i="1" dirty="0" smtClean="0">
                        <a:effectLst/>
                        <a:latin typeface="Cambria Math" panose="02040503050406030204" pitchFamily="18" charset="0"/>
                      </a:rPr>
                      <m:t>(</m:t>
                    </m:r>
                    <m:r>
                      <a:rPr lang="en-US" i="1" dirty="0" smtClean="0">
                        <a:effectLst/>
                        <a:latin typeface="Cambria Math" panose="02040503050406030204" pitchFamily="18" charset="0"/>
                      </a:rPr>
                      <m:t>𝑌</m:t>
                    </m:r>
                    <m:r>
                      <a:rPr lang="en-US" i="1" dirty="0" smtClean="0">
                        <a:effectLst/>
                        <a:latin typeface="Cambria Math" panose="02040503050406030204" pitchFamily="18" charset="0"/>
                      </a:rPr>
                      <m:t>=1). </m:t>
                    </m:r>
                  </m:oMath>
                </a14:m>
                <a:r>
                  <a:rPr lang="en-US" dirty="0">
                    <a:effectLst/>
                  </a:rPr>
                  <a:t>Then we have the cross-entropy function </a:t>
                </a:r>
              </a:p>
              <a:p>
                <a:pPr/>
                <a14:m>
                  <m:oMathPara xmlns:m="http://schemas.openxmlformats.org/officeDocument/2006/math">
                    <m:oMathParaPr>
                      <m:jc m:val="centerGroup"/>
                    </m:oMathParaPr>
                    <m:oMath xmlns:m="http://schemas.openxmlformats.org/officeDocument/2006/math">
                      <m:r>
                        <a:rPr lang="en-US" sz="1800" i="1" dirty="0" smtClean="0">
                          <a:effectLst/>
                          <a:latin typeface="Cambria Math" panose="02040503050406030204" pitchFamily="18" charset="0"/>
                        </a:rPr>
                        <m:t>	</m:t>
                      </m:r>
                      <m:r>
                        <a:rPr lang="en-US" sz="1800" i="1" dirty="0" smtClean="0">
                          <a:effectLst/>
                          <a:latin typeface="Cambria Math" panose="02040503050406030204" pitchFamily="18" charset="0"/>
                        </a:rPr>
                        <m:t>𝐶𝐸</m:t>
                      </m:r>
                      <m:d>
                        <m:dPr>
                          <m:ctrlPr>
                            <a:rPr lang="en-US" sz="1800" i="1" dirty="0" smtClean="0">
                              <a:effectLst/>
                              <a:latin typeface="Cambria Math" panose="02040503050406030204" pitchFamily="18" charset="0"/>
                            </a:rPr>
                          </m:ctrlPr>
                        </m:dPr>
                        <m:e>
                          <m:r>
                            <a:rPr lang="en-US" sz="1800" i="1" dirty="0" smtClean="0">
                              <a:effectLst/>
                              <a:latin typeface="Cambria Math" panose="02040503050406030204" pitchFamily="18" charset="0"/>
                            </a:rPr>
                            <m:t>𝑞</m:t>
                          </m:r>
                        </m:e>
                      </m:d>
                      <m:r>
                        <a:rPr lang="en-US" sz="1800" i="1" dirty="0" smtClean="0">
                          <a:effectLst/>
                          <a:latin typeface="Cambria Math" panose="02040503050406030204" pitchFamily="18" charset="0"/>
                        </a:rPr>
                        <m:t>= −</m:t>
                      </m:r>
                      <m:r>
                        <a:rPr lang="en-US" sz="1800" b="0" i="1" dirty="0" smtClean="0">
                          <a:effectLst/>
                          <a:latin typeface="Cambria Math" panose="02040503050406030204" pitchFamily="18" charset="0"/>
                        </a:rPr>
                        <m:t>𝑝</m:t>
                      </m:r>
                      <m:func>
                        <m:funcPr>
                          <m:ctrlPr>
                            <a:rPr lang="en-US" sz="1800" b="0" i="1" dirty="0" smtClean="0">
                              <a:effectLst/>
                              <a:latin typeface="Cambria Math" panose="02040503050406030204" pitchFamily="18" charset="0"/>
                            </a:rPr>
                          </m:ctrlPr>
                        </m:funcPr>
                        <m:fName>
                          <m:r>
                            <m:rPr>
                              <m:sty m:val="p"/>
                            </m:rPr>
                            <a:rPr lang="en-US" sz="1800" b="0" i="0" dirty="0" smtClean="0">
                              <a:effectLst/>
                              <a:latin typeface="Cambria Math" panose="02040503050406030204" pitchFamily="18" charset="0"/>
                            </a:rPr>
                            <m:t>log</m:t>
                          </m:r>
                        </m:fName>
                        <m:e>
                          <m:r>
                            <a:rPr lang="en-US" sz="1800" b="0" i="1" dirty="0" smtClean="0">
                              <a:effectLst/>
                              <a:latin typeface="Cambria Math" panose="02040503050406030204" pitchFamily="18" charset="0"/>
                            </a:rPr>
                            <m:t>𝑞</m:t>
                          </m:r>
                        </m:e>
                      </m:func>
                      <m:r>
                        <a:rPr lang="en-US" sz="1800" i="1" dirty="0" smtClean="0">
                          <a:effectLst/>
                          <a:latin typeface="Cambria Math" panose="02040503050406030204" pitchFamily="18" charset="0"/>
                        </a:rPr>
                        <m:t> –</m:t>
                      </m:r>
                      <m:d>
                        <m:dPr>
                          <m:ctrlPr>
                            <a:rPr lang="en-US" sz="1800" i="1" dirty="0" smtClean="0">
                              <a:effectLst/>
                              <a:latin typeface="Cambria Math" panose="02040503050406030204" pitchFamily="18" charset="0"/>
                            </a:rPr>
                          </m:ctrlPr>
                        </m:dPr>
                        <m:e>
                          <m:r>
                            <a:rPr lang="en-US" sz="1800" i="1" dirty="0" smtClean="0">
                              <a:effectLst/>
                              <a:latin typeface="Cambria Math" panose="02040503050406030204" pitchFamily="18" charset="0"/>
                            </a:rPr>
                            <m:t>1−</m:t>
                          </m:r>
                          <m:r>
                            <a:rPr lang="en-US" sz="1800" i="1" dirty="0" smtClean="0">
                              <a:effectLst/>
                              <a:latin typeface="Cambria Math" panose="02040503050406030204" pitchFamily="18" charset="0"/>
                            </a:rPr>
                            <m:t>𝑝</m:t>
                          </m:r>
                        </m:e>
                      </m:d>
                      <m:func>
                        <m:funcPr>
                          <m:ctrlPr>
                            <a:rPr lang="en-US" sz="1800" i="1" dirty="0" smtClean="0">
                              <a:effectLst/>
                              <a:latin typeface="Cambria Math" panose="02040503050406030204" pitchFamily="18" charset="0"/>
                            </a:rPr>
                          </m:ctrlPr>
                        </m:funcPr>
                        <m:fName>
                          <m:r>
                            <m:rPr>
                              <m:sty m:val="p"/>
                            </m:rPr>
                            <a:rPr lang="en-US" sz="1800" i="0" dirty="0" smtClean="0">
                              <a:effectLst/>
                              <a:latin typeface="Cambria Math" panose="02040503050406030204" pitchFamily="18" charset="0"/>
                            </a:rPr>
                            <m:t>log</m:t>
                          </m:r>
                        </m:fName>
                        <m:e>
                          <m:d>
                            <m:dPr>
                              <m:ctrlPr>
                                <a:rPr lang="en-US" sz="1800" i="1" dirty="0" smtClean="0">
                                  <a:effectLst/>
                                  <a:latin typeface="Cambria Math" panose="02040503050406030204" pitchFamily="18" charset="0"/>
                                </a:rPr>
                              </m:ctrlPr>
                            </m:dPr>
                            <m:e>
                              <m:r>
                                <a:rPr lang="en-US" sz="1800" i="1" dirty="0" smtClean="0">
                                  <a:effectLst/>
                                  <a:latin typeface="Cambria Math" panose="02040503050406030204" pitchFamily="18" charset="0"/>
                                </a:rPr>
                                <m:t>1−</m:t>
                              </m:r>
                              <m:r>
                                <a:rPr lang="en-US" sz="1800" i="1" dirty="0" smtClean="0">
                                  <a:effectLst/>
                                  <a:latin typeface="Cambria Math" panose="02040503050406030204" pitchFamily="18" charset="0"/>
                                </a:rPr>
                                <m:t>𝑞</m:t>
                              </m:r>
                            </m:e>
                          </m:d>
                        </m:e>
                      </m:func>
                    </m:oMath>
                  </m:oMathPara>
                </a14:m>
                <a:endParaRPr lang="en-US" sz="1800" dirty="0">
                  <a:effectLst/>
                </a:endParaRPr>
              </a:p>
              <a:p>
                <a:r>
                  <a:rPr lang="en-US" dirty="0">
                    <a:effectLst/>
                  </a:rPr>
                  <a:t>m</a:t>
                </a:r>
                <a:r>
                  <a:rPr lang="en-US" sz="1800" dirty="0">
                    <a:effectLst/>
                  </a:rPr>
                  <a:t>inimized at </a:t>
                </a:r>
                <a14:m>
                  <m:oMath xmlns:m="http://schemas.openxmlformats.org/officeDocument/2006/math">
                    <m:r>
                      <a:rPr lang="en-US" sz="1800" i="1" dirty="0" smtClean="0">
                        <a:effectLst/>
                        <a:latin typeface="Cambria Math" panose="02040503050406030204" pitchFamily="18" charset="0"/>
                      </a:rPr>
                      <m:t>𝑞</m:t>
                    </m:r>
                    <m:r>
                      <a:rPr lang="en-US" sz="1800" i="1" dirty="0" smtClean="0">
                        <a:effectLst/>
                        <a:latin typeface="Cambria Math" panose="02040503050406030204" pitchFamily="18" charset="0"/>
                      </a:rPr>
                      <m:t>=</m:t>
                    </m:r>
                    <m:r>
                      <a:rPr lang="en-US" sz="1800" i="1" dirty="0" smtClean="0">
                        <a:effectLst/>
                        <a:latin typeface="Cambria Math" panose="02040503050406030204" pitchFamily="18" charset="0"/>
                      </a:rPr>
                      <m:t>𝑝</m:t>
                    </m:r>
                  </m:oMath>
                </a14:m>
                <a:r>
                  <a:rPr lang="en-US" sz="1800" dirty="0">
                    <a:effectLst/>
                  </a:rPr>
                  <a:t>. This implies that, with large enough sample </a:t>
                </a:r>
                <a14:m>
                  <m:oMath xmlns:m="http://schemas.openxmlformats.org/officeDocument/2006/math">
                    <m:sSub>
                      <m:sSubPr>
                        <m:ctrlPr>
                          <a:rPr lang="en-US" sz="1800" i="1" dirty="0" smtClean="0">
                            <a:effectLst/>
                            <a:latin typeface="Cambria Math" panose="02040503050406030204" pitchFamily="18" charset="0"/>
                          </a:rPr>
                        </m:ctrlPr>
                      </m:sSubPr>
                      <m:e>
                        <m:r>
                          <a:rPr lang="en-US" sz="1800" i="1" dirty="0" smtClean="0">
                            <a:effectLst/>
                            <a:latin typeface="Cambria Math" panose="02040503050406030204" pitchFamily="18" charset="0"/>
                          </a:rPr>
                          <m:t>𝑦</m:t>
                        </m:r>
                      </m:e>
                      <m:sub>
                        <m:r>
                          <a:rPr lang="en-US" sz="1800" i="1" dirty="0" smtClean="0">
                            <a:effectLst/>
                            <a:latin typeface="Cambria Math" panose="02040503050406030204" pitchFamily="18" charset="0"/>
                          </a:rPr>
                          <m:t>1</m:t>
                        </m:r>
                      </m:sub>
                    </m:sSub>
                    <m:r>
                      <a:rPr lang="en-US" sz="1800" i="1" dirty="0" smtClean="0">
                        <a:effectLst/>
                        <a:latin typeface="Cambria Math" panose="02040503050406030204" pitchFamily="18" charset="0"/>
                      </a:rPr>
                      <m:t>,…, </m:t>
                    </m:r>
                    <m:sSub>
                      <m:sSubPr>
                        <m:ctrlPr>
                          <a:rPr lang="en-US" sz="1800" b="0" i="1" dirty="0" smtClean="0">
                            <a:effectLst/>
                            <a:latin typeface="Cambria Math" panose="02040503050406030204" pitchFamily="18" charset="0"/>
                          </a:rPr>
                        </m:ctrlPr>
                      </m:sSubPr>
                      <m:e>
                        <m:r>
                          <a:rPr lang="en-US" sz="1800" b="0" i="1" dirty="0" smtClean="0">
                            <a:effectLst/>
                            <a:latin typeface="Cambria Math" panose="02040503050406030204" pitchFamily="18" charset="0"/>
                          </a:rPr>
                          <m:t>𝑦</m:t>
                        </m:r>
                      </m:e>
                      <m:sub>
                        <m:r>
                          <a:rPr lang="en-US" sz="1800" b="0" i="1" dirty="0" smtClean="0">
                            <a:effectLst/>
                            <a:latin typeface="Cambria Math" panose="02040503050406030204" pitchFamily="18" charset="0"/>
                          </a:rPr>
                          <m:t>𝑛</m:t>
                        </m:r>
                      </m:sub>
                    </m:sSub>
                  </m:oMath>
                </a14:m>
                <a:r>
                  <a:rPr lang="en-US" sz="1800" dirty="0">
                    <a:effectLst/>
                  </a:rPr>
                  <a:t> of </a:t>
                </a:r>
                <a14:m>
                  <m:oMath xmlns:m="http://schemas.openxmlformats.org/officeDocument/2006/math">
                    <m:r>
                      <a:rPr lang="en-US" sz="1800" i="1" dirty="0" smtClean="0">
                        <a:effectLst/>
                        <a:latin typeface="Cambria Math" panose="02040503050406030204" pitchFamily="18" charset="0"/>
                      </a:rPr>
                      <m:t>𝑌</m:t>
                    </m:r>
                  </m:oMath>
                </a14:m>
                <a:r>
                  <a:rPr lang="en-US" sz="1800" dirty="0">
                    <a:effectLst/>
                  </a:rPr>
                  <a:t>, the following function </a:t>
                </a:r>
              </a:p>
              <a:p>
                <a:pPr/>
                <a14:m>
                  <m:oMathPara xmlns:m="http://schemas.openxmlformats.org/officeDocument/2006/math">
                    <m:oMathParaPr>
                      <m:jc m:val="centerGroup"/>
                    </m:oMathParaPr>
                    <m:oMath xmlns:m="http://schemas.openxmlformats.org/officeDocument/2006/math">
                      <m:nary>
                        <m:naryPr>
                          <m:chr m:val="∑"/>
                          <m:subHide m:val="on"/>
                          <m:supHide m:val="on"/>
                          <m:ctrlPr>
                            <a:rPr lang="en-US" sz="1800" i="1" smtClean="0">
                              <a:effectLst/>
                              <a:latin typeface="Cambria Math" panose="02040503050406030204" pitchFamily="18" charset="0"/>
                            </a:rPr>
                          </m:ctrlPr>
                        </m:naryPr>
                        <m:sub/>
                        <m:sup/>
                        <m:e>
                          <m:r>
                            <a:rPr lang="en-US" sz="1800" b="0" i="1" smtClean="0">
                              <a:effectLst/>
                              <a:latin typeface="Cambria Math" panose="02040503050406030204" pitchFamily="18" charset="0"/>
                            </a:rPr>
                            <m:t>−</m:t>
                          </m:r>
                          <m:sSub>
                            <m:sSubPr>
                              <m:ctrlPr>
                                <a:rPr lang="en-US" sz="1800" b="0" i="1" smtClean="0">
                                  <a:effectLst/>
                                  <a:latin typeface="Cambria Math" panose="02040503050406030204" pitchFamily="18" charset="0"/>
                                </a:rPr>
                              </m:ctrlPr>
                            </m:sSubPr>
                            <m:e>
                              <m:r>
                                <a:rPr lang="en-US" sz="1800" b="0" i="1" smtClean="0">
                                  <a:effectLst/>
                                  <a:latin typeface="Cambria Math" panose="02040503050406030204" pitchFamily="18" charset="0"/>
                                </a:rPr>
                                <m:t>𝑦</m:t>
                              </m:r>
                            </m:e>
                            <m:sub>
                              <m:r>
                                <a:rPr lang="en-US" sz="1800" b="0" i="1" smtClean="0">
                                  <a:effectLst/>
                                  <a:latin typeface="Cambria Math" panose="02040503050406030204" pitchFamily="18" charset="0"/>
                                </a:rPr>
                                <m:t>𝑖</m:t>
                              </m:r>
                            </m:sub>
                          </m:sSub>
                          <m:func>
                            <m:funcPr>
                              <m:ctrlPr>
                                <a:rPr lang="en-US" sz="1800" b="0" i="1" smtClean="0">
                                  <a:effectLst/>
                                  <a:latin typeface="Cambria Math" panose="02040503050406030204" pitchFamily="18" charset="0"/>
                                </a:rPr>
                              </m:ctrlPr>
                            </m:funcPr>
                            <m:fName>
                              <m:r>
                                <m:rPr>
                                  <m:sty m:val="p"/>
                                </m:rPr>
                                <a:rPr lang="en-US" sz="1800" b="0" i="0" smtClean="0">
                                  <a:effectLst/>
                                  <a:latin typeface="Cambria Math" panose="02040503050406030204" pitchFamily="18" charset="0"/>
                                </a:rPr>
                                <m:t>log</m:t>
                              </m:r>
                            </m:fName>
                            <m:e>
                              <m:r>
                                <a:rPr lang="en-US" sz="1800" b="0" i="1" smtClean="0">
                                  <a:effectLst/>
                                  <a:latin typeface="Cambria Math" panose="02040503050406030204" pitchFamily="18" charset="0"/>
                                </a:rPr>
                                <m:t>𝑞</m:t>
                              </m:r>
                              <m:r>
                                <a:rPr lang="en-US" sz="1800" b="0" i="1" smtClean="0">
                                  <a:effectLst/>
                                  <a:latin typeface="Cambria Math" panose="02040503050406030204" pitchFamily="18" charset="0"/>
                                </a:rPr>
                                <m:t>−</m:t>
                              </m:r>
                              <m:d>
                                <m:dPr>
                                  <m:ctrlPr>
                                    <a:rPr lang="en-US" sz="1800" b="0" i="1" smtClean="0">
                                      <a:effectLst/>
                                      <a:latin typeface="Cambria Math" panose="02040503050406030204" pitchFamily="18" charset="0"/>
                                    </a:rPr>
                                  </m:ctrlPr>
                                </m:dPr>
                                <m:e>
                                  <m:r>
                                    <a:rPr lang="en-US" sz="1800" b="0" i="1" smtClean="0">
                                      <a:effectLst/>
                                      <a:latin typeface="Cambria Math" panose="02040503050406030204" pitchFamily="18" charset="0"/>
                                    </a:rPr>
                                    <m:t>1−</m:t>
                                  </m:r>
                                  <m:sSub>
                                    <m:sSubPr>
                                      <m:ctrlPr>
                                        <a:rPr lang="en-US" sz="1800" b="0" i="1" smtClean="0">
                                          <a:effectLst/>
                                          <a:latin typeface="Cambria Math" panose="02040503050406030204" pitchFamily="18" charset="0"/>
                                        </a:rPr>
                                      </m:ctrlPr>
                                    </m:sSubPr>
                                    <m:e>
                                      <m:r>
                                        <a:rPr lang="en-US" sz="1800" b="0" i="1" smtClean="0">
                                          <a:effectLst/>
                                          <a:latin typeface="Cambria Math" panose="02040503050406030204" pitchFamily="18" charset="0"/>
                                        </a:rPr>
                                        <m:t>𝑦</m:t>
                                      </m:r>
                                    </m:e>
                                    <m:sub>
                                      <m:r>
                                        <a:rPr lang="en-US" sz="1800" b="0" i="1" smtClean="0">
                                          <a:effectLst/>
                                          <a:latin typeface="Cambria Math" panose="02040503050406030204" pitchFamily="18" charset="0"/>
                                        </a:rPr>
                                        <m:t>𝑖</m:t>
                                      </m:r>
                                    </m:sub>
                                  </m:sSub>
                                </m:e>
                              </m:d>
                              <m:func>
                                <m:funcPr>
                                  <m:ctrlPr>
                                    <a:rPr lang="en-US" sz="1800" b="0" i="1" smtClean="0">
                                      <a:effectLst/>
                                      <a:latin typeface="Cambria Math" panose="02040503050406030204" pitchFamily="18" charset="0"/>
                                    </a:rPr>
                                  </m:ctrlPr>
                                </m:funcPr>
                                <m:fName>
                                  <m:r>
                                    <m:rPr>
                                      <m:sty m:val="p"/>
                                    </m:rPr>
                                    <a:rPr lang="en-US" sz="1800" b="0" i="0" smtClean="0">
                                      <a:effectLst/>
                                      <a:latin typeface="Cambria Math" panose="02040503050406030204" pitchFamily="18" charset="0"/>
                                    </a:rPr>
                                    <m:t>log</m:t>
                                  </m:r>
                                </m:fName>
                                <m:e>
                                  <m:r>
                                    <a:rPr lang="en-US" sz="1800" b="0" i="1" smtClean="0">
                                      <a:effectLst/>
                                      <a:latin typeface="Cambria Math" panose="02040503050406030204" pitchFamily="18" charset="0"/>
                                    </a:rPr>
                                    <m:t>(1−</m:t>
                                  </m:r>
                                  <m:r>
                                    <a:rPr lang="en-US" sz="1800" b="0" i="1" smtClean="0">
                                      <a:effectLst/>
                                      <a:latin typeface="Cambria Math" panose="02040503050406030204" pitchFamily="18" charset="0"/>
                                    </a:rPr>
                                    <m:t>𝑞</m:t>
                                  </m:r>
                                </m:e>
                              </m:func>
                            </m:e>
                          </m:func>
                          <m:r>
                            <a:rPr lang="en-US" sz="1800" b="0" i="1" smtClean="0">
                              <a:effectLst/>
                              <a:latin typeface="Cambria Math" panose="02040503050406030204" pitchFamily="18" charset="0"/>
                            </a:rPr>
                            <m:t>)</m:t>
                          </m:r>
                        </m:e>
                      </m:nary>
                    </m:oMath>
                  </m:oMathPara>
                </a14:m>
                <a:endParaRPr lang="en-US" sz="1800" dirty="0">
                  <a:effectLst/>
                </a:endParaRPr>
              </a:p>
              <a:p>
                <a:r>
                  <a:rPr lang="en-US" sz="1800" dirty="0">
                    <a:effectLst/>
                  </a:rPr>
                  <a:t> should also minimized at </a:t>
                </a:r>
                <a14:m>
                  <m:oMath xmlns:m="http://schemas.openxmlformats.org/officeDocument/2006/math">
                    <m:r>
                      <a:rPr lang="en-US" sz="1800" i="1" dirty="0" smtClean="0">
                        <a:effectLst/>
                        <a:latin typeface="Cambria Math" panose="02040503050406030204" pitchFamily="18" charset="0"/>
                      </a:rPr>
                      <m:t>𝑞</m:t>
                    </m:r>
                    <m:r>
                      <a:rPr lang="en-US" sz="1800" i="1" dirty="0" smtClean="0">
                        <a:effectLst/>
                        <a:latin typeface="Cambria Math" panose="02040503050406030204" pitchFamily="18" charset="0"/>
                      </a:rPr>
                      <m:t> = </m:t>
                    </m:r>
                    <m:r>
                      <a:rPr lang="en-US" sz="1800" i="1" dirty="0" smtClean="0">
                        <a:effectLst/>
                        <a:latin typeface="Cambria Math" panose="02040503050406030204" pitchFamily="18" charset="0"/>
                      </a:rPr>
                      <m:t>𝑝</m:t>
                    </m:r>
                    <m:r>
                      <a:rPr lang="en-US" sz="1800" i="1" dirty="0" smtClean="0">
                        <a:effectLst/>
                        <a:latin typeface="Cambria Math" panose="02040503050406030204" pitchFamily="18" charset="0"/>
                      </a:rPr>
                      <m:t> </m:t>
                    </m:r>
                  </m:oMath>
                </a14:m>
                <a:r>
                  <a:rPr lang="en-US" sz="1800" dirty="0">
                    <a:effectLst/>
                  </a:rPr>
                  <a:t>since </a:t>
                </a:r>
                <a14:m>
                  <m:oMath xmlns:m="http://schemas.openxmlformats.org/officeDocument/2006/math">
                    <m:f>
                      <m:fPr>
                        <m:ctrlPr>
                          <a:rPr lang="en-US" sz="1800" b="0" i="1" smtClean="0">
                            <a:effectLst/>
                            <a:latin typeface="Cambria Math" panose="02040503050406030204" pitchFamily="18" charset="0"/>
                          </a:rPr>
                        </m:ctrlPr>
                      </m:fPr>
                      <m:num>
                        <m:r>
                          <a:rPr lang="en-US" sz="1800" b="0" i="1" smtClean="0">
                            <a:effectLst/>
                            <a:latin typeface="Cambria Math" panose="02040503050406030204" pitchFamily="18" charset="0"/>
                          </a:rPr>
                          <m:t>1</m:t>
                        </m:r>
                      </m:num>
                      <m:den>
                        <m:r>
                          <a:rPr lang="en-US" sz="1800" b="0" i="1" smtClean="0">
                            <a:effectLst/>
                            <a:latin typeface="Cambria Math" panose="02040503050406030204" pitchFamily="18" charset="0"/>
                          </a:rPr>
                          <m:t>𝑛</m:t>
                        </m:r>
                      </m:den>
                    </m:f>
                    <m:nary>
                      <m:naryPr>
                        <m:chr m:val="∑"/>
                        <m:subHide m:val="on"/>
                        <m:supHide m:val="on"/>
                        <m:ctrlPr>
                          <a:rPr lang="en-US" sz="1800" b="0" i="1" smtClean="0">
                            <a:effectLst/>
                            <a:latin typeface="Cambria Math" panose="02040503050406030204" pitchFamily="18" charset="0"/>
                          </a:rPr>
                        </m:ctrlPr>
                      </m:naryPr>
                      <m:sub/>
                      <m:sup/>
                      <m:e>
                        <m:sSub>
                          <m:sSubPr>
                            <m:ctrlPr>
                              <a:rPr lang="en-US" sz="1800" b="0" i="1" smtClean="0">
                                <a:effectLst/>
                                <a:latin typeface="Cambria Math" panose="02040503050406030204" pitchFamily="18" charset="0"/>
                              </a:rPr>
                            </m:ctrlPr>
                          </m:sSubPr>
                          <m:e>
                            <m:r>
                              <a:rPr lang="en-US" sz="1800" b="0" i="1" smtClean="0">
                                <a:effectLst/>
                                <a:latin typeface="Cambria Math" panose="02040503050406030204" pitchFamily="18" charset="0"/>
                              </a:rPr>
                              <m:t>𝑦</m:t>
                            </m:r>
                          </m:e>
                          <m:sub>
                            <m:r>
                              <a:rPr lang="en-US" sz="1800" b="0" i="1" smtClean="0">
                                <a:effectLst/>
                                <a:latin typeface="Cambria Math" panose="02040503050406030204" pitchFamily="18" charset="0"/>
                              </a:rPr>
                              <m:t>𝑖</m:t>
                            </m:r>
                          </m:sub>
                        </m:sSub>
                      </m:e>
                    </m:nary>
                  </m:oMath>
                </a14:m>
                <a:r>
                  <a:rPr lang="en-US" sz="1800" dirty="0">
                    <a:effectLst/>
                  </a:rPr>
                  <a:t> converges to </a:t>
                </a:r>
                <a14:m>
                  <m:oMath xmlns:m="http://schemas.openxmlformats.org/officeDocument/2006/math">
                    <m:r>
                      <a:rPr lang="en-US" sz="1800" i="1" dirty="0" smtClean="0">
                        <a:effectLst/>
                        <a:latin typeface="Cambria Math" panose="02040503050406030204" pitchFamily="18" charset="0"/>
                      </a:rPr>
                      <m:t>𝑝</m:t>
                    </m:r>
                  </m:oMath>
                </a14:m>
                <a:r>
                  <a:rPr lang="en-US" sz="1800" dirty="0">
                    <a:effectLst/>
                  </a:rPr>
                  <a:t> while </a:t>
                </a:r>
                <a14:m>
                  <m:oMath xmlns:m="http://schemas.openxmlformats.org/officeDocument/2006/math">
                    <m:f>
                      <m:fPr>
                        <m:ctrlPr>
                          <a:rPr lang="en-US" i="1">
                            <a:effectLst/>
                            <a:latin typeface="Cambria Math" panose="02040503050406030204" pitchFamily="18" charset="0"/>
                          </a:rPr>
                        </m:ctrlPr>
                      </m:fPr>
                      <m:num>
                        <m:r>
                          <a:rPr lang="en-US" i="1">
                            <a:effectLst/>
                            <a:latin typeface="Cambria Math" panose="02040503050406030204" pitchFamily="18" charset="0"/>
                          </a:rPr>
                          <m:t>1</m:t>
                        </m:r>
                      </m:num>
                      <m:den>
                        <m:r>
                          <a:rPr lang="en-US" i="1">
                            <a:effectLst/>
                            <a:latin typeface="Cambria Math" panose="02040503050406030204" pitchFamily="18" charset="0"/>
                          </a:rPr>
                          <m:t>𝑛</m:t>
                        </m:r>
                      </m:den>
                    </m:f>
                    <m:nary>
                      <m:naryPr>
                        <m:chr m:val="∑"/>
                        <m:subHide m:val="on"/>
                        <m:supHide m:val="on"/>
                        <m:ctrlPr>
                          <a:rPr lang="en-US" i="1">
                            <a:effectLst/>
                            <a:latin typeface="Cambria Math" panose="02040503050406030204" pitchFamily="18" charset="0"/>
                          </a:rPr>
                        </m:ctrlPr>
                      </m:naryPr>
                      <m:sub/>
                      <m:sup/>
                      <m:e>
                        <m:r>
                          <a:rPr lang="en-US" b="0" i="1" smtClean="0">
                            <a:effectLst/>
                            <a:latin typeface="Cambria Math" panose="02040503050406030204" pitchFamily="18" charset="0"/>
                          </a:rPr>
                          <m:t>(</m:t>
                        </m:r>
                        <m:sSub>
                          <m:sSubPr>
                            <m:ctrlPr>
                              <a:rPr lang="en-US" i="1">
                                <a:effectLst/>
                                <a:latin typeface="Cambria Math" panose="02040503050406030204" pitchFamily="18" charset="0"/>
                              </a:rPr>
                            </m:ctrlPr>
                          </m:sSubPr>
                          <m:e>
                            <m:r>
                              <a:rPr lang="en-US" b="0" i="1" smtClean="0">
                                <a:effectLst/>
                                <a:latin typeface="Cambria Math" panose="02040503050406030204" pitchFamily="18" charset="0"/>
                              </a:rPr>
                              <m:t>1− </m:t>
                            </m:r>
                            <m:r>
                              <a:rPr lang="en-US" i="1">
                                <a:effectLst/>
                                <a:latin typeface="Cambria Math" panose="02040503050406030204" pitchFamily="18" charset="0"/>
                              </a:rPr>
                              <m:t>𝑦</m:t>
                            </m:r>
                          </m:e>
                          <m:sub>
                            <m:r>
                              <a:rPr lang="en-US" i="1">
                                <a:effectLst/>
                                <a:latin typeface="Cambria Math" panose="02040503050406030204" pitchFamily="18" charset="0"/>
                              </a:rPr>
                              <m:t>𝑖</m:t>
                            </m:r>
                          </m:sub>
                        </m:sSub>
                        <m:r>
                          <a:rPr lang="en-US" b="0" i="1" smtClean="0">
                            <a:effectLst/>
                            <a:latin typeface="Cambria Math" panose="02040503050406030204" pitchFamily="18" charset="0"/>
                          </a:rPr>
                          <m:t>)</m:t>
                        </m:r>
                      </m:e>
                    </m:nary>
                  </m:oMath>
                </a14:m>
                <a:r>
                  <a:rPr lang="en-US" sz="1800" dirty="0">
                    <a:effectLst/>
                  </a:rPr>
                  <a:t>, </a:t>
                </a:r>
                <a14:m>
                  <m:oMath xmlns:m="http://schemas.openxmlformats.org/officeDocument/2006/math">
                    <m:r>
                      <a:rPr lang="en-US" sz="1800" i="1" dirty="0" smtClean="0">
                        <a:effectLst/>
                        <a:latin typeface="Cambria Math" panose="02040503050406030204" pitchFamily="18" charset="0"/>
                      </a:rPr>
                      <m:t>1−</m:t>
                    </m:r>
                    <m:r>
                      <a:rPr lang="en-US" sz="1800" i="1" dirty="0" smtClean="0">
                        <a:effectLst/>
                        <a:latin typeface="Cambria Math" panose="02040503050406030204" pitchFamily="18" charset="0"/>
                      </a:rPr>
                      <m:t>𝑝</m:t>
                    </m:r>
                  </m:oMath>
                </a14:m>
                <a:r>
                  <a:rPr lang="en-US" sz="1800" dirty="0">
                    <a:effectLst/>
                  </a:rPr>
                  <a:t>.</a:t>
                </a:r>
              </a:p>
            </p:txBody>
          </p:sp>
        </mc:Choice>
        <mc:Fallback xmlns="">
          <p:sp>
            <p:nvSpPr>
              <p:cNvPr id="4" name="TextBox 3">
                <a:extLst>
                  <a:ext uri="{FF2B5EF4-FFF2-40B4-BE49-F238E27FC236}">
                    <a16:creationId xmlns:a16="http://schemas.microsoft.com/office/drawing/2014/main" id="{47AF228B-E219-4FD9-B8A5-CF584AF3B49C}"/>
                  </a:ext>
                </a:extLst>
              </p:cNvPr>
              <p:cNvSpPr txBox="1">
                <a:spLocks noRot="1" noChangeAspect="1" noMove="1" noResize="1" noEditPoints="1" noAdjustHandles="1" noChangeArrowheads="1" noChangeShapeType="1" noTextEdit="1"/>
              </p:cNvSpPr>
              <p:nvPr/>
            </p:nvSpPr>
            <p:spPr>
              <a:xfrm>
                <a:off x="669035" y="1941922"/>
                <a:ext cx="10853927" cy="2263697"/>
              </a:xfrm>
              <a:prstGeom prst="rect">
                <a:avLst/>
              </a:prstGeom>
              <a:blipFill>
                <a:blip r:embed="rId2"/>
                <a:stretch>
                  <a:fillRect l="-506" t="-1887" b="-272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48E434D-C411-4668-B1A4-76140D00BF27}"/>
                  </a:ext>
                </a:extLst>
              </p:cNvPr>
              <p:cNvSpPr txBox="1"/>
              <p:nvPr/>
            </p:nvSpPr>
            <p:spPr>
              <a:xfrm>
                <a:off x="669035" y="4449452"/>
                <a:ext cx="10853927" cy="1956561"/>
              </a:xfrm>
              <a:prstGeom prst="rect">
                <a:avLst/>
              </a:prstGeom>
              <a:solidFill>
                <a:schemeClr val="accent6">
                  <a:lumMod val="40000"/>
                  <a:lumOff val="60000"/>
                </a:schemeClr>
              </a:solidFill>
            </p:spPr>
            <p:txBody>
              <a:bodyPr wrap="square" rtlCol="0">
                <a:spAutoFit/>
              </a:bodyPr>
              <a:lstStyle/>
              <a:p>
                <a:r>
                  <a:rPr lang="en-US" sz="1800" dirty="0">
                    <a:effectLst>
                      <a:outerShdw blurRad="38100" dist="38100" dir="2700000" algn="tl">
                        <a:srgbClr val="000000">
                          <a:alpha val="43137"/>
                        </a:srgbClr>
                      </a:outerShdw>
                    </a:effectLst>
                  </a:rPr>
                  <a:t>Final formulation of logistic regression:</a:t>
                </a:r>
              </a:p>
              <a:p>
                <a:r>
                  <a:rPr lang="en-US" sz="1800" dirty="0">
                    <a:effectLst>
                      <a:outerShdw blurRad="38100" dist="38100" dir="2700000" algn="tl">
                        <a:srgbClr val="000000">
                          <a:alpha val="43137"/>
                        </a:srgbClr>
                      </a:outerShdw>
                    </a:effectLst>
                  </a:rPr>
                  <a:t>Data: </a:t>
                </a:r>
                <a:r>
                  <a:rPr lang="en-US" sz="1800" dirty="0"/>
                  <a:t>A sequence of input-output pairs </a:t>
                </a:r>
                <a14:m>
                  <m:oMath xmlns:m="http://schemas.openxmlformats.org/officeDocument/2006/math">
                    <m:d>
                      <m:dPr>
                        <m:ctrlPr>
                          <a:rPr lang="en-US" sz="1800" i="1" dirty="0" smtClean="0">
                            <a:latin typeface="Cambria Math" panose="02040503050406030204" pitchFamily="18" charset="0"/>
                          </a:rPr>
                        </m:ctrlPr>
                      </m:dPr>
                      <m:e>
                        <m:sSub>
                          <m:sSubPr>
                            <m:ctrlPr>
                              <a:rPr lang="en-US" sz="1800" b="0" i="1" dirty="0" smtClean="0">
                                <a:latin typeface="Cambria Math" panose="02040503050406030204" pitchFamily="18" charset="0"/>
                              </a:rPr>
                            </m:ctrlPr>
                          </m:sSubPr>
                          <m:e>
                            <m:acc>
                              <m:accPr>
                                <m:chr m:val="⃗"/>
                                <m:ctrlPr>
                                  <a:rPr lang="en-US" sz="1800" i="1" dirty="0" smtClean="0">
                                    <a:latin typeface="Cambria Math" panose="02040503050406030204" pitchFamily="18" charset="0"/>
                                  </a:rPr>
                                </m:ctrlPr>
                              </m:accPr>
                              <m:e>
                                <m:r>
                                  <a:rPr lang="en-US" sz="1800" b="0" i="1" dirty="0" smtClean="0">
                                    <a:latin typeface="Cambria Math" panose="02040503050406030204" pitchFamily="18" charset="0"/>
                                  </a:rPr>
                                  <m:t>𝑥</m:t>
                                </m:r>
                              </m:e>
                            </m:acc>
                          </m:e>
                          <m:sub>
                            <m:r>
                              <a:rPr lang="en-US" sz="1800" b="0" i="1" dirty="0" smtClean="0">
                                <a:latin typeface="Cambria Math" panose="02040503050406030204" pitchFamily="18" charset="0"/>
                              </a:rPr>
                              <m:t>1</m:t>
                            </m:r>
                          </m:sub>
                        </m:sSub>
                        <m:r>
                          <a:rPr lang="en-US" sz="1800" i="1" dirty="0" smtClean="0">
                            <a:latin typeface="Cambria Math" panose="02040503050406030204" pitchFamily="18" charset="0"/>
                          </a:rPr>
                          <m:t>, </m:t>
                        </m:r>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𝑦</m:t>
                            </m:r>
                          </m:e>
                          <m:sub>
                            <m:r>
                              <a:rPr lang="en-US" sz="1800" i="1" dirty="0" smtClean="0">
                                <a:latin typeface="Cambria Math" panose="02040503050406030204" pitchFamily="18" charset="0"/>
                              </a:rPr>
                              <m:t>1</m:t>
                            </m:r>
                          </m:sub>
                        </m:sSub>
                      </m:e>
                    </m:d>
                    <m:r>
                      <a:rPr lang="en-US" sz="1800" i="1" dirty="0" smtClean="0">
                        <a:latin typeface="Cambria Math" panose="02040503050406030204" pitchFamily="18" charset="0"/>
                      </a:rPr>
                      <m:t>,</m:t>
                    </m:r>
                    <m:r>
                      <a:rPr lang="en-US" sz="1800" b="0" i="1" dirty="0" smtClean="0">
                        <a:latin typeface="Cambria Math" panose="02040503050406030204" pitchFamily="18" charset="0"/>
                      </a:rPr>
                      <m:t>…, </m:t>
                    </m:r>
                    <m:d>
                      <m:dPr>
                        <m:ctrlPr>
                          <a:rPr lang="en-US" sz="1800" b="0" i="1" dirty="0" smtClean="0">
                            <a:latin typeface="Cambria Math" panose="02040503050406030204" pitchFamily="18" charset="0"/>
                          </a:rPr>
                        </m:ctrlPr>
                      </m:dPr>
                      <m:e>
                        <m:sSub>
                          <m:sSubPr>
                            <m:ctrlPr>
                              <a:rPr lang="en-US" sz="1800" i="1" dirty="0">
                                <a:latin typeface="Cambria Math" panose="02040503050406030204" pitchFamily="18" charset="0"/>
                              </a:rPr>
                            </m:ctrlPr>
                          </m:sSubPr>
                          <m:e>
                            <m:acc>
                              <m:accPr>
                                <m:chr m:val="⃗"/>
                                <m:ctrlPr>
                                  <a:rPr lang="en-US" sz="1800" i="1" dirty="0">
                                    <a:latin typeface="Cambria Math" panose="02040503050406030204" pitchFamily="18" charset="0"/>
                                  </a:rPr>
                                </m:ctrlPr>
                              </m:accPr>
                              <m:e>
                                <m:r>
                                  <a:rPr lang="en-US" sz="1800" i="1" dirty="0">
                                    <a:latin typeface="Cambria Math" panose="02040503050406030204" pitchFamily="18" charset="0"/>
                                  </a:rPr>
                                  <m:t>𝑥</m:t>
                                </m:r>
                              </m:e>
                            </m:acc>
                          </m:e>
                          <m:sub>
                            <m:r>
                              <a:rPr lang="en-US" sz="1800" b="0" i="1" dirty="0" smtClean="0">
                                <a:latin typeface="Cambria Math" panose="02040503050406030204" pitchFamily="18" charset="0"/>
                              </a:rPr>
                              <m:t>𝑛</m:t>
                            </m:r>
                          </m:sub>
                        </m:sSub>
                        <m:r>
                          <a:rPr lang="en-US" sz="1800" b="0" i="1" dirty="0" smtClean="0">
                            <a:latin typeface="Cambria Math" panose="02040503050406030204" pitchFamily="18" charset="0"/>
                          </a:rPr>
                          <m:t>, </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𝑦</m:t>
                            </m:r>
                          </m:e>
                          <m:sub>
                            <m:r>
                              <a:rPr lang="en-US" sz="1800" b="0" i="1" dirty="0" smtClean="0">
                                <a:latin typeface="Cambria Math" panose="02040503050406030204" pitchFamily="18" charset="0"/>
                              </a:rPr>
                              <m:t>𝑛</m:t>
                            </m:r>
                          </m:sub>
                        </m:sSub>
                      </m:e>
                    </m:d>
                  </m:oMath>
                </a14:m>
                <a:r>
                  <a:rPr lang="en-US" sz="1800" b="0" dirty="0"/>
                  <a:t>, where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oMath>
                </a14:m>
                <a:r>
                  <a:rPr lang="en-US" sz="1800" b="0" dirty="0"/>
                  <a:t> is either </a:t>
                </a:r>
                <a14:m>
                  <m:oMath xmlns:m="http://schemas.openxmlformats.org/officeDocument/2006/math">
                    <m:r>
                      <a:rPr lang="en-US" sz="1800" b="0" i="1" smtClean="0">
                        <a:latin typeface="Cambria Math" panose="02040503050406030204" pitchFamily="18" charset="0"/>
                      </a:rPr>
                      <m:t>0</m:t>
                    </m:r>
                  </m:oMath>
                </a14:m>
                <a:r>
                  <a:rPr lang="en-US" sz="1800" b="0" dirty="0"/>
                  <a:t> or </a:t>
                </a:r>
                <a14:m>
                  <m:oMath xmlns:m="http://schemas.openxmlformats.org/officeDocument/2006/math">
                    <m:r>
                      <a:rPr lang="en-US" sz="1800" b="0" i="1" smtClean="0">
                        <a:latin typeface="Cambria Math" panose="02040503050406030204" pitchFamily="18" charset="0"/>
                      </a:rPr>
                      <m:t>1</m:t>
                    </m:r>
                  </m:oMath>
                </a14:m>
                <a:r>
                  <a:rPr lang="en-US" sz="1800" b="0" dirty="0"/>
                  <a:t>.</a:t>
                </a:r>
              </a:p>
              <a:p>
                <a:r>
                  <a:rPr lang="en-US" dirty="0">
                    <a:effectLst>
                      <a:outerShdw blurRad="38100" dist="38100" dir="2700000" algn="tl">
                        <a:srgbClr val="000000">
                          <a:alpha val="43137"/>
                        </a:srgbClr>
                      </a:outerShdw>
                    </a:effectLst>
                  </a:rPr>
                  <a:t>Goal</a:t>
                </a:r>
                <a:r>
                  <a:rPr lang="en-US" sz="1800" b="0" dirty="0">
                    <a:effectLst>
                      <a:outerShdw blurRad="38100" dist="38100" dir="2700000" algn="tl">
                        <a:srgbClr val="000000">
                          <a:alpha val="43137"/>
                        </a:srgbClr>
                      </a:outerShdw>
                    </a:effectLst>
                  </a:rPr>
                  <a:t>: </a:t>
                </a:r>
                <a:r>
                  <a:rPr lang="en-US" sz="1800" b="0" dirty="0"/>
                  <a:t>find vector </a:t>
                </a:r>
                <a14:m>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𝑎</m:t>
                        </m:r>
                      </m:e>
                    </m:acc>
                  </m:oMath>
                </a14:m>
                <a:r>
                  <a:rPr lang="en-US" sz="1800" b="0" dirty="0"/>
                  <a:t> and scalar </a:t>
                </a:r>
                <a14:m>
                  <m:oMath xmlns:m="http://schemas.openxmlformats.org/officeDocument/2006/math">
                    <m:r>
                      <a:rPr lang="en-US" sz="1800" b="0" i="1" smtClean="0">
                        <a:latin typeface="Cambria Math" panose="02040503050406030204" pitchFamily="18" charset="0"/>
                      </a:rPr>
                      <m:t>𝑏</m:t>
                    </m:r>
                  </m:oMath>
                </a14:m>
                <a:r>
                  <a:rPr lang="en-US" sz="1800" b="0" dirty="0"/>
                  <a:t> such that</a:t>
                </a:r>
              </a:p>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smtClean="0">
                              <a:latin typeface="Cambria Math" panose="02040503050406030204" pitchFamily="18" charset="0"/>
                            </a:rPr>
                            <m:t>𝐶𝐸</m:t>
                          </m:r>
                        </m:sub>
                      </m:sSub>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d>
                                <m:dPr>
                                  <m:begChr m:val="⟨"/>
                                  <m:endChr m:val="⟩"/>
                                  <m:ctrlPr>
                                    <a:rPr lang="en-US"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𝑎</m:t>
                                      </m:r>
                                    </m:e>
                                  </m:acc>
                                  <m:r>
                                    <a:rPr lang="en-US" i="1">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−(1−</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𝑎</m:t>
                                      </m:r>
                                    </m:e>
                                  </m:acc>
                                  <m:r>
                                    <a:rPr lang="en-US" i="1">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d>
                        </m:e>
                      </m:nary>
                    </m:oMath>
                  </m:oMathPara>
                </a14:m>
                <a:endParaRPr lang="en-US" sz="1800" b="0" dirty="0"/>
              </a:p>
              <a:p>
                <a:r>
                  <a:rPr lang="en-US" dirty="0"/>
                  <a:t>i</a:t>
                </a:r>
                <a:r>
                  <a:rPr lang="en-US" sz="1800" b="0" dirty="0"/>
                  <a:t>s minimized. </a:t>
                </a:r>
                <a:r>
                  <a:rPr lang="en-US" sz="1800" b="0" dirty="0">
                    <a:solidFill>
                      <a:schemeClr val="tx1"/>
                    </a:solidFill>
                  </a:rPr>
                  <a:t>Note that </a:t>
                </a:r>
                <a14:m>
                  <m:oMath xmlns:m="http://schemas.openxmlformats.org/officeDocument/2006/math">
                    <m:r>
                      <a:rPr lang="en-US" sz="1800" b="0" i="1" smtClean="0">
                        <a:solidFill>
                          <a:schemeClr val="tx1"/>
                        </a:solidFill>
                        <a:latin typeface="Cambria Math" panose="02040503050406030204" pitchFamily="18" charset="0"/>
                      </a:rPr>
                      <m:t>1−</m:t>
                    </m:r>
                    <m:r>
                      <a:rPr lang="en-US" sz="1800" b="0" i="1" smtClean="0">
                        <a:solidFill>
                          <a:schemeClr val="tx1"/>
                        </a:solidFill>
                        <a:latin typeface="Cambria Math" panose="02040503050406030204" pitchFamily="18" charset="0"/>
                        <a:ea typeface="Cambria Math" panose="02040503050406030204" pitchFamily="18" charset="0"/>
                      </a:rPr>
                      <m:t>𝜎</m:t>
                    </m:r>
                    <m:d>
                      <m:dPr>
                        <m:ctrlPr>
                          <a:rPr lang="en-US" sz="1800" b="0" i="1" smtClean="0">
                            <a:solidFill>
                              <a:schemeClr val="tx1"/>
                            </a:solidFill>
                            <a:latin typeface="Cambria Math" panose="02040503050406030204" pitchFamily="18" charset="0"/>
                            <a:ea typeface="Cambria Math" panose="02040503050406030204" pitchFamily="18" charset="0"/>
                          </a:rPr>
                        </m:ctrlPr>
                      </m:dPr>
                      <m:e>
                        <m:r>
                          <a:rPr lang="en-US" sz="1800" b="0" i="1" smtClean="0">
                            <a:solidFill>
                              <a:schemeClr val="tx1"/>
                            </a:solidFill>
                            <a:latin typeface="Cambria Math" panose="02040503050406030204" pitchFamily="18" charset="0"/>
                            <a:ea typeface="Cambria Math" panose="02040503050406030204" pitchFamily="18" charset="0"/>
                          </a:rPr>
                          <m:t>𝑥</m:t>
                        </m:r>
                      </m:e>
                    </m:d>
                    <m:r>
                      <a:rPr lang="en-US" sz="1800" b="0" i="1" smtClean="0">
                        <a:solidFill>
                          <a:schemeClr val="tx1"/>
                        </a:solidFill>
                        <a:latin typeface="Cambria Math" panose="02040503050406030204" pitchFamily="18" charset="0"/>
                        <a:ea typeface="Cambria Math" panose="02040503050406030204" pitchFamily="18" charset="0"/>
                      </a:rPr>
                      <m:t>= </m:t>
                    </m:r>
                    <m:r>
                      <a:rPr lang="en-US" sz="1800" b="0" i="1" smtClean="0">
                        <a:solidFill>
                          <a:schemeClr val="tx1"/>
                        </a:solidFill>
                        <a:latin typeface="Cambria Math" panose="02040503050406030204" pitchFamily="18" charset="0"/>
                        <a:ea typeface="Cambria Math" panose="02040503050406030204" pitchFamily="18" charset="0"/>
                      </a:rPr>
                      <m:t>𝜎</m:t>
                    </m:r>
                    <m:d>
                      <m:dPr>
                        <m:ctrlPr>
                          <a:rPr lang="en-US" sz="1800" b="0" i="1" smtClean="0">
                            <a:solidFill>
                              <a:schemeClr val="tx1"/>
                            </a:solidFill>
                            <a:latin typeface="Cambria Math" panose="02040503050406030204" pitchFamily="18" charset="0"/>
                            <a:ea typeface="Cambria Math" panose="02040503050406030204" pitchFamily="18" charset="0"/>
                          </a:rPr>
                        </m:ctrlPr>
                      </m:dPr>
                      <m:e>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𝑥</m:t>
                        </m:r>
                      </m:e>
                    </m:d>
                  </m:oMath>
                </a14:m>
                <a:r>
                  <a:rPr lang="en-US" sz="1800" b="0" dirty="0">
                    <a:solidFill>
                      <a:schemeClr val="tx1"/>
                    </a:solidFill>
                  </a:rPr>
                  <a:t> and hence the second term in </a:t>
                </a:r>
                <a14:m>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𝐿</m:t>
                        </m:r>
                      </m:e>
                      <m:sub>
                        <m:r>
                          <a:rPr lang="en-US" sz="1800" b="0" i="1" smtClean="0">
                            <a:solidFill>
                              <a:schemeClr val="tx1"/>
                            </a:solidFill>
                            <a:latin typeface="Cambria Math" panose="02040503050406030204" pitchFamily="18" charset="0"/>
                          </a:rPr>
                          <m:t>𝐶𝐸</m:t>
                        </m:r>
                      </m:sub>
                    </m:sSub>
                  </m:oMath>
                </a14:m>
                <a:r>
                  <a:rPr lang="en-US" sz="1800" b="0" dirty="0">
                    <a:solidFill>
                      <a:schemeClr val="tx1"/>
                    </a:solidFill>
                  </a:rPr>
                  <a:t>.</a:t>
                </a:r>
                <a:endParaRPr lang="en-US" sz="1800" b="0" dirty="0"/>
              </a:p>
            </p:txBody>
          </p:sp>
        </mc:Choice>
        <mc:Fallback xmlns="">
          <p:sp>
            <p:nvSpPr>
              <p:cNvPr id="6" name="TextBox 5">
                <a:extLst>
                  <a:ext uri="{FF2B5EF4-FFF2-40B4-BE49-F238E27FC236}">
                    <a16:creationId xmlns:a16="http://schemas.microsoft.com/office/drawing/2014/main" id="{748E434D-C411-4668-B1A4-76140D00BF27}"/>
                  </a:ext>
                </a:extLst>
              </p:cNvPr>
              <p:cNvSpPr txBox="1">
                <a:spLocks noRot="1" noChangeAspect="1" noMove="1" noResize="1" noEditPoints="1" noAdjustHandles="1" noChangeArrowheads="1" noChangeShapeType="1" noTextEdit="1"/>
              </p:cNvSpPr>
              <p:nvPr/>
            </p:nvSpPr>
            <p:spPr>
              <a:xfrm>
                <a:off x="669035" y="4449452"/>
                <a:ext cx="10853927" cy="1956561"/>
              </a:xfrm>
              <a:prstGeom prst="rect">
                <a:avLst/>
              </a:prstGeom>
              <a:blipFill>
                <a:blip r:embed="rId3"/>
                <a:stretch>
                  <a:fillRect l="-506" t="-1869" b="-4050"/>
                </a:stretch>
              </a:blipFill>
            </p:spPr>
            <p:txBody>
              <a:bodyPr/>
              <a:lstStyle/>
              <a:p>
                <a:r>
                  <a:rPr lang="en-US">
                    <a:noFill/>
                  </a:rPr>
                  <a:t> </a:t>
                </a:r>
              </a:p>
            </p:txBody>
          </p:sp>
        </mc:Fallback>
      </mc:AlternateContent>
    </p:spTree>
    <p:extLst>
      <p:ext uri="{BB962C8B-B14F-4D97-AF65-F5344CB8AC3E}">
        <p14:creationId xmlns:p14="http://schemas.microsoft.com/office/powerpoint/2010/main" val="232521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459B8-5B6E-4AE4-9BAC-02B2E89130F7}"/>
              </a:ext>
            </a:extLst>
          </p:cNvPr>
          <p:cNvSpPr>
            <a:spLocks noGrp="1"/>
          </p:cNvSpPr>
          <p:nvPr>
            <p:ph type="title"/>
          </p:nvPr>
        </p:nvSpPr>
        <p:spPr>
          <a:xfrm>
            <a:off x="838200" y="365125"/>
            <a:ext cx="10515600" cy="1325563"/>
          </a:xfrm>
        </p:spPr>
        <p:txBody>
          <a:bodyPr>
            <a:normAutofit/>
          </a:bodyPr>
          <a:lstStyle/>
          <a:p>
            <a:r>
              <a:rPr lang="en-US" sz="3600" dirty="0">
                <a:effectLst>
                  <a:outerShdw blurRad="38100" dist="38100" dir="2700000" algn="tl">
                    <a:srgbClr val="000000">
                      <a:alpha val="43137"/>
                    </a:srgbClr>
                  </a:outerShdw>
                </a:effectLst>
              </a:rPr>
              <a:t>Regression goes wrong, regularization saves the day</a:t>
            </a:r>
            <a:endParaRPr lang="en-US" sz="2000" dirty="0">
              <a:effectLst>
                <a:outerShdw blurRad="38100" dist="38100" dir="2700000" algn="tl">
                  <a:srgbClr val="000000">
                    <a:alpha val="43137"/>
                  </a:srgbClr>
                </a:outerShdw>
              </a:effectLs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233D12A-6B66-4290-B584-10CD4D473E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9847" y="2533179"/>
            <a:ext cx="4508222" cy="2884871"/>
          </a:xfrm>
        </p:spPr>
      </p:pic>
      <p:pic>
        <p:nvPicPr>
          <p:cNvPr id="4" name="Picture 3">
            <a:extLst>
              <a:ext uri="{FF2B5EF4-FFF2-40B4-BE49-F238E27FC236}">
                <a16:creationId xmlns:a16="http://schemas.microsoft.com/office/drawing/2014/main" id="{CC6B61C9-97B1-4083-ABEB-153F2E4EB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7915" y="2216804"/>
            <a:ext cx="3517622" cy="3517622"/>
          </a:xfrm>
          <a:prstGeom prst="rect">
            <a:avLst/>
          </a:prstGeom>
        </p:spPr>
      </p:pic>
      <p:sp>
        <p:nvSpPr>
          <p:cNvPr id="6" name="TextBox 5">
            <a:extLst>
              <a:ext uri="{FF2B5EF4-FFF2-40B4-BE49-F238E27FC236}">
                <a16:creationId xmlns:a16="http://schemas.microsoft.com/office/drawing/2014/main" id="{74539557-5EAC-4160-BB48-CBF42516651A}"/>
              </a:ext>
            </a:extLst>
          </p:cNvPr>
          <p:cNvSpPr txBox="1"/>
          <p:nvPr/>
        </p:nvSpPr>
        <p:spPr>
          <a:xfrm>
            <a:off x="7107810" y="5656082"/>
            <a:ext cx="3770722" cy="307777"/>
          </a:xfrm>
          <a:prstGeom prst="rect">
            <a:avLst/>
          </a:prstGeom>
          <a:noFill/>
        </p:spPr>
        <p:txBody>
          <a:bodyPr wrap="square" rtlCol="0">
            <a:spAutoFit/>
          </a:bodyPr>
          <a:lstStyle/>
          <a:p>
            <a:r>
              <a:rPr lang="en-US" sz="1400" dirty="0">
                <a:solidFill>
                  <a:schemeClr val="bg2">
                    <a:lumMod val="75000"/>
                  </a:schemeClr>
                </a:solidFill>
              </a:rPr>
              <a:t>Wiki https://en.wikipedia.org/wiki/Overfitting</a:t>
            </a:r>
          </a:p>
        </p:txBody>
      </p:sp>
      <p:sp>
        <p:nvSpPr>
          <p:cNvPr id="7" name="TextBox 6">
            <a:extLst>
              <a:ext uri="{FF2B5EF4-FFF2-40B4-BE49-F238E27FC236}">
                <a16:creationId xmlns:a16="http://schemas.microsoft.com/office/drawing/2014/main" id="{36FB5ED0-779B-4A92-AB7A-0525A3E3A120}"/>
              </a:ext>
            </a:extLst>
          </p:cNvPr>
          <p:cNvSpPr txBox="1"/>
          <p:nvPr/>
        </p:nvSpPr>
        <p:spPr>
          <a:xfrm>
            <a:off x="2494605" y="5462123"/>
            <a:ext cx="1938706" cy="307777"/>
          </a:xfrm>
          <a:prstGeom prst="rect">
            <a:avLst/>
          </a:prstGeom>
          <a:noFill/>
        </p:spPr>
        <p:txBody>
          <a:bodyPr wrap="square" rtlCol="0">
            <a:spAutoFit/>
          </a:bodyPr>
          <a:lstStyle/>
          <a:p>
            <a:r>
              <a:rPr lang="en-US" sz="1400" dirty="0">
                <a:solidFill>
                  <a:schemeClr val="bg2">
                    <a:lumMod val="75000"/>
                  </a:schemeClr>
                </a:solidFill>
              </a:rPr>
              <a:t>https://xkcd.com/605/</a:t>
            </a:r>
          </a:p>
        </p:txBody>
      </p:sp>
    </p:spTree>
    <p:extLst>
      <p:ext uri="{BB962C8B-B14F-4D97-AF65-F5344CB8AC3E}">
        <p14:creationId xmlns:p14="http://schemas.microsoft.com/office/powerpoint/2010/main" val="3258003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459B8-5B6E-4AE4-9BAC-02B2E89130F7}"/>
              </a:ext>
            </a:extLst>
          </p:cNvPr>
          <p:cNvSpPr>
            <a:spLocks noGrp="1"/>
          </p:cNvSpPr>
          <p:nvPr>
            <p:ph type="title"/>
          </p:nvPr>
        </p:nvSpPr>
        <p:spPr>
          <a:xfrm>
            <a:off x="669035" y="365125"/>
            <a:ext cx="10853928" cy="1325563"/>
          </a:xfrm>
        </p:spPr>
        <p:txBody>
          <a:bodyPr>
            <a:normAutofit/>
          </a:bodyPr>
          <a:lstStyle/>
          <a:p>
            <a:r>
              <a:rPr lang="en-US" sz="3600" dirty="0">
                <a:effectLst>
                  <a:outerShdw blurRad="38100" dist="38100" dir="2700000" algn="tl">
                    <a:srgbClr val="000000">
                      <a:alpha val="43137"/>
                    </a:srgbClr>
                  </a:outerShdw>
                </a:effectLst>
              </a:rPr>
              <a:t>Regression</a:t>
            </a:r>
            <a:r>
              <a:rPr lang="en-US" sz="3400" dirty="0">
                <a:effectLst>
                  <a:outerShdw blurRad="38100" dist="38100" dir="2700000" algn="tl">
                    <a:srgbClr val="000000">
                      <a:alpha val="43137"/>
                    </a:srgbClr>
                  </a:outerShdw>
                </a:effectLst>
              </a:rPr>
              <a:t> goes wrong, regularization saves the day</a:t>
            </a:r>
            <a:br>
              <a:rPr lang="en-US" sz="3400" dirty="0">
                <a:effectLst>
                  <a:outerShdw blurRad="38100" dist="38100" dir="2700000" algn="tl">
                    <a:srgbClr val="000000">
                      <a:alpha val="43137"/>
                    </a:srgbClr>
                  </a:outerShdw>
                </a:effectLst>
              </a:rPr>
            </a:br>
            <a:r>
              <a:rPr lang="en-US" sz="2000" dirty="0">
                <a:effectLst>
                  <a:outerShdw blurRad="38100" dist="38100" dir="2700000" algn="tl">
                    <a:srgbClr val="000000">
                      <a:alpha val="43137"/>
                    </a:srgbClr>
                  </a:outerShdw>
                </a:effectLst>
              </a:rPr>
              <a:t>(regression_3_regularization.ipynb)</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B7A4BE-2924-4FDF-BC74-475CF22D5C63}"/>
                  </a:ext>
                </a:extLst>
              </p:cNvPr>
              <p:cNvSpPr txBox="1"/>
              <p:nvPr/>
            </p:nvSpPr>
            <p:spPr>
              <a:xfrm>
                <a:off x="5973201" y="1968466"/>
                <a:ext cx="5549763" cy="4300023"/>
              </a:xfrm>
              <a:custGeom>
                <a:avLst/>
                <a:gdLst>
                  <a:gd name="connsiteX0" fmla="*/ 0 w 5549763"/>
                  <a:gd name="connsiteY0" fmla="*/ 0 h 4300023"/>
                  <a:gd name="connsiteX1" fmla="*/ 582725 w 5549763"/>
                  <a:gd name="connsiteY1" fmla="*/ 0 h 4300023"/>
                  <a:gd name="connsiteX2" fmla="*/ 1165450 w 5549763"/>
                  <a:gd name="connsiteY2" fmla="*/ 0 h 4300023"/>
                  <a:gd name="connsiteX3" fmla="*/ 1748175 w 5549763"/>
                  <a:gd name="connsiteY3" fmla="*/ 0 h 4300023"/>
                  <a:gd name="connsiteX4" fmla="*/ 2441896 w 5549763"/>
                  <a:gd name="connsiteY4" fmla="*/ 0 h 4300023"/>
                  <a:gd name="connsiteX5" fmla="*/ 2969123 w 5549763"/>
                  <a:gd name="connsiteY5" fmla="*/ 0 h 4300023"/>
                  <a:gd name="connsiteX6" fmla="*/ 3551848 w 5549763"/>
                  <a:gd name="connsiteY6" fmla="*/ 0 h 4300023"/>
                  <a:gd name="connsiteX7" fmla="*/ 4190071 w 5549763"/>
                  <a:gd name="connsiteY7" fmla="*/ 0 h 4300023"/>
                  <a:gd name="connsiteX8" fmla="*/ 4717299 w 5549763"/>
                  <a:gd name="connsiteY8" fmla="*/ 0 h 4300023"/>
                  <a:gd name="connsiteX9" fmla="*/ 5549763 w 5549763"/>
                  <a:gd name="connsiteY9" fmla="*/ 0 h 4300023"/>
                  <a:gd name="connsiteX10" fmla="*/ 5549763 w 5549763"/>
                  <a:gd name="connsiteY10" fmla="*/ 614289 h 4300023"/>
                  <a:gd name="connsiteX11" fmla="*/ 5549763 w 5549763"/>
                  <a:gd name="connsiteY11" fmla="*/ 1271578 h 4300023"/>
                  <a:gd name="connsiteX12" fmla="*/ 5549763 w 5549763"/>
                  <a:gd name="connsiteY12" fmla="*/ 1842867 h 4300023"/>
                  <a:gd name="connsiteX13" fmla="*/ 5549763 w 5549763"/>
                  <a:gd name="connsiteY13" fmla="*/ 2500156 h 4300023"/>
                  <a:gd name="connsiteX14" fmla="*/ 5549763 w 5549763"/>
                  <a:gd name="connsiteY14" fmla="*/ 3200446 h 4300023"/>
                  <a:gd name="connsiteX15" fmla="*/ 5549763 w 5549763"/>
                  <a:gd name="connsiteY15" fmla="*/ 3728734 h 4300023"/>
                  <a:gd name="connsiteX16" fmla="*/ 5549763 w 5549763"/>
                  <a:gd name="connsiteY16" fmla="*/ 4300023 h 4300023"/>
                  <a:gd name="connsiteX17" fmla="*/ 4856043 w 5549763"/>
                  <a:gd name="connsiteY17" fmla="*/ 4300023 h 4300023"/>
                  <a:gd name="connsiteX18" fmla="*/ 4217820 w 5549763"/>
                  <a:gd name="connsiteY18" fmla="*/ 4300023 h 4300023"/>
                  <a:gd name="connsiteX19" fmla="*/ 3690592 w 5549763"/>
                  <a:gd name="connsiteY19" fmla="*/ 4300023 h 4300023"/>
                  <a:gd name="connsiteX20" fmla="*/ 3052370 w 5549763"/>
                  <a:gd name="connsiteY20" fmla="*/ 4300023 h 4300023"/>
                  <a:gd name="connsiteX21" fmla="*/ 2469645 w 5549763"/>
                  <a:gd name="connsiteY21" fmla="*/ 4300023 h 4300023"/>
                  <a:gd name="connsiteX22" fmla="*/ 1775924 w 5549763"/>
                  <a:gd name="connsiteY22" fmla="*/ 4300023 h 4300023"/>
                  <a:gd name="connsiteX23" fmla="*/ 1137701 w 5549763"/>
                  <a:gd name="connsiteY23" fmla="*/ 4300023 h 4300023"/>
                  <a:gd name="connsiteX24" fmla="*/ 0 w 5549763"/>
                  <a:gd name="connsiteY24" fmla="*/ 4300023 h 4300023"/>
                  <a:gd name="connsiteX25" fmla="*/ 0 w 5549763"/>
                  <a:gd name="connsiteY25" fmla="*/ 3728734 h 4300023"/>
                  <a:gd name="connsiteX26" fmla="*/ 0 w 5549763"/>
                  <a:gd name="connsiteY26" fmla="*/ 3157445 h 4300023"/>
                  <a:gd name="connsiteX27" fmla="*/ 0 w 5549763"/>
                  <a:gd name="connsiteY27" fmla="*/ 2457156 h 4300023"/>
                  <a:gd name="connsiteX28" fmla="*/ 0 w 5549763"/>
                  <a:gd name="connsiteY28" fmla="*/ 1799867 h 4300023"/>
                  <a:gd name="connsiteX29" fmla="*/ 0 w 5549763"/>
                  <a:gd name="connsiteY29" fmla="*/ 1185578 h 4300023"/>
                  <a:gd name="connsiteX30" fmla="*/ 0 w 5549763"/>
                  <a:gd name="connsiteY30" fmla="*/ 571289 h 4300023"/>
                  <a:gd name="connsiteX31" fmla="*/ 0 w 5549763"/>
                  <a:gd name="connsiteY31" fmla="*/ 0 h 4300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49763" h="4300023" fill="none" extrusionOk="0">
                    <a:moveTo>
                      <a:pt x="0" y="0"/>
                    </a:moveTo>
                    <a:cubicBezTo>
                      <a:pt x="134334" y="-21462"/>
                      <a:pt x="319989" y="-12547"/>
                      <a:pt x="582725" y="0"/>
                    </a:cubicBezTo>
                    <a:cubicBezTo>
                      <a:pt x="845462" y="12547"/>
                      <a:pt x="992809" y="3470"/>
                      <a:pt x="1165450" y="0"/>
                    </a:cubicBezTo>
                    <a:cubicBezTo>
                      <a:pt x="1338092" y="-3470"/>
                      <a:pt x="1597596" y="28641"/>
                      <a:pt x="1748175" y="0"/>
                    </a:cubicBezTo>
                    <a:cubicBezTo>
                      <a:pt x="1898755" y="-28641"/>
                      <a:pt x="2291486" y="28204"/>
                      <a:pt x="2441896" y="0"/>
                    </a:cubicBezTo>
                    <a:cubicBezTo>
                      <a:pt x="2592306" y="-28204"/>
                      <a:pt x="2826379" y="-23583"/>
                      <a:pt x="2969123" y="0"/>
                    </a:cubicBezTo>
                    <a:cubicBezTo>
                      <a:pt x="3111867" y="23583"/>
                      <a:pt x="3338850" y="-26421"/>
                      <a:pt x="3551848" y="0"/>
                    </a:cubicBezTo>
                    <a:cubicBezTo>
                      <a:pt x="3764847" y="26421"/>
                      <a:pt x="3948747" y="25651"/>
                      <a:pt x="4190071" y="0"/>
                    </a:cubicBezTo>
                    <a:cubicBezTo>
                      <a:pt x="4431395" y="-25651"/>
                      <a:pt x="4527577" y="-19384"/>
                      <a:pt x="4717299" y="0"/>
                    </a:cubicBezTo>
                    <a:cubicBezTo>
                      <a:pt x="4907021" y="19384"/>
                      <a:pt x="5237090" y="-936"/>
                      <a:pt x="5549763" y="0"/>
                    </a:cubicBezTo>
                    <a:cubicBezTo>
                      <a:pt x="5573793" y="182379"/>
                      <a:pt x="5560297" y="479790"/>
                      <a:pt x="5549763" y="614289"/>
                    </a:cubicBezTo>
                    <a:cubicBezTo>
                      <a:pt x="5539229" y="748788"/>
                      <a:pt x="5568816" y="1053179"/>
                      <a:pt x="5549763" y="1271578"/>
                    </a:cubicBezTo>
                    <a:cubicBezTo>
                      <a:pt x="5530710" y="1489977"/>
                      <a:pt x="5560057" y="1630731"/>
                      <a:pt x="5549763" y="1842867"/>
                    </a:cubicBezTo>
                    <a:cubicBezTo>
                      <a:pt x="5539469" y="2055003"/>
                      <a:pt x="5555434" y="2305451"/>
                      <a:pt x="5549763" y="2500156"/>
                    </a:cubicBezTo>
                    <a:cubicBezTo>
                      <a:pt x="5544092" y="2694861"/>
                      <a:pt x="5549920" y="2942787"/>
                      <a:pt x="5549763" y="3200446"/>
                    </a:cubicBezTo>
                    <a:cubicBezTo>
                      <a:pt x="5549607" y="3458105"/>
                      <a:pt x="5551088" y="3493200"/>
                      <a:pt x="5549763" y="3728734"/>
                    </a:cubicBezTo>
                    <a:cubicBezTo>
                      <a:pt x="5548438" y="3964268"/>
                      <a:pt x="5562358" y="4094204"/>
                      <a:pt x="5549763" y="4300023"/>
                    </a:cubicBezTo>
                    <a:cubicBezTo>
                      <a:pt x="5346076" y="4298535"/>
                      <a:pt x="5032570" y="4308338"/>
                      <a:pt x="4856043" y="4300023"/>
                    </a:cubicBezTo>
                    <a:cubicBezTo>
                      <a:pt x="4679516" y="4291708"/>
                      <a:pt x="4407613" y="4270341"/>
                      <a:pt x="4217820" y="4300023"/>
                    </a:cubicBezTo>
                    <a:cubicBezTo>
                      <a:pt x="4028027" y="4329705"/>
                      <a:pt x="3834498" y="4289296"/>
                      <a:pt x="3690592" y="4300023"/>
                    </a:cubicBezTo>
                    <a:cubicBezTo>
                      <a:pt x="3546686" y="4310750"/>
                      <a:pt x="3356334" y="4326411"/>
                      <a:pt x="3052370" y="4300023"/>
                    </a:cubicBezTo>
                    <a:cubicBezTo>
                      <a:pt x="2748406" y="4273635"/>
                      <a:pt x="2664863" y="4308151"/>
                      <a:pt x="2469645" y="4300023"/>
                    </a:cubicBezTo>
                    <a:cubicBezTo>
                      <a:pt x="2274427" y="4291895"/>
                      <a:pt x="1968543" y="4296684"/>
                      <a:pt x="1775924" y="4300023"/>
                    </a:cubicBezTo>
                    <a:cubicBezTo>
                      <a:pt x="1583305" y="4303362"/>
                      <a:pt x="1434549" y="4327574"/>
                      <a:pt x="1137701" y="4300023"/>
                    </a:cubicBezTo>
                    <a:cubicBezTo>
                      <a:pt x="840853" y="4272472"/>
                      <a:pt x="304500" y="4345545"/>
                      <a:pt x="0" y="4300023"/>
                    </a:cubicBezTo>
                    <a:cubicBezTo>
                      <a:pt x="-1867" y="4028606"/>
                      <a:pt x="16582" y="3852469"/>
                      <a:pt x="0" y="3728734"/>
                    </a:cubicBezTo>
                    <a:cubicBezTo>
                      <a:pt x="-16582" y="3604999"/>
                      <a:pt x="-20914" y="3424291"/>
                      <a:pt x="0" y="3157445"/>
                    </a:cubicBezTo>
                    <a:cubicBezTo>
                      <a:pt x="20914" y="2890599"/>
                      <a:pt x="-15054" y="2782628"/>
                      <a:pt x="0" y="2457156"/>
                    </a:cubicBezTo>
                    <a:cubicBezTo>
                      <a:pt x="15054" y="2131684"/>
                      <a:pt x="-28665" y="2032986"/>
                      <a:pt x="0" y="1799867"/>
                    </a:cubicBezTo>
                    <a:cubicBezTo>
                      <a:pt x="28665" y="1566748"/>
                      <a:pt x="-15154" y="1477087"/>
                      <a:pt x="0" y="1185578"/>
                    </a:cubicBezTo>
                    <a:cubicBezTo>
                      <a:pt x="15154" y="894069"/>
                      <a:pt x="14053" y="840170"/>
                      <a:pt x="0" y="571289"/>
                    </a:cubicBezTo>
                    <a:cubicBezTo>
                      <a:pt x="-14053" y="302408"/>
                      <a:pt x="22258" y="223266"/>
                      <a:pt x="0" y="0"/>
                    </a:cubicBezTo>
                    <a:close/>
                  </a:path>
                  <a:path w="5549763" h="4300023" stroke="0" extrusionOk="0">
                    <a:moveTo>
                      <a:pt x="0" y="0"/>
                    </a:moveTo>
                    <a:cubicBezTo>
                      <a:pt x="276203" y="23290"/>
                      <a:pt x="409777" y="-23856"/>
                      <a:pt x="693720" y="0"/>
                    </a:cubicBezTo>
                    <a:cubicBezTo>
                      <a:pt x="977663" y="23856"/>
                      <a:pt x="1091626" y="-6018"/>
                      <a:pt x="1220948" y="0"/>
                    </a:cubicBezTo>
                    <a:cubicBezTo>
                      <a:pt x="1350270" y="6018"/>
                      <a:pt x="1662985" y="-11554"/>
                      <a:pt x="1803673" y="0"/>
                    </a:cubicBezTo>
                    <a:cubicBezTo>
                      <a:pt x="1944361" y="11554"/>
                      <a:pt x="2069141" y="24202"/>
                      <a:pt x="2330900" y="0"/>
                    </a:cubicBezTo>
                    <a:cubicBezTo>
                      <a:pt x="2592659" y="-24202"/>
                      <a:pt x="2805725" y="3727"/>
                      <a:pt x="2969123" y="0"/>
                    </a:cubicBezTo>
                    <a:cubicBezTo>
                      <a:pt x="3132521" y="-3727"/>
                      <a:pt x="3602533" y="25268"/>
                      <a:pt x="3773839" y="0"/>
                    </a:cubicBezTo>
                    <a:cubicBezTo>
                      <a:pt x="3945145" y="-25268"/>
                      <a:pt x="4323633" y="-12051"/>
                      <a:pt x="4523057" y="0"/>
                    </a:cubicBezTo>
                    <a:cubicBezTo>
                      <a:pt x="4722481" y="12051"/>
                      <a:pt x="5086411" y="40720"/>
                      <a:pt x="5549763" y="0"/>
                    </a:cubicBezTo>
                    <a:cubicBezTo>
                      <a:pt x="5529526" y="215222"/>
                      <a:pt x="5566835" y="320770"/>
                      <a:pt x="5549763" y="571289"/>
                    </a:cubicBezTo>
                    <a:cubicBezTo>
                      <a:pt x="5532691" y="821808"/>
                      <a:pt x="5538416" y="1080527"/>
                      <a:pt x="5549763" y="1271578"/>
                    </a:cubicBezTo>
                    <a:cubicBezTo>
                      <a:pt x="5561110" y="1462629"/>
                      <a:pt x="5559286" y="1718024"/>
                      <a:pt x="5549763" y="1842867"/>
                    </a:cubicBezTo>
                    <a:cubicBezTo>
                      <a:pt x="5540240" y="1967710"/>
                      <a:pt x="5558117" y="2088346"/>
                      <a:pt x="5549763" y="2328155"/>
                    </a:cubicBezTo>
                    <a:cubicBezTo>
                      <a:pt x="5541409" y="2567964"/>
                      <a:pt x="5561695" y="2619094"/>
                      <a:pt x="5549763" y="2813444"/>
                    </a:cubicBezTo>
                    <a:cubicBezTo>
                      <a:pt x="5537831" y="3007794"/>
                      <a:pt x="5554712" y="3327352"/>
                      <a:pt x="5549763" y="3470733"/>
                    </a:cubicBezTo>
                    <a:cubicBezTo>
                      <a:pt x="5544814" y="3614114"/>
                      <a:pt x="5562871" y="3961710"/>
                      <a:pt x="5549763" y="4300023"/>
                    </a:cubicBezTo>
                    <a:cubicBezTo>
                      <a:pt x="5296953" y="4330971"/>
                      <a:pt x="5059120" y="4327157"/>
                      <a:pt x="4856043" y="4300023"/>
                    </a:cubicBezTo>
                    <a:cubicBezTo>
                      <a:pt x="4652966" y="4272889"/>
                      <a:pt x="4488811" y="4313639"/>
                      <a:pt x="4328815" y="4300023"/>
                    </a:cubicBezTo>
                    <a:cubicBezTo>
                      <a:pt x="4168819" y="4286407"/>
                      <a:pt x="3781337" y="4334998"/>
                      <a:pt x="3579597" y="4300023"/>
                    </a:cubicBezTo>
                    <a:cubicBezTo>
                      <a:pt x="3377857" y="4265048"/>
                      <a:pt x="3199871" y="4271097"/>
                      <a:pt x="2830379" y="4300023"/>
                    </a:cubicBezTo>
                    <a:cubicBezTo>
                      <a:pt x="2460887" y="4328949"/>
                      <a:pt x="2448804" y="4280495"/>
                      <a:pt x="2192156" y="4300023"/>
                    </a:cubicBezTo>
                    <a:cubicBezTo>
                      <a:pt x="1935508" y="4319551"/>
                      <a:pt x="1699864" y="4276156"/>
                      <a:pt x="1498436" y="4300023"/>
                    </a:cubicBezTo>
                    <a:cubicBezTo>
                      <a:pt x="1297008" y="4323890"/>
                      <a:pt x="1180406" y="4293810"/>
                      <a:pt x="971209" y="4300023"/>
                    </a:cubicBezTo>
                    <a:cubicBezTo>
                      <a:pt x="762012" y="4306236"/>
                      <a:pt x="307101" y="4337193"/>
                      <a:pt x="0" y="4300023"/>
                    </a:cubicBezTo>
                    <a:cubicBezTo>
                      <a:pt x="-9430" y="4179446"/>
                      <a:pt x="22830" y="3987413"/>
                      <a:pt x="0" y="3771734"/>
                    </a:cubicBezTo>
                    <a:cubicBezTo>
                      <a:pt x="-22830" y="3556055"/>
                      <a:pt x="3648" y="3326024"/>
                      <a:pt x="0" y="3200446"/>
                    </a:cubicBezTo>
                    <a:cubicBezTo>
                      <a:pt x="-3648" y="3074868"/>
                      <a:pt x="13237" y="2858678"/>
                      <a:pt x="0" y="2672157"/>
                    </a:cubicBezTo>
                    <a:cubicBezTo>
                      <a:pt x="-13237" y="2485636"/>
                      <a:pt x="-22109" y="2356148"/>
                      <a:pt x="0" y="2186869"/>
                    </a:cubicBezTo>
                    <a:cubicBezTo>
                      <a:pt x="22109" y="2017590"/>
                      <a:pt x="19190" y="1913407"/>
                      <a:pt x="0" y="1658580"/>
                    </a:cubicBezTo>
                    <a:cubicBezTo>
                      <a:pt x="-19190" y="1403753"/>
                      <a:pt x="18774" y="1270489"/>
                      <a:pt x="0" y="1173292"/>
                    </a:cubicBezTo>
                    <a:cubicBezTo>
                      <a:pt x="-18774" y="1076095"/>
                      <a:pt x="14421" y="899031"/>
                      <a:pt x="0" y="645003"/>
                    </a:cubicBezTo>
                    <a:cubicBezTo>
                      <a:pt x="-14421" y="390975"/>
                      <a:pt x="9081" y="256316"/>
                      <a:pt x="0" y="0"/>
                    </a:cubicBezTo>
                    <a:close/>
                  </a:path>
                </a:pathLst>
              </a:custGeom>
              <a:solidFill>
                <a:schemeClr val="accent6">
                  <a:lumMod val="20000"/>
                  <a:lumOff val="80000"/>
                </a:schemeClr>
              </a:solidFill>
              <a:ln>
                <a:solidFill>
                  <a:schemeClr val="tx1"/>
                </a:solidFill>
                <a:extLst>
                  <a:ext uri="{C807C97D-BFC1-408E-A445-0C87EB9F89A2}">
                    <ask:lineSketchStyleProps xmlns:ask="http://schemas.microsoft.com/office/drawing/2018/sketchyshapes" sd="1526318118">
                      <a:prstGeom prst="rect">
                        <a:avLst/>
                      </a:prstGeom>
                      <ask:type>
                        <ask:lineSketchFreehand/>
                      </ask:type>
                    </ask:lineSketchStyleProps>
                  </a:ext>
                </a:extLst>
              </a:ln>
            </p:spPr>
            <p:txBody>
              <a:bodyPr wrap="square" rtlCol="0">
                <a:spAutoFit/>
              </a:bodyPr>
              <a:lstStyle/>
              <a:p>
                <a:r>
                  <a:rPr lang="en-US" sz="1800" dirty="0">
                    <a:effectLst>
                      <a:outerShdw blurRad="38100" dist="38100" dir="2700000" algn="tl">
                        <a:srgbClr val="000000">
                          <a:alpha val="43137"/>
                        </a:srgbClr>
                      </a:outerShdw>
                    </a:effectLst>
                  </a:rPr>
                  <a:t>Commonly used regularization approaches for regression: </a:t>
                </a:r>
              </a:p>
              <a:p>
                <a:r>
                  <a:rPr lang="en-US" dirty="0">
                    <a:solidFill>
                      <a:srgbClr val="212529"/>
                    </a:solidFill>
                    <a:effectLst>
                      <a:outerShdw blurRad="38100" dist="38100" dir="2700000" algn="tl">
                        <a:srgbClr val="000000">
                          <a:alpha val="43137"/>
                        </a:srgbClr>
                      </a:outerShdw>
                    </a:effectLst>
                  </a:rPr>
                  <a:t>Let </a:t>
                </a:r>
                <a14:m>
                  <m:oMath xmlns:m="http://schemas.openxmlformats.org/officeDocument/2006/math">
                    <m:acc>
                      <m:accPr>
                        <m:chr m:val="⃗"/>
                        <m:ctrlPr>
                          <a:rPr lang="en-US" i="1" smtClean="0">
                            <a:solidFill>
                              <a:srgbClr val="212529"/>
                            </a:solidFill>
                            <a:effectLst>
                              <a:outerShdw blurRad="38100" dist="38100" dir="2700000" algn="tl">
                                <a:srgbClr val="000000">
                                  <a:alpha val="43137"/>
                                </a:srgbClr>
                              </a:outerShdw>
                            </a:effectLst>
                            <a:latin typeface="Cambria Math" panose="02040503050406030204" pitchFamily="18" charset="0"/>
                          </a:rPr>
                        </m:ctrlPr>
                      </m:accPr>
                      <m:e>
                        <m:r>
                          <a:rPr lang="en-US" i="1" smtClean="0">
                            <a:solidFill>
                              <a:srgbClr val="212529"/>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𝛼</m:t>
                        </m:r>
                      </m:e>
                    </m:acc>
                    <m:r>
                      <a:rPr lang="en-US" b="0" i="1" smtClean="0">
                        <a:solidFill>
                          <a:srgbClr val="212529"/>
                        </a:solidFill>
                        <a:effectLst>
                          <a:outerShdw blurRad="38100" dist="38100" dir="2700000" algn="tl">
                            <a:srgbClr val="000000">
                              <a:alpha val="43137"/>
                            </a:srgbClr>
                          </a:outerShdw>
                        </a:effectLst>
                        <a:latin typeface="Cambria Math" panose="02040503050406030204" pitchFamily="18" charset="0"/>
                      </a:rPr>
                      <m:t>=</m:t>
                    </m:r>
                    <m:sSup>
                      <m:sSupPr>
                        <m:ctrlPr>
                          <a:rPr lang="en-US" b="0" i="1" smtClean="0">
                            <a:solidFill>
                              <a:srgbClr val="212529"/>
                            </a:solidFill>
                            <a:effectLst>
                              <a:outerShdw blurRad="38100" dist="38100" dir="2700000" algn="tl">
                                <a:srgbClr val="000000">
                                  <a:alpha val="43137"/>
                                </a:srgbClr>
                              </a:outerShdw>
                            </a:effectLst>
                            <a:latin typeface="Cambria Math" panose="02040503050406030204" pitchFamily="18" charset="0"/>
                          </a:rPr>
                        </m:ctrlPr>
                      </m:sSupPr>
                      <m:e>
                        <m:d>
                          <m:dPr>
                            <m:ctrlPr>
                              <a:rPr lang="en-US" i="1" smtClean="0">
                                <a:solidFill>
                                  <a:srgbClr val="212529"/>
                                </a:solidFill>
                                <a:effectLst>
                                  <a:outerShdw blurRad="38100" dist="38100" dir="2700000" algn="tl">
                                    <a:srgbClr val="000000">
                                      <a:alpha val="43137"/>
                                    </a:srgbClr>
                                  </a:outerShdw>
                                </a:effectLst>
                                <a:latin typeface="Cambria Math" panose="02040503050406030204" pitchFamily="18" charset="0"/>
                              </a:rPr>
                            </m:ctrlPr>
                          </m:dPr>
                          <m:e>
                            <m:acc>
                              <m:accPr>
                                <m:chr m:val="⃗"/>
                                <m:ctrlPr>
                                  <a:rPr lang="en-US" i="1" smtClean="0">
                                    <a:solidFill>
                                      <a:srgbClr val="212529"/>
                                    </a:solidFill>
                                    <a:effectLst>
                                      <a:outerShdw blurRad="38100" dist="38100" dir="2700000" algn="tl">
                                        <a:srgbClr val="000000">
                                          <a:alpha val="43137"/>
                                        </a:srgbClr>
                                      </a:outerShdw>
                                    </a:effectLst>
                                    <a:latin typeface="Cambria Math" panose="02040503050406030204" pitchFamily="18" charset="0"/>
                                  </a:rPr>
                                </m:ctrlPr>
                              </m:accPr>
                              <m:e>
                                <m:r>
                                  <a:rPr lang="en-US" b="0" i="1" smtClean="0">
                                    <a:solidFill>
                                      <a:srgbClr val="212529"/>
                                    </a:solidFill>
                                    <a:effectLst>
                                      <a:outerShdw blurRad="38100" dist="38100" dir="2700000" algn="tl">
                                        <a:srgbClr val="000000">
                                          <a:alpha val="43137"/>
                                        </a:srgbClr>
                                      </a:outerShdw>
                                    </a:effectLst>
                                    <a:latin typeface="Cambria Math" panose="02040503050406030204" pitchFamily="18" charset="0"/>
                                  </a:rPr>
                                  <m:t>𝑎</m:t>
                                </m:r>
                              </m:e>
                            </m:acc>
                            <m:r>
                              <a:rPr lang="en-US" b="0" i="1" smtClean="0">
                                <a:solidFill>
                                  <a:srgbClr val="212529"/>
                                </a:solidFill>
                                <a:effectLst>
                                  <a:outerShdw blurRad="38100" dist="38100" dir="2700000" algn="tl">
                                    <a:srgbClr val="000000">
                                      <a:alpha val="43137"/>
                                    </a:srgbClr>
                                  </a:outerShdw>
                                </a:effectLst>
                                <a:latin typeface="Cambria Math" panose="02040503050406030204" pitchFamily="18" charset="0"/>
                              </a:rPr>
                              <m:t>, </m:t>
                            </m:r>
                            <m:r>
                              <a:rPr lang="en-US" b="0" i="1" smtClean="0">
                                <a:solidFill>
                                  <a:srgbClr val="212529"/>
                                </a:solidFill>
                                <a:effectLst>
                                  <a:outerShdw blurRad="38100" dist="38100" dir="2700000" algn="tl">
                                    <a:srgbClr val="000000">
                                      <a:alpha val="43137"/>
                                    </a:srgbClr>
                                  </a:outerShdw>
                                </a:effectLst>
                                <a:latin typeface="Cambria Math" panose="02040503050406030204" pitchFamily="18" charset="0"/>
                              </a:rPr>
                              <m:t>𝑏</m:t>
                            </m:r>
                          </m:e>
                        </m:d>
                      </m:e>
                      <m:sup>
                        <m:r>
                          <a:rPr lang="en-US" b="0" i="1" smtClean="0">
                            <a:solidFill>
                              <a:srgbClr val="212529"/>
                            </a:solidFill>
                            <a:effectLst>
                              <a:outerShdw blurRad="38100" dist="38100" dir="2700000" algn="tl">
                                <a:srgbClr val="000000">
                                  <a:alpha val="43137"/>
                                </a:srgbClr>
                              </a:outerShdw>
                            </a:effectLst>
                            <a:latin typeface="Cambria Math" panose="02040503050406030204" pitchFamily="18" charset="0"/>
                          </a:rPr>
                          <m:t>𝑇</m:t>
                        </m:r>
                      </m:sup>
                    </m:sSup>
                  </m:oMath>
                </a14:m>
                <a:endParaRPr lang="en-US" dirty="0">
                  <a:solidFill>
                    <a:srgbClr val="212529"/>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dirty="0">
                    <a:solidFill>
                      <a:srgbClr val="212529"/>
                    </a:solidFill>
                    <a:effectLst>
                      <a:outerShdw blurRad="38100" dist="38100" dir="2700000" algn="tl">
                        <a:srgbClr val="000000">
                          <a:alpha val="43137"/>
                        </a:srgbClr>
                      </a:outerShdw>
                    </a:effectLst>
                  </a:rPr>
                  <a:t>Lasso (sparse features): </a:t>
                </a:r>
              </a:p>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𝐿</m:t>
                      </m:r>
                      <m:r>
                        <a:rPr lang="en-US" sz="1800" b="0" i="1" smtClean="0">
                          <a:latin typeface="Cambria Math" panose="02040503050406030204" pitchFamily="18" charset="0"/>
                        </a:rPr>
                        <m:t>=</m:t>
                      </m:r>
                      <m:nary>
                        <m:naryPr>
                          <m:chr m:val="∑"/>
                          <m:ctrlPr>
                            <a:rPr lang="en-US" sz="1800" i="1">
                              <a:latin typeface="Cambria Math" panose="02040503050406030204" pitchFamily="18" charset="0"/>
                            </a:rPr>
                          </m:ctrlPr>
                        </m:naryPr>
                        <m:sub>
                          <m:r>
                            <m:rPr>
                              <m:brk m:alnAt="23"/>
                            </m:rP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𝑛</m:t>
                          </m:r>
                        </m:sup>
                        <m:e>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d>
                                    <m:dPr>
                                      <m:begChr m:val="⟨"/>
                                      <m:endChr m:val="⟩"/>
                                      <m:ctrlPr>
                                        <a:rPr lang="en-US" sz="1800" b="0" i="1" smtClean="0">
                                          <a:latin typeface="Cambria Math" panose="02040503050406030204" pitchFamily="18" charset="0"/>
                                        </a:rPr>
                                      </m:ctrlPr>
                                    </m:dPr>
                                    <m:e>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𝑎</m:t>
                                          </m:r>
                                        </m:e>
                                      </m:acc>
                                      <m:r>
                                        <a:rPr lang="en-US" sz="1800" b="0" i="1" smtClean="0">
                                          <a:latin typeface="Cambria Math" panose="02040503050406030204" pitchFamily="18" charset="0"/>
                                          <a:ea typeface="Cambria Math" panose="02040503050406030204" pitchFamily="18" charset="0"/>
                                        </a:rPr>
                                        <m:t>, </m:t>
                                      </m:r>
                                      <m:sSub>
                                        <m:sSubPr>
                                          <m:ctrlPr>
                                            <a:rPr lang="en-US" sz="1800" i="1">
                                              <a:latin typeface="Cambria Math" panose="02040503050406030204" pitchFamily="18" charset="0"/>
                                              <a:ea typeface="Cambria Math" panose="02040503050406030204" pitchFamily="18" charset="0"/>
                                            </a:rPr>
                                          </m:ctrlPr>
                                        </m:sSubPr>
                                        <m:e>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𝑥</m:t>
                                              </m:r>
                                            </m:e>
                                          </m:acc>
                                        </m:e>
                                        <m:sub>
                                          <m:r>
                                            <a:rPr lang="en-US" sz="1800" i="1">
                                              <a:latin typeface="Cambria Math" panose="02040503050406030204" pitchFamily="18" charset="0"/>
                                              <a:ea typeface="Cambria Math" panose="02040503050406030204" pitchFamily="18" charset="0"/>
                                            </a:rPr>
                                            <m:t>𝑖</m:t>
                                          </m:r>
                                        </m:sub>
                                      </m:sSub>
                                    </m:e>
                                  </m:d>
                                  <m:r>
                                    <a:rPr lang="en-US" sz="1800" b="0" i="1" smtClean="0">
                                      <a:latin typeface="Cambria Math" panose="02040503050406030204" pitchFamily="18" charset="0"/>
                                    </a:rPr>
                                    <m:t>−</m:t>
                                  </m:r>
                                  <m:r>
                                    <a:rPr lang="en-US" sz="1800" b="0" i="1" smtClean="0">
                                      <a:latin typeface="Cambria Math" panose="02040503050406030204" pitchFamily="18" charset="0"/>
                                    </a:rPr>
                                    <m:t>𝑏</m:t>
                                  </m:r>
                                </m:e>
                              </m:d>
                            </m:e>
                            <m:sup>
                              <m:r>
                                <a:rPr lang="en-US" sz="1800" b="0" i="1" smtClean="0">
                                  <a:latin typeface="Cambria Math" panose="02040503050406030204" pitchFamily="18" charset="0"/>
                                </a:rPr>
                                <m:t>2</m:t>
                              </m:r>
                            </m:sup>
                          </m:sSup>
                        </m:e>
                      </m:nary>
                      <m:r>
                        <a:rPr lang="en-US" sz="1800" b="0" i="1" smtClean="0">
                          <a:solidFill>
                            <a:schemeClr val="accent2"/>
                          </a:solidFill>
                          <a:latin typeface="Cambria Math" panose="02040503050406030204" pitchFamily="18" charset="0"/>
                        </a:rPr>
                        <m:t>+ </m:t>
                      </m:r>
                      <m:r>
                        <a:rPr lang="en-US" sz="1800" b="0" i="1" smtClean="0">
                          <a:solidFill>
                            <a:schemeClr val="accent2"/>
                          </a:solidFill>
                          <a:latin typeface="Cambria Math" panose="02040503050406030204" pitchFamily="18" charset="0"/>
                          <a:ea typeface="Cambria Math" panose="02040503050406030204" pitchFamily="18" charset="0"/>
                        </a:rPr>
                        <m:t>𝜆</m:t>
                      </m:r>
                      <m:r>
                        <a:rPr lang="en-US" sz="1800" b="0" i="1" smtClean="0">
                          <a:solidFill>
                            <a:schemeClr val="accent2"/>
                          </a:solidFill>
                          <a:latin typeface="Cambria Math" panose="02040503050406030204" pitchFamily="18" charset="0"/>
                          <a:ea typeface="Cambria Math" panose="02040503050406030204" pitchFamily="18" charset="0"/>
                        </a:rPr>
                        <m:t>(</m:t>
                      </m:r>
                      <m:sSub>
                        <m:sSubPr>
                          <m:ctrlPr>
                            <a:rPr lang="en-US" sz="1800" b="0" i="1" smtClean="0">
                              <a:solidFill>
                                <a:schemeClr val="accent2"/>
                              </a:solidFill>
                              <a:latin typeface="Cambria Math" panose="02040503050406030204" pitchFamily="18" charset="0"/>
                              <a:ea typeface="Cambria Math" panose="02040503050406030204" pitchFamily="18" charset="0"/>
                            </a:rPr>
                          </m:ctrlPr>
                        </m:sSubPr>
                        <m:e>
                          <m:d>
                            <m:dPr>
                              <m:begChr m:val="‖"/>
                              <m:endChr m:val="‖"/>
                              <m:ctrlPr>
                                <a:rPr lang="en-US" sz="1800" b="0" i="1" smtClean="0">
                                  <a:solidFill>
                                    <a:schemeClr val="accent2"/>
                                  </a:solidFill>
                                  <a:latin typeface="Cambria Math" panose="02040503050406030204" pitchFamily="18" charset="0"/>
                                  <a:ea typeface="Cambria Math" panose="02040503050406030204" pitchFamily="18" charset="0"/>
                                </a:rPr>
                              </m:ctrlPr>
                            </m:dPr>
                            <m:e>
                              <m:acc>
                                <m:accPr>
                                  <m:chr m:val="⃗"/>
                                  <m:ctrlPr>
                                    <a:rPr lang="en-US" sz="1800" b="0" i="1" smtClean="0">
                                      <a:solidFill>
                                        <a:schemeClr val="accent2"/>
                                      </a:solidFill>
                                      <a:latin typeface="Cambria Math" panose="02040503050406030204" pitchFamily="18" charset="0"/>
                                      <a:ea typeface="Cambria Math" panose="02040503050406030204" pitchFamily="18" charset="0"/>
                                    </a:rPr>
                                  </m:ctrlPr>
                                </m:accPr>
                                <m:e>
                                  <m:r>
                                    <a:rPr lang="en-US" sz="1800" b="0" i="1" smtClean="0">
                                      <a:solidFill>
                                        <a:schemeClr val="accent2"/>
                                      </a:solidFill>
                                      <a:latin typeface="Cambria Math" panose="02040503050406030204" pitchFamily="18" charset="0"/>
                                      <a:ea typeface="Cambria Math" panose="02040503050406030204" pitchFamily="18" charset="0"/>
                                    </a:rPr>
                                    <m:t>𝛼</m:t>
                                  </m:r>
                                </m:e>
                              </m:acc>
                            </m:e>
                          </m:d>
                        </m:e>
                        <m:sub>
                          <m:r>
                            <a:rPr lang="en-US" sz="1800" b="0" i="1" smtClean="0">
                              <a:solidFill>
                                <a:schemeClr val="accent2"/>
                              </a:solidFill>
                              <a:latin typeface="Cambria Math" panose="02040503050406030204" pitchFamily="18" charset="0"/>
                              <a:ea typeface="Cambria Math" panose="02040503050406030204" pitchFamily="18" charset="0"/>
                            </a:rPr>
                            <m:t>1</m:t>
                          </m:r>
                        </m:sub>
                      </m:sSub>
                      <m:r>
                        <a:rPr lang="en-US" sz="1800" b="0" i="1" smtClean="0">
                          <a:solidFill>
                            <a:schemeClr val="accent2"/>
                          </a:solidFill>
                          <a:latin typeface="Cambria Math" panose="02040503050406030204" pitchFamily="18" charset="0"/>
                          <a:ea typeface="Cambria Math" panose="02040503050406030204" pitchFamily="18" charset="0"/>
                        </a:rPr>
                        <m:t>)</m:t>
                      </m:r>
                      <m:r>
                        <a:rPr lang="en-US" sz="1800" b="0" i="1" smtClean="0">
                          <a:solidFill>
                            <a:schemeClr val="accent2"/>
                          </a:solidFill>
                          <a:latin typeface="Cambria Math" panose="02040503050406030204" pitchFamily="18" charset="0"/>
                        </a:rPr>
                        <m:t> </m:t>
                      </m:r>
                    </m:oMath>
                  </m:oMathPara>
                </a14:m>
                <a:endParaRPr lang="en-US" dirty="0"/>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Ridge (reduce the impact of unimportant feature):</a:t>
                </a:r>
                <a:r>
                  <a:rPr lang="en-US" sz="1800" dirty="0">
                    <a:effectLst>
                      <a:outerShdw blurRad="38100" dist="38100" dir="2700000" algn="tl">
                        <a:srgbClr val="000000">
                          <a:alpha val="43137"/>
                        </a:srgbClr>
                      </a:outerShdw>
                    </a:effectLst>
                  </a:rPr>
                  <a:t> </a:t>
                </a:r>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𝐿</m:t>
                      </m:r>
                      <m:r>
                        <a:rPr lang="en-US" sz="1800" b="0" i="1" smtClean="0">
                          <a:latin typeface="Cambria Math" panose="02040503050406030204" pitchFamily="18" charset="0"/>
                        </a:rPr>
                        <m:t>=</m:t>
                      </m:r>
                      <m:nary>
                        <m:naryPr>
                          <m:chr m:val="∑"/>
                          <m:ctrlPr>
                            <a:rPr lang="en-US" sz="1800" i="1">
                              <a:latin typeface="Cambria Math" panose="02040503050406030204" pitchFamily="18" charset="0"/>
                            </a:rPr>
                          </m:ctrlPr>
                        </m:naryPr>
                        <m:sub>
                          <m:r>
                            <m:rPr>
                              <m:brk m:alnAt="23"/>
                            </m:rP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𝑛</m:t>
                          </m:r>
                        </m:sup>
                        <m:e>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d>
                                    <m:dPr>
                                      <m:begChr m:val="⟨"/>
                                      <m:endChr m:val="⟩"/>
                                      <m:ctrlPr>
                                        <a:rPr lang="en-US" sz="1800" b="0" i="1" smtClean="0">
                                          <a:latin typeface="Cambria Math" panose="02040503050406030204" pitchFamily="18" charset="0"/>
                                        </a:rPr>
                                      </m:ctrlPr>
                                    </m:dPr>
                                    <m:e>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𝑎</m:t>
                                          </m:r>
                                        </m:e>
                                      </m:acc>
                                      <m:r>
                                        <a:rPr lang="en-US" sz="1800" b="0" i="1" smtClean="0">
                                          <a:latin typeface="Cambria Math" panose="02040503050406030204" pitchFamily="18" charset="0"/>
                                          <a:ea typeface="Cambria Math" panose="02040503050406030204" pitchFamily="18" charset="0"/>
                                        </a:rPr>
                                        <m:t>, </m:t>
                                      </m:r>
                                      <m:sSub>
                                        <m:sSubPr>
                                          <m:ctrlPr>
                                            <a:rPr lang="en-US" sz="1800" i="1">
                                              <a:latin typeface="Cambria Math" panose="02040503050406030204" pitchFamily="18" charset="0"/>
                                              <a:ea typeface="Cambria Math" panose="02040503050406030204" pitchFamily="18" charset="0"/>
                                            </a:rPr>
                                          </m:ctrlPr>
                                        </m:sSubPr>
                                        <m:e>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𝑥</m:t>
                                              </m:r>
                                            </m:e>
                                          </m:acc>
                                        </m:e>
                                        <m:sub>
                                          <m:r>
                                            <a:rPr lang="en-US" sz="1800" i="1">
                                              <a:latin typeface="Cambria Math" panose="02040503050406030204" pitchFamily="18" charset="0"/>
                                              <a:ea typeface="Cambria Math" panose="02040503050406030204" pitchFamily="18" charset="0"/>
                                            </a:rPr>
                                            <m:t>𝑖</m:t>
                                          </m:r>
                                        </m:sub>
                                      </m:sSub>
                                    </m:e>
                                  </m:d>
                                  <m:r>
                                    <a:rPr lang="en-US" sz="1800" b="0" i="1" smtClean="0">
                                      <a:latin typeface="Cambria Math" panose="02040503050406030204" pitchFamily="18" charset="0"/>
                                    </a:rPr>
                                    <m:t>−</m:t>
                                  </m:r>
                                  <m:r>
                                    <a:rPr lang="en-US" sz="1800" b="0" i="1" smtClean="0">
                                      <a:latin typeface="Cambria Math" panose="02040503050406030204" pitchFamily="18" charset="0"/>
                                    </a:rPr>
                                    <m:t>𝑏</m:t>
                                  </m:r>
                                </m:e>
                              </m:d>
                            </m:e>
                            <m:sup>
                              <m:r>
                                <a:rPr lang="en-US" sz="1800" b="0" i="1" smtClean="0">
                                  <a:latin typeface="Cambria Math" panose="02040503050406030204" pitchFamily="18" charset="0"/>
                                </a:rPr>
                                <m:t>2</m:t>
                              </m:r>
                            </m:sup>
                          </m:sSup>
                        </m:e>
                      </m:nary>
                      <m:r>
                        <a:rPr lang="en-US" sz="1800" b="0" i="1" smtClean="0">
                          <a:solidFill>
                            <a:schemeClr val="accent2"/>
                          </a:solidFill>
                          <a:latin typeface="Cambria Math" panose="02040503050406030204" pitchFamily="18" charset="0"/>
                        </a:rPr>
                        <m:t>+ </m:t>
                      </m:r>
                      <m:r>
                        <a:rPr lang="en-US" sz="1800" b="0" i="1" smtClean="0">
                          <a:solidFill>
                            <a:schemeClr val="accent2"/>
                          </a:solidFill>
                          <a:latin typeface="Cambria Math" panose="02040503050406030204" pitchFamily="18" charset="0"/>
                          <a:ea typeface="Cambria Math" panose="02040503050406030204" pitchFamily="18" charset="0"/>
                        </a:rPr>
                        <m:t>𝜆</m:t>
                      </m:r>
                      <m:d>
                        <m:dPr>
                          <m:ctrlPr>
                            <a:rPr lang="en-US" sz="1800" b="0" i="1" smtClean="0">
                              <a:solidFill>
                                <a:schemeClr val="accent2"/>
                              </a:solidFill>
                              <a:latin typeface="Cambria Math" panose="02040503050406030204" pitchFamily="18" charset="0"/>
                              <a:ea typeface="Cambria Math" panose="02040503050406030204" pitchFamily="18" charset="0"/>
                            </a:rPr>
                          </m:ctrlPr>
                        </m:dPr>
                        <m:e>
                          <m:sSubSup>
                            <m:sSubSupPr>
                              <m:ctrlPr>
                                <a:rPr lang="en-US" sz="1800" b="0" i="1" smtClean="0">
                                  <a:solidFill>
                                    <a:schemeClr val="accent2"/>
                                  </a:solidFill>
                                  <a:latin typeface="Cambria Math" panose="02040503050406030204" pitchFamily="18" charset="0"/>
                                  <a:ea typeface="Cambria Math" panose="02040503050406030204" pitchFamily="18" charset="0"/>
                                </a:rPr>
                              </m:ctrlPr>
                            </m:sSubSupPr>
                            <m:e>
                              <m:d>
                                <m:dPr>
                                  <m:begChr m:val="‖"/>
                                  <m:endChr m:val="‖"/>
                                  <m:ctrlPr>
                                    <a:rPr lang="en-US" sz="1800" b="0" i="1" smtClean="0">
                                      <a:solidFill>
                                        <a:schemeClr val="accent2"/>
                                      </a:solidFill>
                                      <a:latin typeface="Cambria Math" panose="02040503050406030204" pitchFamily="18" charset="0"/>
                                      <a:ea typeface="Cambria Math" panose="02040503050406030204" pitchFamily="18" charset="0"/>
                                    </a:rPr>
                                  </m:ctrlPr>
                                </m:dPr>
                                <m:e>
                                  <m:acc>
                                    <m:accPr>
                                      <m:chr m:val="⃗"/>
                                      <m:ctrlPr>
                                        <a:rPr lang="en-US" sz="1800" b="0" i="1" smtClean="0">
                                          <a:solidFill>
                                            <a:schemeClr val="accent2"/>
                                          </a:solidFill>
                                          <a:latin typeface="Cambria Math" panose="02040503050406030204" pitchFamily="18" charset="0"/>
                                          <a:ea typeface="Cambria Math" panose="02040503050406030204" pitchFamily="18" charset="0"/>
                                        </a:rPr>
                                      </m:ctrlPr>
                                    </m:accPr>
                                    <m:e>
                                      <m:r>
                                        <a:rPr lang="en-US" sz="1800" b="0" i="1" smtClean="0">
                                          <a:solidFill>
                                            <a:schemeClr val="accent2"/>
                                          </a:solidFill>
                                          <a:latin typeface="Cambria Math" panose="02040503050406030204" pitchFamily="18" charset="0"/>
                                          <a:ea typeface="Cambria Math" panose="02040503050406030204" pitchFamily="18" charset="0"/>
                                        </a:rPr>
                                        <m:t>𝛼</m:t>
                                      </m:r>
                                    </m:e>
                                  </m:acc>
                                </m:e>
                              </m:d>
                            </m:e>
                            <m:sub>
                              <m:r>
                                <a:rPr lang="en-US" sz="1800" b="0" i="1" smtClean="0">
                                  <a:solidFill>
                                    <a:schemeClr val="accent2"/>
                                  </a:solidFill>
                                  <a:latin typeface="Cambria Math" panose="02040503050406030204" pitchFamily="18" charset="0"/>
                                  <a:ea typeface="Cambria Math" panose="02040503050406030204" pitchFamily="18" charset="0"/>
                                </a:rPr>
                                <m:t>2</m:t>
                              </m:r>
                            </m:sub>
                            <m:sup>
                              <m:r>
                                <a:rPr lang="en-US" sz="1800" b="0" i="1" smtClean="0">
                                  <a:solidFill>
                                    <a:schemeClr val="accent2"/>
                                  </a:solidFill>
                                  <a:latin typeface="Cambria Math" panose="02040503050406030204" pitchFamily="18" charset="0"/>
                                  <a:ea typeface="Cambria Math" panose="02040503050406030204" pitchFamily="18" charset="0"/>
                                </a:rPr>
                                <m:t>2</m:t>
                              </m:r>
                            </m:sup>
                          </m:sSubSup>
                        </m:e>
                      </m:d>
                    </m:oMath>
                  </m:oMathPara>
                </a14:m>
                <a:endParaRPr lang="en-US" sz="18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dirty="0" err="1">
                    <a:effectLst>
                      <a:outerShdw blurRad="38100" dist="38100" dir="2700000" algn="tl">
                        <a:srgbClr val="000000">
                          <a:alpha val="43137"/>
                        </a:srgbClr>
                      </a:outerShdw>
                    </a:effectLst>
                  </a:rPr>
                  <a:t>ElasticNet</a:t>
                </a:r>
                <a:r>
                  <a:rPr lang="en-US" dirty="0">
                    <a:effectLst>
                      <a:outerShdw blurRad="38100" dist="38100" dir="2700000" algn="tl">
                        <a:srgbClr val="000000">
                          <a:alpha val="43137"/>
                        </a:srgbClr>
                      </a:outerShdw>
                    </a:effectLst>
                  </a:rPr>
                  <a:t> (a little of both): </a:t>
                </a:r>
              </a:p>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𝐿</m:t>
                      </m:r>
                      <m:r>
                        <a:rPr lang="en-US" sz="1800" b="0" i="1" smtClean="0">
                          <a:latin typeface="Cambria Math" panose="02040503050406030204" pitchFamily="18" charset="0"/>
                        </a:rPr>
                        <m:t>=</m:t>
                      </m:r>
                      <m:nary>
                        <m:naryPr>
                          <m:chr m:val="∑"/>
                          <m:ctrlPr>
                            <a:rPr lang="en-US" sz="1800" i="1" smtClean="0">
                              <a:latin typeface="Cambria Math" panose="02040503050406030204" pitchFamily="18" charset="0"/>
                            </a:rPr>
                          </m:ctrlPr>
                        </m:naryPr>
                        <m:sub>
                          <m:r>
                            <m:rPr>
                              <m:brk m:alnAt="23"/>
                            </m:rP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𝑛</m:t>
                          </m:r>
                        </m:sup>
                        <m:e>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d>
                                    <m:dPr>
                                      <m:begChr m:val="⟨"/>
                                      <m:endChr m:val="⟩"/>
                                      <m:ctrlPr>
                                        <a:rPr lang="en-US" sz="1800" b="0" i="1" smtClean="0">
                                          <a:latin typeface="Cambria Math" panose="02040503050406030204" pitchFamily="18" charset="0"/>
                                        </a:rPr>
                                      </m:ctrlPr>
                                    </m:dPr>
                                    <m:e>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𝑎</m:t>
                                          </m:r>
                                        </m:e>
                                      </m:acc>
                                      <m:r>
                                        <a:rPr lang="en-US" sz="1800" b="0" i="1" smtClean="0">
                                          <a:latin typeface="Cambria Math" panose="02040503050406030204" pitchFamily="18" charset="0"/>
                                          <a:ea typeface="Cambria Math" panose="02040503050406030204" pitchFamily="18" charset="0"/>
                                        </a:rPr>
                                        <m:t>, </m:t>
                                      </m:r>
                                      <m:sSub>
                                        <m:sSubPr>
                                          <m:ctrlPr>
                                            <a:rPr lang="en-US" sz="1800" i="1">
                                              <a:latin typeface="Cambria Math" panose="02040503050406030204" pitchFamily="18" charset="0"/>
                                              <a:ea typeface="Cambria Math" panose="02040503050406030204" pitchFamily="18" charset="0"/>
                                            </a:rPr>
                                          </m:ctrlPr>
                                        </m:sSubPr>
                                        <m:e>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𝑥</m:t>
                                              </m:r>
                                            </m:e>
                                          </m:acc>
                                        </m:e>
                                        <m:sub>
                                          <m:r>
                                            <a:rPr lang="en-US" sz="1800" i="1">
                                              <a:latin typeface="Cambria Math" panose="02040503050406030204" pitchFamily="18" charset="0"/>
                                              <a:ea typeface="Cambria Math" panose="02040503050406030204" pitchFamily="18" charset="0"/>
                                            </a:rPr>
                                            <m:t>𝑖</m:t>
                                          </m:r>
                                        </m:sub>
                                      </m:sSub>
                                    </m:e>
                                  </m:d>
                                  <m:r>
                                    <a:rPr lang="en-US" sz="1800" b="0" i="1" smtClean="0">
                                      <a:latin typeface="Cambria Math" panose="02040503050406030204" pitchFamily="18" charset="0"/>
                                    </a:rPr>
                                    <m:t>−</m:t>
                                  </m:r>
                                  <m:r>
                                    <a:rPr lang="en-US" sz="1800" b="0" i="1" smtClean="0">
                                      <a:latin typeface="Cambria Math" panose="02040503050406030204" pitchFamily="18" charset="0"/>
                                    </a:rPr>
                                    <m:t>𝑏</m:t>
                                  </m:r>
                                </m:e>
                              </m:d>
                            </m:e>
                            <m:sup>
                              <m:r>
                                <a:rPr lang="en-US" sz="1800" b="0" i="1" smtClean="0">
                                  <a:latin typeface="Cambria Math" panose="02040503050406030204" pitchFamily="18" charset="0"/>
                                </a:rPr>
                                <m:t>2</m:t>
                              </m:r>
                            </m:sup>
                          </m:sSup>
                        </m:e>
                      </m:nary>
                      <m:r>
                        <a:rPr lang="en-US" sz="1800" b="0" i="1" smtClean="0">
                          <a:solidFill>
                            <a:schemeClr val="accent2"/>
                          </a:solidFill>
                          <a:latin typeface="Cambria Math" panose="02040503050406030204" pitchFamily="18" charset="0"/>
                        </a:rPr>
                        <m:t>+ </m:t>
                      </m:r>
                      <m:r>
                        <a:rPr lang="en-US" sz="1800" b="0" i="1" smtClean="0">
                          <a:solidFill>
                            <a:schemeClr val="accent2"/>
                          </a:solidFill>
                          <a:latin typeface="Cambria Math" panose="02040503050406030204" pitchFamily="18" charset="0"/>
                          <a:ea typeface="Cambria Math" panose="02040503050406030204" pitchFamily="18" charset="0"/>
                        </a:rPr>
                        <m:t>𝜆</m:t>
                      </m:r>
                      <m:d>
                        <m:dPr>
                          <m:ctrlPr>
                            <a:rPr lang="en-US" sz="1800" b="0" i="1" smtClean="0">
                              <a:solidFill>
                                <a:schemeClr val="accent2"/>
                              </a:solidFill>
                              <a:latin typeface="Cambria Math" panose="02040503050406030204" pitchFamily="18" charset="0"/>
                              <a:ea typeface="Cambria Math" panose="02040503050406030204" pitchFamily="18" charset="0"/>
                            </a:rPr>
                          </m:ctrlPr>
                        </m:dPr>
                        <m:e>
                          <m:sSub>
                            <m:sSubPr>
                              <m:ctrlPr>
                                <a:rPr lang="en-US" i="1">
                                  <a:solidFill>
                                    <a:schemeClr val="accent2"/>
                                  </a:solidFill>
                                  <a:latin typeface="Cambria Math" panose="02040503050406030204" pitchFamily="18" charset="0"/>
                                  <a:ea typeface="Cambria Math" panose="02040503050406030204" pitchFamily="18" charset="0"/>
                                </a:rPr>
                              </m:ctrlPr>
                            </m:sSubPr>
                            <m:e>
                              <m:d>
                                <m:dPr>
                                  <m:begChr m:val="‖"/>
                                  <m:endChr m:val="‖"/>
                                  <m:ctrlPr>
                                    <a:rPr lang="en-US" i="1">
                                      <a:solidFill>
                                        <a:schemeClr val="accent2"/>
                                      </a:solidFill>
                                      <a:latin typeface="Cambria Math" panose="02040503050406030204" pitchFamily="18" charset="0"/>
                                      <a:ea typeface="Cambria Math" panose="02040503050406030204" pitchFamily="18" charset="0"/>
                                    </a:rPr>
                                  </m:ctrlPr>
                                </m:dPr>
                                <m:e>
                                  <m:acc>
                                    <m:accPr>
                                      <m:chr m:val="⃗"/>
                                      <m:ctrlPr>
                                        <a:rPr lang="en-US" i="1">
                                          <a:solidFill>
                                            <a:schemeClr val="accent2"/>
                                          </a:solidFill>
                                          <a:latin typeface="Cambria Math" panose="02040503050406030204" pitchFamily="18" charset="0"/>
                                          <a:ea typeface="Cambria Math" panose="02040503050406030204" pitchFamily="18" charset="0"/>
                                        </a:rPr>
                                      </m:ctrlPr>
                                    </m:accPr>
                                    <m:e>
                                      <m:r>
                                        <a:rPr lang="en-US" i="1">
                                          <a:solidFill>
                                            <a:schemeClr val="accent2"/>
                                          </a:solidFill>
                                          <a:latin typeface="Cambria Math" panose="02040503050406030204" pitchFamily="18" charset="0"/>
                                          <a:ea typeface="Cambria Math" panose="02040503050406030204" pitchFamily="18" charset="0"/>
                                        </a:rPr>
                                        <m:t>𝛼</m:t>
                                      </m:r>
                                    </m:e>
                                  </m:acc>
                                </m:e>
                              </m:d>
                            </m:e>
                            <m:sub>
                              <m:r>
                                <a:rPr lang="en-US" i="1">
                                  <a:solidFill>
                                    <a:schemeClr val="accent2"/>
                                  </a:solidFill>
                                  <a:latin typeface="Cambria Math" panose="02040503050406030204" pitchFamily="18" charset="0"/>
                                  <a:ea typeface="Cambria Math" panose="02040503050406030204" pitchFamily="18" charset="0"/>
                                </a:rPr>
                                <m:t>1</m:t>
                              </m:r>
                            </m:sub>
                          </m:sSub>
                          <m:r>
                            <a:rPr lang="en-US" b="0" i="1" smtClean="0">
                              <a:solidFill>
                                <a:schemeClr val="accent2"/>
                              </a:solidFill>
                              <a:latin typeface="Cambria Math" panose="02040503050406030204" pitchFamily="18" charset="0"/>
                              <a:ea typeface="Cambria Math" panose="02040503050406030204" pitchFamily="18" charset="0"/>
                            </a:rPr>
                            <m:t>+</m:t>
                          </m:r>
                          <m:sSubSup>
                            <m:sSubSupPr>
                              <m:ctrlPr>
                                <a:rPr lang="en-US" i="1">
                                  <a:solidFill>
                                    <a:schemeClr val="accent2"/>
                                  </a:solidFill>
                                  <a:latin typeface="Cambria Math" panose="02040503050406030204" pitchFamily="18" charset="0"/>
                                  <a:ea typeface="Cambria Math" panose="02040503050406030204" pitchFamily="18" charset="0"/>
                                </a:rPr>
                              </m:ctrlPr>
                            </m:sSubSupPr>
                            <m:e>
                              <m:d>
                                <m:dPr>
                                  <m:begChr m:val="‖"/>
                                  <m:endChr m:val="‖"/>
                                  <m:ctrlPr>
                                    <a:rPr lang="en-US" i="1">
                                      <a:solidFill>
                                        <a:schemeClr val="accent2"/>
                                      </a:solidFill>
                                      <a:latin typeface="Cambria Math" panose="02040503050406030204" pitchFamily="18" charset="0"/>
                                      <a:ea typeface="Cambria Math" panose="02040503050406030204" pitchFamily="18" charset="0"/>
                                    </a:rPr>
                                  </m:ctrlPr>
                                </m:dPr>
                                <m:e>
                                  <m:acc>
                                    <m:accPr>
                                      <m:chr m:val="⃗"/>
                                      <m:ctrlPr>
                                        <a:rPr lang="en-US" i="1">
                                          <a:solidFill>
                                            <a:schemeClr val="accent2"/>
                                          </a:solidFill>
                                          <a:latin typeface="Cambria Math" panose="02040503050406030204" pitchFamily="18" charset="0"/>
                                          <a:ea typeface="Cambria Math" panose="02040503050406030204" pitchFamily="18" charset="0"/>
                                        </a:rPr>
                                      </m:ctrlPr>
                                    </m:accPr>
                                    <m:e>
                                      <m:r>
                                        <a:rPr lang="en-US" i="1">
                                          <a:solidFill>
                                            <a:schemeClr val="accent2"/>
                                          </a:solidFill>
                                          <a:latin typeface="Cambria Math" panose="02040503050406030204" pitchFamily="18" charset="0"/>
                                          <a:ea typeface="Cambria Math" panose="02040503050406030204" pitchFamily="18" charset="0"/>
                                        </a:rPr>
                                        <m:t>𝛼</m:t>
                                      </m:r>
                                    </m:e>
                                  </m:acc>
                                </m:e>
                              </m:d>
                            </m:e>
                            <m:sub>
                              <m:r>
                                <a:rPr lang="en-US" i="1">
                                  <a:solidFill>
                                    <a:schemeClr val="accent2"/>
                                  </a:solidFill>
                                  <a:latin typeface="Cambria Math" panose="02040503050406030204" pitchFamily="18" charset="0"/>
                                  <a:ea typeface="Cambria Math" panose="02040503050406030204" pitchFamily="18" charset="0"/>
                                </a:rPr>
                                <m:t>2</m:t>
                              </m:r>
                            </m:sub>
                            <m:sup>
                              <m:r>
                                <a:rPr lang="en-US" i="1">
                                  <a:solidFill>
                                    <a:schemeClr val="accent2"/>
                                  </a:solidFill>
                                  <a:latin typeface="Cambria Math" panose="02040503050406030204" pitchFamily="18" charset="0"/>
                                  <a:ea typeface="Cambria Math" panose="02040503050406030204" pitchFamily="18" charset="0"/>
                                </a:rPr>
                                <m:t>2</m:t>
                              </m:r>
                            </m:sup>
                          </m:sSubSup>
                        </m:e>
                      </m:d>
                    </m:oMath>
                  </m:oMathPara>
                </a14:m>
                <a:endParaRPr lang="en-US" dirty="0"/>
              </a:p>
              <a:p>
                <a:r>
                  <a:rPr lang="en-US" dirty="0">
                    <a:effectLst>
                      <a:outerShdw blurRad="38100" dist="38100" dir="2700000" algn="tl">
                        <a:srgbClr val="000000">
                          <a:alpha val="43137"/>
                        </a:srgbClr>
                      </a:outerShdw>
                    </a:effectLst>
                  </a:rPr>
                  <a:t>Analytic solution may no longer exists. Iterative method (e.g. gradient descend) may be used to train the model.</a:t>
                </a:r>
              </a:p>
            </p:txBody>
          </p:sp>
        </mc:Choice>
        <mc:Fallback xmlns="">
          <p:sp>
            <p:nvSpPr>
              <p:cNvPr id="4" name="TextBox 3">
                <a:extLst>
                  <a:ext uri="{FF2B5EF4-FFF2-40B4-BE49-F238E27FC236}">
                    <a16:creationId xmlns:a16="http://schemas.microsoft.com/office/drawing/2014/main" id="{B4B7A4BE-2924-4FDF-BC74-475CF22D5C63}"/>
                  </a:ext>
                </a:extLst>
              </p:cNvPr>
              <p:cNvSpPr txBox="1">
                <a:spLocks noRot="1" noChangeAspect="1" noMove="1" noResize="1" noEditPoints="1" noAdjustHandles="1" noChangeArrowheads="1" noChangeShapeType="1" noTextEdit="1"/>
              </p:cNvSpPr>
              <p:nvPr/>
            </p:nvSpPr>
            <p:spPr>
              <a:xfrm>
                <a:off x="5973201" y="1968466"/>
                <a:ext cx="5549763" cy="4300023"/>
              </a:xfrm>
              <a:prstGeom prst="rect">
                <a:avLst/>
              </a:prstGeom>
              <a:blipFill>
                <a:blip r:embed="rId2"/>
                <a:stretch>
                  <a:fillRect l="-545" t="-140" r="-1634" b="-1401"/>
                </a:stretch>
              </a:blipFill>
              <a:ln>
                <a:solidFill>
                  <a:schemeClr val="tx1"/>
                </a:solidFill>
                <a:extLst>
                  <a:ext uri="{C807C97D-BFC1-408E-A445-0C87EB9F89A2}">
                    <ask:lineSketchStyleProps xmlns:ask="http://schemas.microsoft.com/office/drawing/2018/sketchyshapes" sd="1526318118">
                      <a:custGeom>
                        <a:avLst/>
                        <a:gdLst>
                          <a:gd name="connsiteX0" fmla="*/ 0 w 5549763"/>
                          <a:gd name="connsiteY0" fmla="*/ 0 h 4300023"/>
                          <a:gd name="connsiteX1" fmla="*/ 582725 w 5549763"/>
                          <a:gd name="connsiteY1" fmla="*/ 0 h 4300023"/>
                          <a:gd name="connsiteX2" fmla="*/ 1165450 w 5549763"/>
                          <a:gd name="connsiteY2" fmla="*/ 0 h 4300023"/>
                          <a:gd name="connsiteX3" fmla="*/ 1748175 w 5549763"/>
                          <a:gd name="connsiteY3" fmla="*/ 0 h 4300023"/>
                          <a:gd name="connsiteX4" fmla="*/ 2441896 w 5549763"/>
                          <a:gd name="connsiteY4" fmla="*/ 0 h 4300023"/>
                          <a:gd name="connsiteX5" fmla="*/ 2969123 w 5549763"/>
                          <a:gd name="connsiteY5" fmla="*/ 0 h 4300023"/>
                          <a:gd name="connsiteX6" fmla="*/ 3551848 w 5549763"/>
                          <a:gd name="connsiteY6" fmla="*/ 0 h 4300023"/>
                          <a:gd name="connsiteX7" fmla="*/ 4190071 w 5549763"/>
                          <a:gd name="connsiteY7" fmla="*/ 0 h 4300023"/>
                          <a:gd name="connsiteX8" fmla="*/ 4717299 w 5549763"/>
                          <a:gd name="connsiteY8" fmla="*/ 0 h 4300023"/>
                          <a:gd name="connsiteX9" fmla="*/ 5549763 w 5549763"/>
                          <a:gd name="connsiteY9" fmla="*/ 0 h 4300023"/>
                          <a:gd name="connsiteX10" fmla="*/ 5549763 w 5549763"/>
                          <a:gd name="connsiteY10" fmla="*/ 614289 h 4300023"/>
                          <a:gd name="connsiteX11" fmla="*/ 5549763 w 5549763"/>
                          <a:gd name="connsiteY11" fmla="*/ 1271578 h 4300023"/>
                          <a:gd name="connsiteX12" fmla="*/ 5549763 w 5549763"/>
                          <a:gd name="connsiteY12" fmla="*/ 1842867 h 4300023"/>
                          <a:gd name="connsiteX13" fmla="*/ 5549763 w 5549763"/>
                          <a:gd name="connsiteY13" fmla="*/ 2500156 h 4300023"/>
                          <a:gd name="connsiteX14" fmla="*/ 5549763 w 5549763"/>
                          <a:gd name="connsiteY14" fmla="*/ 3200446 h 4300023"/>
                          <a:gd name="connsiteX15" fmla="*/ 5549763 w 5549763"/>
                          <a:gd name="connsiteY15" fmla="*/ 3728734 h 4300023"/>
                          <a:gd name="connsiteX16" fmla="*/ 5549763 w 5549763"/>
                          <a:gd name="connsiteY16" fmla="*/ 4300023 h 4300023"/>
                          <a:gd name="connsiteX17" fmla="*/ 4856043 w 5549763"/>
                          <a:gd name="connsiteY17" fmla="*/ 4300023 h 4300023"/>
                          <a:gd name="connsiteX18" fmla="*/ 4217820 w 5549763"/>
                          <a:gd name="connsiteY18" fmla="*/ 4300023 h 4300023"/>
                          <a:gd name="connsiteX19" fmla="*/ 3690592 w 5549763"/>
                          <a:gd name="connsiteY19" fmla="*/ 4300023 h 4300023"/>
                          <a:gd name="connsiteX20" fmla="*/ 3052370 w 5549763"/>
                          <a:gd name="connsiteY20" fmla="*/ 4300023 h 4300023"/>
                          <a:gd name="connsiteX21" fmla="*/ 2469645 w 5549763"/>
                          <a:gd name="connsiteY21" fmla="*/ 4300023 h 4300023"/>
                          <a:gd name="connsiteX22" fmla="*/ 1775924 w 5549763"/>
                          <a:gd name="connsiteY22" fmla="*/ 4300023 h 4300023"/>
                          <a:gd name="connsiteX23" fmla="*/ 1137701 w 5549763"/>
                          <a:gd name="connsiteY23" fmla="*/ 4300023 h 4300023"/>
                          <a:gd name="connsiteX24" fmla="*/ 0 w 5549763"/>
                          <a:gd name="connsiteY24" fmla="*/ 4300023 h 4300023"/>
                          <a:gd name="connsiteX25" fmla="*/ 0 w 5549763"/>
                          <a:gd name="connsiteY25" fmla="*/ 3728734 h 4300023"/>
                          <a:gd name="connsiteX26" fmla="*/ 0 w 5549763"/>
                          <a:gd name="connsiteY26" fmla="*/ 3157445 h 4300023"/>
                          <a:gd name="connsiteX27" fmla="*/ 0 w 5549763"/>
                          <a:gd name="connsiteY27" fmla="*/ 2457156 h 4300023"/>
                          <a:gd name="connsiteX28" fmla="*/ 0 w 5549763"/>
                          <a:gd name="connsiteY28" fmla="*/ 1799867 h 4300023"/>
                          <a:gd name="connsiteX29" fmla="*/ 0 w 5549763"/>
                          <a:gd name="connsiteY29" fmla="*/ 1185578 h 4300023"/>
                          <a:gd name="connsiteX30" fmla="*/ 0 w 5549763"/>
                          <a:gd name="connsiteY30" fmla="*/ 571289 h 4300023"/>
                          <a:gd name="connsiteX31" fmla="*/ 0 w 5549763"/>
                          <a:gd name="connsiteY31" fmla="*/ 0 h 4300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49763" h="4300023" fill="none" extrusionOk="0">
                            <a:moveTo>
                              <a:pt x="0" y="0"/>
                            </a:moveTo>
                            <a:cubicBezTo>
                              <a:pt x="134334" y="-21462"/>
                              <a:pt x="319989" y="-12547"/>
                              <a:pt x="582725" y="0"/>
                            </a:cubicBezTo>
                            <a:cubicBezTo>
                              <a:pt x="845462" y="12547"/>
                              <a:pt x="992809" y="3470"/>
                              <a:pt x="1165450" y="0"/>
                            </a:cubicBezTo>
                            <a:cubicBezTo>
                              <a:pt x="1338092" y="-3470"/>
                              <a:pt x="1597596" y="28641"/>
                              <a:pt x="1748175" y="0"/>
                            </a:cubicBezTo>
                            <a:cubicBezTo>
                              <a:pt x="1898755" y="-28641"/>
                              <a:pt x="2291486" y="28204"/>
                              <a:pt x="2441896" y="0"/>
                            </a:cubicBezTo>
                            <a:cubicBezTo>
                              <a:pt x="2592306" y="-28204"/>
                              <a:pt x="2826379" y="-23583"/>
                              <a:pt x="2969123" y="0"/>
                            </a:cubicBezTo>
                            <a:cubicBezTo>
                              <a:pt x="3111867" y="23583"/>
                              <a:pt x="3338850" y="-26421"/>
                              <a:pt x="3551848" y="0"/>
                            </a:cubicBezTo>
                            <a:cubicBezTo>
                              <a:pt x="3764847" y="26421"/>
                              <a:pt x="3948747" y="25651"/>
                              <a:pt x="4190071" y="0"/>
                            </a:cubicBezTo>
                            <a:cubicBezTo>
                              <a:pt x="4431395" y="-25651"/>
                              <a:pt x="4527577" y="-19384"/>
                              <a:pt x="4717299" y="0"/>
                            </a:cubicBezTo>
                            <a:cubicBezTo>
                              <a:pt x="4907021" y="19384"/>
                              <a:pt x="5237090" y="-936"/>
                              <a:pt x="5549763" y="0"/>
                            </a:cubicBezTo>
                            <a:cubicBezTo>
                              <a:pt x="5573793" y="182379"/>
                              <a:pt x="5560297" y="479790"/>
                              <a:pt x="5549763" y="614289"/>
                            </a:cubicBezTo>
                            <a:cubicBezTo>
                              <a:pt x="5539229" y="748788"/>
                              <a:pt x="5568816" y="1053179"/>
                              <a:pt x="5549763" y="1271578"/>
                            </a:cubicBezTo>
                            <a:cubicBezTo>
                              <a:pt x="5530710" y="1489977"/>
                              <a:pt x="5560057" y="1630731"/>
                              <a:pt x="5549763" y="1842867"/>
                            </a:cubicBezTo>
                            <a:cubicBezTo>
                              <a:pt x="5539469" y="2055003"/>
                              <a:pt x="5555434" y="2305451"/>
                              <a:pt x="5549763" y="2500156"/>
                            </a:cubicBezTo>
                            <a:cubicBezTo>
                              <a:pt x="5544092" y="2694861"/>
                              <a:pt x="5549920" y="2942787"/>
                              <a:pt x="5549763" y="3200446"/>
                            </a:cubicBezTo>
                            <a:cubicBezTo>
                              <a:pt x="5549607" y="3458105"/>
                              <a:pt x="5551088" y="3493200"/>
                              <a:pt x="5549763" y="3728734"/>
                            </a:cubicBezTo>
                            <a:cubicBezTo>
                              <a:pt x="5548438" y="3964268"/>
                              <a:pt x="5562358" y="4094204"/>
                              <a:pt x="5549763" y="4300023"/>
                            </a:cubicBezTo>
                            <a:cubicBezTo>
                              <a:pt x="5346076" y="4298535"/>
                              <a:pt x="5032570" y="4308338"/>
                              <a:pt x="4856043" y="4300023"/>
                            </a:cubicBezTo>
                            <a:cubicBezTo>
                              <a:pt x="4679516" y="4291708"/>
                              <a:pt x="4407613" y="4270341"/>
                              <a:pt x="4217820" y="4300023"/>
                            </a:cubicBezTo>
                            <a:cubicBezTo>
                              <a:pt x="4028027" y="4329705"/>
                              <a:pt x="3834498" y="4289296"/>
                              <a:pt x="3690592" y="4300023"/>
                            </a:cubicBezTo>
                            <a:cubicBezTo>
                              <a:pt x="3546686" y="4310750"/>
                              <a:pt x="3356334" y="4326411"/>
                              <a:pt x="3052370" y="4300023"/>
                            </a:cubicBezTo>
                            <a:cubicBezTo>
                              <a:pt x="2748406" y="4273635"/>
                              <a:pt x="2664863" y="4308151"/>
                              <a:pt x="2469645" y="4300023"/>
                            </a:cubicBezTo>
                            <a:cubicBezTo>
                              <a:pt x="2274427" y="4291895"/>
                              <a:pt x="1968543" y="4296684"/>
                              <a:pt x="1775924" y="4300023"/>
                            </a:cubicBezTo>
                            <a:cubicBezTo>
                              <a:pt x="1583305" y="4303362"/>
                              <a:pt x="1434549" y="4327574"/>
                              <a:pt x="1137701" y="4300023"/>
                            </a:cubicBezTo>
                            <a:cubicBezTo>
                              <a:pt x="840853" y="4272472"/>
                              <a:pt x="304500" y="4345545"/>
                              <a:pt x="0" y="4300023"/>
                            </a:cubicBezTo>
                            <a:cubicBezTo>
                              <a:pt x="-1867" y="4028606"/>
                              <a:pt x="16582" y="3852469"/>
                              <a:pt x="0" y="3728734"/>
                            </a:cubicBezTo>
                            <a:cubicBezTo>
                              <a:pt x="-16582" y="3604999"/>
                              <a:pt x="-20914" y="3424291"/>
                              <a:pt x="0" y="3157445"/>
                            </a:cubicBezTo>
                            <a:cubicBezTo>
                              <a:pt x="20914" y="2890599"/>
                              <a:pt x="-15054" y="2782628"/>
                              <a:pt x="0" y="2457156"/>
                            </a:cubicBezTo>
                            <a:cubicBezTo>
                              <a:pt x="15054" y="2131684"/>
                              <a:pt x="-28665" y="2032986"/>
                              <a:pt x="0" y="1799867"/>
                            </a:cubicBezTo>
                            <a:cubicBezTo>
                              <a:pt x="28665" y="1566748"/>
                              <a:pt x="-15154" y="1477087"/>
                              <a:pt x="0" y="1185578"/>
                            </a:cubicBezTo>
                            <a:cubicBezTo>
                              <a:pt x="15154" y="894069"/>
                              <a:pt x="14053" y="840170"/>
                              <a:pt x="0" y="571289"/>
                            </a:cubicBezTo>
                            <a:cubicBezTo>
                              <a:pt x="-14053" y="302408"/>
                              <a:pt x="22258" y="223266"/>
                              <a:pt x="0" y="0"/>
                            </a:cubicBezTo>
                            <a:close/>
                          </a:path>
                          <a:path w="5549763" h="4300023" stroke="0" extrusionOk="0">
                            <a:moveTo>
                              <a:pt x="0" y="0"/>
                            </a:moveTo>
                            <a:cubicBezTo>
                              <a:pt x="276203" y="23290"/>
                              <a:pt x="409777" y="-23856"/>
                              <a:pt x="693720" y="0"/>
                            </a:cubicBezTo>
                            <a:cubicBezTo>
                              <a:pt x="977663" y="23856"/>
                              <a:pt x="1091626" y="-6018"/>
                              <a:pt x="1220948" y="0"/>
                            </a:cubicBezTo>
                            <a:cubicBezTo>
                              <a:pt x="1350270" y="6018"/>
                              <a:pt x="1662985" y="-11554"/>
                              <a:pt x="1803673" y="0"/>
                            </a:cubicBezTo>
                            <a:cubicBezTo>
                              <a:pt x="1944361" y="11554"/>
                              <a:pt x="2069141" y="24202"/>
                              <a:pt x="2330900" y="0"/>
                            </a:cubicBezTo>
                            <a:cubicBezTo>
                              <a:pt x="2592659" y="-24202"/>
                              <a:pt x="2805725" y="3727"/>
                              <a:pt x="2969123" y="0"/>
                            </a:cubicBezTo>
                            <a:cubicBezTo>
                              <a:pt x="3132521" y="-3727"/>
                              <a:pt x="3602533" y="25268"/>
                              <a:pt x="3773839" y="0"/>
                            </a:cubicBezTo>
                            <a:cubicBezTo>
                              <a:pt x="3945145" y="-25268"/>
                              <a:pt x="4323633" y="-12051"/>
                              <a:pt x="4523057" y="0"/>
                            </a:cubicBezTo>
                            <a:cubicBezTo>
                              <a:pt x="4722481" y="12051"/>
                              <a:pt x="5086411" y="40720"/>
                              <a:pt x="5549763" y="0"/>
                            </a:cubicBezTo>
                            <a:cubicBezTo>
                              <a:pt x="5529526" y="215222"/>
                              <a:pt x="5566835" y="320770"/>
                              <a:pt x="5549763" y="571289"/>
                            </a:cubicBezTo>
                            <a:cubicBezTo>
                              <a:pt x="5532691" y="821808"/>
                              <a:pt x="5538416" y="1080527"/>
                              <a:pt x="5549763" y="1271578"/>
                            </a:cubicBezTo>
                            <a:cubicBezTo>
                              <a:pt x="5561110" y="1462629"/>
                              <a:pt x="5559286" y="1718024"/>
                              <a:pt x="5549763" y="1842867"/>
                            </a:cubicBezTo>
                            <a:cubicBezTo>
                              <a:pt x="5540240" y="1967710"/>
                              <a:pt x="5558117" y="2088346"/>
                              <a:pt x="5549763" y="2328155"/>
                            </a:cubicBezTo>
                            <a:cubicBezTo>
                              <a:pt x="5541409" y="2567964"/>
                              <a:pt x="5561695" y="2619094"/>
                              <a:pt x="5549763" y="2813444"/>
                            </a:cubicBezTo>
                            <a:cubicBezTo>
                              <a:pt x="5537831" y="3007794"/>
                              <a:pt x="5554712" y="3327352"/>
                              <a:pt x="5549763" y="3470733"/>
                            </a:cubicBezTo>
                            <a:cubicBezTo>
                              <a:pt x="5544814" y="3614114"/>
                              <a:pt x="5562871" y="3961710"/>
                              <a:pt x="5549763" y="4300023"/>
                            </a:cubicBezTo>
                            <a:cubicBezTo>
                              <a:pt x="5296953" y="4330971"/>
                              <a:pt x="5059120" y="4327157"/>
                              <a:pt x="4856043" y="4300023"/>
                            </a:cubicBezTo>
                            <a:cubicBezTo>
                              <a:pt x="4652966" y="4272889"/>
                              <a:pt x="4488811" y="4313639"/>
                              <a:pt x="4328815" y="4300023"/>
                            </a:cubicBezTo>
                            <a:cubicBezTo>
                              <a:pt x="4168819" y="4286407"/>
                              <a:pt x="3781337" y="4334998"/>
                              <a:pt x="3579597" y="4300023"/>
                            </a:cubicBezTo>
                            <a:cubicBezTo>
                              <a:pt x="3377857" y="4265048"/>
                              <a:pt x="3199871" y="4271097"/>
                              <a:pt x="2830379" y="4300023"/>
                            </a:cubicBezTo>
                            <a:cubicBezTo>
                              <a:pt x="2460887" y="4328949"/>
                              <a:pt x="2448804" y="4280495"/>
                              <a:pt x="2192156" y="4300023"/>
                            </a:cubicBezTo>
                            <a:cubicBezTo>
                              <a:pt x="1935508" y="4319551"/>
                              <a:pt x="1699864" y="4276156"/>
                              <a:pt x="1498436" y="4300023"/>
                            </a:cubicBezTo>
                            <a:cubicBezTo>
                              <a:pt x="1297008" y="4323890"/>
                              <a:pt x="1180406" y="4293810"/>
                              <a:pt x="971209" y="4300023"/>
                            </a:cubicBezTo>
                            <a:cubicBezTo>
                              <a:pt x="762012" y="4306236"/>
                              <a:pt x="307101" y="4337193"/>
                              <a:pt x="0" y="4300023"/>
                            </a:cubicBezTo>
                            <a:cubicBezTo>
                              <a:pt x="-9430" y="4179446"/>
                              <a:pt x="22830" y="3987413"/>
                              <a:pt x="0" y="3771734"/>
                            </a:cubicBezTo>
                            <a:cubicBezTo>
                              <a:pt x="-22830" y="3556055"/>
                              <a:pt x="3648" y="3326024"/>
                              <a:pt x="0" y="3200446"/>
                            </a:cubicBezTo>
                            <a:cubicBezTo>
                              <a:pt x="-3648" y="3074868"/>
                              <a:pt x="13237" y="2858678"/>
                              <a:pt x="0" y="2672157"/>
                            </a:cubicBezTo>
                            <a:cubicBezTo>
                              <a:pt x="-13237" y="2485636"/>
                              <a:pt x="-22109" y="2356148"/>
                              <a:pt x="0" y="2186869"/>
                            </a:cubicBezTo>
                            <a:cubicBezTo>
                              <a:pt x="22109" y="2017590"/>
                              <a:pt x="19190" y="1913407"/>
                              <a:pt x="0" y="1658580"/>
                            </a:cubicBezTo>
                            <a:cubicBezTo>
                              <a:pt x="-19190" y="1403753"/>
                              <a:pt x="18774" y="1270489"/>
                              <a:pt x="0" y="1173292"/>
                            </a:cubicBezTo>
                            <a:cubicBezTo>
                              <a:pt x="-18774" y="1076095"/>
                              <a:pt x="14421" y="899031"/>
                              <a:pt x="0" y="645003"/>
                            </a:cubicBezTo>
                            <a:cubicBezTo>
                              <a:pt x="-14421" y="390975"/>
                              <a:pt x="9081" y="256316"/>
                              <a:pt x="0" y="0"/>
                            </a:cubicBezTo>
                            <a:close/>
                          </a:path>
                        </a:pathLst>
                      </a:custGeom>
                      <ask:type>
                        <ask:lineSketchFreehand/>
                      </ask:type>
                    </ask:lineSketchStyleProps>
                  </a:ext>
                </a:extLst>
              </a:ln>
            </p:spPr>
            <p:txBody>
              <a:bodyPr/>
              <a:lstStyle/>
              <a:p>
                <a:r>
                  <a:rPr lang="en-US">
                    <a:noFill/>
                  </a:rPr>
                  <a:t> </a:t>
                </a:r>
              </a:p>
            </p:txBody>
          </p:sp>
        </mc:Fallback>
      </mc:AlternateContent>
      <p:sp>
        <p:nvSpPr>
          <p:cNvPr id="5" name="TextBox 4">
            <a:extLst>
              <a:ext uri="{FF2B5EF4-FFF2-40B4-BE49-F238E27FC236}">
                <a16:creationId xmlns:a16="http://schemas.microsoft.com/office/drawing/2014/main" id="{FDFA6C26-D5FF-441E-A61C-BEC11EAE5F04}"/>
              </a:ext>
            </a:extLst>
          </p:cNvPr>
          <p:cNvSpPr txBox="1"/>
          <p:nvPr/>
        </p:nvSpPr>
        <p:spPr>
          <a:xfrm>
            <a:off x="669036" y="1969334"/>
            <a:ext cx="5222715" cy="1477328"/>
          </a:xfrm>
          <a:custGeom>
            <a:avLst/>
            <a:gdLst>
              <a:gd name="connsiteX0" fmla="*/ 0 w 5222715"/>
              <a:gd name="connsiteY0" fmla="*/ 0 h 1477328"/>
              <a:gd name="connsiteX1" fmla="*/ 496158 w 5222715"/>
              <a:gd name="connsiteY1" fmla="*/ 0 h 1477328"/>
              <a:gd name="connsiteX2" fmla="*/ 1096770 w 5222715"/>
              <a:gd name="connsiteY2" fmla="*/ 0 h 1477328"/>
              <a:gd name="connsiteX3" fmla="*/ 1592928 w 5222715"/>
              <a:gd name="connsiteY3" fmla="*/ 0 h 1477328"/>
              <a:gd name="connsiteX4" fmla="*/ 2141313 w 5222715"/>
              <a:gd name="connsiteY4" fmla="*/ 0 h 1477328"/>
              <a:gd name="connsiteX5" fmla="*/ 2846380 w 5222715"/>
              <a:gd name="connsiteY5" fmla="*/ 0 h 1477328"/>
              <a:gd name="connsiteX6" fmla="*/ 3446992 w 5222715"/>
              <a:gd name="connsiteY6" fmla="*/ 0 h 1477328"/>
              <a:gd name="connsiteX7" fmla="*/ 3995377 w 5222715"/>
              <a:gd name="connsiteY7" fmla="*/ 0 h 1477328"/>
              <a:gd name="connsiteX8" fmla="*/ 5222715 w 5222715"/>
              <a:gd name="connsiteY8" fmla="*/ 0 h 1477328"/>
              <a:gd name="connsiteX9" fmla="*/ 5222715 w 5222715"/>
              <a:gd name="connsiteY9" fmla="*/ 492443 h 1477328"/>
              <a:gd name="connsiteX10" fmla="*/ 5222715 w 5222715"/>
              <a:gd name="connsiteY10" fmla="*/ 1014432 h 1477328"/>
              <a:gd name="connsiteX11" fmla="*/ 5222715 w 5222715"/>
              <a:gd name="connsiteY11" fmla="*/ 1477328 h 1477328"/>
              <a:gd name="connsiteX12" fmla="*/ 4465421 w 5222715"/>
              <a:gd name="connsiteY12" fmla="*/ 1477328 h 1477328"/>
              <a:gd name="connsiteX13" fmla="*/ 3969263 w 5222715"/>
              <a:gd name="connsiteY13" fmla="*/ 1477328 h 1477328"/>
              <a:gd name="connsiteX14" fmla="*/ 3316424 w 5222715"/>
              <a:gd name="connsiteY14" fmla="*/ 1477328 h 1477328"/>
              <a:gd name="connsiteX15" fmla="*/ 2820266 w 5222715"/>
              <a:gd name="connsiteY15" fmla="*/ 1477328 h 1477328"/>
              <a:gd name="connsiteX16" fmla="*/ 2219654 w 5222715"/>
              <a:gd name="connsiteY16" fmla="*/ 1477328 h 1477328"/>
              <a:gd name="connsiteX17" fmla="*/ 1462360 w 5222715"/>
              <a:gd name="connsiteY17" fmla="*/ 1477328 h 1477328"/>
              <a:gd name="connsiteX18" fmla="*/ 966202 w 5222715"/>
              <a:gd name="connsiteY18" fmla="*/ 1477328 h 1477328"/>
              <a:gd name="connsiteX19" fmla="*/ 0 w 5222715"/>
              <a:gd name="connsiteY19" fmla="*/ 1477328 h 1477328"/>
              <a:gd name="connsiteX20" fmla="*/ 0 w 5222715"/>
              <a:gd name="connsiteY20" fmla="*/ 984885 h 1477328"/>
              <a:gd name="connsiteX21" fmla="*/ 0 w 5222715"/>
              <a:gd name="connsiteY21" fmla="*/ 536763 h 1477328"/>
              <a:gd name="connsiteX22" fmla="*/ 0 w 5222715"/>
              <a:gd name="connsiteY22"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222715" h="1477328" fill="none" extrusionOk="0">
                <a:moveTo>
                  <a:pt x="0" y="0"/>
                </a:moveTo>
                <a:cubicBezTo>
                  <a:pt x="238558" y="5858"/>
                  <a:pt x="324440" y="-19912"/>
                  <a:pt x="496158" y="0"/>
                </a:cubicBezTo>
                <a:cubicBezTo>
                  <a:pt x="667876" y="19912"/>
                  <a:pt x="959930" y="23970"/>
                  <a:pt x="1096770" y="0"/>
                </a:cubicBezTo>
                <a:cubicBezTo>
                  <a:pt x="1233610" y="-23970"/>
                  <a:pt x="1363277" y="20656"/>
                  <a:pt x="1592928" y="0"/>
                </a:cubicBezTo>
                <a:cubicBezTo>
                  <a:pt x="1822579" y="-20656"/>
                  <a:pt x="1905150" y="-1395"/>
                  <a:pt x="2141313" y="0"/>
                </a:cubicBezTo>
                <a:cubicBezTo>
                  <a:pt x="2377477" y="1395"/>
                  <a:pt x="2536865" y="13846"/>
                  <a:pt x="2846380" y="0"/>
                </a:cubicBezTo>
                <a:cubicBezTo>
                  <a:pt x="3155895" y="-13846"/>
                  <a:pt x="3226301" y="-2813"/>
                  <a:pt x="3446992" y="0"/>
                </a:cubicBezTo>
                <a:cubicBezTo>
                  <a:pt x="3667683" y="2813"/>
                  <a:pt x="3774748" y="14177"/>
                  <a:pt x="3995377" y="0"/>
                </a:cubicBezTo>
                <a:cubicBezTo>
                  <a:pt x="4216006" y="-14177"/>
                  <a:pt x="4791065" y="-8997"/>
                  <a:pt x="5222715" y="0"/>
                </a:cubicBezTo>
                <a:cubicBezTo>
                  <a:pt x="5227904" y="204391"/>
                  <a:pt x="5235110" y="348146"/>
                  <a:pt x="5222715" y="492443"/>
                </a:cubicBezTo>
                <a:cubicBezTo>
                  <a:pt x="5210320" y="636740"/>
                  <a:pt x="5210284" y="807071"/>
                  <a:pt x="5222715" y="1014432"/>
                </a:cubicBezTo>
                <a:cubicBezTo>
                  <a:pt x="5235146" y="1221793"/>
                  <a:pt x="5214182" y="1371402"/>
                  <a:pt x="5222715" y="1477328"/>
                </a:cubicBezTo>
                <a:cubicBezTo>
                  <a:pt x="5067672" y="1499924"/>
                  <a:pt x="4796390" y="1499665"/>
                  <a:pt x="4465421" y="1477328"/>
                </a:cubicBezTo>
                <a:cubicBezTo>
                  <a:pt x="4134452" y="1454991"/>
                  <a:pt x="4167725" y="1458075"/>
                  <a:pt x="3969263" y="1477328"/>
                </a:cubicBezTo>
                <a:cubicBezTo>
                  <a:pt x="3770801" y="1496581"/>
                  <a:pt x="3598349" y="1489013"/>
                  <a:pt x="3316424" y="1477328"/>
                </a:cubicBezTo>
                <a:cubicBezTo>
                  <a:pt x="3034499" y="1465643"/>
                  <a:pt x="2978416" y="1455230"/>
                  <a:pt x="2820266" y="1477328"/>
                </a:cubicBezTo>
                <a:cubicBezTo>
                  <a:pt x="2662116" y="1499426"/>
                  <a:pt x="2508415" y="1463530"/>
                  <a:pt x="2219654" y="1477328"/>
                </a:cubicBezTo>
                <a:cubicBezTo>
                  <a:pt x="1930893" y="1491126"/>
                  <a:pt x="1644687" y="1439857"/>
                  <a:pt x="1462360" y="1477328"/>
                </a:cubicBezTo>
                <a:cubicBezTo>
                  <a:pt x="1280033" y="1514799"/>
                  <a:pt x="1186454" y="1480012"/>
                  <a:pt x="966202" y="1477328"/>
                </a:cubicBezTo>
                <a:cubicBezTo>
                  <a:pt x="745950" y="1474644"/>
                  <a:pt x="225390" y="1496493"/>
                  <a:pt x="0" y="1477328"/>
                </a:cubicBezTo>
                <a:cubicBezTo>
                  <a:pt x="-8641" y="1255606"/>
                  <a:pt x="9828" y="1099498"/>
                  <a:pt x="0" y="984885"/>
                </a:cubicBezTo>
                <a:cubicBezTo>
                  <a:pt x="-9828" y="870272"/>
                  <a:pt x="-10659" y="677060"/>
                  <a:pt x="0" y="536763"/>
                </a:cubicBezTo>
                <a:cubicBezTo>
                  <a:pt x="10659" y="396466"/>
                  <a:pt x="-21182" y="220280"/>
                  <a:pt x="0" y="0"/>
                </a:cubicBezTo>
                <a:close/>
              </a:path>
              <a:path w="5222715" h="1477328" stroke="0" extrusionOk="0">
                <a:moveTo>
                  <a:pt x="0" y="0"/>
                </a:moveTo>
                <a:cubicBezTo>
                  <a:pt x="345661" y="28884"/>
                  <a:pt x="402905" y="628"/>
                  <a:pt x="705067" y="0"/>
                </a:cubicBezTo>
                <a:cubicBezTo>
                  <a:pt x="1007229" y="-628"/>
                  <a:pt x="1033665" y="13797"/>
                  <a:pt x="1201224" y="0"/>
                </a:cubicBezTo>
                <a:cubicBezTo>
                  <a:pt x="1368783" y="-13797"/>
                  <a:pt x="1560723" y="20718"/>
                  <a:pt x="1906291" y="0"/>
                </a:cubicBezTo>
                <a:cubicBezTo>
                  <a:pt x="2251859" y="-20718"/>
                  <a:pt x="2237029" y="5644"/>
                  <a:pt x="2506903" y="0"/>
                </a:cubicBezTo>
                <a:cubicBezTo>
                  <a:pt x="2776777" y="-5644"/>
                  <a:pt x="2875873" y="18216"/>
                  <a:pt x="3055288" y="0"/>
                </a:cubicBezTo>
                <a:cubicBezTo>
                  <a:pt x="3234703" y="-18216"/>
                  <a:pt x="3410560" y="-12391"/>
                  <a:pt x="3760355" y="0"/>
                </a:cubicBezTo>
                <a:cubicBezTo>
                  <a:pt x="4110150" y="12391"/>
                  <a:pt x="4179346" y="-14555"/>
                  <a:pt x="4465421" y="0"/>
                </a:cubicBezTo>
                <a:cubicBezTo>
                  <a:pt x="4751496" y="14555"/>
                  <a:pt x="4863679" y="-9982"/>
                  <a:pt x="5222715" y="0"/>
                </a:cubicBezTo>
                <a:cubicBezTo>
                  <a:pt x="5228955" y="156988"/>
                  <a:pt x="5229332" y="284050"/>
                  <a:pt x="5222715" y="448123"/>
                </a:cubicBezTo>
                <a:cubicBezTo>
                  <a:pt x="5216098" y="612196"/>
                  <a:pt x="5246611" y="697770"/>
                  <a:pt x="5222715" y="940565"/>
                </a:cubicBezTo>
                <a:cubicBezTo>
                  <a:pt x="5198819" y="1183360"/>
                  <a:pt x="5216979" y="1299838"/>
                  <a:pt x="5222715" y="1477328"/>
                </a:cubicBezTo>
                <a:cubicBezTo>
                  <a:pt x="5037571" y="1492963"/>
                  <a:pt x="4731743" y="1513134"/>
                  <a:pt x="4465421" y="1477328"/>
                </a:cubicBezTo>
                <a:cubicBezTo>
                  <a:pt x="4199099" y="1441522"/>
                  <a:pt x="3898166" y="1502761"/>
                  <a:pt x="3708128" y="1477328"/>
                </a:cubicBezTo>
                <a:cubicBezTo>
                  <a:pt x="3518090" y="1451895"/>
                  <a:pt x="3429407" y="1496847"/>
                  <a:pt x="3159743" y="1477328"/>
                </a:cubicBezTo>
                <a:cubicBezTo>
                  <a:pt x="2890079" y="1457809"/>
                  <a:pt x="2630477" y="1458073"/>
                  <a:pt x="2454676" y="1477328"/>
                </a:cubicBezTo>
                <a:cubicBezTo>
                  <a:pt x="2278875" y="1496583"/>
                  <a:pt x="2013796" y="1474591"/>
                  <a:pt x="1697382" y="1477328"/>
                </a:cubicBezTo>
                <a:cubicBezTo>
                  <a:pt x="1380968" y="1480065"/>
                  <a:pt x="1172884" y="1469275"/>
                  <a:pt x="992316" y="1477328"/>
                </a:cubicBezTo>
                <a:cubicBezTo>
                  <a:pt x="811748" y="1485381"/>
                  <a:pt x="440902" y="1462294"/>
                  <a:pt x="0" y="1477328"/>
                </a:cubicBezTo>
                <a:cubicBezTo>
                  <a:pt x="-18536" y="1304191"/>
                  <a:pt x="-14681" y="1136175"/>
                  <a:pt x="0" y="1014432"/>
                </a:cubicBezTo>
                <a:cubicBezTo>
                  <a:pt x="14681" y="892689"/>
                  <a:pt x="-4130" y="748395"/>
                  <a:pt x="0" y="507216"/>
                </a:cubicBezTo>
                <a:cubicBezTo>
                  <a:pt x="4130" y="266037"/>
                  <a:pt x="-17305" y="104422"/>
                  <a:pt x="0" y="0"/>
                </a:cubicBezTo>
                <a:close/>
              </a:path>
            </a:pathLst>
          </a:custGeom>
          <a:solidFill>
            <a:schemeClr val="accent4">
              <a:lumMod val="20000"/>
              <a:lumOff val="80000"/>
            </a:schemeClr>
          </a:solidFill>
          <a:ln>
            <a:solidFill>
              <a:schemeClr val="tx1"/>
            </a:solidFill>
            <a:extLst>
              <a:ext uri="{C807C97D-BFC1-408E-A445-0C87EB9F89A2}">
                <ask:lineSketchStyleProps xmlns:ask="http://schemas.microsoft.com/office/drawing/2018/sketchyshapes" sd="525151192">
                  <a:prstGeom prst="rect">
                    <a:avLst/>
                  </a:prstGeom>
                  <ask:type>
                    <ask:lineSketchFreehand/>
                  </ask:type>
                </ask:lineSketchStyleProps>
              </a:ext>
            </a:extLst>
          </a:ln>
        </p:spPr>
        <p:txBody>
          <a:bodyPr wrap="square" rtlCol="0">
            <a:spAutoFit/>
          </a:bodyPr>
          <a:lstStyle/>
          <a:p>
            <a:r>
              <a:rPr lang="en-US" sz="1800" dirty="0">
                <a:effectLst>
                  <a:outerShdw blurRad="38100" dist="38100" dir="2700000" algn="tl">
                    <a:srgbClr val="000000">
                      <a:alpha val="43137"/>
                    </a:srgbClr>
                  </a:outerShdw>
                </a:effectLst>
              </a:rPr>
              <a:t>Some reasons for regression going wrong:</a:t>
            </a:r>
          </a:p>
          <a:p>
            <a:pPr marL="342900" indent="-342900">
              <a:buFont typeface="+mj-lt"/>
              <a:buAutoNum type="arabicPeriod"/>
            </a:pPr>
            <a:r>
              <a:rPr lang="en-US" dirty="0"/>
              <a:t>Unjustified extrapolation; </a:t>
            </a:r>
          </a:p>
          <a:p>
            <a:pPr marL="342900" indent="-342900">
              <a:buFont typeface="+mj-lt"/>
              <a:buAutoNum type="arabicPeriod"/>
            </a:pPr>
            <a:r>
              <a:rPr lang="en-US" dirty="0"/>
              <a:t>Excessively complicated model that overfits on the seen (train) data and fails to generalize to unseen (test) data.</a:t>
            </a:r>
            <a:endParaRPr lang="en-US" sz="1800" dirty="0"/>
          </a:p>
        </p:txBody>
      </p:sp>
      <p:sp>
        <p:nvSpPr>
          <p:cNvPr id="9" name="TextBox 8">
            <a:extLst>
              <a:ext uri="{FF2B5EF4-FFF2-40B4-BE49-F238E27FC236}">
                <a16:creationId xmlns:a16="http://schemas.microsoft.com/office/drawing/2014/main" id="{14196E8F-771D-4866-8B99-7E05318E574E}"/>
              </a:ext>
            </a:extLst>
          </p:cNvPr>
          <p:cNvSpPr txBox="1"/>
          <p:nvPr/>
        </p:nvSpPr>
        <p:spPr>
          <a:xfrm>
            <a:off x="669035" y="3683166"/>
            <a:ext cx="5222715" cy="2585323"/>
          </a:xfrm>
          <a:custGeom>
            <a:avLst/>
            <a:gdLst>
              <a:gd name="connsiteX0" fmla="*/ 0 w 5222715"/>
              <a:gd name="connsiteY0" fmla="*/ 0 h 2585323"/>
              <a:gd name="connsiteX1" fmla="*/ 652839 w 5222715"/>
              <a:gd name="connsiteY1" fmla="*/ 0 h 2585323"/>
              <a:gd name="connsiteX2" fmla="*/ 1253452 w 5222715"/>
              <a:gd name="connsiteY2" fmla="*/ 0 h 2585323"/>
              <a:gd name="connsiteX3" fmla="*/ 1906291 w 5222715"/>
              <a:gd name="connsiteY3" fmla="*/ 0 h 2585323"/>
              <a:gd name="connsiteX4" fmla="*/ 2663585 w 5222715"/>
              <a:gd name="connsiteY4" fmla="*/ 0 h 2585323"/>
              <a:gd name="connsiteX5" fmla="*/ 3316424 w 5222715"/>
              <a:gd name="connsiteY5" fmla="*/ 0 h 2585323"/>
              <a:gd name="connsiteX6" fmla="*/ 4073718 w 5222715"/>
              <a:gd name="connsiteY6" fmla="*/ 0 h 2585323"/>
              <a:gd name="connsiteX7" fmla="*/ 5222715 w 5222715"/>
              <a:gd name="connsiteY7" fmla="*/ 0 h 2585323"/>
              <a:gd name="connsiteX8" fmla="*/ 5222715 w 5222715"/>
              <a:gd name="connsiteY8" fmla="*/ 594624 h 2585323"/>
              <a:gd name="connsiteX9" fmla="*/ 5222715 w 5222715"/>
              <a:gd name="connsiteY9" fmla="*/ 1240955 h 2585323"/>
              <a:gd name="connsiteX10" fmla="*/ 5222715 w 5222715"/>
              <a:gd name="connsiteY10" fmla="*/ 1861433 h 2585323"/>
              <a:gd name="connsiteX11" fmla="*/ 5222715 w 5222715"/>
              <a:gd name="connsiteY11" fmla="*/ 2585323 h 2585323"/>
              <a:gd name="connsiteX12" fmla="*/ 4726557 w 5222715"/>
              <a:gd name="connsiteY12" fmla="*/ 2585323 h 2585323"/>
              <a:gd name="connsiteX13" fmla="*/ 4125945 w 5222715"/>
              <a:gd name="connsiteY13" fmla="*/ 2585323 h 2585323"/>
              <a:gd name="connsiteX14" fmla="*/ 3577560 w 5222715"/>
              <a:gd name="connsiteY14" fmla="*/ 2585323 h 2585323"/>
              <a:gd name="connsiteX15" fmla="*/ 2976948 w 5222715"/>
              <a:gd name="connsiteY15" fmla="*/ 2585323 h 2585323"/>
              <a:gd name="connsiteX16" fmla="*/ 2428562 w 5222715"/>
              <a:gd name="connsiteY16" fmla="*/ 2585323 h 2585323"/>
              <a:gd name="connsiteX17" fmla="*/ 1723496 w 5222715"/>
              <a:gd name="connsiteY17" fmla="*/ 2585323 h 2585323"/>
              <a:gd name="connsiteX18" fmla="*/ 1122884 w 5222715"/>
              <a:gd name="connsiteY18" fmla="*/ 2585323 h 2585323"/>
              <a:gd name="connsiteX19" fmla="*/ 0 w 5222715"/>
              <a:gd name="connsiteY19" fmla="*/ 2585323 h 2585323"/>
              <a:gd name="connsiteX20" fmla="*/ 0 w 5222715"/>
              <a:gd name="connsiteY20" fmla="*/ 1913139 h 2585323"/>
              <a:gd name="connsiteX21" fmla="*/ 0 w 5222715"/>
              <a:gd name="connsiteY21" fmla="*/ 1215102 h 2585323"/>
              <a:gd name="connsiteX22" fmla="*/ 0 w 5222715"/>
              <a:gd name="connsiteY22" fmla="*/ 620478 h 2585323"/>
              <a:gd name="connsiteX23" fmla="*/ 0 w 5222715"/>
              <a:gd name="connsiteY23" fmla="*/ 0 h 258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2715" h="2585323" fill="none" extrusionOk="0">
                <a:moveTo>
                  <a:pt x="0" y="0"/>
                </a:moveTo>
                <a:cubicBezTo>
                  <a:pt x="139584" y="23732"/>
                  <a:pt x="431963" y="-9330"/>
                  <a:pt x="652839" y="0"/>
                </a:cubicBezTo>
                <a:cubicBezTo>
                  <a:pt x="873715" y="9330"/>
                  <a:pt x="1066637" y="-25131"/>
                  <a:pt x="1253452" y="0"/>
                </a:cubicBezTo>
                <a:cubicBezTo>
                  <a:pt x="1440267" y="25131"/>
                  <a:pt x="1768828" y="6726"/>
                  <a:pt x="1906291" y="0"/>
                </a:cubicBezTo>
                <a:cubicBezTo>
                  <a:pt x="2043754" y="-6726"/>
                  <a:pt x="2341864" y="-19853"/>
                  <a:pt x="2663585" y="0"/>
                </a:cubicBezTo>
                <a:cubicBezTo>
                  <a:pt x="2985306" y="19853"/>
                  <a:pt x="3145163" y="-11723"/>
                  <a:pt x="3316424" y="0"/>
                </a:cubicBezTo>
                <a:cubicBezTo>
                  <a:pt x="3487685" y="11723"/>
                  <a:pt x="3745741" y="-7061"/>
                  <a:pt x="4073718" y="0"/>
                </a:cubicBezTo>
                <a:cubicBezTo>
                  <a:pt x="4401695" y="7061"/>
                  <a:pt x="4715538" y="16500"/>
                  <a:pt x="5222715" y="0"/>
                </a:cubicBezTo>
                <a:cubicBezTo>
                  <a:pt x="5246342" y="195437"/>
                  <a:pt x="5222409" y="416324"/>
                  <a:pt x="5222715" y="594624"/>
                </a:cubicBezTo>
                <a:cubicBezTo>
                  <a:pt x="5223021" y="772924"/>
                  <a:pt x="5205015" y="1102853"/>
                  <a:pt x="5222715" y="1240955"/>
                </a:cubicBezTo>
                <a:cubicBezTo>
                  <a:pt x="5240415" y="1379057"/>
                  <a:pt x="5246295" y="1589537"/>
                  <a:pt x="5222715" y="1861433"/>
                </a:cubicBezTo>
                <a:cubicBezTo>
                  <a:pt x="5199135" y="2133329"/>
                  <a:pt x="5206098" y="2431329"/>
                  <a:pt x="5222715" y="2585323"/>
                </a:cubicBezTo>
                <a:cubicBezTo>
                  <a:pt x="5109143" y="2571096"/>
                  <a:pt x="4905426" y="2579382"/>
                  <a:pt x="4726557" y="2585323"/>
                </a:cubicBezTo>
                <a:cubicBezTo>
                  <a:pt x="4547688" y="2591264"/>
                  <a:pt x="4378966" y="2610549"/>
                  <a:pt x="4125945" y="2585323"/>
                </a:cubicBezTo>
                <a:cubicBezTo>
                  <a:pt x="3872924" y="2560097"/>
                  <a:pt x="3746954" y="2575891"/>
                  <a:pt x="3577560" y="2585323"/>
                </a:cubicBezTo>
                <a:cubicBezTo>
                  <a:pt x="3408166" y="2594755"/>
                  <a:pt x="3277191" y="2610696"/>
                  <a:pt x="2976948" y="2585323"/>
                </a:cubicBezTo>
                <a:cubicBezTo>
                  <a:pt x="2676705" y="2559950"/>
                  <a:pt x="2689383" y="2605574"/>
                  <a:pt x="2428562" y="2585323"/>
                </a:cubicBezTo>
                <a:cubicBezTo>
                  <a:pt x="2167741" y="2565072"/>
                  <a:pt x="1969872" y="2599126"/>
                  <a:pt x="1723496" y="2585323"/>
                </a:cubicBezTo>
                <a:cubicBezTo>
                  <a:pt x="1477120" y="2571520"/>
                  <a:pt x="1315264" y="2561646"/>
                  <a:pt x="1122884" y="2585323"/>
                </a:cubicBezTo>
                <a:cubicBezTo>
                  <a:pt x="930504" y="2609000"/>
                  <a:pt x="442079" y="2586303"/>
                  <a:pt x="0" y="2585323"/>
                </a:cubicBezTo>
                <a:cubicBezTo>
                  <a:pt x="-1599" y="2382283"/>
                  <a:pt x="-30467" y="2179051"/>
                  <a:pt x="0" y="1913139"/>
                </a:cubicBezTo>
                <a:cubicBezTo>
                  <a:pt x="30467" y="1647227"/>
                  <a:pt x="-31326" y="1466490"/>
                  <a:pt x="0" y="1215102"/>
                </a:cubicBezTo>
                <a:cubicBezTo>
                  <a:pt x="31326" y="963714"/>
                  <a:pt x="22376" y="888841"/>
                  <a:pt x="0" y="620478"/>
                </a:cubicBezTo>
                <a:cubicBezTo>
                  <a:pt x="-22376" y="352115"/>
                  <a:pt x="6637" y="257974"/>
                  <a:pt x="0" y="0"/>
                </a:cubicBezTo>
                <a:close/>
              </a:path>
              <a:path w="5222715" h="2585323" stroke="0" extrusionOk="0">
                <a:moveTo>
                  <a:pt x="0" y="0"/>
                </a:moveTo>
                <a:cubicBezTo>
                  <a:pt x="324529" y="-7388"/>
                  <a:pt x="418912" y="32476"/>
                  <a:pt x="652839" y="0"/>
                </a:cubicBezTo>
                <a:cubicBezTo>
                  <a:pt x="886766" y="-32476"/>
                  <a:pt x="1110656" y="14822"/>
                  <a:pt x="1253452" y="0"/>
                </a:cubicBezTo>
                <a:cubicBezTo>
                  <a:pt x="1396248" y="-14822"/>
                  <a:pt x="1608593" y="30681"/>
                  <a:pt x="1906291" y="0"/>
                </a:cubicBezTo>
                <a:cubicBezTo>
                  <a:pt x="2203989" y="-30681"/>
                  <a:pt x="2241159" y="-26028"/>
                  <a:pt x="2559130" y="0"/>
                </a:cubicBezTo>
                <a:cubicBezTo>
                  <a:pt x="2877101" y="26028"/>
                  <a:pt x="3141068" y="-9603"/>
                  <a:pt x="3316424" y="0"/>
                </a:cubicBezTo>
                <a:cubicBezTo>
                  <a:pt x="3491780" y="9603"/>
                  <a:pt x="3659001" y="19183"/>
                  <a:pt x="3812582" y="0"/>
                </a:cubicBezTo>
                <a:cubicBezTo>
                  <a:pt x="3966163" y="-19183"/>
                  <a:pt x="4279444" y="-25084"/>
                  <a:pt x="4413194" y="0"/>
                </a:cubicBezTo>
                <a:cubicBezTo>
                  <a:pt x="4546944" y="25084"/>
                  <a:pt x="4846418" y="39853"/>
                  <a:pt x="5222715" y="0"/>
                </a:cubicBezTo>
                <a:cubicBezTo>
                  <a:pt x="5212609" y="309889"/>
                  <a:pt x="5233370" y="406781"/>
                  <a:pt x="5222715" y="646331"/>
                </a:cubicBezTo>
                <a:cubicBezTo>
                  <a:pt x="5212060" y="885881"/>
                  <a:pt x="5206845" y="1151317"/>
                  <a:pt x="5222715" y="1344368"/>
                </a:cubicBezTo>
                <a:cubicBezTo>
                  <a:pt x="5238585" y="1537419"/>
                  <a:pt x="5202855" y="1837649"/>
                  <a:pt x="5222715" y="2016552"/>
                </a:cubicBezTo>
                <a:cubicBezTo>
                  <a:pt x="5242575" y="2195455"/>
                  <a:pt x="5221966" y="2423041"/>
                  <a:pt x="5222715" y="2585323"/>
                </a:cubicBezTo>
                <a:cubicBezTo>
                  <a:pt x="4979297" y="2584568"/>
                  <a:pt x="4675428" y="2570727"/>
                  <a:pt x="4465421" y="2585323"/>
                </a:cubicBezTo>
                <a:cubicBezTo>
                  <a:pt x="4255414" y="2599919"/>
                  <a:pt x="3905792" y="2577616"/>
                  <a:pt x="3760355" y="2585323"/>
                </a:cubicBezTo>
                <a:cubicBezTo>
                  <a:pt x="3614918" y="2593030"/>
                  <a:pt x="3236264" y="2606320"/>
                  <a:pt x="3055288" y="2585323"/>
                </a:cubicBezTo>
                <a:cubicBezTo>
                  <a:pt x="2874312" y="2564326"/>
                  <a:pt x="2748153" y="2570751"/>
                  <a:pt x="2506903" y="2585323"/>
                </a:cubicBezTo>
                <a:cubicBezTo>
                  <a:pt x="2265653" y="2599895"/>
                  <a:pt x="2193618" y="2561977"/>
                  <a:pt x="2010745" y="2585323"/>
                </a:cubicBezTo>
                <a:cubicBezTo>
                  <a:pt x="1827872" y="2608669"/>
                  <a:pt x="1712159" y="2606440"/>
                  <a:pt x="1514587" y="2585323"/>
                </a:cubicBezTo>
                <a:cubicBezTo>
                  <a:pt x="1317015" y="2564206"/>
                  <a:pt x="1087765" y="2595724"/>
                  <a:pt x="809521" y="2585323"/>
                </a:cubicBezTo>
                <a:cubicBezTo>
                  <a:pt x="531277" y="2574922"/>
                  <a:pt x="192583" y="2571462"/>
                  <a:pt x="0" y="2585323"/>
                </a:cubicBezTo>
                <a:cubicBezTo>
                  <a:pt x="-1728" y="2404081"/>
                  <a:pt x="28314" y="2165404"/>
                  <a:pt x="0" y="1990699"/>
                </a:cubicBezTo>
                <a:cubicBezTo>
                  <a:pt x="-28314" y="1815994"/>
                  <a:pt x="24912" y="1513472"/>
                  <a:pt x="0" y="1292662"/>
                </a:cubicBezTo>
                <a:cubicBezTo>
                  <a:pt x="-24912" y="1071852"/>
                  <a:pt x="-26138" y="846258"/>
                  <a:pt x="0" y="723890"/>
                </a:cubicBezTo>
                <a:cubicBezTo>
                  <a:pt x="26138" y="601522"/>
                  <a:pt x="8960" y="325685"/>
                  <a:pt x="0" y="0"/>
                </a:cubicBezTo>
                <a:close/>
              </a:path>
            </a:pathLst>
          </a:custGeom>
          <a:solidFill>
            <a:schemeClr val="accent4">
              <a:lumMod val="40000"/>
              <a:lumOff val="60000"/>
            </a:schemeClr>
          </a:solidFill>
          <a:ln>
            <a:solidFill>
              <a:schemeClr val="tx1"/>
            </a:solidFill>
            <a:extLst>
              <a:ext uri="{C807C97D-BFC1-408E-A445-0C87EB9F89A2}">
                <ask:lineSketchStyleProps xmlns:ask="http://schemas.microsoft.com/office/drawing/2018/sketchyshapes" sd="568193355">
                  <a:prstGeom prst="rect">
                    <a:avLst/>
                  </a:prstGeom>
                  <ask:type>
                    <ask:lineSketchFreehand/>
                  </ask:type>
                </ask:lineSketchStyleProps>
              </a:ext>
            </a:extLst>
          </a:ln>
        </p:spPr>
        <p:txBody>
          <a:bodyPr wrap="square" rtlCol="0">
            <a:spAutoFit/>
          </a:bodyPr>
          <a:lstStyle/>
          <a:p>
            <a:r>
              <a:rPr lang="en-US" dirty="0">
                <a:effectLst>
                  <a:outerShdw blurRad="38100" dist="38100" dir="2700000" algn="tl">
                    <a:srgbClr val="000000">
                      <a:alpha val="43137"/>
                    </a:srgbClr>
                  </a:outerShdw>
                </a:effectLst>
              </a:rPr>
              <a:t>What is regularization:</a:t>
            </a:r>
          </a:p>
          <a:p>
            <a:r>
              <a:rPr lang="en-US" dirty="0">
                <a:solidFill>
                  <a:schemeClr val="accent5">
                    <a:lumMod val="75000"/>
                  </a:schemeClr>
                </a:solidFill>
                <a:hlinkClick r:id="rId3">
                  <a:extLst>
                    <a:ext uri="{A12FA001-AC4F-418D-AE19-62706E023703}">
                      <ahyp:hlinkClr xmlns:ahyp="http://schemas.microsoft.com/office/drawing/2018/hyperlinkcolor" val="tx"/>
                    </a:ext>
                  </a:extLst>
                </a:hlinkClick>
              </a:rPr>
              <a:t>R</a:t>
            </a:r>
            <a:r>
              <a:rPr lang="en-US" i="0" dirty="0">
                <a:solidFill>
                  <a:schemeClr val="accent5">
                    <a:lumMod val="75000"/>
                  </a:schemeClr>
                </a:solidFill>
                <a:effectLst/>
                <a:hlinkClick r:id="rId3">
                  <a:extLst>
                    <a:ext uri="{A12FA001-AC4F-418D-AE19-62706E023703}">
                      <ahyp:hlinkClr xmlns:ahyp="http://schemas.microsoft.com/office/drawing/2018/hyperlinkcolor" val="tx"/>
                    </a:ext>
                  </a:extLst>
                </a:hlinkClick>
              </a:rPr>
              <a:t>egularization</a:t>
            </a:r>
            <a:r>
              <a:rPr lang="en-US" i="0" dirty="0">
                <a:effectLst/>
              </a:rPr>
              <a:t> is the </a:t>
            </a:r>
            <a:r>
              <a:rPr lang="en-US" b="0" i="0" dirty="0">
                <a:effectLst/>
              </a:rPr>
              <a:t>process of </a:t>
            </a:r>
            <a:r>
              <a:rPr lang="en-US" b="0" i="0" dirty="0">
                <a:solidFill>
                  <a:schemeClr val="accent2"/>
                </a:solidFill>
                <a:effectLst/>
              </a:rPr>
              <a:t>adding information </a:t>
            </a:r>
            <a:r>
              <a:rPr lang="en-US" b="0" i="0" dirty="0">
                <a:effectLst/>
              </a:rPr>
              <a:t>in order to solve an </a:t>
            </a:r>
            <a:r>
              <a:rPr lang="en-US" b="0" i="0" u="none" strike="noStrike" dirty="0">
                <a:solidFill>
                  <a:schemeClr val="accent5">
                    <a:lumMod val="75000"/>
                  </a:schemeClr>
                </a:solidFill>
                <a:effectLst/>
                <a:hlinkClick r:id="rId4" tooltip="Ill-posed problem">
                  <a:extLst>
                    <a:ext uri="{A12FA001-AC4F-418D-AE19-62706E023703}">
                      <ahyp:hlinkClr xmlns:ahyp="http://schemas.microsoft.com/office/drawing/2018/hyperlinkcolor" val="tx"/>
                    </a:ext>
                  </a:extLst>
                </a:hlinkClick>
              </a:rPr>
              <a:t>ill-posed problem</a:t>
            </a:r>
            <a:r>
              <a:rPr lang="en-US" b="0" i="0" dirty="0">
                <a:solidFill>
                  <a:schemeClr val="accent5">
                    <a:lumMod val="75000"/>
                  </a:schemeClr>
                </a:solidFill>
                <a:effectLst/>
              </a:rPr>
              <a:t> </a:t>
            </a:r>
            <a:r>
              <a:rPr lang="en-US" b="0" i="0" dirty="0">
                <a:effectLst/>
              </a:rPr>
              <a:t>or to prevent</a:t>
            </a:r>
            <a:r>
              <a:rPr lang="en-US" b="0" i="0" dirty="0">
                <a:solidFill>
                  <a:schemeClr val="accent5">
                    <a:lumMod val="75000"/>
                  </a:schemeClr>
                </a:solidFill>
                <a:effectLst/>
              </a:rPr>
              <a:t> </a:t>
            </a:r>
            <a:r>
              <a:rPr lang="en-US" b="0" i="0" u="none" strike="noStrike" dirty="0">
                <a:solidFill>
                  <a:schemeClr val="accent5">
                    <a:lumMod val="75000"/>
                  </a:schemeClr>
                </a:solidFill>
                <a:effectLst/>
                <a:hlinkClick r:id="rId5">
                  <a:extLst>
                    <a:ext uri="{A12FA001-AC4F-418D-AE19-62706E023703}">
                      <ahyp:hlinkClr xmlns:ahyp="http://schemas.microsoft.com/office/drawing/2018/hyperlinkcolor" val="tx"/>
                    </a:ext>
                  </a:extLst>
                </a:hlinkClick>
              </a:rPr>
              <a:t>overfitting</a:t>
            </a:r>
            <a:r>
              <a:rPr lang="en-US" b="0" i="0" u="none" strike="noStrike" dirty="0">
                <a:effectLst/>
              </a:rPr>
              <a:t>. </a:t>
            </a:r>
          </a:p>
          <a:p>
            <a:endParaRPr lang="en-US" b="0" i="0" u="none" strike="noStrike" dirty="0">
              <a:effectLst/>
            </a:endParaRPr>
          </a:p>
          <a:p>
            <a:r>
              <a:rPr lang="en-US" dirty="0"/>
              <a:t>In regression, the </a:t>
            </a:r>
            <a:r>
              <a:rPr lang="en-US" dirty="0">
                <a:solidFill>
                  <a:schemeClr val="accent2"/>
                </a:solidFill>
              </a:rPr>
              <a:t>added information </a:t>
            </a:r>
            <a:r>
              <a:rPr lang="en-US" dirty="0"/>
              <a:t>usually reads like: “The linear coefficients are small or sparse”. And the goal is achieved by penalized big coefficients in the loss function.</a:t>
            </a:r>
          </a:p>
        </p:txBody>
      </p:sp>
    </p:spTree>
    <p:extLst>
      <p:ext uri="{BB962C8B-B14F-4D97-AF65-F5344CB8AC3E}">
        <p14:creationId xmlns:p14="http://schemas.microsoft.com/office/powerpoint/2010/main" val="391870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C459B8-5B6E-4AE4-9BAC-02B2E89130F7}"/>
              </a:ext>
            </a:extLst>
          </p:cNvPr>
          <p:cNvSpPr>
            <a:spLocks noGrp="1"/>
          </p:cNvSpPr>
          <p:nvPr>
            <p:ph type="title"/>
          </p:nvPr>
        </p:nvSpPr>
        <p:spPr>
          <a:xfrm>
            <a:off x="685999" y="365125"/>
            <a:ext cx="10667801" cy="1325563"/>
          </a:xfrm>
        </p:spPr>
        <p:txBody>
          <a:bodyPr>
            <a:normAutofit/>
          </a:bodyPr>
          <a:lstStyle/>
          <a:p>
            <a:r>
              <a:rPr lang="en-US" sz="4000" dirty="0">
                <a:effectLst>
                  <a:outerShdw blurRad="38100" dist="38100" dir="2700000" algn="tl">
                    <a:srgbClr val="000000">
                      <a:alpha val="43137"/>
                    </a:srgbClr>
                  </a:outerShdw>
                </a:effectLst>
              </a:rPr>
              <a:t>From Regression to Neural Network</a:t>
            </a:r>
            <a:br>
              <a:rPr lang="en-US" sz="4000" dirty="0">
                <a:effectLst>
                  <a:outerShdw blurRad="38100" dist="38100" dir="2700000" algn="tl">
                    <a:srgbClr val="000000">
                      <a:alpha val="43137"/>
                    </a:srgbClr>
                  </a:outerShdw>
                </a:effectLst>
              </a:rPr>
            </a:br>
            <a:r>
              <a:rPr lang="en-US" sz="2400" dirty="0">
                <a:effectLst>
                  <a:outerShdw blurRad="38100" dist="38100" dir="2700000" algn="tl">
                    <a:srgbClr val="000000">
                      <a:alpha val="43137"/>
                    </a:srgbClr>
                  </a:outerShdw>
                </a:effectLst>
              </a:rPr>
              <a:t>(regression_4_fromRegressionToNeuralNetwork.ipynb)</a:t>
            </a:r>
            <a:endParaRPr lang="en-US" sz="2200" dirty="0">
              <a:effectLst>
                <a:outerShdw blurRad="38100" dist="38100" dir="2700000" algn="tl">
                  <a:srgbClr val="000000">
                    <a:alpha val="43137"/>
                  </a:srgbClr>
                </a:outerShdw>
              </a:effectLs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3721EE4-73EE-475A-9C38-C6C5DB90036A}"/>
              </a:ext>
            </a:extLst>
          </p:cNvPr>
          <p:cNvSpPr txBox="1"/>
          <p:nvPr/>
        </p:nvSpPr>
        <p:spPr>
          <a:xfrm>
            <a:off x="685999" y="2083113"/>
            <a:ext cx="5035132" cy="3693319"/>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How? </a:t>
            </a:r>
          </a:p>
          <a:p>
            <a:endParaRPr lang="en-US" dirty="0">
              <a:effectLst>
                <a:outerShdw blurRad="38100" dist="38100" dir="2700000" algn="tl">
                  <a:srgbClr val="000000">
                    <a:alpha val="43137"/>
                  </a:srgbClr>
                </a:outerShdw>
              </a:effectLst>
            </a:endParaRPr>
          </a:p>
          <a:p>
            <a:r>
              <a:rPr lang="en-US" dirty="0"/>
              <a:t>Well, we stack them, and sandwich some non-linearity in between.</a:t>
            </a:r>
          </a:p>
          <a:p>
            <a:endParaRPr lang="en-US" dirty="0"/>
          </a:p>
          <a:p>
            <a:r>
              <a:rPr lang="en-US" dirty="0"/>
              <a:t>We know that the composition of linear maps is still a linear map, so we won’t get anything new just by doing linear regression twice, or more. However, if we pass the output from the first regression through some nonlinear function (for example, the sigmoid function in the logistic regression), and then pass the result onto a second regression, we might be able to get something new!</a:t>
            </a:r>
          </a:p>
        </p:txBody>
      </p:sp>
      <p:sp>
        <p:nvSpPr>
          <p:cNvPr id="153" name="TextBox 152">
            <a:extLst>
              <a:ext uri="{FF2B5EF4-FFF2-40B4-BE49-F238E27FC236}">
                <a16:creationId xmlns:a16="http://schemas.microsoft.com/office/drawing/2014/main" id="{C2812157-8821-4C9F-8787-64EFC839FB93}"/>
              </a:ext>
            </a:extLst>
          </p:cNvPr>
          <p:cNvSpPr txBox="1"/>
          <p:nvPr/>
        </p:nvSpPr>
        <p:spPr>
          <a:xfrm>
            <a:off x="10182967" y="2505985"/>
            <a:ext cx="1078711" cy="523220"/>
          </a:xfrm>
          <a:prstGeom prst="rect">
            <a:avLst/>
          </a:prstGeom>
          <a:noFill/>
        </p:spPr>
        <p:txBody>
          <a:bodyPr wrap="square" rtlCol="0">
            <a:spAutoFit/>
          </a:bodyPr>
          <a:lstStyle/>
          <a:p>
            <a:r>
              <a:rPr lang="en-US" sz="1400" dirty="0"/>
              <a:t>Linear transform</a:t>
            </a:r>
          </a:p>
        </p:txBody>
      </p:sp>
      <p:grpSp>
        <p:nvGrpSpPr>
          <p:cNvPr id="156" name="Group 155">
            <a:extLst>
              <a:ext uri="{FF2B5EF4-FFF2-40B4-BE49-F238E27FC236}">
                <a16:creationId xmlns:a16="http://schemas.microsoft.com/office/drawing/2014/main" id="{2FE1A011-7F58-4D15-B082-D9C3A581B8B2}"/>
              </a:ext>
            </a:extLst>
          </p:cNvPr>
          <p:cNvGrpSpPr/>
          <p:nvPr/>
        </p:nvGrpSpPr>
        <p:grpSpPr>
          <a:xfrm>
            <a:off x="5808612" y="2218038"/>
            <a:ext cx="5714352" cy="3460768"/>
            <a:chOff x="6094476" y="2218038"/>
            <a:chExt cx="5714352" cy="3460768"/>
          </a:xfrm>
        </p:grpSpPr>
        <p:grpSp>
          <p:nvGrpSpPr>
            <p:cNvPr id="152" name="Group 151">
              <a:extLst>
                <a:ext uri="{FF2B5EF4-FFF2-40B4-BE49-F238E27FC236}">
                  <a16:creationId xmlns:a16="http://schemas.microsoft.com/office/drawing/2014/main" id="{BCD77434-F631-480C-8C7E-6369CDCF5656}"/>
                </a:ext>
              </a:extLst>
            </p:cNvPr>
            <p:cNvGrpSpPr/>
            <p:nvPr/>
          </p:nvGrpSpPr>
          <p:grpSpPr>
            <a:xfrm>
              <a:off x="6094476" y="2218038"/>
              <a:ext cx="5585334" cy="3460768"/>
              <a:chOff x="6398049" y="2351341"/>
              <a:chExt cx="5541530" cy="3361868"/>
            </a:xfrm>
          </p:grpSpPr>
          <p:grpSp>
            <p:nvGrpSpPr>
              <p:cNvPr id="6" name="Group 5">
                <a:extLst>
                  <a:ext uri="{FF2B5EF4-FFF2-40B4-BE49-F238E27FC236}">
                    <a16:creationId xmlns:a16="http://schemas.microsoft.com/office/drawing/2014/main" id="{DDB1AAB9-A5FB-493A-8AF0-B6F1BB2EE18A}"/>
                  </a:ext>
                </a:extLst>
              </p:cNvPr>
              <p:cNvGrpSpPr/>
              <p:nvPr/>
            </p:nvGrpSpPr>
            <p:grpSpPr>
              <a:xfrm>
                <a:off x="7189945" y="5279008"/>
                <a:ext cx="3116435" cy="434201"/>
                <a:chOff x="6513922" y="5279008"/>
                <a:chExt cx="3116435" cy="434201"/>
              </a:xfrm>
            </p:grpSpPr>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CC27EEEA-727F-4503-925A-2CE638511214}"/>
                        </a:ext>
                      </a:extLst>
                    </p:cNvPr>
                    <p:cNvSpPr/>
                    <p:nvPr/>
                  </p:nvSpPr>
                  <p:spPr>
                    <a:xfrm>
                      <a:off x="6513922" y="5279010"/>
                      <a:ext cx="433633" cy="434199"/>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b="0" dirty="0"/>
                    </a:p>
                  </p:txBody>
                </p:sp>
              </mc:Choice>
              <mc:Fallback xmlns="">
                <p:sp>
                  <p:nvSpPr>
                    <p:cNvPr id="5" name="Oval 4">
                      <a:extLst>
                        <a:ext uri="{FF2B5EF4-FFF2-40B4-BE49-F238E27FC236}">
                          <a16:creationId xmlns:a16="http://schemas.microsoft.com/office/drawing/2014/main" id="{CC27EEEA-727F-4503-925A-2CE638511214}"/>
                        </a:ext>
                      </a:extLst>
                    </p:cNvPr>
                    <p:cNvSpPr>
                      <a:spLocks noRot="1" noChangeAspect="1" noMove="1" noResize="1" noEditPoints="1" noAdjustHandles="1" noChangeArrowheads="1" noChangeShapeType="1" noTextEdit="1"/>
                    </p:cNvSpPr>
                    <p:nvPr/>
                  </p:nvSpPr>
                  <p:spPr>
                    <a:xfrm>
                      <a:off x="6513922" y="5279010"/>
                      <a:ext cx="433633" cy="434199"/>
                    </a:xfrm>
                    <a:prstGeom prst="ellipse">
                      <a:avLst/>
                    </a:prstGeom>
                    <a:blipFill>
                      <a:blip r:embed="rId2"/>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C46A71DE-41BC-40AD-9764-2250BEC3AE44}"/>
                        </a:ext>
                      </a:extLst>
                    </p:cNvPr>
                    <p:cNvSpPr/>
                    <p:nvPr/>
                  </p:nvSpPr>
                  <p:spPr>
                    <a:xfrm>
                      <a:off x="7179298" y="5279010"/>
                      <a:ext cx="433633" cy="434199"/>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9" name="Oval 8">
                      <a:extLst>
                        <a:ext uri="{FF2B5EF4-FFF2-40B4-BE49-F238E27FC236}">
                          <a16:creationId xmlns:a16="http://schemas.microsoft.com/office/drawing/2014/main" id="{C46A71DE-41BC-40AD-9764-2250BEC3AE44}"/>
                        </a:ext>
                      </a:extLst>
                    </p:cNvPr>
                    <p:cNvSpPr>
                      <a:spLocks noRot="1" noChangeAspect="1" noMove="1" noResize="1" noEditPoints="1" noAdjustHandles="1" noChangeArrowheads="1" noChangeShapeType="1" noTextEdit="1"/>
                    </p:cNvSpPr>
                    <p:nvPr/>
                  </p:nvSpPr>
                  <p:spPr>
                    <a:xfrm>
                      <a:off x="7179298" y="5279010"/>
                      <a:ext cx="433633" cy="434199"/>
                    </a:xfrm>
                    <a:prstGeom prst="ellipse">
                      <a:avLst/>
                    </a:prstGeom>
                    <a:blipFill>
                      <a:blip r:embed="rId3"/>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32452B3D-7D6C-473F-AFB0-3D02119FCF47}"/>
                        </a:ext>
                      </a:extLst>
                    </p:cNvPr>
                    <p:cNvSpPr/>
                    <p:nvPr/>
                  </p:nvSpPr>
                  <p:spPr>
                    <a:xfrm>
                      <a:off x="7855323" y="5279010"/>
                      <a:ext cx="433633" cy="434199"/>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1" name="Oval 10">
                      <a:extLst>
                        <a:ext uri="{FF2B5EF4-FFF2-40B4-BE49-F238E27FC236}">
                          <a16:creationId xmlns:a16="http://schemas.microsoft.com/office/drawing/2014/main" id="{32452B3D-7D6C-473F-AFB0-3D02119FCF47}"/>
                        </a:ext>
                      </a:extLst>
                    </p:cNvPr>
                    <p:cNvSpPr>
                      <a:spLocks noRot="1" noChangeAspect="1" noMove="1" noResize="1" noEditPoints="1" noAdjustHandles="1" noChangeArrowheads="1" noChangeShapeType="1" noTextEdit="1"/>
                    </p:cNvSpPr>
                    <p:nvPr/>
                  </p:nvSpPr>
                  <p:spPr>
                    <a:xfrm>
                      <a:off x="7855323" y="5279010"/>
                      <a:ext cx="433633" cy="434199"/>
                    </a:xfrm>
                    <a:prstGeom prst="ellipse">
                      <a:avLst/>
                    </a:prstGeom>
                    <a:blipFill>
                      <a:blip r:embed="rId4"/>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12" name="Oval 11">
                  <a:extLst>
                    <a:ext uri="{FF2B5EF4-FFF2-40B4-BE49-F238E27FC236}">
                      <a16:creationId xmlns:a16="http://schemas.microsoft.com/office/drawing/2014/main" id="{77B1D481-8CA7-44AD-85DF-846D56ECFAC2}"/>
                    </a:ext>
                  </a:extLst>
                </p:cNvPr>
                <p:cNvSpPr/>
                <p:nvPr/>
              </p:nvSpPr>
              <p:spPr>
                <a:xfrm>
                  <a:off x="8531348" y="5279009"/>
                  <a:ext cx="433633" cy="434199"/>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13346E12-75C1-4EB9-9948-64AC95D9FB11}"/>
                        </a:ext>
                      </a:extLst>
                    </p:cNvPr>
                    <p:cNvSpPr/>
                    <p:nvPr/>
                  </p:nvSpPr>
                  <p:spPr>
                    <a:xfrm>
                      <a:off x="9196724" y="5279008"/>
                      <a:ext cx="433633" cy="434199"/>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p:txBody>
                </p:sp>
              </mc:Choice>
              <mc:Fallback xmlns="">
                <p:sp>
                  <p:nvSpPr>
                    <p:cNvPr id="13" name="Oval 12">
                      <a:extLst>
                        <a:ext uri="{FF2B5EF4-FFF2-40B4-BE49-F238E27FC236}">
                          <a16:creationId xmlns:a16="http://schemas.microsoft.com/office/drawing/2014/main" id="{13346E12-75C1-4EB9-9948-64AC95D9FB11}"/>
                        </a:ext>
                      </a:extLst>
                    </p:cNvPr>
                    <p:cNvSpPr>
                      <a:spLocks noRot="1" noChangeAspect="1" noMove="1" noResize="1" noEditPoints="1" noAdjustHandles="1" noChangeArrowheads="1" noChangeShapeType="1" noTextEdit="1"/>
                    </p:cNvSpPr>
                    <p:nvPr/>
                  </p:nvSpPr>
                  <p:spPr>
                    <a:xfrm>
                      <a:off x="9196724" y="5279008"/>
                      <a:ext cx="433633" cy="434199"/>
                    </a:xfrm>
                    <a:prstGeom prst="ellipse">
                      <a:avLst/>
                    </a:prstGeom>
                    <a:blipFill>
                      <a:blip r:embed="rId5"/>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p:grpSp>
          <p:grpSp>
            <p:nvGrpSpPr>
              <p:cNvPr id="28" name="Group 27">
                <a:extLst>
                  <a:ext uri="{FF2B5EF4-FFF2-40B4-BE49-F238E27FC236}">
                    <a16:creationId xmlns:a16="http://schemas.microsoft.com/office/drawing/2014/main" id="{97064D42-D2D2-4CEB-A8AA-F5C1A94AC6B6}"/>
                  </a:ext>
                </a:extLst>
              </p:cNvPr>
              <p:cNvGrpSpPr/>
              <p:nvPr/>
            </p:nvGrpSpPr>
            <p:grpSpPr>
              <a:xfrm>
                <a:off x="6513921" y="4309618"/>
                <a:ext cx="4447187" cy="434202"/>
                <a:chOff x="6513921" y="4309618"/>
                <a:chExt cx="4447187" cy="434202"/>
              </a:xfrm>
            </p:grpSpPr>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83B15A71-C13E-4EFC-9C3F-B22662A53C48}"/>
                        </a:ext>
                      </a:extLst>
                    </p:cNvPr>
                    <p:cNvSpPr/>
                    <p:nvPr/>
                  </p:nvSpPr>
                  <p:spPr>
                    <a:xfrm>
                      <a:off x="6513921" y="4309621"/>
                      <a:ext cx="433633" cy="434199"/>
                    </a:xfrm>
                    <a:prstGeom prst="ellipse">
                      <a:avLst/>
                    </a:prstGeom>
                    <a:solidFill>
                      <a:schemeClr val="accent6">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oMath>
                        </m:oMathPara>
                      </a14:m>
                      <a:endParaRPr lang="en-US" dirty="0"/>
                    </a:p>
                  </p:txBody>
                </p:sp>
              </mc:Choice>
              <mc:Fallback xmlns="">
                <p:sp>
                  <p:nvSpPr>
                    <p:cNvPr id="15" name="Oval 14">
                      <a:extLst>
                        <a:ext uri="{FF2B5EF4-FFF2-40B4-BE49-F238E27FC236}">
                          <a16:creationId xmlns:a16="http://schemas.microsoft.com/office/drawing/2014/main" id="{83B15A71-C13E-4EFC-9C3F-B22662A53C48}"/>
                        </a:ext>
                      </a:extLst>
                    </p:cNvPr>
                    <p:cNvSpPr>
                      <a:spLocks noRot="1" noChangeAspect="1" noMove="1" noResize="1" noEditPoints="1" noAdjustHandles="1" noChangeArrowheads="1" noChangeShapeType="1" noTextEdit="1"/>
                    </p:cNvSpPr>
                    <p:nvPr/>
                  </p:nvSpPr>
                  <p:spPr>
                    <a:xfrm>
                      <a:off x="6513921" y="4309621"/>
                      <a:ext cx="433633" cy="434199"/>
                    </a:xfrm>
                    <a:prstGeom prst="ellipse">
                      <a:avLst/>
                    </a:prstGeom>
                    <a:blipFill>
                      <a:blip r:embed="rId6"/>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A1F08ED3-6A76-4EB0-B647-27F8AE4B9EAE}"/>
                        </a:ext>
                      </a:extLst>
                    </p:cNvPr>
                    <p:cNvSpPr/>
                    <p:nvPr/>
                  </p:nvSpPr>
                  <p:spPr>
                    <a:xfrm>
                      <a:off x="7179297" y="4309621"/>
                      <a:ext cx="433633" cy="434199"/>
                    </a:xfrm>
                    <a:prstGeom prst="ellipse">
                      <a:avLst/>
                    </a:prstGeom>
                    <a:solidFill>
                      <a:schemeClr val="accent6">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oMath>
                        </m:oMathPara>
                      </a14:m>
                      <a:endParaRPr lang="en-US" dirty="0"/>
                    </a:p>
                  </p:txBody>
                </p:sp>
              </mc:Choice>
              <mc:Fallback xmlns="">
                <p:sp>
                  <p:nvSpPr>
                    <p:cNvPr id="16" name="Oval 15">
                      <a:extLst>
                        <a:ext uri="{FF2B5EF4-FFF2-40B4-BE49-F238E27FC236}">
                          <a16:creationId xmlns:a16="http://schemas.microsoft.com/office/drawing/2014/main" id="{A1F08ED3-6A76-4EB0-B647-27F8AE4B9EAE}"/>
                        </a:ext>
                      </a:extLst>
                    </p:cNvPr>
                    <p:cNvSpPr>
                      <a:spLocks noRot="1" noChangeAspect="1" noMove="1" noResize="1" noEditPoints="1" noAdjustHandles="1" noChangeArrowheads="1" noChangeShapeType="1" noTextEdit="1"/>
                    </p:cNvSpPr>
                    <p:nvPr/>
                  </p:nvSpPr>
                  <p:spPr>
                    <a:xfrm>
                      <a:off x="7179297" y="4309621"/>
                      <a:ext cx="433633" cy="434199"/>
                    </a:xfrm>
                    <a:prstGeom prst="ellipse">
                      <a:avLst/>
                    </a:prstGeom>
                    <a:blipFill>
                      <a:blip r:embed="rId7"/>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5FB172E3-0D79-475B-96C7-9D1E86F734C4}"/>
                        </a:ext>
                      </a:extLst>
                    </p:cNvPr>
                    <p:cNvSpPr/>
                    <p:nvPr/>
                  </p:nvSpPr>
                  <p:spPr>
                    <a:xfrm>
                      <a:off x="7855322" y="4309621"/>
                      <a:ext cx="433633" cy="434199"/>
                    </a:xfrm>
                    <a:prstGeom prst="ellipse">
                      <a:avLst/>
                    </a:prstGeom>
                    <a:solidFill>
                      <a:schemeClr val="accent6">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oMath>
                        </m:oMathPara>
                      </a14:m>
                      <a:endParaRPr lang="en-US" dirty="0"/>
                    </a:p>
                  </p:txBody>
                </p:sp>
              </mc:Choice>
              <mc:Fallback xmlns="">
                <p:sp>
                  <p:nvSpPr>
                    <p:cNvPr id="17" name="Oval 16">
                      <a:extLst>
                        <a:ext uri="{FF2B5EF4-FFF2-40B4-BE49-F238E27FC236}">
                          <a16:creationId xmlns:a16="http://schemas.microsoft.com/office/drawing/2014/main" id="{5FB172E3-0D79-475B-96C7-9D1E86F734C4}"/>
                        </a:ext>
                      </a:extLst>
                    </p:cNvPr>
                    <p:cNvSpPr>
                      <a:spLocks noRot="1" noChangeAspect="1" noMove="1" noResize="1" noEditPoints="1" noAdjustHandles="1" noChangeArrowheads="1" noChangeShapeType="1" noTextEdit="1"/>
                    </p:cNvSpPr>
                    <p:nvPr/>
                  </p:nvSpPr>
                  <p:spPr>
                    <a:xfrm>
                      <a:off x="7855322" y="4309621"/>
                      <a:ext cx="433633" cy="434199"/>
                    </a:xfrm>
                    <a:prstGeom prst="ellipse">
                      <a:avLst/>
                    </a:prstGeom>
                    <a:blipFill>
                      <a:blip r:embed="rId8"/>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B33D1675-E251-490A-8B1F-5B2E3C8628B4}"/>
                        </a:ext>
                      </a:extLst>
                    </p:cNvPr>
                    <p:cNvSpPr/>
                    <p:nvPr/>
                  </p:nvSpPr>
                  <p:spPr>
                    <a:xfrm>
                      <a:off x="8531347" y="4309620"/>
                      <a:ext cx="433633" cy="434199"/>
                    </a:xfrm>
                    <a:prstGeom prst="ellipse">
                      <a:avLst/>
                    </a:prstGeom>
                    <a:solidFill>
                      <a:schemeClr val="accent6">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4</m:t>
                                </m:r>
                              </m:sub>
                            </m:sSub>
                          </m:oMath>
                        </m:oMathPara>
                      </a14:m>
                      <a:endParaRPr lang="en-US" dirty="0"/>
                    </a:p>
                  </p:txBody>
                </p:sp>
              </mc:Choice>
              <mc:Fallback xmlns="">
                <p:sp>
                  <p:nvSpPr>
                    <p:cNvPr id="18" name="Oval 17">
                      <a:extLst>
                        <a:ext uri="{FF2B5EF4-FFF2-40B4-BE49-F238E27FC236}">
                          <a16:creationId xmlns:a16="http://schemas.microsoft.com/office/drawing/2014/main" id="{B33D1675-E251-490A-8B1F-5B2E3C8628B4}"/>
                        </a:ext>
                      </a:extLst>
                    </p:cNvPr>
                    <p:cNvSpPr>
                      <a:spLocks noRot="1" noChangeAspect="1" noMove="1" noResize="1" noEditPoints="1" noAdjustHandles="1" noChangeArrowheads="1" noChangeShapeType="1" noTextEdit="1"/>
                    </p:cNvSpPr>
                    <p:nvPr/>
                  </p:nvSpPr>
                  <p:spPr>
                    <a:xfrm>
                      <a:off x="8531347" y="4309620"/>
                      <a:ext cx="433633" cy="434199"/>
                    </a:xfrm>
                    <a:prstGeom prst="ellipse">
                      <a:avLst/>
                    </a:prstGeom>
                    <a:blipFill>
                      <a:blip r:embed="rId9"/>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B9AE48F0-E0A0-430D-B3E8-FDABA02797D2}"/>
                        </a:ext>
                      </a:extLst>
                    </p:cNvPr>
                    <p:cNvSpPr/>
                    <p:nvPr/>
                  </p:nvSpPr>
                  <p:spPr>
                    <a:xfrm>
                      <a:off x="9196723" y="4309619"/>
                      <a:ext cx="433633" cy="434199"/>
                    </a:xfrm>
                    <a:prstGeom prst="ellipse">
                      <a:avLst/>
                    </a:prstGeom>
                    <a:solidFill>
                      <a:schemeClr val="accent6">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5</m:t>
                                </m:r>
                              </m:sub>
                            </m:sSub>
                          </m:oMath>
                        </m:oMathPara>
                      </a14:m>
                      <a:endParaRPr lang="en-US" dirty="0"/>
                    </a:p>
                  </p:txBody>
                </p:sp>
              </mc:Choice>
              <mc:Fallback xmlns="">
                <p:sp>
                  <p:nvSpPr>
                    <p:cNvPr id="19" name="Oval 18">
                      <a:extLst>
                        <a:ext uri="{FF2B5EF4-FFF2-40B4-BE49-F238E27FC236}">
                          <a16:creationId xmlns:a16="http://schemas.microsoft.com/office/drawing/2014/main" id="{B9AE48F0-E0A0-430D-B3E8-FDABA02797D2}"/>
                        </a:ext>
                      </a:extLst>
                    </p:cNvPr>
                    <p:cNvSpPr>
                      <a:spLocks noRot="1" noChangeAspect="1" noMove="1" noResize="1" noEditPoints="1" noAdjustHandles="1" noChangeArrowheads="1" noChangeShapeType="1" noTextEdit="1"/>
                    </p:cNvSpPr>
                    <p:nvPr/>
                  </p:nvSpPr>
                  <p:spPr>
                    <a:xfrm>
                      <a:off x="9196723" y="4309619"/>
                      <a:ext cx="433633" cy="434199"/>
                    </a:xfrm>
                    <a:prstGeom prst="ellipse">
                      <a:avLst/>
                    </a:prstGeom>
                    <a:blipFill>
                      <a:blip r:embed="rId10"/>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4FF25EC3-B64B-4219-B473-FC0BC046D258}"/>
                        </a:ext>
                      </a:extLst>
                    </p:cNvPr>
                    <p:cNvSpPr/>
                    <p:nvPr/>
                  </p:nvSpPr>
                  <p:spPr>
                    <a:xfrm>
                      <a:off x="9862099" y="4309618"/>
                      <a:ext cx="433633" cy="434199"/>
                    </a:xfrm>
                    <a:prstGeom prst="ellipse">
                      <a:avLst/>
                    </a:prstGeom>
                    <a:solidFill>
                      <a:schemeClr val="accent6">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6</m:t>
                                </m:r>
                              </m:sub>
                            </m:sSub>
                          </m:oMath>
                        </m:oMathPara>
                      </a14:m>
                      <a:endParaRPr lang="en-US" dirty="0"/>
                    </a:p>
                  </p:txBody>
                </p:sp>
              </mc:Choice>
              <mc:Fallback xmlns="">
                <p:sp>
                  <p:nvSpPr>
                    <p:cNvPr id="26" name="Oval 25">
                      <a:extLst>
                        <a:ext uri="{FF2B5EF4-FFF2-40B4-BE49-F238E27FC236}">
                          <a16:creationId xmlns:a16="http://schemas.microsoft.com/office/drawing/2014/main" id="{4FF25EC3-B64B-4219-B473-FC0BC046D258}"/>
                        </a:ext>
                      </a:extLst>
                    </p:cNvPr>
                    <p:cNvSpPr>
                      <a:spLocks noRot="1" noChangeAspect="1" noMove="1" noResize="1" noEditPoints="1" noAdjustHandles="1" noChangeArrowheads="1" noChangeShapeType="1" noTextEdit="1"/>
                    </p:cNvSpPr>
                    <p:nvPr/>
                  </p:nvSpPr>
                  <p:spPr>
                    <a:xfrm>
                      <a:off x="9862099" y="4309618"/>
                      <a:ext cx="433633" cy="434199"/>
                    </a:xfrm>
                    <a:prstGeom prst="ellipse">
                      <a:avLst/>
                    </a:prstGeom>
                    <a:blipFill>
                      <a:blip r:embed="rId11"/>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B954412C-AD98-4D52-84D5-BC999438C2BF}"/>
                        </a:ext>
                      </a:extLst>
                    </p:cNvPr>
                    <p:cNvSpPr/>
                    <p:nvPr/>
                  </p:nvSpPr>
                  <p:spPr>
                    <a:xfrm>
                      <a:off x="10527475" y="4309618"/>
                      <a:ext cx="433633" cy="434199"/>
                    </a:xfrm>
                    <a:prstGeom prst="ellipse">
                      <a:avLst/>
                    </a:prstGeom>
                    <a:solidFill>
                      <a:schemeClr val="accent6">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7</m:t>
                                </m:r>
                              </m:sub>
                            </m:sSub>
                          </m:oMath>
                        </m:oMathPara>
                      </a14:m>
                      <a:endParaRPr lang="en-US" dirty="0"/>
                    </a:p>
                  </p:txBody>
                </p:sp>
              </mc:Choice>
              <mc:Fallback xmlns="">
                <p:sp>
                  <p:nvSpPr>
                    <p:cNvPr id="27" name="Oval 26">
                      <a:extLst>
                        <a:ext uri="{FF2B5EF4-FFF2-40B4-BE49-F238E27FC236}">
                          <a16:creationId xmlns:a16="http://schemas.microsoft.com/office/drawing/2014/main" id="{B954412C-AD98-4D52-84D5-BC999438C2BF}"/>
                        </a:ext>
                      </a:extLst>
                    </p:cNvPr>
                    <p:cNvSpPr>
                      <a:spLocks noRot="1" noChangeAspect="1" noMove="1" noResize="1" noEditPoints="1" noAdjustHandles="1" noChangeArrowheads="1" noChangeShapeType="1" noTextEdit="1"/>
                    </p:cNvSpPr>
                    <p:nvPr/>
                  </p:nvSpPr>
                  <p:spPr>
                    <a:xfrm>
                      <a:off x="10527475" y="4309618"/>
                      <a:ext cx="433633" cy="434199"/>
                    </a:xfrm>
                    <a:prstGeom prst="ellipse">
                      <a:avLst/>
                    </a:prstGeom>
                    <a:blipFill>
                      <a:blip r:embed="rId12"/>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BC360D6C-D154-4B58-860A-58392D02AFCA}"/>
                      </a:ext>
                    </a:extLst>
                  </p:cNvPr>
                  <p:cNvSpPr/>
                  <p:nvPr/>
                </p:nvSpPr>
                <p:spPr>
                  <a:xfrm>
                    <a:off x="9196724" y="5279008"/>
                    <a:ext cx="433633" cy="434199"/>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p:txBody>
              </p:sp>
            </mc:Choice>
            <mc:Fallback xmlns="">
              <p:sp>
                <p:nvSpPr>
                  <p:cNvPr id="29" name="Oval 28">
                    <a:extLst>
                      <a:ext uri="{FF2B5EF4-FFF2-40B4-BE49-F238E27FC236}">
                        <a16:creationId xmlns:a16="http://schemas.microsoft.com/office/drawing/2014/main" id="{BC360D6C-D154-4B58-860A-58392D02AFCA}"/>
                      </a:ext>
                    </a:extLst>
                  </p:cNvPr>
                  <p:cNvSpPr>
                    <a:spLocks noRot="1" noChangeAspect="1" noMove="1" noResize="1" noEditPoints="1" noAdjustHandles="1" noChangeArrowheads="1" noChangeShapeType="1" noTextEdit="1"/>
                  </p:cNvSpPr>
                  <p:nvPr/>
                </p:nvSpPr>
                <p:spPr>
                  <a:xfrm>
                    <a:off x="9196724" y="5279008"/>
                    <a:ext cx="433633" cy="434199"/>
                  </a:xfrm>
                  <a:prstGeom prst="ellipse">
                    <a:avLst/>
                  </a:prstGeom>
                  <a:blipFill>
                    <a:blip r:embed="rId13"/>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FD306F81-81BA-46B3-97A9-BAD89E7D1D1C}"/>
                  </a:ext>
                </a:extLst>
              </p:cNvPr>
              <p:cNvCxnSpPr>
                <a:cxnSpLocks/>
                <a:stCxn id="5" idx="1"/>
                <a:endCxn id="15" idx="4"/>
              </p:cNvCxnSpPr>
              <p:nvPr/>
            </p:nvCxnSpPr>
            <p:spPr>
              <a:xfrm flipH="1" flipV="1">
                <a:off x="6730738" y="4743820"/>
                <a:ext cx="522711" cy="598777"/>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ECC5CF9-643A-4754-9F4B-EB4CD8D3AE8F}"/>
                  </a:ext>
                </a:extLst>
              </p:cNvPr>
              <p:cNvCxnSpPr>
                <a:cxnSpLocks/>
                <a:stCxn id="9" idx="1"/>
                <a:endCxn id="15" idx="4"/>
              </p:cNvCxnSpPr>
              <p:nvPr/>
            </p:nvCxnSpPr>
            <p:spPr>
              <a:xfrm flipH="1" flipV="1">
                <a:off x="6730738" y="4743820"/>
                <a:ext cx="1188087" cy="598777"/>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6F17ED6-C0DD-49DF-B2F3-7C595593C79D}"/>
                  </a:ext>
                </a:extLst>
              </p:cNvPr>
              <p:cNvCxnSpPr>
                <a:stCxn id="13" idx="7"/>
                <a:endCxn id="27" idx="4"/>
              </p:cNvCxnSpPr>
              <p:nvPr/>
            </p:nvCxnSpPr>
            <p:spPr>
              <a:xfrm flipV="1">
                <a:off x="10242876" y="4743817"/>
                <a:ext cx="501416" cy="598778"/>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7E267EA-1F76-4E8B-8914-8C6BBD8BCF0C}"/>
                  </a:ext>
                </a:extLst>
              </p:cNvPr>
              <p:cNvCxnSpPr>
                <a:cxnSpLocks/>
                <a:stCxn id="13" idx="0"/>
                <a:endCxn id="15" idx="4"/>
              </p:cNvCxnSpPr>
              <p:nvPr/>
            </p:nvCxnSpPr>
            <p:spPr>
              <a:xfrm flipH="1" flipV="1">
                <a:off x="6730738" y="4743820"/>
                <a:ext cx="3358826" cy="535188"/>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0198D6C-0AD9-4B70-AB2C-C0B64EEAD462}"/>
                  </a:ext>
                </a:extLst>
              </p:cNvPr>
              <p:cNvCxnSpPr>
                <a:cxnSpLocks/>
                <a:stCxn id="29" idx="7"/>
                <a:endCxn id="27" idx="4"/>
              </p:cNvCxnSpPr>
              <p:nvPr/>
            </p:nvCxnSpPr>
            <p:spPr>
              <a:xfrm flipV="1">
                <a:off x="9566853" y="4743817"/>
                <a:ext cx="1177439" cy="598778"/>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E66E65D-A0CB-414A-A7EF-97E2CE15219D}"/>
                  </a:ext>
                </a:extLst>
              </p:cNvPr>
              <p:cNvCxnSpPr>
                <a:stCxn id="11" idx="0"/>
                <a:endCxn id="15" idx="4"/>
              </p:cNvCxnSpPr>
              <p:nvPr/>
            </p:nvCxnSpPr>
            <p:spPr>
              <a:xfrm flipH="1" flipV="1">
                <a:off x="6730738" y="4743820"/>
                <a:ext cx="2017425" cy="535190"/>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D21330F-2C05-479B-8D25-E876DA5436B1}"/>
                  </a:ext>
                </a:extLst>
              </p:cNvPr>
              <p:cNvCxnSpPr>
                <a:stCxn id="11" idx="0"/>
                <a:endCxn id="27" idx="4"/>
              </p:cNvCxnSpPr>
              <p:nvPr/>
            </p:nvCxnSpPr>
            <p:spPr>
              <a:xfrm flipV="1">
                <a:off x="8748163" y="4743817"/>
                <a:ext cx="1996129" cy="535193"/>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A9BA1F1-1E0A-4533-B4AC-52D29F3029AC}"/>
                  </a:ext>
                </a:extLst>
              </p:cNvPr>
              <p:cNvCxnSpPr>
                <a:stCxn id="9" idx="0"/>
                <a:endCxn id="27" idx="4"/>
              </p:cNvCxnSpPr>
              <p:nvPr/>
            </p:nvCxnSpPr>
            <p:spPr>
              <a:xfrm flipV="1">
                <a:off x="8072138" y="4743817"/>
                <a:ext cx="2672154" cy="535193"/>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E2C9640-7DE6-4E54-A41A-86838477566E}"/>
                  </a:ext>
                </a:extLst>
              </p:cNvPr>
              <p:cNvCxnSpPr>
                <a:stCxn id="5" idx="0"/>
                <a:endCxn id="27" idx="4"/>
              </p:cNvCxnSpPr>
              <p:nvPr/>
            </p:nvCxnSpPr>
            <p:spPr>
              <a:xfrm flipV="1">
                <a:off x="7406762" y="4743817"/>
                <a:ext cx="3337530" cy="535193"/>
              </a:xfrm>
              <a:prstGeom prst="straightConnector1">
                <a:avLst/>
              </a:prstGeom>
              <a:ln w="38100">
                <a:solidFill>
                  <a:schemeClr val="accent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7711F3B-E5FA-4A52-80F4-D16A909D6348}"/>
                  </a:ext>
                </a:extLst>
              </p:cNvPr>
              <p:cNvCxnSpPr>
                <a:stCxn id="29" idx="0"/>
                <a:endCxn id="15" idx="4"/>
              </p:cNvCxnSpPr>
              <p:nvPr/>
            </p:nvCxnSpPr>
            <p:spPr>
              <a:xfrm flipH="1" flipV="1">
                <a:off x="6730738" y="4743820"/>
                <a:ext cx="2682803" cy="535188"/>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8A98D01-03CA-4FEF-8033-0081D463B975}"/>
                  </a:ext>
                </a:extLst>
              </p:cNvPr>
              <p:cNvSpPr txBox="1"/>
              <p:nvPr/>
            </p:nvSpPr>
            <p:spPr>
              <a:xfrm>
                <a:off x="8483623" y="4384901"/>
                <a:ext cx="522711" cy="707886"/>
              </a:xfrm>
              <a:prstGeom prst="rect">
                <a:avLst/>
              </a:prstGeom>
              <a:noFill/>
            </p:spPr>
            <p:txBody>
              <a:bodyPr wrap="square" rtlCol="0">
                <a:spAutoFit/>
              </a:bodyPr>
              <a:lstStyle/>
              <a:p>
                <a:r>
                  <a:rPr lang="en-US" sz="4000" dirty="0">
                    <a:solidFill>
                      <a:schemeClr val="accent1"/>
                    </a:solidFill>
                  </a:rPr>
                  <a:t>…</a:t>
                </a:r>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0C2F267F-740D-4A4A-AA29-722E7C314B82}"/>
                      </a:ext>
                    </a:extLst>
                  </p:cNvPr>
                  <p:cNvSpPr txBox="1"/>
                  <p:nvPr/>
                </p:nvSpPr>
                <p:spPr>
                  <a:xfrm>
                    <a:off x="6398049" y="4909229"/>
                    <a:ext cx="433634" cy="4382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11</m:t>
                              </m:r>
                            </m:sub>
                            <m:sup>
                              <m:r>
                                <a:rPr lang="en-US" b="0" i="1" smtClean="0">
                                  <a:latin typeface="Cambria Math" panose="02040503050406030204" pitchFamily="18" charset="0"/>
                                </a:rPr>
                                <m:t>(1)</m:t>
                              </m:r>
                            </m:sup>
                          </m:sSubSup>
                        </m:oMath>
                      </m:oMathPara>
                    </a14:m>
                    <a:endParaRPr lang="en-US" dirty="0"/>
                  </a:p>
                </p:txBody>
              </p:sp>
            </mc:Choice>
            <mc:Fallback xmlns="">
              <p:sp>
                <p:nvSpPr>
                  <p:cNvPr id="65" name="TextBox 64">
                    <a:extLst>
                      <a:ext uri="{FF2B5EF4-FFF2-40B4-BE49-F238E27FC236}">
                        <a16:creationId xmlns:a16="http://schemas.microsoft.com/office/drawing/2014/main" id="{0C2F267F-740D-4A4A-AA29-722E7C314B82}"/>
                      </a:ext>
                    </a:extLst>
                  </p:cNvPr>
                  <p:cNvSpPr txBox="1">
                    <a:spLocks noRot="1" noChangeAspect="1" noMove="1" noResize="1" noEditPoints="1" noAdjustHandles="1" noChangeArrowheads="1" noChangeShapeType="1" noTextEdit="1"/>
                  </p:cNvSpPr>
                  <p:nvPr/>
                </p:nvSpPr>
                <p:spPr>
                  <a:xfrm>
                    <a:off x="6398049" y="4909229"/>
                    <a:ext cx="433634" cy="438262"/>
                  </a:xfrm>
                  <a:prstGeom prst="rect">
                    <a:avLst/>
                  </a:prstGeom>
                  <a:blipFill>
                    <a:blip r:embed="rId14"/>
                    <a:stretch>
                      <a:fillRect r="-36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29A84D25-2D8E-4C37-AC30-82B338B1367F}"/>
                      </a:ext>
                    </a:extLst>
                  </p:cNvPr>
                  <p:cNvSpPr txBox="1"/>
                  <p:nvPr/>
                </p:nvSpPr>
                <p:spPr>
                  <a:xfrm>
                    <a:off x="10493584" y="4908121"/>
                    <a:ext cx="433634" cy="4422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57</m:t>
                              </m:r>
                            </m:sub>
                            <m:sup>
                              <m:r>
                                <a:rPr lang="en-US" b="0" i="1" smtClean="0">
                                  <a:latin typeface="Cambria Math" panose="02040503050406030204" pitchFamily="18" charset="0"/>
                                </a:rPr>
                                <m:t>(1)</m:t>
                              </m:r>
                            </m:sup>
                          </m:sSubSup>
                        </m:oMath>
                      </m:oMathPara>
                    </a14:m>
                    <a:endParaRPr lang="en-US" dirty="0"/>
                  </a:p>
                </p:txBody>
              </p:sp>
            </mc:Choice>
            <mc:Fallback xmlns="">
              <p:sp>
                <p:nvSpPr>
                  <p:cNvPr id="66" name="TextBox 65">
                    <a:extLst>
                      <a:ext uri="{FF2B5EF4-FFF2-40B4-BE49-F238E27FC236}">
                        <a16:creationId xmlns:a16="http://schemas.microsoft.com/office/drawing/2014/main" id="{29A84D25-2D8E-4C37-AC30-82B338B1367F}"/>
                      </a:ext>
                    </a:extLst>
                  </p:cNvPr>
                  <p:cNvSpPr txBox="1">
                    <a:spLocks noRot="1" noChangeAspect="1" noMove="1" noResize="1" noEditPoints="1" noAdjustHandles="1" noChangeArrowheads="1" noChangeShapeType="1" noTextEdit="1"/>
                  </p:cNvSpPr>
                  <p:nvPr/>
                </p:nvSpPr>
                <p:spPr>
                  <a:xfrm>
                    <a:off x="10493584" y="4908121"/>
                    <a:ext cx="433634" cy="442237"/>
                  </a:xfrm>
                  <a:prstGeom prst="rect">
                    <a:avLst/>
                  </a:prstGeom>
                  <a:blipFill>
                    <a:blip r:embed="rId15"/>
                    <a:stretch>
                      <a:fillRect r="-37500"/>
                    </a:stretch>
                  </a:blipFill>
                </p:spPr>
                <p:txBody>
                  <a:bodyPr/>
                  <a:lstStyle/>
                  <a:p>
                    <a:r>
                      <a:rPr lang="en-US">
                        <a:noFill/>
                      </a:rPr>
                      <a:t> </a:t>
                    </a:r>
                  </a:p>
                </p:txBody>
              </p:sp>
            </mc:Fallback>
          </mc:AlternateContent>
          <p:grpSp>
            <p:nvGrpSpPr>
              <p:cNvPr id="101" name="Group 100">
                <a:extLst>
                  <a:ext uri="{FF2B5EF4-FFF2-40B4-BE49-F238E27FC236}">
                    <a16:creationId xmlns:a16="http://schemas.microsoft.com/office/drawing/2014/main" id="{A9FE9C3B-6644-437C-8A3C-EB51BD62C7A7}"/>
                  </a:ext>
                </a:extLst>
              </p:cNvPr>
              <p:cNvGrpSpPr/>
              <p:nvPr/>
            </p:nvGrpSpPr>
            <p:grpSpPr>
              <a:xfrm>
                <a:off x="6603627" y="3734983"/>
                <a:ext cx="4286785" cy="574638"/>
                <a:chOff x="6603627" y="3734983"/>
                <a:chExt cx="4286785" cy="574638"/>
              </a:xfrm>
            </p:grpSpPr>
            <p:grpSp>
              <p:nvGrpSpPr>
                <p:cNvPr id="82" name="Group 81">
                  <a:extLst>
                    <a:ext uri="{FF2B5EF4-FFF2-40B4-BE49-F238E27FC236}">
                      <a16:creationId xmlns:a16="http://schemas.microsoft.com/office/drawing/2014/main" id="{1D687854-FC08-4E25-849A-DC5536132F42}"/>
                    </a:ext>
                  </a:extLst>
                </p:cNvPr>
                <p:cNvGrpSpPr/>
                <p:nvPr/>
              </p:nvGrpSpPr>
              <p:grpSpPr>
                <a:xfrm>
                  <a:off x="6603627" y="3739959"/>
                  <a:ext cx="273225" cy="569662"/>
                  <a:chOff x="6603627" y="3739959"/>
                  <a:chExt cx="273225" cy="569662"/>
                </a:xfrm>
              </p:grpSpPr>
              <p:sp>
                <p:nvSpPr>
                  <p:cNvPr id="77" name="Isosceles Triangle 76">
                    <a:extLst>
                      <a:ext uri="{FF2B5EF4-FFF2-40B4-BE49-F238E27FC236}">
                        <a16:creationId xmlns:a16="http://schemas.microsoft.com/office/drawing/2014/main" id="{466A256F-E03D-4B2A-8892-373DF38A347E}"/>
                      </a:ext>
                    </a:extLst>
                  </p:cNvPr>
                  <p:cNvSpPr/>
                  <p:nvPr/>
                </p:nvSpPr>
                <p:spPr>
                  <a:xfrm>
                    <a:off x="6603627" y="3739959"/>
                    <a:ext cx="273225" cy="269349"/>
                  </a:xfrm>
                  <a:prstGeom prs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03AD0AC7-1D6E-4448-BD9B-F2516A63101F}"/>
                      </a:ext>
                    </a:extLst>
                  </p:cNvPr>
                  <p:cNvCxnSpPr>
                    <a:stCxn id="15" idx="0"/>
                    <a:endCxn id="77" idx="3"/>
                  </p:cNvCxnSpPr>
                  <p:nvPr/>
                </p:nvCxnSpPr>
                <p:spPr>
                  <a:xfrm flipV="1">
                    <a:off x="6730738" y="4009308"/>
                    <a:ext cx="9502" cy="300313"/>
                  </a:xfrm>
                  <a:prstGeom prst="straightConnector1">
                    <a:avLst/>
                  </a:prstGeom>
                  <a:ln w="38100">
                    <a:solidFill>
                      <a:schemeClr val="accent2"/>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E7282EC7-7ECF-4838-B19F-77331E5F7757}"/>
                    </a:ext>
                  </a:extLst>
                </p:cNvPr>
                <p:cNvGrpSpPr/>
                <p:nvPr/>
              </p:nvGrpSpPr>
              <p:grpSpPr>
                <a:xfrm>
                  <a:off x="7264826" y="3739959"/>
                  <a:ext cx="273225" cy="569662"/>
                  <a:chOff x="6603627" y="3739959"/>
                  <a:chExt cx="273225" cy="569662"/>
                </a:xfrm>
              </p:grpSpPr>
              <p:sp>
                <p:nvSpPr>
                  <p:cNvPr id="84" name="Isosceles Triangle 83">
                    <a:extLst>
                      <a:ext uri="{FF2B5EF4-FFF2-40B4-BE49-F238E27FC236}">
                        <a16:creationId xmlns:a16="http://schemas.microsoft.com/office/drawing/2014/main" id="{77BBAB36-A77A-43C4-A001-C098CBF365AC}"/>
                      </a:ext>
                    </a:extLst>
                  </p:cNvPr>
                  <p:cNvSpPr/>
                  <p:nvPr/>
                </p:nvSpPr>
                <p:spPr>
                  <a:xfrm>
                    <a:off x="6603627" y="3739959"/>
                    <a:ext cx="273225" cy="269349"/>
                  </a:xfrm>
                  <a:prstGeom prs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a:extLst>
                      <a:ext uri="{FF2B5EF4-FFF2-40B4-BE49-F238E27FC236}">
                        <a16:creationId xmlns:a16="http://schemas.microsoft.com/office/drawing/2014/main" id="{86D0FF3A-0479-4800-BA07-7FA3384CA26B}"/>
                      </a:ext>
                    </a:extLst>
                  </p:cNvPr>
                  <p:cNvCxnSpPr>
                    <a:endCxn id="84" idx="3"/>
                  </p:cNvCxnSpPr>
                  <p:nvPr/>
                </p:nvCxnSpPr>
                <p:spPr>
                  <a:xfrm flipV="1">
                    <a:off x="6730738" y="4009308"/>
                    <a:ext cx="9502" cy="300313"/>
                  </a:xfrm>
                  <a:prstGeom prst="straightConnector1">
                    <a:avLst/>
                  </a:prstGeom>
                  <a:ln w="38100">
                    <a:solidFill>
                      <a:schemeClr val="accent2"/>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32151B60-59EC-44DD-915F-03394BDEE19B}"/>
                    </a:ext>
                  </a:extLst>
                </p:cNvPr>
                <p:cNvGrpSpPr/>
                <p:nvPr/>
              </p:nvGrpSpPr>
              <p:grpSpPr>
                <a:xfrm>
                  <a:off x="7935524" y="3739959"/>
                  <a:ext cx="273225" cy="569662"/>
                  <a:chOff x="6603627" y="3739959"/>
                  <a:chExt cx="273225" cy="569662"/>
                </a:xfrm>
              </p:grpSpPr>
              <p:sp>
                <p:nvSpPr>
                  <p:cNvPr id="87" name="Isosceles Triangle 86">
                    <a:extLst>
                      <a:ext uri="{FF2B5EF4-FFF2-40B4-BE49-F238E27FC236}">
                        <a16:creationId xmlns:a16="http://schemas.microsoft.com/office/drawing/2014/main" id="{D611E762-6F2D-4E87-83C8-24743EFC46CF}"/>
                      </a:ext>
                    </a:extLst>
                  </p:cNvPr>
                  <p:cNvSpPr/>
                  <p:nvPr/>
                </p:nvSpPr>
                <p:spPr>
                  <a:xfrm>
                    <a:off x="6603627" y="3739959"/>
                    <a:ext cx="273225" cy="269349"/>
                  </a:xfrm>
                  <a:prstGeom prs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a:extLst>
                      <a:ext uri="{FF2B5EF4-FFF2-40B4-BE49-F238E27FC236}">
                        <a16:creationId xmlns:a16="http://schemas.microsoft.com/office/drawing/2014/main" id="{9A26B205-1844-4703-B858-717DB03AD55C}"/>
                      </a:ext>
                    </a:extLst>
                  </p:cNvPr>
                  <p:cNvCxnSpPr>
                    <a:endCxn id="87" idx="3"/>
                  </p:cNvCxnSpPr>
                  <p:nvPr/>
                </p:nvCxnSpPr>
                <p:spPr>
                  <a:xfrm flipV="1">
                    <a:off x="6730738" y="4009308"/>
                    <a:ext cx="9502" cy="300313"/>
                  </a:xfrm>
                  <a:prstGeom prst="straightConnector1">
                    <a:avLst/>
                  </a:prstGeom>
                  <a:ln w="38100">
                    <a:solidFill>
                      <a:schemeClr val="accent2"/>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85C29274-047F-4A68-88EC-4F120E62803D}"/>
                    </a:ext>
                  </a:extLst>
                </p:cNvPr>
                <p:cNvGrpSpPr/>
                <p:nvPr/>
              </p:nvGrpSpPr>
              <p:grpSpPr>
                <a:xfrm>
                  <a:off x="8606222" y="3739959"/>
                  <a:ext cx="273225" cy="569662"/>
                  <a:chOff x="6603627" y="3739959"/>
                  <a:chExt cx="273225" cy="569662"/>
                </a:xfrm>
              </p:grpSpPr>
              <p:sp>
                <p:nvSpPr>
                  <p:cNvPr id="90" name="Isosceles Triangle 89">
                    <a:extLst>
                      <a:ext uri="{FF2B5EF4-FFF2-40B4-BE49-F238E27FC236}">
                        <a16:creationId xmlns:a16="http://schemas.microsoft.com/office/drawing/2014/main" id="{8790570E-6280-4225-AE34-962C77E4B7C1}"/>
                      </a:ext>
                    </a:extLst>
                  </p:cNvPr>
                  <p:cNvSpPr/>
                  <p:nvPr/>
                </p:nvSpPr>
                <p:spPr>
                  <a:xfrm>
                    <a:off x="6603627" y="3739959"/>
                    <a:ext cx="273225" cy="269349"/>
                  </a:xfrm>
                  <a:prstGeom prs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a:extLst>
                      <a:ext uri="{FF2B5EF4-FFF2-40B4-BE49-F238E27FC236}">
                        <a16:creationId xmlns:a16="http://schemas.microsoft.com/office/drawing/2014/main" id="{DDD85180-63C5-49C0-828F-E9CF5364C09F}"/>
                      </a:ext>
                    </a:extLst>
                  </p:cNvPr>
                  <p:cNvCxnSpPr>
                    <a:endCxn id="90" idx="3"/>
                  </p:cNvCxnSpPr>
                  <p:nvPr/>
                </p:nvCxnSpPr>
                <p:spPr>
                  <a:xfrm flipV="1">
                    <a:off x="6730738" y="4009308"/>
                    <a:ext cx="9502" cy="300313"/>
                  </a:xfrm>
                  <a:prstGeom prst="straightConnector1">
                    <a:avLst/>
                  </a:prstGeom>
                  <a:ln w="38100">
                    <a:solidFill>
                      <a:schemeClr val="accent2"/>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0EDB273D-E743-4CC0-817C-CD48FB98CE44}"/>
                    </a:ext>
                  </a:extLst>
                </p:cNvPr>
                <p:cNvGrpSpPr/>
                <p:nvPr/>
              </p:nvGrpSpPr>
              <p:grpSpPr>
                <a:xfrm>
                  <a:off x="9267418" y="3739959"/>
                  <a:ext cx="273225" cy="569662"/>
                  <a:chOff x="6603627" y="3739959"/>
                  <a:chExt cx="273225" cy="569662"/>
                </a:xfrm>
              </p:grpSpPr>
              <p:sp>
                <p:nvSpPr>
                  <p:cNvPr id="93" name="Isosceles Triangle 92">
                    <a:extLst>
                      <a:ext uri="{FF2B5EF4-FFF2-40B4-BE49-F238E27FC236}">
                        <a16:creationId xmlns:a16="http://schemas.microsoft.com/office/drawing/2014/main" id="{CF864ECB-CF3A-4EE2-B055-5B9C81B3A76E}"/>
                      </a:ext>
                    </a:extLst>
                  </p:cNvPr>
                  <p:cNvSpPr/>
                  <p:nvPr/>
                </p:nvSpPr>
                <p:spPr>
                  <a:xfrm>
                    <a:off x="6603627" y="3739959"/>
                    <a:ext cx="273225" cy="269349"/>
                  </a:xfrm>
                  <a:prstGeom prs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Arrow Connector 93">
                    <a:extLst>
                      <a:ext uri="{FF2B5EF4-FFF2-40B4-BE49-F238E27FC236}">
                        <a16:creationId xmlns:a16="http://schemas.microsoft.com/office/drawing/2014/main" id="{21BF3CEE-A50A-4CBA-81E7-7A5347226479}"/>
                      </a:ext>
                    </a:extLst>
                  </p:cNvPr>
                  <p:cNvCxnSpPr>
                    <a:endCxn id="93" idx="3"/>
                  </p:cNvCxnSpPr>
                  <p:nvPr/>
                </p:nvCxnSpPr>
                <p:spPr>
                  <a:xfrm flipV="1">
                    <a:off x="6730738" y="4009308"/>
                    <a:ext cx="9502" cy="300313"/>
                  </a:xfrm>
                  <a:prstGeom prst="straightConnector1">
                    <a:avLst/>
                  </a:prstGeom>
                  <a:ln w="38100">
                    <a:solidFill>
                      <a:schemeClr val="accent2"/>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66B20E1C-50A1-4C8D-8E2E-57B0FA8D66B9}"/>
                    </a:ext>
                  </a:extLst>
                </p:cNvPr>
                <p:cNvGrpSpPr/>
                <p:nvPr/>
              </p:nvGrpSpPr>
              <p:grpSpPr>
                <a:xfrm>
                  <a:off x="9952950" y="3739959"/>
                  <a:ext cx="273225" cy="569662"/>
                  <a:chOff x="6603627" y="3739959"/>
                  <a:chExt cx="273225" cy="569662"/>
                </a:xfrm>
              </p:grpSpPr>
              <p:sp>
                <p:nvSpPr>
                  <p:cNvPr id="96" name="Isosceles Triangle 95">
                    <a:extLst>
                      <a:ext uri="{FF2B5EF4-FFF2-40B4-BE49-F238E27FC236}">
                        <a16:creationId xmlns:a16="http://schemas.microsoft.com/office/drawing/2014/main" id="{6ED3F4A1-6B37-4012-A635-A61A61680EB8}"/>
                      </a:ext>
                    </a:extLst>
                  </p:cNvPr>
                  <p:cNvSpPr/>
                  <p:nvPr/>
                </p:nvSpPr>
                <p:spPr>
                  <a:xfrm>
                    <a:off x="6603627" y="3739959"/>
                    <a:ext cx="273225" cy="269349"/>
                  </a:xfrm>
                  <a:prstGeom prs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C47CD4B7-1BA8-4F6D-BDA8-582B392DA47F}"/>
                      </a:ext>
                    </a:extLst>
                  </p:cNvPr>
                  <p:cNvCxnSpPr>
                    <a:endCxn id="96" idx="3"/>
                  </p:cNvCxnSpPr>
                  <p:nvPr/>
                </p:nvCxnSpPr>
                <p:spPr>
                  <a:xfrm flipV="1">
                    <a:off x="6730738" y="4009308"/>
                    <a:ext cx="9502" cy="300313"/>
                  </a:xfrm>
                  <a:prstGeom prst="straightConnector1">
                    <a:avLst/>
                  </a:prstGeom>
                  <a:ln w="38100">
                    <a:solidFill>
                      <a:schemeClr val="accent2"/>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AF9A8799-0681-44F5-BC05-679A2D0BBB85}"/>
                    </a:ext>
                  </a:extLst>
                </p:cNvPr>
                <p:cNvGrpSpPr/>
                <p:nvPr/>
              </p:nvGrpSpPr>
              <p:grpSpPr>
                <a:xfrm>
                  <a:off x="10617187" y="3734983"/>
                  <a:ext cx="273225" cy="569662"/>
                  <a:chOff x="6603627" y="3739959"/>
                  <a:chExt cx="273225" cy="569662"/>
                </a:xfrm>
              </p:grpSpPr>
              <p:sp>
                <p:nvSpPr>
                  <p:cNvPr id="99" name="Isosceles Triangle 98">
                    <a:extLst>
                      <a:ext uri="{FF2B5EF4-FFF2-40B4-BE49-F238E27FC236}">
                        <a16:creationId xmlns:a16="http://schemas.microsoft.com/office/drawing/2014/main" id="{43DB190B-AAB7-4636-A4AB-80311626A2D4}"/>
                      </a:ext>
                    </a:extLst>
                  </p:cNvPr>
                  <p:cNvSpPr/>
                  <p:nvPr/>
                </p:nvSpPr>
                <p:spPr>
                  <a:xfrm>
                    <a:off x="6603627" y="3739959"/>
                    <a:ext cx="273225" cy="269349"/>
                  </a:xfrm>
                  <a:prstGeom prs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Arrow Connector 99">
                    <a:extLst>
                      <a:ext uri="{FF2B5EF4-FFF2-40B4-BE49-F238E27FC236}">
                        <a16:creationId xmlns:a16="http://schemas.microsoft.com/office/drawing/2014/main" id="{855A02F7-C865-4052-909C-80F769CDAF56}"/>
                      </a:ext>
                    </a:extLst>
                  </p:cNvPr>
                  <p:cNvCxnSpPr>
                    <a:endCxn id="99" idx="3"/>
                  </p:cNvCxnSpPr>
                  <p:nvPr/>
                </p:nvCxnSpPr>
                <p:spPr>
                  <a:xfrm flipV="1">
                    <a:off x="6730738" y="4009308"/>
                    <a:ext cx="9502" cy="300313"/>
                  </a:xfrm>
                  <a:prstGeom prst="straightConnector1">
                    <a:avLst/>
                  </a:prstGeom>
                  <a:ln w="38100">
                    <a:solidFill>
                      <a:schemeClr val="accent2"/>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sp>
            <p:nvSpPr>
              <p:cNvPr id="102" name="TextBox 101">
                <a:extLst>
                  <a:ext uri="{FF2B5EF4-FFF2-40B4-BE49-F238E27FC236}">
                    <a16:creationId xmlns:a16="http://schemas.microsoft.com/office/drawing/2014/main" id="{73E18418-C4D1-48C8-BCF3-528E4E45A281}"/>
                  </a:ext>
                </a:extLst>
              </p:cNvPr>
              <p:cNvSpPr txBox="1"/>
              <p:nvPr/>
            </p:nvSpPr>
            <p:spPr>
              <a:xfrm>
                <a:off x="10961108" y="3622094"/>
                <a:ext cx="978471" cy="523220"/>
              </a:xfrm>
              <a:prstGeom prst="rect">
                <a:avLst/>
              </a:prstGeom>
              <a:noFill/>
            </p:spPr>
            <p:txBody>
              <a:bodyPr wrap="square" rtlCol="0">
                <a:spAutoFit/>
              </a:bodyPr>
              <a:lstStyle/>
              <a:p>
                <a:r>
                  <a:rPr lang="en-US" sz="1400" dirty="0">
                    <a:solidFill>
                      <a:schemeClr val="accent2"/>
                    </a:solidFill>
                  </a:rPr>
                  <a:t>Nonlinear function</a:t>
                </a:r>
              </a:p>
            </p:txBody>
          </p:sp>
          <p:grpSp>
            <p:nvGrpSpPr>
              <p:cNvPr id="103" name="Group 102">
                <a:extLst>
                  <a:ext uri="{FF2B5EF4-FFF2-40B4-BE49-F238E27FC236}">
                    <a16:creationId xmlns:a16="http://schemas.microsoft.com/office/drawing/2014/main" id="{8E94B24B-40BE-402C-B6F0-AC557E275D81}"/>
                  </a:ext>
                </a:extLst>
              </p:cNvPr>
              <p:cNvGrpSpPr/>
              <p:nvPr/>
            </p:nvGrpSpPr>
            <p:grpSpPr>
              <a:xfrm>
                <a:off x="6522745" y="3263143"/>
                <a:ext cx="4447187" cy="434199"/>
                <a:chOff x="6513921" y="4309618"/>
                <a:chExt cx="4447187" cy="434202"/>
              </a:xfrm>
            </p:grpSpPr>
            <mc:AlternateContent xmlns:mc="http://schemas.openxmlformats.org/markup-compatibility/2006" xmlns:a14="http://schemas.microsoft.com/office/drawing/2010/main">
              <mc:Choice Requires="a14">
                <p:sp>
                  <p:nvSpPr>
                    <p:cNvPr id="104" name="Oval 103">
                      <a:extLst>
                        <a:ext uri="{FF2B5EF4-FFF2-40B4-BE49-F238E27FC236}">
                          <a16:creationId xmlns:a16="http://schemas.microsoft.com/office/drawing/2014/main" id="{A29FEE69-0976-46BD-B04B-9D1486FCA20C}"/>
                        </a:ext>
                      </a:extLst>
                    </p:cNvPr>
                    <p:cNvSpPr/>
                    <p:nvPr/>
                  </p:nvSpPr>
                  <p:spPr>
                    <a:xfrm>
                      <a:off x="6513921" y="4309621"/>
                      <a:ext cx="433633" cy="434199"/>
                    </a:xfrm>
                    <a:prstGeom prst="ellipse">
                      <a:avLst/>
                    </a:prstGeom>
                    <a:solidFill>
                      <a:srgbClr val="E0CE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oMath>
                        </m:oMathPara>
                      </a14:m>
                      <a:endParaRPr lang="en-US" dirty="0"/>
                    </a:p>
                  </p:txBody>
                </p:sp>
              </mc:Choice>
              <mc:Fallback xmlns="">
                <p:sp>
                  <p:nvSpPr>
                    <p:cNvPr id="104" name="Oval 103">
                      <a:extLst>
                        <a:ext uri="{FF2B5EF4-FFF2-40B4-BE49-F238E27FC236}">
                          <a16:creationId xmlns:a16="http://schemas.microsoft.com/office/drawing/2014/main" id="{A29FEE69-0976-46BD-B04B-9D1486FCA20C}"/>
                        </a:ext>
                      </a:extLst>
                    </p:cNvPr>
                    <p:cNvSpPr>
                      <a:spLocks noRot="1" noChangeAspect="1" noMove="1" noResize="1" noEditPoints="1" noAdjustHandles="1" noChangeArrowheads="1" noChangeShapeType="1" noTextEdit="1"/>
                    </p:cNvSpPr>
                    <p:nvPr/>
                  </p:nvSpPr>
                  <p:spPr>
                    <a:xfrm>
                      <a:off x="6513921" y="4309621"/>
                      <a:ext cx="433633" cy="434199"/>
                    </a:xfrm>
                    <a:prstGeom prst="ellipse">
                      <a:avLst/>
                    </a:prstGeom>
                    <a:blipFill>
                      <a:blip r:embed="rId16"/>
                      <a:stretch>
                        <a:fillRect/>
                      </a:stretch>
                    </a:blipFill>
                    <a:ln>
                      <a:no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Oval 104">
                      <a:extLst>
                        <a:ext uri="{FF2B5EF4-FFF2-40B4-BE49-F238E27FC236}">
                          <a16:creationId xmlns:a16="http://schemas.microsoft.com/office/drawing/2014/main" id="{76FE997B-4A2E-4F73-AC63-F2BED3A2DF97}"/>
                        </a:ext>
                      </a:extLst>
                    </p:cNvPr>
                    <p:cNvSpPr/>
                    <p:nvPr/>
                  </p:nvSpPr>
                  <p:spPr>
                    <a:xfrm>
                      <a:off x="7179297" y="4309621"/>
                      <a:ext cx="433633" cy="434199"/>
                    </a:xfrm>
                    <a:prstGeom prst="ellipse">
                      <a:avLst/>
                    </a:prstGeom>
                    <a:solidFill>
                      <a:srgbClr val="E0CE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m:oMathPara>
                      </a14:m>
                      <a:endParaRPr lang="en-US" dirty="0"/>
                    </a:p>
                  </p:txBody>
                </p:sp>
              </mc:Choice>
              <mc:Fallback xmlns="">
                <p:sp>
                  <p:nvSpPr>
                    <p:cNvPr id="105" name="Oval 104">
                      <a:extLst>
                        <a:ext uri="{FF2B5EF4-FFF2-40B4-BE49-F238E27FC236}">
                          <a16:creationId xmlns:a16="http://schemas.microsoft.com/office/drawing/2014/main" id="{76FE997B-4A2E-4F73-AC63-F2BED3A2DF97}"/>
                        </a:ext>
                      </a:extLst>
                    </p:cNvPr>
                    <p:cNvSpPr>
                      <a:spLocks noRot="1" noChangeAspect="1" noMove="1" noResize="1" noEditPoints="1" noAdjustHandles="1" noChangeArrowheads="1" noChangeShapeType="1" noTextEdit="1"/>
                    </p:cNvSpPr>
                    <p:nvPr/>
                  </p:nvSpPr>
                  <p:spPr>
                    <a:xfrm>
                      <a:off x="7179297" y="4309621"/>
                      <a:ext cx="433633" cy="434199"/>
                    </a:xfrm>
                    <a:prstGeom prst="ellipse">
                      <a:avLst/>
                    </a:prstGeom>
                    <a:blipFill>
                      <a:blip r:embed="rId17"/>
                      <a:stretch>
                        <a:fillRect/>
                      </a:stretch>
                    </a:blipFill>
                    <a:ln>
                      <a:no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Oval 105">
                      <a:extLst>
                        <a:ext uri="{FF2B5EF4-FFF2-40B4-BE49-F238E27FC236}">
                          <a16:creationId xmlns:a16="http://schemas.microsoft.com/office/drawing/2014/main" id="{ED0ECDDC-75A6-4F0D-ADB6-1B55926C7EF0}"/>
                        </a:ext>
                      </a:extLst>
                    </p:cNvPr>
                    <p:cNvSpPr/>
                    <p:nvPr/>
                  </p:nvSpPr>
                  <p:spPr>
                    <a:xfrm>
                      <a:off x="7855322" y="4309621"/>
                      <a:ext cx="433633" cy="434199"/>
                    </a:xfrm>
                    <a:prstGeom prst="ellipse">
                      <a:avLst/>
                    </a:prstGeom>
                    <a:solidFill>
                      <a:srgbClr val="E0CE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3</m:t>
                                </m:r>
                              </m:sub>
                            </m:sSub>
                          </m:oMath>
                        </m:oMathPara>
                      </a14:m>
                      <a:endParaRPr lang="en-US" dirty="0"/>
                    </a:p>
                  </p:txBody>
                </p:sp>
              </mc:Choice>
              <mc:Fallback xmlns="">
                <p:sp>
                  <p:nvSpPr>
                    <p:cNvPr id="106" name="Oval 105">
                      <a:extLst>
                        <a:ext uri="{FF2B5EF4-FFF2-40B4-BE49-F238E27FC236}">
                          <a16:creationId xmlns:a16="http://schemas.microsoft.com/office/drawing/2014/main" id="{ED0ECDDC-75A6-4F0D-ADB6-1B55926C7EF0}"/>
                        </a:ext>
                      </a:extLst>
                    </p:cNvPr>
                    <p:cNvSpPr>
                      <a:spLocks noRot="1" noChangeAspect="1" noMove="1" noResize="1" noEditPoints="1" noAdjustHandles="1" noChangeArrowheads="1" noChangeShapeType="1" noTextEdit="1"/>
                    </p:cNvSpPr>
                    <p:nvPr/>
                  </p:nvSpPr>
                  <p:spPr>
                    <a:xfrm>
                      <a:off x="7855322" y="4309621"/>
                      <a:ext cx="433633" cy="434199"/>
                    </a:xfrm>
                    <a:prstGeom prst="ellipse">
                      <a:avLst/>
                    </a:prstGeom>
                    <a:blipFill>
                      <a:blip r:embed="rId18"/>
                      <a:stretch>
                        <a:fillRect/>
                      </a:stretch>
                    </a:blipFill>
                    <a:ln>
                      <a:no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Oval 106">
                      <a:extLst>
                        <a:ext uri="{FF2B5EF4-FFF2-40B4-BE49-F238E27FC236}">
                          <a16:creationId xmlns:a16="http://schemas.microsoft.com/office/drawing/2014/main" id="{FA9A4790-CC29-4C23-94CE-A3476B55E0C4}"/>
                        </a:ext>
                      </a:extLst>
                    </p:cNvPr>
                    <p:cNvSpPr/>
                    <p:nvPr/>
                  </p:nvSpPr>
                  <p:spPr>
                    <a:xfrm>
                      <a:off x="8531347" y="4309620"/>
                      <a:ext cx="433633" cy="434199"/>
                    </a:xfrm>
                    <a:prstGeom prst="ellipse">
                      <a:avLst/>
                    </a:prstGeom>
                    <a:solidFill>
                      <a:srgbClr val="E0CE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4</m:t>
                                </m:r>
                              </m:sub>
                            </m:sSub>
                          </m:oMath>
                        </m:oMathPara>
                      </a14:m>
                      <a:endParaRPr lang="en-US" dirty="0"/>
                    </a:p>
                  </p:txBody>
                </p:sp>
              </mc:Choice>
              <mc:Fallback xmlns="">
                <p:sp>
                  <p:nvSpPr>
                    <p:cNvPr id="107" name="Oval 106">
                      <a:extLst>
                        <a:ext uri="{FF2B5EF4-FFF2-40B4-BE49-F238E27FC236}">
                          <a16:creationId xmlns:a16="http://schemas.microsoft.com/office/drawing/2014/main" id="{FA9A4790-CC29-4C23-94CE-A3476B55E0C4}"/>
                        </a:ext>
                      </a:extLst>
                    </p:cNvPr>
                    <p:cNvSpPr>
                      <a:spLocks noRot="1" noChangeAspect="1" noMove="1" noResize="1" noEditPoints="1" noAdjustHandles="1" noChangeArrowheads="1" noChangeShapeType="1" noTextEdit="1"/>
                    </p:cNvSpPr>
                    <p:nvPr/>
                  </p:nvSpPr>
                  <p:spPr>
                    <a:xfrm>
                      <a:off x="8531347" y="4309620"/>
                      <a:ext cx="433633" cy="434199"/>
                    </a:xfrm>
                    <a:prstGeom prst="ellipse">
                      <a:avLst/>
                    </a:prstGeom>
                    <a:blipFill>
                      <a:blip r:embed="rId19"/>
                      <a:stretch>
                        <a:fillRect/>
                      </a:stretch>
                    </a:blipFill>
                    <a:ln>
                      <a:no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Oval 107">
                      <a:extLst>
                        <a:ext uri="{FF2B5EF4-FFF2-40B4-BE49-F238E27FC236}">
                          <a16:creationId xmlns:a16="http://schemas.microsoft.com/office/drawing/2014/main" id="{DEA48EF9-FDFF-431D-9784-A0BF6E27BFCC}"/>
                        </a:ext>
                      </a:extLst>
                    </p:cNvPr>
                    <p:cNvSpPr/>
                    <p:nvPr/>
                  </p:nvSpPr>
                  <p:spPr>
                    <a:xfrm>
                      <a:off x="9196723" y="4309619"/>
                      <a:ext cx="433633" cy="434199"/>
                    </a:xfrm>
                    <a:prstGeom prst="ellipse">
                      <a:avLst/>
                    </a:prstGeom>
                    <a:solidFill>
                      <a:srgbClr val="E0CE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5</m:t>
                                </m:r>
                              </m:sub>
                            </m:sSub>
                          </m:oMath>
                        </m:oMathPara>
                      </a14:m>
                      <a:endParaRPr lang="en-US" dirty="0"/>
                    </a:p>
                  </p:txBody>
                </p:sp>
              </mc:Choice>
              <mc:Fallback xmlns="">
                <p:sp>
                  <p:nvSpPr>
                    <p:cNvPr id="108" name="Oval 107">
                      <a:extLst>
                        <a:ext uri="{FF2B5EF4-FFF2-40B4-BE49-F238E27FC236}">
                          <a16:creationId xmlns:a16="http://schemas.microsoft.com/office/drawing/2014/main" id="{DEA48EF9-FDFF-431D-9784-A0BF6E27BFCC}"/>
                        </a:ext>
                      </a:extLst>
                    </p:cNvPr>
                    <p:cNvSpPr>
                      <a:spLocks noRot="1" noChangeAspect="1" noMove="1" noResize="1" noEditPoints="1" noAdjustHandles="1" noChangeArrowheads="1" noChangeShapeType="1" noTextEdit="1"/>
                    </p:cNvSpPr>
                    <p:nvPr/>
                  </p:nvSpPr>
                  <p:spPr>
                    <a:xfrm>
                      <a:off x="9196723" y="4309619"/>
                      <a:ext cx="433633" cy="434199"/>
                    </a:xfrm>
                    <a:prstGeom prst="ellipse">
                      <a:avLst/>
                    </a:prstGeom>
                    <a:blipFill>
                      <a:blip r:embed="rId20"/>
                      <a:stretch>
                        <a:fillRect/>
                      </a:stretch>
                    </a:blipFill>
                    <a:ln>
                      <a:no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Oval 108">
                      <a:extLst>
                        <a:ext uri="{FF2B5EF4-FFF2-40B4-BE49-F238E27FC236}">
                          <a16:creationId xmlns:a16="http://schemas.microsoft.com/office/drawing/2014/main" id="{4DB251BD-8A45-4814-8864-076DE45B817D}"/>
                        </a:ext>
                      </a:extLst>
                    </p:cNvPr>
                    <p:cNvSpPr/>
                    <p:nvPr/>
                  </p:nvSpPr>
                  <p:spPr>
                    <a:xfrm>
                      <a:off x="9862099" y="4309618"/>
                      <a:ext cx="433633" cy="434199"/>
                    </a:xfrm>
                    <a:prstGeom prst="ellipse">
                      <a:avLst/>
                    </a:prstGeom>
                    <a:solidFill>
                      <a:srgbClr val="E0CE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6</m:t>
                                </m:r>
                              </m:sub>
                            </m:sSub>
                          </m:oMath>
                        </m:oMathPara>
                      </a14:m>
                      <a:endParaRPr lang="en-US" dirty="0"/>
                    </a:p>
                  </p:txBody>
                </p:sp>
              </mc:Choice>
              <mc:Fallback xmlns="">
                <p:sp>
                  <p:nvSpPr>
                    <p:cNvPr id="109" name="Oval 108">
                      <a:extLst>
                        <a:ext uri="{FF2B5EF4-FFF2-40B4-BE49-F238E27FC236}">
                          <a16:creationId xmlns:a16="http://schemas.microsoft.com/office/drawing/2014/main" id="{4DB251BD-8A45-4814-8864-076DE45B817D}"/>
                        </a:ext>
                      </a:extLst>
                    </p:cNvPr>
                    <p:cNvSpPr>
                      <a:spLocks noRot="1" noChangeAspect="1" noMove="1" noResize="1" noEditPoints="1" noAdjustHandles="1" noChangeArrowheads="1" noChangeShapeType="1" noTextEdit="1"/>
                    </p:cNvSpPr>
                    <p:nvPr/>
                  </p:nvSpPr>
                  <p:spPr>
                    <a:xfrm>
                      <a:off x="9862099" y="4309618"/>
                      <a:ext cx="433633" cy="434199"/>
                    </a:xfrm>
                    <a:prstGeom prst="ellipse">
                      <a:avLst/>
                    </a:prstGeom>
                    <a:blipFill>
                      <a:blip r:embed="rId21"/>
                      <a:stretch>
                        <a:fillRect/>
                      </a:stretch>
                    </a:blipFill>
                    <a:ln>
                      <a:no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Oval 109">
                      <a:extLst>
                        <a:ext uri="{FF2B5EF4-FFF2-40B4-BE49-F238E27FC236}">
                          <a16:creationId xmlns:a16="http://schemas.microsoft.com/office/drawing/2014/main" id="{C7077393-BC82-487D-A476-BF3C9C754F22}"/>
                        </a:ext>
                      </a:extLst>
                    </p:cNvPr>
                    <p:cNvSpPr/>
                    <p:nvPr/>
                  </p:nvSpPr>
                  <p:spPr>
                    <a:xfrm>
                      <a:off x="10527475" y="4309618"/>
                      <a:ext cx="433633" cy="434199"/>
                    </a:xfrm>
                    <a:prstGeom prst="ellipse">
                      <a:avLst/>
                    </a:prstGeom>
                    <a:solidFill>
                      <a:srgbClr val="E0CE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7</m:t>
                                </m:r>
                              </m:sub>
                            </m:sSub>
                          </m:oMath>
                        </m:oMathPara>
                      </a14:m>
                      <a:endParaRPr lang="en-US" dirty="0"/>
                    </a:p>
                  </p:txBody>
                </p:sp>
              </mc:Choice>
              <mc:Fallback xmlns="">
                <p:sp>
                  <p:nvSpPr>
                    <p:cNvPr id="110" name="Oval 109">
                      <a:extLst>
                        <a:ext uri="{FF2B5EF4-FFF2-40B4-BE49-F238E27FC236}">
                          <a16:creationId xmlns:a16="http://schemas.microsoft.com/office/drawing/2014/main" id="{C7077393-BC82-487D-A476-BF3C9C754F22}"/>
                        </a:ext>
                      </a:extLst>
                    </p:cNvPr>
                    <p:cNvSpPr>
                      <a:spLocks noRot="1" noChangeAspect="1" noMove="1" noResize="1" noEditPoints="1" noAdjustHandles="1" noChangeArrowheads="1" noChangeShapeType="1" noTextEdit="1"/>
                    </p:cNvSpPr>
                    <p:nvPr/>
                  </p:nvSpPr>
                  <p:spPr>
                    <a:xfrm>
                      <a:off x="10527475" y="4309618"/>
                      <a:ext cx="433633" cy="434199"/>
                    </a:xfrm>
                    <a:prstGeom prst="ellipse">
                      <a:avLst/>
                    </a:prstGeom>
                    <a:blipFill>
                      <a:blip r:embed="rId22"/>
                      <a:stretch>
                        <a:fillRect/>
                      </a:stretch>
                    </a:blipFill>
                    <a:ln>
                      <a:noFill/>
                    </a:ln>
                    <a:effectLst>
                      <a:outerShdw blurRad="50800" dist="38100" dir="2700000" algn="tl" rotWithShape="0">
                        <a:prstClr val="black">
                          <a:alpha val="40000"/>
                        </a:prstClr>
                      </a:outerShdw>
                    </a:effectLst>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2" name="Oval 111">
                    <a:extLst>
                      <a:ext uri="{FF2B5EF4-FFF2-40B4-BE49-F238E27FC236}">
                        <a16:creationId xmlns:a16="http://schemas.microsoft.com/office/drawing/2014/main" id="{98DDCF79-BA38-4B0E-A5AE-18CEEA1FFABF}"/>
                      </a:ext>
                    </a:extLst>
                  </p:cNvPr>
                  <p:cNvSpPr/>
                  <p:nvPr/>
                </p:nvSpPr>
                <p:spPr>
                  <a:xfrm>
                    <a:off x="8540171" y="2351341"/>
                    <a:ext cx="433633" cy="434199"/>
                  </a:xfrm>
                  <a:prstGeom prst="ellipse">
                    <a:avLst/>
                  </a:prstGeom>
                  <a:solidFill>
                    <a:schemeClr val="accent4">
                      <a:lumMod val="60000"/>
                      <a:lumOff val="40000"/>
                    </a:schemeClr>
                  </a:solidFill>
                  <a:ln>
                    <a:solidFill>
                      <a:schemeClr val="accent4">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𝑜</m:t>
                          </m:r>
                        </m:oMath>
                      </m:oMathPara>
                    </a14:m>
                    <a:endParaRPr lang="en-US" dirty="0"/>
                  </a:p>
                </p:txBody>
              </p:sp>
            </mc:Choice>
            <mc:Fallback xmlns="">
              <p:sp>
                <p:nvSpPr>
                  <p:cNvPr id="112" name="Oval 111">
                    <a:extLst>
                      <a:ext uri="{FF2B5EF4-FFF2-40B4-BE49-F238E27FC236}">
                        <a16:creationId xmlns:a16="http://schemas.microsoft.com/office/drawing/2014/main" id="{98DDCF79-BA38-4B0E-A5AE-18CEEA1FFABF}"/>
                      </a:ext>
                    </a:extLst>
                  </p:cNvPr>
                  <p:cNvSpPr>
                    <a:spLocks noRot="1" noChangeAspect="1" noMove="1" noResize="1" noEditPoints="1" noAdjustHandles="1" noChangeArrowheads="1" noChangeShapeType="1" noTextEdit="1"/>
                  </p:cNvSpPr>
                  <p:nvPr/>
                </p:nvSpPr>
                <p:spPr>
                  <a:xfrm>
                    <a:off x="8540171" y="2351341"/>
                    <a:ext cx="433633" cy="434199"/>
                  </a:xfrm>
                  <a:prstGeom prst="ellipse">
                    <a:avLst/>
                  </a:prstGeom>
                  <a:blipFill>
                    <a:blip r:embed="rId23"/>
                    <a:stretch>
                      <a:fillRect/>
                    </a:stretch>
                  </a:blipFill>
                  <a:ln>
                    <a:solidFill>
                      <a:schemeClr val="accent4">
                        <a:lumMod val="20000"/>
                        <a:lumOff val="80000"/>
                      </a:schemeClr>
                    </a:solidFill>
                  </a:ln>
                  <a:effectLst>
                    <a:outerShdw blurRad="50800" dist="38100" dir="2700000" algn="tl" rotWithShape="0">
                      <a:prstClr val="black">
                        <a:alpha val="40000"/>
                      </a:prstClr>
                    </a:outerShdw>
                  </a:effectLst>
                </p:spPr>
                <p:txBody>
                  <a:bodyPr/>
                  <a:lstStyle/>
                  <a:p>
                    <a:r>
                      <a:rPr lang="en-US">
                        <a:noFill/>
                      </a:rPr>
                      <a:t> </a:t>
                    </a:r>
                  </a:p>
                </p:txBody>
              </p:sp>
            </mc:Fallback>
          </mc:AlternateContent>
          <p:cxnSp>
            <p:nvCxnSpPr>
              <p:cNvPr id="122" name="Straight Arrow Connector 121">
                <a:extLst>
                  <a:ext uri="{FF2B5EF4-FFF2-40B4-BE49-F238E27FC236}">
                    <a16:creationId xmlns:a16="http://schemas.microsoft.com/office/drawing/2014/main" id="{D0253A97-484F-4BF4-8181-5D398312F60F}"/>
                  </a:ext>
                </a:extLst>
              </p:cNvPr>
              <p:cNvCxnSpPr>
                <a:cxnSpLocks/>
                <a:stCxn id="104" idx="0"/>
                <a:endCxn id="112" idx="3"/>
              </p:cNvCxnSpPr>
              <p:nvPr/>
            </p:nvCxnSpPr>
            <p:spPr>
              <a:xfrm flipV="1">
                <a:off x="6739562" y="2721953"/>
                <a:ext cx="1864113" cy="541193"/>
              </a:xfrm>
              <a:prstGeom prst="straightConnector1">
                <a:avLst/>
              </a:prstGeom>
              <a:ln w="19050">
                <a:solidFill>
                  <a:srgbClr val="E0CE8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FBB19B45-C56C-4740-9AD5-8BDBF6E71B1C}"/>
                  </a:ext>
                </a:extLst>
              </p:cNvPr>
              <p:cNvCxnSpPr>
                <a:cxnSpLocks/>
                <a:stCxn id="105" idx="0"/>
                <a:endCxn id="112" idx="3"/>
              </p:cNvCxnSpPr>
              <p:nvPr/>
            </p:nvCxnSpPr>
            <p:spPr>
              <a:xfrm flipV="1">
                <a:off x="7404938" y="2721953"/>
                <a:ext cx="1198737" cy="541193"/>
              </a:xfrm>
              <a:prstGeom prst="straightConnector1">
                <a:avLst/>
              </a:prstGeom>
              <a:ln w="19050">
                <a:solidFill>
                  <a:srgbClr val="E0CE8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E07E4BDA-B262-4D4F-9226-107588B55797}"/>
                  </a:ext>
                </a:extLst>
              </p:cNvPr>
              <p:cNvCxnSpPr>
                <a:stCxn id="106" idx="0"/>
                <a:endCxn id="112" idx="3"/>
              </p:cNvCxnSpPr>
              <p:nvPr/>
            </p:nvCxnSpPr>
            <p:spPr>
              <a:xfrm flipV="1">
                <a:off x="8080963" y="2721953"/>
                <a:ext cx="522712" cy="541193"/>
              </a:xfrm>
              <a:prstGeom prst="straightConnector1">
                <a:avLst/>
              </a:prstGeom>
              <a:ln w="19050">
                <a:solidFill>
                  <a:srgbClr val="E0CE8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A40A2F8C-6BD4-43EB-BEA9-800FD5AB0A45}"/>
                  </a:ext>
                </a:extLst>
              </p:cNvPr>
              <p:cNvCxnSpPr>
                <a:stCxn id="107" idx="0"/>
                <a:endCxn id="112" idx="4"/>
              </p:cNvCxnSpPr>
              <p:nvPr/>
            </p:nvCxnSpPr>
            <p:spPr>
              <a:xfrm flipV="1">
                <a:off x="8756988" y="2785540"/>
                <a:ext cx="0" cy="477605"/>
              </a:xfrm>
              <a:prstGeom prst="straightConnector1">
                <a:avLst/>
              </a:prstGeom>
              <a:ln w="19050">
                <a:solidFill>
                  <a:srgbClr val="E0CE8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E94E7228-876B-4CB4-9DA6-1AF1691E3ED5}"/>
                  </a:ext>
                </a:extLst>
              </p:cNvPr>
              <p:cNvCxnSpPr>
                <a:stCxn id="108" idx="0"/>
                <a:endCxn id="112" idx="5"/>
              </p:cNvCxnSpPr>
              <p:nvPr/>
            </p:nvCxnSpPr>
            <p:spPr>
              <a:xfrm flipH="1" flipV="1">
                <a:off x="8910300" y="2721953"/>
                <a:ext cx="512064" cy="541191"/>
              </a:xfrm>
              <a:prstGeom prst="straightConnector1">
                <a:avLst/>
              </a:prstGeom>
              <a:ln w="19050">
                <a:solidFill>
                  <a:srgbClr val="E0CE8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F2DD0407-51FA-471A-AC23-A1B94610F675}"/>
                  </a:ext>
                </a:extLst>
              </p:cNvPr>
              <p:cNvCxnSpPr>
                <a:stCxn id="109" idx="0"/>
                <a:endCxn id="112" idx="5"/>
              </p:cNvCxnSpPr>
              <p:nvPr/>
            </p:nvCxnSpPr>
            <p:spPr>
              <a:xfrm flipH="1" flipV="1">
                <a:off x="8910300" y="2721953"/>
                <a:ext cx="1177440" cy="541190"/>
              </a:xfrm>
              <a:prstGeom prst="straightConnector1">
                <a:avLst/>
              </a:prstGeom>
              <a:ln w="19050">
                <a:solidFill>
                  <a:srgbClr val="E0CE8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5207E390-5598-4F59-B3EB-BCF53223696C}"/>
                  </a:ext>
                </a:extLst>
              </p:cNvPr>
              <p:cNvCxnSpPr>
                <a:stCxn id="110" idx="0"/>
                <a:endCxn id="112" idx="5"/>
              </p:cNvCxnSpPr>
              <p:nvPr/>
            </p:nvCxnSpPr>
            <p:spPr>
              <a:xfrm flipH="1" flipV="1">
                <a:off x="8910300" y="2721953"/>
                <a:ext cx="1842816" cy="541190"/>
              </a:xfrm>
              <a:prstGeom prst="straightConnector1">
                <a:avLst/>
              </a:prstGeom>
              <a:ln w="19050">
                <a:solidFill>
                  <a:srgbClr val="E0CE8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BC51BBC2-94CB-44B6-A324-8E217899DFBA}"/>
                  </a:ext>
                </a:extLst>
              </p:cNvPr>
              <p:cNvSpPr txBox="1"/>
              <p:nvPr/>
            </p:nvSpPr>
            <p:spPr>
              <a:xfrm>
                <a:off x="9073462" y="2392866"/>
                <a:ext cx="825705" cy="307777"/>
              </a:xfrm>
              <a:prstGeom prst="rect">
                <a:avLst/>
              </a:prstGeom>
              <a:noFill/>
            </p:spPr>
            <p:txBody>
              <a:bodyPr wrap="square" rtlCol="0">
                <a:spAutoFit/>
              </a:bodyPr>
              <a:lstStyle/>
              <a:p>
                <a:r>
                  <a:rPr lang="en-US" sz="1400" dirty="0">
                    <a:solidFill>
                      <a:schemeClr val="accent4"/>
                    </a:solidFill>
                  </a:rPr>
                  <a:t>output</a:t>
                </a:r>
              </a:p>
            </p:txBody>
          </p:sp>
          <p:sp>
            <p:nvSpPr>
              <p:cNvPr id="141" name="TextBox 140">
                <a:extLst>
                  <a:ext uri="{FF2B5EF4-FFF2-40B4-BE49-F238E27FC236}">
                    <a16:creationId xmlns:a16="http://schemas.microsoft.com/office/drawing/2014/main" id="{F82D7127-EF75-4B91-BEFB-A8D9B1DB2EC0}"/>
                  </a:ext>
                </a:extLst>
              </p:cNvPr>
              <p:cNvSpPr txBox="1"/>
              <p:nvPr/>
            </p:nvSpPr>
            <p:spPr>
              <a:xfrm>
                <a:off x="10472834" y="5353010"/>
                <a:ext cx="676023" cy="307777"/>
              </a:xfrm>
              <a:prstGeom prst="rect">
                <a:avLst/>
              </a:prstGeom>
              <a:noFill/>
            </p:spPr>
            <p:txBody>
              <a:bodyPr wrap="square" rtlCol="0">
                <a:spAutoFit/>
              </a:bodyPr>
              <a:lstStyle/>
              <a:p>
                <a:r>
                  <a:rPr lang="en-US" sz="1400" dirty="0">
                    <a:solidFill>
                      <a:schemeClr val="accent1"/>
                    </a:solidFill>
                  </a:rPr>
                  <a:t>input</a:t>
                </a:r>
              </a:p>
            </p:txBody>
          </p:sp>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D6F12212-3E9E-4BEA-B3AC-F71D07434B3E}"/>
                      </a:ext>
                    </a:extLst>
                  </p:cNvPr>
                  <p:cNvSpPr txBox="1"/>
                  <p:nvPr/>
                </p:nvSpPr>
                <p:spPr>
                  <a:xfrm>
                    <a:off x="9908126" y="2690207"/>
                    <a:ext cx="433634" cy="4507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7</m:t>
                              </m:r>
                            </m:sub>
                            <m:sup>
                              <m:r>
                                <a:rPr lang="en-US" b="0" i="1" smtClean="0">
                                  <a:latin typeface="Cambria Math" panose="02040503050406030204" pitchFamily="18" charset="0"/>
                                </a:rPr>
                                <m:t>(2)</m:t>
                              </m:r>
                            </m:sup>
                          </m:sSubSup>
                        </m:oMath>
                      </m:oMathPara>
                    </a14:m>
                    <a:endParaRPr lang="en-US" dirty="0"/>
                  </a:p>
                </p:txBody>
              </p:sp>
            </mc:Choice>
            <mc:Fallback xmlns="">
              <p:sp>
                <p:nvSpPr>
                  <p:cNvPr id="150" name="TextBox 149">
                    <a:extLst>
                      <a:ext uri="{FF2B5EF4-FFF2-40B4-BE49-F238E27FC236}">
                        <a16:creationId xmlns:a16="http://schemas.microsoft.com/office/drawing/2014/main" id="{D6F12212-3E9E-4BEA-B3AC-F71D07434B3E}"/>
                      </a:ext>
                    </a:extLst>
                  </p:cNvPr>
                  <p:cNvSpPr txBox="1">
                    <a:spLocks noRot="1" noChangeAspect="1" noMove="1" noResize="1" noEditPoints="1" noAdjustHandles="1" noChangeArrowheads="1" noChangeShapeType="1" noTextEdit="1"/>
                  </p:cNvSpPr>
                  <p:nvPr/>
                </p:nvSpPr>
                <p:spPr>
                  <a:xfrm>
                    <a:off x="9908126" y="2690207"/>
                    <a:ext cx="433634" cy="450764"/>
                  </a:xfrm>
                  <a:prstGeom prst="rect">
                    <a:avLst/>
                  </a:prstGeom>
                  <a:blipFill>
                    <a:blip r:embed="rId24"/>
                    <a:stretch>
                      <a:fillRect r="-3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A94773AF-B9BC-452D-AF72-67CF068DF5CF}"/>
                      </a:ext>
                    </a:extLst>
                  </p:cNvPr>
                  <p:cNvSpPr txBox="1"/>
                  <p:nvPr/>
                </p:nvSpPr>
                <p:spPr>
                  <a:xfrm>
                    <a:off x="7098313" y="2716980"/>
                    <a:ext cx="433634" cy="4382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oMath>
                      </m:oMathPara>
                    </a14:m>
                    <a:endParaRPr lang="en-US" dirty="0"/>
                  </a:p>
                </p:txBody>
              </p:sp>
            </mc:Choice>
            <mc:Fallback xmlns="">
              <p:sp>
                <p:nvSpPr>
                  <p:cNvPr id="151" name="TextBox 150">
                    <a:extLst>
                      <a:ext uri="{FF2B5EF4-FFF2-40B4-BE49-F238E27FC236}">
                        <a16:creationId xmlns:a16="http://schemas.microsoft.com/office/drawing/2014/main" id="{A94773AF-B9BC-452D-AF72-67CF068DF5CF}"/>
                      </a:ext>
                    </a:extLst>
                  </p:cNvPr>
                  <p:cNvSpPr txBox="1">
                    <a:spLocks noRot="1" noChangeAspect="1" noMove="1" noResize="1" noEditPoints="1" noAdjustHandles="1" noChangeArrowheads="1" noChangeShapeType="1" noTextEdit="1"/>
                  </p:cNvSpPr>
                  <p:nvPr/>
                </p:nvSpPr>
                <p:spPr>
                  <a:xfrm>
                    <a:off x="7098313" y="2716980"/>
                    <a:ext cx="433634" cy="438262"/>
                  </a:xfrm>
                  <a:prstGeom prst="rect">
                    <a:avLst/>
                  </a:prstGeom>
                  <a:blipFill>
                    <a:blip r:embed="rId25"/>
                    <a:stretch>
                      <a:fillRect r="-38028"/>
                    </a:stretch>
                  </a:blipFill>
                </p:spPr>
                <p:txBody>
                  <a:bodyPr/>
                  <a:lstStyle/>
                  <a:p>
                    <a:r>
                      <a:rPr lang="en-US">
                        <a:noFill/>
                      </a:rPr>
                      <a:t> </a:t>
                    </a:r>
                  </a:p>
                </p:txBody>
              </p:sp>
            </mc:Fallback>
          </mc:AlternateContent>
        </p:grpSp>
        <p:sp>
          <p:nvSpPr>
            <p:cNvPr id="154" name="TextBox 153">
              <a:extLst>
                <a:ext uri="{FF2B5EF4-FFF2-40B4-BE49-F238E27FC236}">
                  <a16:creationId xmlns:a16="http://schemas.microsoft.com/office/drawing/2014/main" id="{85F9F396-B63C-44C5-92CC-2E79151F75F4}"/>
                </a:ext>
              </a:extLst>
            </p:cNvPr>
            <p:cNvSpPr txBox="1"/>
            <p:nvPr/>
          </p:nvSpPr>
          <p:spPr>
            <a:xfrm>
              <a:off x="10730117" y="4774069"/>
              <a:ext cx="1078711" cy="523220"/>
            </a:xfrm>
            <a:prstGeom prst="rect">
              <a:avLst/>
            </a:prstGeom>
            <a:noFill/>
          </p:spPr>
          <p:txBody>
            <a:bodyPr wrap="square" rtlCol="0">
              <a:spAutoFit/>
            </a:bodyPr>
            <a:lstStyle/>
            <a:p>
              <a:r>
                <a:rPr lang="en-US" sz="1400" dirty="0"/>
                <a:t>Linear transform</a:t>
              </a:r>
            </a:p>
          </p:txBody>
        </p:sp>
      </p:grpSp>
    </p:spTree>
    <p:extLst>
      <p:ext uri="{BB962C8B-B14F-4D97-AF65-F5344CB8AC3E}">
        <p14:creationId xmlns:p14="http://schemas.microsoft.com/office/powerpoint/2010/main" val="3848407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C459B8-5B6E-4AE4-9BAC-02B2E89130F7}"/>
              </a:ext>
            </a:extLst>
          </p:cNvPr>
          <p:cNvSpPr>
            <a:spLocks noGrp="1"/>
          </p:cNvSpPr>
          <p:nvPr>
            <p:ph type="title"/>
          </p:nvPr>
        </p:nvSpPr>
        <p:spPr>
          <a:xfrm>
            <a:off x="669035" y="365126"/>
            <a:ext cx="10684765" cy="1285028"/>
          </a:xfrm>
        </p:spPr>
        <p:txBody>
          <a:bodyPr>
            <a:normAutofit/>
          </a:bodyPr>
          <a:lstStyle/>
          <a:p>
            <a:r>
              <a:rPr lang="en-US" sz="4000" dirty="0">
                <a:effectLst>
                  <a:outerShdw blurRad="38100" dist="38100" dir="2700000" algn="tl">
                    <a:srgbClr val="000000">
                      <a:alpha val="43137"/>
                    </a:srgbClr>
                  </a:outerShdw>
                </a:effectLst>
              </a:rPr>
              <a:t>From Regression to Neural Network</a:t>
            </a:r>
            <a:endParaRPr lang="en-US" sz="2200" dirty="0">
              <a:effectLst>
                <a:outerShdw blurRad="38100" dist="38100" dir="2700000" algn="tl">
                  <a:srgbClr val="000000">
                    <a:alpha val="43137"/>
                  </a:srgbClr>
                </a:outerShdw>
              </a:effectLs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EFFD2E6-8B5D-4FA7-9036-450741CDD343}"/>
              </a:ext>
            </a:extLst>
          </p:cNvPr>
          <p:cNvSpPr txBox="1"/>
          <p:nvPr/>
        </p:nvSpPr>
        <p:spPr>
          <a:xfrm>
            <a:off x="669035" y="1881717"/>
            <a:ext cx="5562081" cy="2031325"/>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Two approaches to hard-to-solve problem:</a:t>
            </a:r>
          </a:p>
          <a:p>
            <a:pPr marL="342900" indent="-342900">
              <a:buAutoNum type="arabicPeriod"/>
            </a:pPr>
            <a:r>
              <a:rPr lang="en-US" dirty="0"/>
              <a:t>Simple or no featurization but deep neural network;</a:t>
            </a:r>
          </a:p>
          <a:p>
            <a:pPr marL="800100" lvl="1" indent="-342900">
              <a:buFont typeface="Arial" panose="020B0604020202020204" pitchFamily="34" charset="0"/>
              <a:buChar char="•"/>
            </a:pPr>
            <a:r>
              <a:rPr lang="en-US" dirty="0"/>
              <a:t>Few domain knowledge is needed;</a:t>
            </a:r>
          </a:p>
          <a:p>
            <a:pPr marL="800100" lvl="1" indent="-342900">
              <a:buFont typeface="Arial" panose="020B0604020202020204" pitchFamily="34" charset="0"/>
              <a:buChar char="•"/>
            </a:pPr>
            <a:r>
              <a:rPr lang="en-US" dirty="0"/>
              <a:t>Tend to lack interpretability. </a:t>
            </a:r>
          </a:p>
          <a:p>
            <a:pPr marL="342900" indent="-342900">
              <a:buAutoNum type="arabicPeriod"/>
            </a:pPr>
            <a:r>
              <a:rPr lang="en-US" dirty="0"/>
              <a:t>Complex featurization but shallower neural network.</a:t>
            </a:r>
          </a:p>
          <a:p>
            <a:pPr marL="800100" lvl="1" indent="-342900">
              <a:buFont typeface="Arial" panose="020B0604020202020204" pitchFamily="34" charset="0"/>
              <a:buChar char="•"/>
            </a:pPr>
            <a:r>
              <a:rPr lang="en-US" dirty="0"/>
              <a:t>Require reliable domain knowledge;</a:t>
            </a:r>
          </a:p>
          <a:p>
            <a:pPr marL="800100" lvl="1" indent="-342900">
              <a:buFont typeface="Arial" panose="020B0604020202020204" pitchFamily="34" charset="0"/>
              <a:buChar char="•"/>
            </a:pPr>
            <a:r>
              <a:rPr lang="en-US" dirty="0"/>
              <a:t>Easier to interpret.</a:t>
            </a:r>
          </a:p>
        </p:txBody>
      </p:sp>
      <p:sp>
        <p:nvSpPr>
          <p:cNvPr id="4" name="TextBox 3">
            <a:extLst>
              <a:ext uri="{FF2B5EF4-FFF2-40B4-BE49-F238E27FC236}">
                <a16:creationId xmlns:a16="http://schemas.microsoft.com/office/drawing/2014/main" id="{E1AEA0A1-3BB8-4E85-9403-5D447096615A}"/>
              </a:ext>
            </a:extLst>
          </p:cNvPr>
          <p:cNvSpPr txBox="1"/>
          <p:nvPr/>
        </p:nvSpPr>
        <p:spPr>
          <a:xfrm>
            <a:off x="669035" y="3940262"/>
            <a:ext cx="5562080" cy="2308324"/>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Analytic solution </a:t>
            </a:r>
            <a:r>
              <a:rPr lang="en-US" dirty="0" err="1">
                <a:effectLst>
                  <a:outerShdw blurRad="38100" dist="38100" dir="2700000" algn="tl">
                    <a:srgbClr val="000000">
                      <a:alpha val="43137"/>
                    </a:srgbClr>
                  </a:outerShdw>
                </a:effectLst>
              </a:rPr>
              <a:t>v.s</a:t>
            </a:r>
            <a:r>
              <a:rPr lang="en-US" dirty="0">
                <a:effectLst>
                  <a:outerShdw blurRad="38100" dist="38100" dir="2700000" algn="tl">
                    <a:srgbClr val="000000">
                      <a:alpha val="43137"/>
                    </a:srgbClr>
                  </a:outerShdw>
                </a:effectLst>
              </a:rPr>
              <a:t>. iterative method:</a:t>
            </a:r>
          </a:p>
          <a:p>
            <a:r>
              <a:rPr lang="en-US" dirty="0"/>
              <a:t>When the model gets complicated, analytic solution may not longer exists and iterative method are needed to train the model. Here are some examples of iterative method:</a:t>
            </a:r>
          </a:p>
          <a:p>
            <a:pPr marL="285750" indent="-285750">
              <a:buFont typeface="Arial" panose="020B0604020202020204" pitchFamily="34" charset="0"/>
              <a:buChar char="•"/>
            </a:pPr>
            <a:r>
              <a:rPr lang="en-US" dirty="0"/>
              <a:t>Newton’s method;</a:t>
            </a:r>
          </a:p>
          <a:p>
            <a:pPr marL="285750" indent="-285750">
              <a:buFont typeface="Arial" panose="020B0604020202020204" pitchFamily="34" charset="0"/>
              <a:buChar char="•"/>
            </a:pPr>
            <a:r>
              <a:rPr lang="en-US" dirty="0"/>
              <a:t>Gradient descent;</a:t>
            </a:r>
          </a:p>
          <a:p>
            <a:pPr marL="285750" indent="-285750">
              <a:buFont typeface="Arial" panose="020B0604020202020204" pitchFamily="34" charset="0"/>
              <a:buChar char="•"/>
            </a:pPr>
            <a:r>
              <a:rPr lang="en-US" dirty="0"/>
              <a:t>Stochastic gradient decent;</a:t>
            </a:r>
          </a:p>
        </p:txBody>
      </p:sp>
      <p:grpSp>
        <p:nvGrpSpPr>
          <p:cNvPr id="13" name="Group 12">
            <a:extLst>
              <a:ext uri="{FF2B5EF4-FFF2-40B4-BE49-F238E27FC236}">
                <a16:creationId xmlns:a16="http://schemas.microsoft.com/office/drawing/2014/main" id="{438F1624-CA16-402C-8D8F-BA974A8AE4CC}"/>
              </a:ext>
            </a:extLst>
          </p:cNvPr>
          <p:cNvGrpSpPr/>
          <p:nvPr/>
        </p:nvGrpSpPr>
        <p:grpSpPr>
          <a:xfrm>
            <a:off x="6094476" y="2193627"/>
            <a:ext cx="5698720" cy="4223741"/>
            <a:chOff x="6094476" y="2193627"/>
            <a:chExt cx="5698720" cy="4223741"/>
          </a:xfrm>
        </p:grpSpPr>
        <p:pic>
          <p:nvPicPr>
            <p:cNvPr id="6" name="Picture 5">
              <a:extLst>
                <a:ext uri="{FF2B5EF4-FFF2-40B4-BE49-F238E27FC236}">
                  <a16:creationId xmlns:a16="http://schemas.microsoft.com/office/drawing/2014/main" id="{2076BA55-FCD8-4855-B36C-96CA0E016870}"/>
                </a:ext>
              </a:extLst>
            </p:cNvPr>
            <p:cNvPicPr>
              <a:picLocks noChangeAspect="1"/>
            </p:cNvPicPr>
            <p:nvPr/>
          </p:nvPicPr>
          <p:blipFill rotWithShape="1">
            <a:blip r:embed="rId2">
              <a:extLst>
                <a:ext uri="{28A0092B-C50C-407E-A947-70E740481C1C}">
                  <a14:useLocalDpi xmlns:a14="http://schemas.microsoft.com/office/drawing/2010/main" val="0"/>
                </a:ext>
              </a:extLst>
            </a:blip>
            <a:srcRect l="11822" t="19412" r="24122" b="12915"/>
            <a:stretch/>
          </p:blipFill>
          <p:spPr>
            <a:xfrm>
              <a:off x="6094476" y="2193627"/>
              <a:ext cx="3717693" cy="2209256"/>
            </a:xfrm>
            <a:prstGeom prst="rect">
              <a:avLst/>
            </a:prstGeom>
          </p:spPr>
        </p:pic>
        <p:pic>
          <p:nvPicPr>
            <p:cNvPr id="9" name="Picture 8">
              <a:extLst>
                <a:ext uri="{FF2B5EF4-FFF2-40B4-BE49-F238E27FC236}">
                  <a16:creationId xmlns:a16="http://schemas.microsoft.com/office/drawing/2014/main" id="{BC57CA33-7D37-4A3E-9793-F24AF31E6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2589" y="3871000"/>
              <a:ext cx="3140607" cy="2546368"/>
            </a:xfrm>
            <a:prstGeom prst="rect">
              <a:avLst/>
            </a:prstGeom>
          </p:spPr>
        </p:pic>
        <p:sp>
          <p:nvSpPr>
            <p:cNvPr id="11" name="TextBox 10">
              <a:extLst>
                <a:ext uri="{FF2B5EF4-FFF2-40B4-BE49-F238E27FC236}">
                  <a16:creationId xmlns:a16="http://schemas.microsoft.com/office/drawing/2014/main" id="{A13DE990-C009-4EA8-B8A7-9F49B5576A92}"/>
                </a:ext>
              </a:extLst>
            </p:cNvPr>
            <p:cNvSpPr txBox="1"/>
            <p:nvPr/>
          </p:nvSpPr>
          <p:spPr>
            <a:xfrm>
              <a:off x="6900152" y="5001596"/>
              <a:ext cx="1640533" cy="523220"/>
            </a:xfrm>
            <a:prstGeom prst="rect">
              <a:avLst/>
            </a:prstGeom>
            <a:noFill/>
          </p:spPr>
          <p:txBody>
            <a:bodyPr wrap="square" rtlCol="0">
              <a:spAutoFit/>
            </a:bodyPr>
            <a:lstStyle/>
            <a:p>
              <a:r>
                <a:rPr lang="en-US" sz="1400" dirty="0"/>
                <a:t>More on gradient descent </a:t>
              </a:r>
              <a:r>
                <a:rPr lang="en-US" sz="1400" dirty="0">
                  <a:hlinkClick r:id="rId4"/>
                </a:rPr>
                <a:t>here</a:t>
              </a:r>
              <a:endParaRPr lang="en-US" sz="1400" dirty="0"/>
            </a:p>
          </p:txBody>
        </p:sp>
        <p:sp>
          <p:nvSpPr>
            <p:cNvPr id="12" name="TextBox 11">
              <a:extLst>
                <a:ext uri="{FF2B5EF4-FFF2-40B4-BE49-F238E27FC236}">
                  <a16:creationId xmlns:a16="http://schemas.microsoft.com/office/drawing/2014/main" id="{6CA93BBA-525E-4292-91C1-326546CC725A}"/>
                </a:ext>
              </a:extLst>
            </p:cNvPr>
            <p:cNvSpPr txBox="1"/>
            <p:nvPr/>
          </p:nvSpPr>
          <p:spPr>
            <a:xfrm>
              <a:off x="9753799" y="2844841"/>
              <a:ext cx="1600001" cy="523220"/>
            </a:xfrm>
            <a:prstGeom prst="rect">
              <a:avLst/>
            </a:prstGeom>
            <a:noFill/>
          </p:spPr>
          <p:txBody>
            <a:bodyPr wrap="square" rtlCol="0">
              <a:spAutoFit/>
            </a:bodyPr>
            <a:lstStyle/>
            <a:p>
              <a:r>
                <a:rPr lang="en-US" sz="1400" dirty="0"/>
                <a:t>More on Newton’s method </a:t>
              </a:r>
              <a:r>
                <a:rPr lang="en-US" sz="1400" dirty="0">
                  <a:hlinkClick r:id="rId5"/>
                </a:rPr>
                <a:t>here</a:t>
              </a:r>
              <a:endParaRPr lang="en-US" sz="1400" dirty="0"/>
            </a:p>
          </p:txBody>
        </p:sp>
      </p:grpSp>
    </p:spTree>
    <p:extLst>
      <p:ext uri="{BB962C8B-B14F-4D97-AF65-F5344CB8AC3E}">
        <p14:creationId xmlns:p14="http://schemas.microsoft.com/office/powerpoint/2010/main" val="2875540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03A85B-BA5C-4AE3-8777-44D205719B4E}"/>
              </a:ext>
            </a:extLst>
          </p:cNvPr>
          <p:cNvSpPr>
            <a:spLocks noGrp="1"/>
          </p:cNvSpPr>
          <p:nvPr>
            <p:ph type="title"/>
          </p:nvPr>
        </p:nvSpPr>
        <p:spPr>
          <a:xfrm>
            <a:off x="838200" y="365125"/>
            <a:ext cx="10515600" cy="1325563"/>
          </a:xfrm>
        </p:spPr>
        <p:txBody>
          <a:bodyPr>
            <a:normAutofit/>
          </a:bodyPr>
          <a:lstStyle/>
          <a:p>
            <a:r>
              <a:rPr lang="en-US" sz="5400" dirty="0">
                <a:effectLst>
                  <a:outerShdw blurRad="38100" dist="38100" dir="2700000" algn="tl">
                    <a:srgbClr val="000000">
                      <a:alpha val="43137"/>
                    </a:srgbClr>
                  </a:outerShdw>
                </a:effectLst>
              </a:rPr>
              <a:t>Table of Content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7814D9-FF5C-4646-8D94-3C0445C9E1F9}"/>
              </a:ext>
            </a:extLst>
          </p:cNvPr>
          <p:cNvSpPr>
            <a:spLocks noGrp="1"/>
          </p:cNvSpPr>
          <p:nvPr>
            <p:ph idx="1"/>
          </p:nvPr>
        </p:nvSpPr>
        <p:spPr>
          <a:xfrm>
            <a:off x="838200" y="1929384"/>
            <a:ext cx="10515600" cy="4251960"/>
          </a:xfrm>
        </p:spPr>
        <p:txBody>
          <a:bodyPr>
            <a:normAutofit/>
          </a:bodyPr>
          <a:lstStyle/>
          <a:p>
            <a:r>
              <a:rPr lang="en-US" sz="2200" dirty="0">
                <a:effectLst>
                  <a:outerShdw blurRad="38100" dist="38100" dir="2700000" algn="tl">
                    <a:srgbClr val="000000">
                      <a:alpha val="43137"/>
                    </a:srgbClr>
                  </a:outerShdw>
                </a:effectLst>
              </a:rPr>
              <a:t>What is regression</a:t>
            </a:r>
          </a:p>
          <a:p>
            <a:r>
              <a:rPr lang="en-US" sz="2200" dirty="0">
                <a:effectLst>
                  <a:outerShdw blurRad="38100" dist="38100" dir="2700000" algn="tl">
                    <a:srgbClr val="000000">
                      <a:alpha val="43137"/>
                    </a:srgbClr>
                  </a:outerShdw>
                </a:effectLst>
              </a:rPr>
              <a:t>Linear regression</a:t>
            </a:r>
          </a:p>
          <a:p>
            <a:pPr lvl="1"/>
            <a:r>
              <a:rPr lang="en-US" sz="2200" dirty="0"/>
              <a:t>One-input-one-output linear regression [notebook 1.1]</a:t>
            </a:r>
          </a:p>
          <a:p>
            <a:pPr lvl="1"/>
            <a:r>
              <a:rPr lang="en-US" sz="2200" dirty="0"/>
              <a:t>Multi-input-one-output linear regression [notebook 1.2]</a:t>
            </a:r>
          </a:p>
          <a:p>
            <a:r>
              <a:rPr lang="en-US" sz="2200" dirty="0">
                <a:effectLst>
                  <a:outerShdw blurRad="38100" dist="38100" dir="2700000" algn="tl">
                    <a:srgbClr val="000000">
                      <a:alpha val="43137"/>
                    </a:srgbClr>
                  </a:outerShdw>
                </a:effectLst>
              </a:rPr>
              <a:t>Non-linear regression</a:t>
            </a:r>
          </a:p>
          <a:p>
            <a:pPr lvl="1"/>
            <a:r>
              <a:rPr lang="en-US" sz="2200" dirty="0"/>
              <a:t>Logistic regression [notebook 2]</a:t>
            </a:r>
          </a:p>
          <a:p>
            <a:r>
              <a:rPr lang="en-US" sz="2200" dirty="0">
                <a:effectLst>
                  <a:outerShdw blurRad="38100" dist="38100" dir="2700000" algn="tl">
                    <a:srgbClr val="000000">
                      <a:alpha val="43137"/>
                    </a:srgbClr>
                  </a:outerShdw>
                </a:effectLst>
              </a:rPr>
              <a:t>Regularization</a:t>
            </a:r>
            <a:r>
              <a:rPr lang="en-US" sz="2200" dirty="0"/>
              <a:t> [notebook 3]</a:t>
            </a:r>
          </a:p>
          <a:p>
            <a:r>
              <a:rPr lang="en-US" sz="2200" dirty="0">
                <a:effectLst>
                  <a:outerShdw blurRad="38100" dist="38100" dir="2700000" algn="tl">
                    <a:srgbClr val="000000">
                      <a:alpha val="43137"/>
                    </a:srgbClr>
                  </a:outerShdw>
                </a:effectLst>
              </a:rPr>
              <a:t>From regression to neural network </a:t>
            </a:r>
            <a:r>
              <a:rPr lang="en-US" sz="2200" dirty="0"/>
              <a:t>[notebook 4]</a:t>
            </a:r>
          </a:p>
          <a:p>
            <a:endParaRPr lang="en-US" sz="2200" dirty="0"/>
          </a:p>
        </p:txBody>
      </p:sp>
    </p:spTree>
    <p:extLst>
      <p:ext uri="{BB962C8B-B14F-4D97-AF65-F5344CB8AC3E}">
        <p14:creationId xmlns:p14="http://schemas.microsoft.com/office/powerpoint/2010/main" val="371644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459B8-5B6E-4AE4-9BAC-02B2E89130F7}"/>
              </a:ext>
            </a:extLst>
          </p:cNvPr>
          <p:cNvSpPr>
            <a:spLocks noGrp="1"/>
          </p:cNvSpPr>
          <p:nvPr>
            <p:ph type="title"/>
          </p:nvPr>
        </p:nvSpPr>
        <p:spPr>
          <a:xfrm>
            <a:off x="838200" y="365125"/>
            <a:ext cx="10515600" cy="1325563"/>
          </a:xfrm>
        </p:spPr>
        <p:txBody>
          <a:bodyPr>
            <a:normAutofit/>
          </a:bodyPr>
          <a:lstStyle/>
          <a:p>
            <a:r>
              <a:rPr lang="en-US" sz="5400" dirty="0">
                <a:effectLst>
                  <a:outerShdw blurRad="38100" dist="38100" dir="2700000" algn="tl">
                    <a:srgbClr val="000000">
                      <a:alpha val="43137"/>
                    </a:srgbClr>
                  </a:outerShdw>
                </a:effectLst>
              </a:rPr>
              <a:t>Notebook Description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E488F2-FCC8-4A98-A4E4-114BC22EC7B3}"/>
              </a:ext>
            </a:extLst>
          </p:cNvPr>
          <p:cNvSpPr>
            <a:spLocks noGrp="1"/>
          </p:cNvSpPr>
          <p:nvPr>
            <p:ph idx="1"/>
          </p:nvPr>
        </p:nvSpPr>
        <p:spPr>
          <a:xfrm>
            <a:off x="838200" y="1929384"/>
            <a:ext cx="10515600" cy="4251960"/>
          </a:xfrm>
        </p:spPr>
        <p:txBody>
          <a:bodyPr>
            <a:normAutofit/>
          </a:bodyPr>
          <a:lstStyle/>
          <a:p>
            <a:r>
              <a:rPr lang="en-US" sz="2200" dirty="0">
                <a:effectLst>
                  <a:outerShdw blurRad="38100" dist="38100" dir="2700000" algn="tl">
                    <a:srgbClr val="000000">
                      <a:alpha val="43137"/>
                    </a:srgbClr>
                  </a:outerShdw>
                </a:effectLst>
              </a:rPr>
              <a:t>Notebook 1.1: </a:t>
            </a:r>
            <a:r>
              <a:rPr lang="en-US" sz="2200" dirty="0"/>
              <a:t>univariate linear regression</a:t>
            </a:r>
          </a:p>
          <a:p>
            <a:r>
              <a:rPr lang="en-US" sz="2200" dirty="0">
                <a:effectLst>
                  <a:outerShdw blurRad="38100" dist="38100" dir="2700000" algn="tl">
                    <a:srgbClr val="000000">
                      <a:alpha val="43137"/>
                    </a:srgbClr>
                  </a:outerShdw>
                </a:effectLst>
              </a:rPr>
              <a:t>Notebook 1.2: </a:t>
            </a:r>
            <a:r>
              <a:rPr lang="en-US" sz="2200" dirty="0"/>
              <a:t>multivariate linear regression</a:t>
            </a:r>
          </a:p>
          <a:p>
            <a:r>
              <a:rPr lang="en-US" sz="2200" dirty="0">
                <a:effectLst>
                  <a:outerShdw blurRad="38100" dist="38100" dir="2700000" algn="tl">
                    <a:srgbClr val="000000">
                      <a:alpha val="43137"/>
                    </a:srgbClr>
                  </a:outerShdw>
                </a:effectLst>
              </a:rPr>
              <a:t>Notebook 2: </a:t>
            </a:r>
            <a:r>
              <a:rPr lang="en-US" sz="2200" dirty="0"/>
              <a:t>logistic regression</a:t>
            </a:r>
          </a:p>
          <a:p>
            <a:r>
              <a:rPr lang="en-US" sz="2200" dirty="0">
                <a:effectLst>
                  <a:outerShdw blurRad="38100" dist="38100" dir="2700000" algn="tl">
                    <a:srgbClr val="000000">
                      <a:alpha val="43137"/>
                    </a:srgbClr>
                  </a:outerShdw>
                </a:effectLst>
              </a:rPr>
              <a:t>Notebook 3: </a:t>
            </a:r>
            <a:r>
              <a:rPr lang="en-US" sz="2200" dirty="0"/>
              <a:t>regularization</a:t>
            </a:r>
          </a:p>
          <a:p>
            <a:r>
              <a:rPr lang="en-US" sz="2200" dirty="0">
                <a:effectLst>
                  <a:outerShdw blurRad="38100" dist="38100" dir="2700000" algn="tl">
                    <a:srgbClr val="000000">
                      <a:alpha val="43137"/>
                    </a:srgbClr>
                  </a:outerShdw>
                </a:effectLst>
              </a:rPr>
              <a:t>Notebook 4: </a:t>
            </a:r>
            <a:r>
              <a:rPr lang="en-US" sz="2200" dirty="0"/>
              <a:t>from regression to neural network</a:t>
            </a:r>
          </a:p>
        </p:txBody>
      </p:sp>
    </p:spTree>
    <p:extLst>
      <p:ext uri="{BB962C8B-B14F-4D97-AF65-F5344CB8AC3E}">
        <p14:creationId xmlns:p14="http://schemas.microsoft.com/office/powerpoint/2010/main" val="429487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459B8-5B6E-4AE4-9BAC-02B2E89130F7}"/>
              </a:ext>
            </a:extLst>
          </p:cNvPr>
          <p:cNvSpPr>
            <a:spLocks noGrp="1"/>
          </p:cNvSpPr>
          <p:nvPr>
            <p:ph type="title"/>
          </p:nvPr>
        </p:nvSpPr>
        <p:spPr>
          <a:xfrm>
            <a:off x="838200" y="365125"/>
            <a:ext cx="10515600" cy="1293961"/>
          </a:xfrm>
        </p:spPr>
        <p:txBody>
          <a:bodyPr>
            <a:normAutofit/>
          </a:bodyPr>
          <a:lstStyle/>
          <a:p>
            <a:r>
              <a:rPr lang="en-US" sz="5400" dirty="0">
                <a:effectLst>
                  <a:outerShdw blurRad="38100" dist="38100" dir="2700000" algn="tl">
                    <a:srgbClr val="000000">
                      <a:alpha val="43137"/>
                    </a:srgbClr>
                  </a:outerShdw>
                </a:effectLst>
              </a:rPr>
              <a:t>What is Machine Learning?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D2EA7EB-3C13-42EF-A805-61403845BDDF}"/>
              </a:ext>
            </a:extLst>
          </p:cNvPr>
          <p:cNvSpPr txBox="1"/>
          <p:nvPr/>
        </p:nvSpPr>
        <p:spPr>
          <a:xfrm>
            <a:off x="669036" y="1894788"/>
            <a:ext cx="10853928" cy="1446550"/>
          </a:xfrm>
          <a:prstGeom prst="rect">
            <a:avLst/>
          </a:prstGeom>
          <a:noFill/>
        </p:spPr>
        <p:txBody>
          <a:bodyPr wrap="square" rtlCol="0">
            <a:spAutoFit/>
          </a:bodyPr>
          <a:lstStyle/>
          <a:p>
            <a:r>
              <a:rPr lang="en-US" sz="2000" i="0" dirty="0">
                <a:solidFill>
                  <a:srgbClr val="202122"/>
                </a:solidFill>
              </a:rPr>
              <a:t>According to Wikipedia, </a:t>
            </a:r>
            <a:r>
              <a:rPr lang="en-US" sz="2000" b="1" dirty="0">
                <a:solidFill>
                  <a:srgbClr val="202122"/>
                </a:solidFill>
                <a:hlinkClick r:id="rId2">
                  <a:extLst>
                    <a:ext uri="{A12FA001-AC4F-418D-AE19-62706E023703}">
                      <ahyp:hlinkClr xmlns:ahyp="http://schemas.microsoft.com/office/drawing/2018/hyperlinkcolor" val="tx"/>
                    </a:ext>
                  </a:extLst>
                </a:hlinkClick>
              </a:rPr>
              <a:t>Machine learning</a:t>
            </a:r>
            <a:r>
              <a:rPr lang="en-US" sz="2000" dirty="0">
                <a:solidFill>
                  <a:srgbClr val="0563C1"/>
                </a:solidFill>
                <a:hlinkClick r:id="rId2">
                  <a:extLst>
                    <a:ext uri="{A12FA001-AC4F-418D-AE19-62706E023703}">
                      <ahyp:hlinkClr xmlns:ahyp="http://schemas.microsoft.com/office/drawing/2018/hyperlinkcolor" val="tx"/>
                    </a:ext>
                  </a:extLst>
                </a:hlinkClick>
              </a:rPr>
              <a:t> </a:t>
            </a:r>
            <a:r>
              <a:rPr lang="en-US" sz="2000" b="0" i="0" dirty="0">
                <a:solidFill>
                  <a:srgbClr val="202122"/>
                </a:solidFill>
              </a:rPr>
              <a:t>is the study of </a:t>
            </a:r>
            <a:r>
              <a:rPr lang="en-US" sz="2000" b="0" i="0" dirty="0"/>
              <a:t>computer </a:t>
            </a:r>
            <a:r>
              <a:rPr lang="en-US" sz="2000" b="0" i="0" u="none" strike="noStrike" dirty="0"/>
              <a:t>algorithms</a:t>
            </a:r>
            <a:r>
              <a:rPr lang="en-US" sz="2000" b="0" i="0" dirty="0"/>
              <a:t> that can </a:t>
            </a:r>
            <a:r>
              <a:rPr lang="en-US" sz="2000" b="0" i="0" dirty="0">
                <a:solidFill>
                  <a:srgbClr val="202122"/>
                </a:solidFill>
              </a:rPr>
              <a:t>improve automatically through experience and by the use of data.</a:t>
            </a:r>
          </a:p>
          <a:p>
            <a:pPr marL="285750" indent="-285750">
              <a:buFont typeface="Arial" panose="020B0604020202020204" pitchFamily="34" charset="0"/>
              <a:buChar char="•"/>
            </a:pPr>
            <a:r>
              <a:rPr lang="en-US" sz="1600" dirty="0">
                <a:solidFill>
                  <a:srgbClr val="202122"/>
                </a:solidFill>
              </a:rPr>
              <a:t>Algorithm improves </a:t>
            </a:r>
            <a:r>
              <a:rPr lang="en-US" sz="1600" b="1" dirty="0">
                <a:solidFill>
                  <a:srgbClr val="202122"/>
                </a:solidFill>
              </a:rPr>
              <a:t>automatically</a:t>
            </a:r>
            <a:r>
              <a:rPr lang="en-US" sz="1600" dirty="0">
                <a:solidFill>
                  <a:srgbClr val="202122"/>
                </a:solidFill>
              </a:rPr>
              <a:t> according a set of </a:t>
            </a:r>
            <a:r>
              <a:rPr lang="en-US" sz="1600" b="1" dirty="0"/>
              <a:t>updating rules</a:t>
            </a:r>
            <a:r>
              <a:rPr lang="en-US" sz="1600" dirty="0">
                <a:solidFill>
                  <a:srgbClr val="202122"/>
                </a:solidFill>
              </a:rPr>
              <a:t>;</a:t>
            </a:r>
          </a:p>
          <a:p>
            <a:pPr marL="285750" indent="-285750">
              <a:buFont typeface="Arial" panose="020B0604020202020204" pitchFamily="34" charset="0"/>
              <a:buChar char="•"/>
            </a:pPr>
            <a:r>
              <a:rPr lang="en-US" sz="1600" b="1" dirty="0"/>
              <a:t>Data</a:t>
            </a:r>
            <a:r>
              <a:rPr lang="en-US" sz="1600" dirty="0">
                <a:solidFill>
                  <a:srgbClr val="202122"/>
                </a:solidFill>
              </a:rPr>
              <a:t> drives the update, not </a:t>
            </a:r>
            <a:r>
              <a:rPr lang="en-US" sz="1600" b="1" dirty="0">
                <a:solidFill>
                  <a:srgbClr val="202122"/>
                </a:solidFill>
              </a:rPr>
              <a:t>human</a:t>
            </a:r>
            <a:r>
              <a:rPr lang="en-US" sz="1600" dirty="0">
                <a:solidFill>
                  <a:srgbClr val="202122"/>
                </a:solidFill>
              </a:rPr>
              <a:t>;</a:t>
            </a:r>
          </a:p>
          <a:p>
            <a:pPr marL="285750" indent="-285750">
              <a:buFont typeface="Arial" panose="020B0604020202020204" pitchFamily="34" charset="0"/>
              <a:buChar char="•"/>
            </a:pPr>
            <a:r>
              <a:rPr lang="en-US" sz="1600" dirty="0">
                <a:solidFill>
                  <a:srgbClr val="202122"/>
                </a:solidFill>
              </a:rPr>
              <a:t>Human set the updating rules </a:t>
            </a:r>
            <a:r>
              <a:rPr lang="en-US" sz="1600" dirty="0">
                <a:solidFill>
                  <a:schemeClr val="bg2">
                    <a:lumMod val="50000"/>
                  </a:schemeClr>
                </a:solidFill>
              </a:rPr>
              <a:t>(no worry, machines are not taking over the world here, not yet).</a:t>
            </a:r>
          </a:p>
        </p:txBody>
      </p:sp>
      <p:sp>
        <p:nvSpPr>
          <p:cNvPr id="12" name="TextBox 11">
            <a:extLst>
              <a:ext uri="{FF2B5EF4-FFF2-40B4-BE49-F238E27FC236}">
                <a16:creationId xmlns:a16="http://schemas.microsoft.com/office/drawing/2014/main" id="{0DDAB91C-4EC5-4D58-B628-860B1D5C03A9}"/>
              </a:ext>
            </a:extLst>
          </p:cNvPr>
          <p:cNvSpPr txBox="1"/>
          <p:nvPr/>
        </p:nvSpPr>
        <p:spPr>
          <a:xfrm>
            <a:off x="2763279" y="3429000"/>
            <a:ext cx="6662393"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w="9525">
                  <a:solidFill>
                    <a:prstClr val="white"/>
                  </a:solidFill>
                  <a:prstDash val="solid"/>
                </a:ln>
                <a:solidFill>
                  <a:srgbClr val="5B9BD5"/>
                </a:solidFill>
                <a:effectLst>
                  <a:outerShdw blurRad="12700" dist="38100" dir="2700000" algn="tl" rotWithShape="0">
                    <a:srgbClr val="5B9BD5">
                      <a:lumMod val="60000"/>
                      <a:lumOff val="40000"/>
                    </a:srgbClr>
                  </a:outerShdw>
                </a:effectLst>
                <a:uLnTx/>
                <a:uFillTx/>
                <a:latin typeface="Calibri" panose="020F0502020204030204"/>
                <a:ea typeface="+mn-ea"/>
                <a:cs typeface="+mn-cs"/>
              </a:rPr>
              <a:t>Garbage (Data) in Garbage (algorithm) Out</a:t>
            </a:r>
          </a:p>
        </p:txBody>
      </p:sp>
      <p:sp>
        <p:nvSpPr>
          <p:cNvPr id="14" name="TextBox 13">
            <a:extLst>
              <a:ext uri="{FF2B5EF4-FFF2-40B4-BE49-F238E27FC236}">
                <a16:creationId xmlns:a16="http://schemas.microsoft.com/office/drawing/2014/main" id="{426C7C72-9657-4FC7-B285-1C8EDD94F461}"/>
              </a:ext>
            </a:extLst>
          </p:cNvPr>
          <p:cNvSpPr txBox="1"/>
          <p:nvPr/>
        </p:nvSpPr>
        <p:spPr>
          <a:xfrm>
            <a:off x="669036" y="4103409"/>
            <a:ext cx="10853928" cy="2154436"/>
          </a:xfrm>
          <a:prstGeom prst="rect">
            <a:avLst/>
          </a:prstGeom>
          <a:solidFill>
            <a:schemeClr val="accent4">
              <a:lumMod val="20000"/>
              <a:lumOff val="80000"/>
            </a:schemeClr>
          </a:solidFill>
        </p:spPr>
        <p:txBody>
          <a:bodyPr wrap="square" rtlCol="0">
            <a:spAutoFit/>
          </a:bodyPr>
          <a:lstStyle/>
          <a:p>
            <a:r>
              <a:rPr lang="en-US" sz="2000" dirty="0">
                <a:effectLst>
                  <a:outerShdw blurRad="38100" dist="38100" dir="2700000" algn="tl">
                    <a:srgbClr val="000000">
                      <a:alpha val="43137"/>
                    </a:srgbClr>
                  </a:outerShdw>
                </a:effectLst>
              </a:rPr>
              <a:t>Major types of ML</a:t>
            </a:r>
            <a:r>
              <a:rPr lang="en-US" sz="2000" dirty="0"/>
              <a:t>:</a:t>
            </a:r>
          </a:p>
          <a:p>
            <a:pPr marL="342900" indent="-342900">
              <a:buFont typeface="Arial" panose="020B0604020202020204" pitchFamily="34" charset="0"/>
              <a:buChar char="•"/>
            </a:pPr>
            <a:r>
              <a:rPr lang="en-US" sz="2000" dirty="0"/>
              <a:t>Supervised learning (classification, regression) </a:t>
            </a:r>
          </a:p>
          <a:p>
            <a:r>
              <a:rPr lang="en-US" sz="1600" i="1" dirty="0">
                <a:solidFill>
                  <a:schemeClr val="accent5">
                    <a:lumMod val="75000"/>
                  </a:schemeClr>
                </a:solidFill>
              </a:rPr>
              <a:t>	“I know the input and output. Please, machine, find the mapping between them.”</a:t>
            </a:r>
          </a:p>
          <a:p>
            <a:pPr marL="342900" indent="-342900">
              <a:buFont typeface="Arial" panose="020B0604020202020204" pitchFamily="34" charset="0"/>
              <a:buChar char="•"/>
            </a:pPr>
            <a:r>
              <a:rPr lang="en-US" sz="2000" dirty="0"/>
              <a:t>Unsupervised learning (clustering)</a:t>
            </a:r>
          </a:p>
          <a:p>
            <a:r>
              <a:rPr lang="en-US" sz="1600" i="1" dirty="0">
                <a:solidFill>
                  <a:schemeClr val="accent5">
                    <a:lumMod val="75000"/>
                  </a:schemeClr>
                </a:solidFill>
              </a:rPr>
              <a:t>	“I know nothing about data. Please, machine, sort them out by similarities.”</a:t>
            </a:r>
          </a:p>
          <a:p>
            <a:pPr marL="342900" indent="-342900">
              <a:buFont typeface="Arial" panose="020B0604020202020204" pitchFamily="34" charset="0"/>
              <a:buChar char="•"/>
            </a:pPr>
            <a:r>
              <a:rPr lang="en-US" sz="2000" dirty="0"/>
              <a:t>Reinforcement learning</a:t>
            </a:r>
          </a:p>
          <a:p>
            <a:r>
              <a:rPr lang="en-US" dirty="0"/>
              <a:t>	</a:t>
            </a:r>
            <a:r>
              <a:rPr lang="en-US" sz="1600" i="1" dirty="0">
                <a:solidFill>
                  <a:schemeClr val="accent5">
                    <a:lumMod val="75000"/>
                  </a:schemeClr>
                </a:solidFill>
              </a:rPr>
              <a:t>“I know consequences. Please, machine, learn to act properly to induce desirable consequences.”</a:t>
            </a:r>
          </a:p>
        </p:txBody>
      </p:sp>
    </p:spTree>
    <p:extLst>
      <p:ext uri="{BB962C8B-B14F-4D97-AF65-F5344CB8AC3E}">
        <p14:creationId xmlns:p14="http://schemas.microsoft.com/office/powerpoint/2010/main" val="271549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459B8-5B6E-4AE4-9BAC-02B2E89130F7}"/>
              </a:ext>
            </a:extLst>
          </p:cNvPr>
          <p:cNvSpPr>
            <a:spLocks noGrp="1"/>
          </p:cNvSpPr>
          <p:nvPr>
            <p:ph type="title"/>
          </p:nvPr>
        </p:nvSpPr>
        <p:spPr>
          <a:xfrm>
            <a:off x="669036" y="365125"/>
            <a:ext cx="7174065" cy="895903"/>
          </a:xfrm>
        </p:spPr>
        <p:txBody>
          <a:bodyPr>
            <a:normAutofit/>
          </a:bodyPr>
          <a:lstStyle/>
          <a:p>
            <a:r>
              <a:rPr lang="en-US" sz="5400" dirty="0">
                <a:effectLst>
                  <a:outerShdw blurRad="38100" dist="38100" dir="2700000" algn="tl">
                    <a:srgbClr val="000000">
                      <a:alpha val="43137"/>
                    </a:srgbClr>
                  </a:outerShdw>
                </a:effectLst>
              </a:rPr>
              <a:t>What is Regression</a:t>
            </a:r>
          </a:p>
        </p:txBody>
      </p:sp>
      <p:pic>
        <p:nvPicPr>
          <p:cNvPr id="11" name="Picture 10" descr="Map&#10;&#10;Description automatically generated with medium confidence">
            <a:extLst>
              <a:ext uri="{FF2B5EF4-FFF2-40B4-BE49-F238E27FC236}">
                <a16:creationId xmlns:a16="http://schemas.microsoft.com/office/drawing/2014/main" id="{2440EE73-EA29-4396-8197-1ED937B24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7488" y="618945"/>
            <a:ext cx="3541126" cy="5620110"/>
          </a:xfrm>
          <a:prstGeom prst="rect">
            <a:avLst/>
          </a:prstGeom>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A0A3DB30-B75A-47C4-A154-DD73737F3BF6}"/>
              </a:ext>
            </a:extLst>
          </p:cNvPr>
          <p:cNvSpPr txBox="1"/>
          <p:nvPr/>
        </p:nvSpPr>
        <p:spPr>
          <a:xfrm>
            <a:off x="669036" y="5038726"/>
            <a:ext cx="7174065" cy="1200329"/>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txBody>
          <a:bodyPr wrap="square" rtlCol="0">
            <a:spAutoFit/>
          </a:bodyPr>
          <a:lstStyle/>
          <a:p>
            <a:pPr marL="342900" indent="-342900">
              <a:buFont typeface="Arial" panose="020B0604020202020204" pitchFamily="34" charset="0"/>
              <a:buChar char="•"/>
            </a:pPr>
            <a:r>
              <a:rPr lang="en-US" dirty="0"/>
              <a:t>Regression a type of </a:t>
            </a:r>
            <a:r>
              <a:rPr lang="en-US" b="1" dirty="0"/>
              <a:t>supervised learning</a:t>
            </a:r>
            <a:r>
              <a:rPr lang="en-US" dirty="0"/>
              <a:t>;</a:t>
            </a:r>
          </a:p>
          <a:p>
            <a:pPr marL="342900" indent="-342900">
              <a:buFont typeface="Arial" panose="020B0604020202020204" pitchFamily="34" charset="0"/>
              <a:buChar char="•"/>
            </a:pPr>
            <a:r>
              <a:rPr lang="en-US" dirty="0"/>
              <a:t>When the term regression is used, the input and output are more often </a:t>
            </a:r>
            <a:r>
              <a:rPr lang="en-US" b="1" dirty="0"/>
              <a:t>continuous values</a:t>
            </a:r>
            <a:r>
              <a:rPr lang="en-US" dirty="0"/>
              <a:t>. However, we will show later that regression can be adapted to do classification where the output is discrete (categorical).</a:t>
            </a:r>
          </a:p>
        </p:txBody>
      </p:sp>
      <p:grpSp>
        <p:nvGrpSpPr>
          <p:cNvPr id="16" name="Group 15">
            <a:extLst>
              <a:ext uri="{FF2B5EF4-FFF2-40B4-BE49-F238E27FC236}">
                <a16:creationId xmlns:a16="http://schemas.microsoft.com/office/drawing/2014/main" id="{A2A9EEA4-1B50-4541-8C54-E423C56427E8}"/>
              </a:ext>
            </a:extLst>
          </p:cNvPr>
          <p:cNvGrpSpPr/>
          <p:nvPr/>
        </p:nvGrpSpPr>
        <p:grpSpPr>
          <a:xfrm>
            <a:off x="669036" y="1261028"/>
            <a:ext cx="7174065" cy="3498089"/>
            <a:chOff x="669036" y="1206646"/>
            <a:chExt cx="7174065" cy="3498089"/>
          </a:xfrm>
        </p:grpSpPr>
        <p:sp>
          <p:nvSpPr>
            <p:cNvPr id="12" name="TextBox 11">
              <a:extLst>
                <a:ext uri="{FF2B5EF4-FFF2-40B4-BE49-F238E27FC236}">
                  <a16:creationId xmlns:a16="http://schemas.microsoft.com/office/drawing/2014/main" id="{5A22BC28-B43A-4959-BD48-2CFDC041F0AE}"/>
                </a:ext>
              </a:extLst>
            </p:cNvPr>
            <p:cNvSpPr txBox="1"/>
            <p:nvPr/>
          </p:nvSpPr>
          <p:spPr>
            <a:xfrm>
              <a:off x="669036" y="1206646"/>
              <a:ext cx="7174065" cy="2585323"/>
            </a:xfrm>
            <a:prstGeom prst="rect">
              <a:avLst/>
            </a:prstGeom>
            <a:noFill/>
          </p:spPr>
          <p:txBody>
            <a:bodyPr wrap="square" rtlCol="0">
              <a:spAutoFit/>
            </a:bodyPr>
            <a:lstStyle/>
            <a:p>
              <a:r>
                <a:rPr lang="en-US" b="0" i="0" dirty="0">
                  <a:solidFill>
                    <a:srgbClr val="202124"/>
                  </a:solidFill>
                  <a:effectLst>
                    <a:outerShdw blurRad="38100" dist="38100" dir="2700000" algn="tl">
                      <a:srgbClr val="000000">
                        <a:alpha val="43137"/>
                      </a:srgbClr>
                    </a:outerShdw>
                  </a:effectLst>
                </a:rPr>
                <a:t>Why regression is call regression: (more fun reading </a:t>
              </a:r>
              <a:r>
                <a:rPr lang="en-US" b="0" i="0" dirty="0">
                  <a:solidFill>
                    <a:srgbClr val="202124"/>
                  </a:solidFill>
                  <a:effectLst>
                    <a:outerShdw blurRad="38100" dist="38100" dir="2700000" algn="tl">
                      <a:srgbClr val="000000">
                        <a:alpha val="43137"/>
                      </a:srgbClr>
                    </a:outerShdw>
                  </a:effectLst>
                  <a:hlinkClick r:id="rId3"/>
                </a:rPr>
                <a:t>here</a:t>
              </a:r>
              <a:r>
                <a:rPr lang="en-US" b="0" i="0" dirty="0">
                  <a:solidFill>
                    <a:srgbClr val="202124"/>
                  </a:solidFill>
                  <a:effectLst>
                    <a:outerShdw blurRad="38100" dist="38100" dir="2700000" algn="tl">
                      <a:srgbClr val="000000">
                        <a:alpha val="43137"/>
                      </a:srgbClr>
                    </a:outerShdw>
                  </a:effectLst>
                </a:rPr>
                <a:t>)</a:t>
              </a:r>
            </a:p>
            <a:p>
              <a:pPr marL="285750" indent="-285750">
                <a:buFont typeface="Arial" panose="020B0604020202020204" pitchFamily="34" charset="0"/>
                <a:buChar char="•"/>
              </a:pPr>
              <a:r>
                <a:rPr lang="en-US" sz="1600" b="0" i="0" dirty="0">
                  <a:solidFill>
                    <a:srgbClr val="202124"/>
                  </a:solidFill>
                  <a:effectLst/>
                </a:rPr>
                <a:t>In medicine and psychology, regression means </a:t>
              </a:r>
              <a:r>
                <a:rPr lang="en-US" sz="1600" b="0" i="1" dirty="0">
                  <a:solidFill>
                    <a:srgbClr val="202124"/>
                  </a:solidFill>
                  <a:effectLst/>
                </a:rPr>
                <a:t>“a return to a former or less developed state”. </a:t>
              </a:r>
              <a:endParaRPr lang="en-US" sz="1600" i="1" dirty="0">
                <a:solidFill>
                  <a:srgbClr val="232629"/>
                </a:solidFill>
              </a:endParaRPr>
            </a:p>
            <a:p>
              <a:pPr marL="285750" indent="-285750">
                <a:buFont typeface="Arial" panose="020B0604020202020204" pitchFamily="34" charset="0"/>
                <a:buChar char="•"/>
              </a:pPr>
              <a:r>
                <a:rPr lang="en-US" sz="1600" b="0" i="0" dirty="0">
                  <a:solidFill>
                    <a:srgbClr val="232629"/>
                  </a:solidFill>
                  <a:effectLst/>
                </a:rPr>
                <a:t>The </a:t>
              </a:r>
              <a:r>
                <a:rPr lang="en-US" sz="1600" dirty="0">
                  <a:solidFill>
                    <a:srgbClr val="232629"/>
                  </a:solidFill>
                </a:rPr>
                <a:t>term was introduced by </a:t>
              </a:r>
              <a:r>
                <a:rPr lang="en-US" sz="1600" b="0" i="0" dirty="0">
                  <a:solidFill>
                    <a:srgbClr val="232629"/>
                  </a:solidFill>
                  <a:effectLst/>
                  <a:hlinkClick r:id="rId4"/>
                </a:rPr>
                <a:t>Francis Galton</a:t>
              </a:r>
              <a:r>
                <a:rPr lang="en-US" sz="1600" b="0" i="0" dirty="0">
                  <a:solidFill>
                    <a:srgbClr val="232629"/>
                  </a:solidFill>
                  <a:effectLst/>
                </a:rPr>
                <a:t>, </a:t>
              </a:r>
              <a:r>
                <a:rPr lang="en-US" sz="1600" b="0" i="0" dirty="0">
                  <a:solidFill>
                    <a:srgbClr val="202122"/>
                  </a:solidFill>
                  <a:effectLst/>
                </a:rPr>
                <a:t>an English </a:t>
              </a:r>
              <a:r>
                <a:rPr lang="en-US" sz="1600" b="0" i="0" strike="noStrike" dirty="0">
                  <a:effectLst/>
                </a:rPr>
                <a:t>Victorian era</a:t>
              </a:r>
              <a:r>
                <a:rPr lang="en-US" sz="1600" b="0" i="0" dirty="0">
                  <a:effectLst/>
                </a:rPr>
                <a:t> polymath</a:t>
              </a:r>
              <a:r>
                <a:rPr lang="en-US" sz="1600" dirty="0">
                  <a:solidFill>
                    <a:srgbClr val="232629"/>
                  </a:solidFill>
                </a:rPr>
                <a:t>, </a:t>
              </a:r>
              <a:r>
                <a:rPr lang="en-US" sz="1600" b="0" i="0" dirty="0">
                  <a:solidFill>
                    <a:srgbClr val="232629"/>
                  </a:solidFill>
                  <a:effectLst/>
                </a:rPr>
                <a:t>in his 1886 paper </a:t>
              </a:r>
              <a:r>
                <a:rPr lang="en-US" sz="1600" i="1" dirty="0">
                  <a:solidFill>
                    <a:srgbClr val="232629"/>
                  </a:solidFill>
                </a:rPr>
                <a:t>“</a:t>
              </a:r>
              <a:r>
                <a:rPr lang="en-US" sz="1600" b="0" i="1" dirty="0">
                  <a:solidFill>
                    <a:srgbClr val="232629"/>
                  </a:solidFill>
                  <a:effectLst/>
                </a:rPr>
                <a:t>Regression towards mediocrity in hereditary stature”. </a:t>
              </a:r>
              <a:r>
                <a:rPr lang="en-US" sz="1600" b="0" dirty="0">
                  <a:solidFill>
                    <a:srgbClr val="232629"/>
                  </a:solidFill>
                  <a:effectLst/>
                </a:rPr>
                <a:t>In this paper, Galton derived a linear approximation to estimate a son’s height from the     </a:t>
              </a:r>
            </a:p>
            <a:p>
              <a:r>
                <a:rPr lang="en-US" sz="1600" dirty="0">
                  <a:solidFill>
                    <a:srgbClr val="232629"/>
                  </a:solidFill>
                </a:rPr>
                <a:t>      </a:t>
              </a:r>
              <a:r>
                <a:rPr lang="en-US" sz="1600" b="0" dirty="0">
                  <a:solidFill>
                    <a:srgbClr val="232629"/>
                  </a:solidFill>
                  <a:effectLst/>
                </a:rPr>
                <a:t>father’s height. He found that a taller-than-average father would have a son that </a:t>
              </a:r>
            </a:p>
            <a:p>
              <a:r>
                <a:rPr lang="en-US" sz="1600" dirty="0">
                  <a:solidFill>
                    <a:srgbClr val="232629"/>
                  </a:solidFill>
                </a:rPr>
                <a:t>		       </a:t>
              </a:r>
              <a:r>
                <a:rPr lang="en-US" sz="1600" b="0" dirty="0">
                  <a:solidFill>
                    <a:srgbClr val="232629"/>
                  </a:solidFill>
                  <a:effectLst/>
                </a:rPr>
                <a:t>is taller than average, but by a smaller amount than his</a:t>
              </a:r>
            </a:p>
            <a:p>
              <a:r>
                <a:rPr lang="en-US" sz="1600" dirty="0">
                  <a:solidFill>
                    <a:srgbClr val="232629"/>
                  </a:solidFill>
                </a:rPr>
                <a:t>   		       </a:t>
              </a:r>
              <a:r>
                <a:rPr lang="en-US" sz="1600" b="0" dirty="0">
                  <a:solidFill>
                    <a:srgbClr val="232629"/>
                  </a:solidFill>
                  <a:effectLst/>
                </a:rPr>
                <a:t>father is. </a:t>
              </a:r>
              <a:r>
                <a:rPr lang="en-US" sz="1600" b="0" i="1" dirty="0">
                  <a:solidFill>
                    <a:srgbClr val="232629"/>
                  </a:solidFill>
                  <a:effectLst/>
                </a:rPr>
                <a:t>Same with shorter-than average fathers.</a:t>
              </a:r>
            </a:p>
            <a:p>
              <a:r>
                <a:rPr lang="en-US" sz="1600" i="1" dirty="0">
                  <a:solidFill>
                    <a:srgbClr val="232629"/>
                  </a:solidFill>
                </a:rPr>
                <a:t>                                            </a:t>
              </a:r>
              <a:endParaRPr lang="en-US" sz="1600" i="1" dirty="0"/>
            </a:p>
          </p:txBody>
        </p:sp>
        <p:pic>
          <p:nvPicPr>
            <p:cNvPr id="15" name="Picture 14" descr="A person sitting at a table&#10;&#10;Description automatically generated with low confidence">
              <a:extLst>
                <a:ext uri="{FF2B5EF4-FFF2-40B4-BE49-F238E27FC236}">
                  <a16:creationId xmlns:a16="http://schemas.microsoft.com/office/drawing/2014/main" id="{434EDA23-62FE-4EED-9FBB-55799AE2DA18}"/>
                </a:ext>
              </a:extLst>
            </p:cNvPr>
            <p:cNvPicPr>
              <a:picLocks noChangeAspect="1"/>
            </p:cNvPicPr>
            <p:nvPr/>
          </p:nvPicPr>
          <p:blipFill rotWithShape="1">
            <a:blip r:embed="rId5">
              <a:extLst>
                <a:ext uri="{28A0092B-C50C-407E-A947-70E740481C1C}">
                  <a14:useLocalDpi xmlns:a14="http://schemas.microsoft.com/office/drawing/2010/main" val="0"/>
                </a:ext>
              </a:extLst>
            </a:blip>
            <a:srcRect t="1988" b="345"/>
            <a:stretch/>
          </p:blipFill>
          <p:spPr>
            <a:xfrm>
              <a:off x="1024833" y="3058815"/>
              <a:ext cx="1736979" cy="1645920"/>
            </a:xfrm>
            <a:prstGeom prst="rect">
              <a:avLst/>
            </a:prstGeom>
          </p:spPr>
        </p:pic>
      </p:grpSp>
      <p:sp>
        <p:nvSpPr>
          <p:cNvPr id="18" name="TextBox 17">
            <a:extLst>
              <a:ext uri="{FF2B5EF4-FFF2-40B4-BE49-F238E27FC236}">
                <a16:creationId xmlns:a16="http://schemas.microsoft.com/office/drawing/2014/main" id="{2133A0E1-5055-4719-B8BF-4AEF230E6216}"/>
              </a:ext>
            </a:extLst>
          </p:cNvPr>
          <p:cNvSpPr txBox="1"/>
          <p:nvPr/>
        </p:nvSpPr>
        <p:spPr>
          <a:xfrm>
            <a:off x="2919006" y="3665036"/>
            <a:ext cx="4924095" cy="1077218"/>
          </a:xfrm>
          <a:custGeom>
            <a:avLst/>
            <a:gdLst>
              <a:gd name="connsiteX0" fmla="*/ 0 w 4924095"/>
              <a:gd name="connsiteY0" fmla="*/ 0 h 1077218"/>
              <a:gd name="connsiteX1" fmla="*/ 399399 w 4924095"/>
              <a:gd name="connsiteY1" fmla="*/ 0 h 1077218"/>
              <a:gd name="connsiteX2" fmla="*/ 848039 w 4924095"/>
              <a:gd name="connsiteY2" fmla="*/ 0 h 1077218"/>
              <a:gd name="connsiteX3" fmla="*/ 1395160 w 4924095"/>
              <a:gd name="connsiteY3" fmla="*/ 0 h 1077218"/>
              <a:gd name="connsiteX4" fmla="*/ 1991523 w 4924095"/>
              <a:gd name="connsiteY4" fmla="*/ 0 h 1077218"/>
              <a:gd name="connsiteX5" fmla="*/ 2390922 w 4924095"/>
              <a:gd name="connsiteY5" fmla="*/ 0 h 1077218"/>
              <a:gd name="connsiteX6" fmla="*/ 2938043 w 4924095"/>
              <a:gd name="connsiteY6" fmla="*/ 0 h 1077218"/>
              <a:gd name="connsiteX7" fmla="*/ 3435924 w 4924095"/>
              <a:gd name="connsiteY7" fmla="*/ 0 h 1077218"/>
              <a:gd name="connsiteX8" fmla="*/ 4032287 w 4924095"/>
              <a:gd name="connsiteY8" fmla="*/ 0 h 1077218"/>
              <a:gd name="connsiteX9" fmla="*/ 4431686 w 4924095"/>
              <a:gd name="connsiteY9" fmla="*/ 0 h 1077218"/>
              <a:gd name="connsiteX10" fmla="*/ 4924095 w 4924095"/>
              <a:gd name="connsiteY10" fmla="*/ 0 h 1077218"/>
              <a:gd name="connsiteX11" fmla="*/ 4924095 w 4924095"/>
              <a:gd name="connsiteY11" fmla="*/ 506292 h 1077218"/>
              <a:gd name="connsiteX12" fmla="*/ 4924095 w 4924095"/>
              <a:gd name="connsiteY12" fmla="*/ 1077218 h 1077218"/>
              <a:gd name="connsiteX13" fmla="*/ 4426214 w 4924095"/>
              <a:gd name="connsiteY13" fmla="*/ 1077218 h 1077218"/>
              <a:gd name="connsiteX14" fmla="*/ 3780611 w 4924095"/>
              <a:gd name="connsiteY14" fmla="*/ 1077218 h 1077218"/>
              <a:gd name="connsiteX15" fmla="*/ 3381212 w 4924095"/>
              <a:gd name="connsiteY15" fmla="*/ 1077218 h 1077218"/>
              <a:gd name="connsiteX16" fmla="*/ 2834090 w 4924095"/>
              <a:gd name="connsiteY16" fmla="*/ 1077218 h 1077218"/>
              <a:gd name="connsiteX17" fmla="*/ 2188487 w 4924095"/>
              <a:gd name="connsiteY17" fmla="*/ 1077218 h 1077218"/>
              <a:gd name="connsiteX18" fmla="*/ 1789088 w 4924095"/>
              <a:gd name="connsiteY18" fmla="*/ 1077218 h 1077218"/>
              <a:gd name="connsiteX19" fmla="*/ 1143484 w 4924095"/>
              <a:gd name="connsiteY19" fmla="*/ 1077218 h 1077218"/>
              <a:gd name="connsiteX20" fmla="*/ 645604 w 4924095"/>
              <a:gd name="connsiteY20" fmla="*/ 1077218 h 1077218"/>
              <a:gd name="connsiteX21" fmla="*/ 0 w 4924095"/>
              <a:gd name="connsiteY21" fmla="*/ 1077218 h 1077218"/>
              <a:gd name="connsiteX22" fmla="*/ 0 w 4924095"/>
              <a:gd name="connsiteY22" fmla="*/ 538609 h 1077218"/>
              <a:gd name="connsiteX23" fmla="*/ 0 w 4924095"/>
              <a:gd name="connsiteY23"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24095" h="1077218" fill="none" extrusionOk="0">
                <a:moveTo>
                  <a:pt x="0" y="0"/>
                </a:moveTo>
                <a:cubicBezTo>
                  <a:pt x="166033" y="-6327"/>
                  <a:pt x="240323" y="6112"/>
                  <a:pt x="399399" y="0"/>
                </a:cubicBezTo>
                <a:cubicBezTo>
                  <a:pt x="558475" y="-6112"/>
                  <a:pt x="662454" y="44264"/>
                  <a:pt x="848039" y="0"/>
                </a:cubicBezTo>
                <a:cubicBezTo>
                  <a:pt x="1033624" y="-44264"/>
                  <a:pt x="1211241" y="20464"/>
                  <a:pt x="1395160" y="0"/>
                </a:cubicBezTo>
                <a:cubicBezTo>
                  <a:pt x="1579079" y="-20464"/>
                  <a:pt x="1786974" y="52444"/>
                  <a:pt x="1991523" y="0"/>
                </a:cubicBezTo>
                <a:cubicBezTo>
                  <a:pt x="2196072" y="-52444"/>
                  <a:pt x="2202780" y="402"/>
                  <a:pt x="2390922" y="0"/>
                </a:cubicBezTo>
                <a:cubicBezTo>
                  <a:pt x="2579064" y="-402"/>
                  <a:pt x="2779216" y="11638"/>
                  <a:pt x="2938043" y="0"/>
                </a:cubicBezTo>
                <a:cubicBezTo>
                  <a:pt x="3096870" y="-11638"/>
                  <a:pt x="3192436" y="19303"/>
                  <a:pt x="3435924" y="0"/>
                </a:cubicBezTo>
                <a:cubicBezTo>
                  <a:pt x="3679412" y="-19303"/>
                  <a:pt x="3756186" y="37271"/>
                  <a:pt x="4032287" y="0"/>
                </a:cubicBezTo>
                <a:cubicBezTo>
                  <a:pt x="4308388" y="-37271"/>
                  <a:pt x="4326245" y="41901"/>
                  <a:pt x="4431686" y="0"/>
                </a:cubicBezTo>
                <a:cubicBezTo>
                  <a:pt x="4537127" y="-41901"/>
                  <a:pt x="4768284" y="32451"/>
                  <a:pt x="4924095" y="0"/>
                </a:cubicBezTo>
                <a:cubicBezTo>
                  <a:pt x="4948152" y="234425"/>
                  <a:pt x="4873476" y="270413"/>
                  <a:pt x="4924095" y="506292"/>
                </a:cubicBezTo>
                <a:cubicBezTo>
                  <a:pt x="4974714" y="742171"/>
                  <a:pt x="4870816" y="798533"/>
                  <a:pt x="4924095" y="1077218"/>
                </a:cubicBezTo>
                <a:cubicBezTo>
                  <a:pt x="4754099" y="1080591"/>
                  <a:pt x="4586465" y="1059141"/>
                  <a:pt x="4426214" y="1077218"/>
                </a:cubicBezTo>
                <a:cubicBezTo>
                  <a:pt x="4265963" y="1095295"/>
                  <a:pt x="4057522" y="1002863"/>
                  <a:pt x="3780611" y="1077218"/>
                </a:cubicBezTo>
                <a:cubicBezTo>
                  <a:pt x="3503700" y="1151573"/>
                  <a:pt x="3482582" y="1045654"/>
                  <a:pt x="3381212" y="1077218"/>
                </a:cubicBezTo>
                <a:cubicBezTo>
                  <a:pt x="3279842" y="1108782"/>
                  <a:pt x="3058455" y="1013819"/>
                  <a:pt x="2834090" y="1077218"/>
                </a:cubicBezTo>
                <a:cubicBezTo>
                  <a:pt x="2609725" y="1140617"/>
                  <a:pt x="2385331" y="1065920"/>
                  <a:pt x="2188487" y="1077218"/>
                </a:cubicBezTo>
                <a:cubicBezTo>
                  <a:pt x="1991643" y="1088516"/>
                  <a:pt x="1960337" y="1064177"/>
                  <a:pt x="1789088" y="1077218"/>
                </a:cubicBezTo>
                <a:cubicBezTo>
                  <a:pt x="1617839" y="1090259"/>
                  <a:pt x="1368142" y="1056391"/>
                  <a:pt x="1143484" y="1077218"/>
                </a:cubicBezTo>
                <a:cubicBezTo>
                  <a:pt x="918826" y="1098045"/>
                  <a:pt x="850949" y="1042188"/>
                  <a:pt x="645604" y="1077218"/>
                </a:cubicBezTo>
                <a:cubicBezTo>
                  <a:pt x="440259" y="1112248"/>
                  <a:pt x="231723" y="1034480"/>
                  <a:pt x="0" y="1077218"/>
                </a:cubicBezTo>
                <a:cubicBezTo>
                  <a:pt x="-31344" y="812933"/>
                  <a:pt x="60467" y="769086"/>
                  <a:pt x="0" y="538609"/>
                </a:cubicBezTo>
                <a:cubicBezTo>
                  <a:pt x="-60467" y="308132"/>
                  <a:pt x="2987" y="182368"/>
                  <a:pt x="0" y="0"/>
                </a:cubicBezTo>
                <a:close/>
              </a:path>
              <a:path w="4924095" h="1077218" stroke="0" extrusionOk="0">
                <a:moveTo>
                  <a:pt x="0" y="0"/>
                </a:moveTo>
                <a:cubicBezTo>
                  <a:pt x="198636" y="-1794"/>
                  <a:pt x="233277" y="7187"/>
                  <a:pt x="448640" y="0"/>
                </a:cubicBezTo>
                <a:cubicBezTo>
                  <a:pt x="664003" y="-7187"/>
                  <a:pt x="876982" y="26770"/>
                  <a:pt x="1045002" y="0"/>
                </a:cubicBezTo>
                <a:cubicBezTo>
                  <a:pt x="1213022" y="-26770"/>
                  <a:pt x="1404838" y="9945"/>
                  <a:pt x="1542883" y="0"/>
                </a:cubicBezTo>
                <a:cubicBezTo>
                  <a:pt x="1680928" y="-9945"/>
                  <a:pt x="1819131" y="35884"/>
                  <a:pt x="1942282" y="0"/>
                </a:cubicBezTo>
                <a:cubicBezTo>
                  <a:pt x="2065433" y="-35884"/>
                  <a:pt x="2285432" y="69551"/>
                  <a:pt x="2538645" y="0"/>
                </a:cubicBezTo>
                <a:cubicBezTo>
                  <a:pt x="2791858" y="-69551"/>
                  <a:pt x="2887677" y="22610"/>
                  <a:pt x="3036525" y="0"/>
                </a:cubicBezTo>
                <a:cubicBezTo>
                  <a:pt x="3185373" y="-22610"/>
                  <a:pt x="3366233" y="43208"/>
                  <a:pt x="3534406" y="0"/>
                </a:cubicBezTo>
                <a:cubicBezTo>
                  <a:pt x="3702579" y="-43208"/>
                  <a:pt x="3810517" y="10258"/>
                  <a:pt x="3933805" y="0"/>
                </a:cubicBezTo>
                <a:cubicBezTo>
                  <a:pt x="4057093" y="-10258"/>
                  <a:pt x="4160848" y="23925"/>
                  <a:pt x="4382445" y="0"/>
                </a:cubicBezTo>
                <a:cubicBezTo>
                  <a:pt x="4604042" y="-23925"/>
                  <a:pt x="4706817" y="24888"/>
                  <a:pt x="4924095" y="0"/>
                </a:cubicBezTo>
                <a:cubicBezTo>
                  <a:pt x="4984880" y="144643"/>
                  <a:pt x="4873169" y="375713"/>
                  <a:pt x="4924095" y="517065"/>
                </a:cubicBezTo>
                <a:cubicBezTo>
                  <a:pt x="4975021" y="658418"/>
                  <a:pt x="4870701" y="939454"/>
                  <a:pt x="4924095" y="1077218"/>
                </a:cubicBezTo>
                <a:cubicBezTo>
                  <a:pt x="4781702" y="1083244"/>
                  <a:pt x="4622750" y="1047996"/>
                  <a:pt x="4327732" y="1077218"/>
                </a:cubicBezTo>
                <a:cubicBezTo>
                  <a:pt x="4032714" y="1106440"/>
                  <a:pt x="4083652" y="1054207"/>
                  <a:pt x="3928334" y="1077218"/>
                </a:cubicBezTo>
                <a:cubicBezTo>
                  <a:pt x="3773016" y="1100229"/>
                  <a:pt x="3645278" y="1056832"/>
                  <a:pt x="3381212" y="1077218"/>
                </a:cubicBezTo>
                <a:cubicBezTo>
                  <a:pt x="3117146" y="1097604"/>
                  <a:pt x="3089925" y="1047178"/>
                  <a:pt x="2883331" y="1077218"/>
                </a:cubicBezTo>
                <a:cubicBezTo>
                  <a:pt x="2676737" y="1107258"/>
                  <a:pt x="2667280" y="1035633"/>
                  <a:pt x="2483932" y="1077218"/>
                </a:cubicBezTo>
                <a:cubicBezTo>
                  <a:pt x="2300584" y="1118803"/>
                  <a:pt x="2052772" y="1003374"/>
                  <a:pt x="1838329" y="1077218"/>
                </a:cubicBezTo>
                <a:cubicBezTo>
                  <a:pt x="1623886" y="1151062"/>
                  <a:pt x="1483978" y="1028361"/>
                  <a:pt x="1340448" y="1077218"/>
                </a:cubicBezTo>
                <a:cubicBezTo>
                  <a:pt x="1196918" y="1126075"/>
                  <a:pt x="1068953" y="1061807"/>
                  <a:pt x="842567" y="1077218"/>
                </a:cubicBezTo>
                <a:cubicBezTo>
                  <a:pt x="616181" y="1092629"/>
                  <a:pt x="347497" y="1053457"/>
                  <a:pt x="0" y="1077218"/>
                </a:cubicBezTo>
                <a:cubicBezTo>
                  <a:pt x="-11577" y="922433"/>
                  <a:pt x="28139" y="683775"/>
                  <a:pt x="0" y="570926"/>
                </a:cubicBezTo>
                <a:cubicBezTo>
                  <a:pt x="-28139" y="458077"/>
                  <a:pt x="32295" y="210687"/>
                  <a:pt x="0" y="0"/>
                </a:cubicBezTo>
                <a:close/>
              </a:path>
            </a:pathLst>
          </a:custGeom>
          <a:solidFill>
            <a:schemeClr val="accent6">
              <a:lumMod val="20000"/>
              <a:lumOff val="80000"/>
            </a:schemeClr>
          </a:solidFill>
          <a:ln>
            <a:solidFill>
              <a:schemeClr val="tx1"/>
            </a:solidFill>
            <a:extLst>
              <a:ext uri="{C807C97D-BFC1-408E-A445-0C87EB9F89A2}">
                <ask:lineSketchStyleProps xmlns:ask="http://schemas.microsoft.com/office/drawing/2018/sketchyshapes" sd="4026564183">
                  <a:prstGeom prst="rect">
                    <a:avLst/>
                  </a:prstGeom>
                  <ask:type>
                    <ask:lineSketchScribble/>
                  </ask:type>
                </ask:lineSketchStyleProps>
              </a:ext>
            </a:extLst>
          </a:ln>
          <a:effectLst>
            <a:outerShdw blurRad="50800" dist="38100" dir="2700000" algn="tl" rotWithShape="0">
              <a:prstClr val="black">
                <a:alpha val="40000"/>
              </a:prstClr>
            </a:outerShdw>
          </a:effectLst>
        </p:spPr>
        <p:txBody>
          <a:bodyPr wrap="square" rtlCol="0">
            <a:spAutoFit/>
          </a:bodyPr>
          <a:lstStyle/>
          <a:p>
            <a:r>
              <a:rPr lang="en-US" sz="1600" dirty="0">
                <a:solidFill>
                  <a:srgbClr val="232629"/>
                </a:solidFill>
              </a:rPr>
              <a:t>Being taller and shorter than average can be “accidental”, and modern-day regression is used to find the most generally applicable mapping rule</a:t>
            </a:r>
            <a:r>
              <a:rPr lang="en-US" sz="1600" b="1" dirty="0">
                <a:solidFill>
                  <a:srgbClr val="232629"/>
                </a:solidFill>
              </a:rPr>
              <a:t> despite </a:t>
            </a:r>
            <a:r>
              <a:rPr lang="en-US" sz="1600" dirty="0">
                <a:solidFill>
                  <a:srgbClr val="232629"/>
                </a:solidFill>
              </a:rPr>
              <a:t>the presence of accidental and imperfect data. </a:t>
            </a:r>
            <a:endParaRPr lang="en-US" sz="1600" dirty="0"/>
          </a:p>
        </p:txBody>
      </p:sp>
    </p:spTree>
    <p:extLst>
      <p:ext uri="{BB962C8B-B14F-4D97-AF65-F5344CB8AC3E}">
        <p14:creationId xmlns:p14="http://schemas.microsoft.com/office/powerpoint/2010/main" val="284459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459B8-5B6E-4AE4-9BAC-02B2E89130F7}"/>
              </a:ext>
            </a:extLst>
          </p:cNvPr>
          <p:cNvSpPr>
            <a:spLocks noGrp="1"/>
          </p:cNvSpPr>
          <p:nvPr>
            <p:ph type="title"/>
          </p:nvPr>
        </p:nvSpPr>
        <p:spPr>
          <a:xfrm>
            <a:off x="838200" y="365125"/>
            <a:ext cx="10515600" cy="1325563"/>
          </a:xfrm>
        </p:spPr>
        <p:txBody>
          <a:bodyPr>
            <a:normAutofit/>
          </a:bodyPr>
          <a:lstStyle/>
          <a:p>
            <a:r>
              <a:rPr lang="en-US" sz="4000" dirty="0">
                <a:effectLst>
                  <a:outerShdw blurRad="38100" dist="38100" dir="2700000" algn="tl">
                    <a:srgbClr val="000000">
                      <a:alpha val="43137"/>
                    </a:srgbClr>
                  </a:outerShdw>
                </a:effectLst>
              </a:rPr>
              <a:t>Linear Regression</a:t>
            </a:r>
            <a:br>
              <a:rPr lang="en-US" sz="4000" dirty="0">
                <a:effectLst>
                  <a:outerShdw blurRad="38100" dist="38100" dir="2700000" algn="tl">
                    <a:srgbClr val="000000">
                      <a:alpha val="43137"/>
                    </a:srgbClr>
                  </a:outerShdw>
                </a:effectLst>
              </a:rPr>
            </a:br>
            <a:r>
              <a:rPr lang="en-US" sz="2200" dirty="0">
                <a:effectLst>
                  <a:outerShdw blurRad="38100" dist="38100" dir="2700000" algn="tl">
                    <a:srgbClr val="000000">
                      <a:alpha val="43137"/>
                    </a:srgbClr>
                  </a:outerShdw>
                </a:effectLst>
              </a:rPr>
              <a:t>I. Terminology </a:t>
            </a:r>
            <a:r>
              <a:rPr lang="en-US" sz="2000" dirty="0">
                <a:effectLst>
                  <a:outerShdw blurRad="38100" dist="38100" dir="2700000" algn="tl">
                    <a:srgbClr val="000000">
                      <a:alpha val="43137"/>
                    </a:srgbClr>
                  </a:outerShdw>
                </a:effectLst>
              </a:rPr>
              <a:t>(</a:t>
            </a:r>
            <a:r>
              <a:rPr lang="en-US" sz="2000" dirty="0">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link to a nice post</a:t>
            </a:r>
            <a:r>
              <a:rPr lang="en-US" sz="2000" dirty="0">
                <a:effectLst>
                  <a:outerShdw blurRad="38100" dist="38100" dir="2700000" algn="tl">
                    <a:srgbClr val="000000">
                      <a:alpha val="43137"/>
                    </a:srgbClr>
                  </a:outerShdw>
                </a:effectLst>
              </a:rPr>
              <a:t>)</a:t>
            </a:r>
            <a:endParaRPr lang="en-US" sz="2200" dirty="0">
              <a:effectLst>
                <a:outerShdw blurRad="38100" dist="38100" dir="2700000" algn="tl">
                  <a:srgbClr val="000000">
                    <a:alpha val="43137"/>
                  </a:srgbClr>
                </a:outerShdw>
              </a:effectLs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E488F2-FCC8-4A98-A4E4-114BC22EC7B3}"/>
                  </a:ext>
                </a:extLst>
              </p:cNvPr>
              <p:cNvSpPr>
                <a:spLocks noGrp="1"/>
              </p:cNvSpPr>
              <p:nvPr>
                <p:ph idx="1"/>
              </p:nvPr>
            </p:nvSpPr>
            <p:spPr>
              <a:xfrm>
                <a:off x="838200" y="1929384"/>
                <a:ext cx="10515600" cy="4251960"/>
              </a:xfrm>
            </p:spPr>
            <p:txBody>
              <a:bodyPr>
                <a:normAutofit/>
              </a:bodyPr>
              <a:lstStyle/>
              <a:p>
                <a:r>
                  <a:rPr lang="en-US" sz="2200" dirty="0">
                    <a:effectLst>
                      <a:outerShdw blurRad="38100" dist="38100" dir="2700000" algn="tl">
                        <a:srgbClr val="000000">
                          <a:alpha val="43137"/>
                        </a:srgbClr>
                      </a:outerShdw>
                    </a:effectLst>
                  </a:rPr>
                  <a:t>Variables (known):</a:t>
                </a:r>
                <a:endParaRPr lang="en-US" sz="2200" dirty="0">
                  <a:solidFill>
                    <a:schemeClr val="accent2">
                      <a:lumMod val="75000"/>
                    </a:schemeClr>
                  </a:solidFill>
                  <a:effectLst>
                    <a:outerShdw blurRad="38100" dist="38100" dir="2700000" algn="tl">
                      <a:srgbClr val="000000">
                        <a:alpha val="43137"/>
                      </a:srgbClr>
                    </a:outerShdw>
                  </a:effectLst>
                </a:endParaRPr>
              </a:p>
              <a:p>
                <a:pPr lvl="1"/>
                <a:r>
                  <a:rPr lang="en-US" sz="1800" dirty="0"/>
                  <a:t>Independent/explanatory variable </a:t>
                </a:r>
                <a:r>
                  <a:rPr lang="en-US" sz="1800" dirty="0">
                    <a:solidFill>
                      <a:schemeClr val="accent2">
                        <a:lumMod val="75000"/>
                      </a:schemeClr>
                    </a:solidFill>
                  </a:rPr>
                  <a:t>(left-hand-side)</a:t>
                </a:r>
              </a:p>
              <a:p>
                <a:pPr lvl="1"/>
                <a:r>
                  <a:rPr lang="en-US" sz="1800" dirty="0"/>
                  <a:t>Dependent/response/target variable </a:t>
                </a:r>
                <a:r>
                  <a:rPr lang="en-US" sz="1800" dirty="0">
                    <a:solidFill>
                      <a:schemeClr val="accent2">
                        <a:lumMod val="75000"/>
                      </a:schemeClr>
                    </a:solidFill>
                  </a:rPr>
                  <a:t>(right-hand-side)</a:t>
                </a:r>
              </a:p>
              <a:p>
                <a:r>
                  <a:rPr lang="en-US" sz="2200" dirty="0">
                    <a:solidFill>
                      <a:srgbClr val="FF0000"/>
                    </a:solidFill>
                    <a:effectLst>
                      <a:outerShdw blurRad="38100" dist="38100" dir="2700000" algn="tl">
                        <a:srgbClr val="000000">
                          <a:alpha val="43137"/>
                        </a:srgbClr>
                      </a:outerShdw>
                    </a:effectLst>
                  </a:rPr>
                  <a:t>Coefficient and bias </a:t>
                </a:r>
                <a:r>
                  <a:rPr lang="en-US" sz="2200" dirty="0">
                    <a:effectLst>
                      <a:outerShdw blurRad="38100" dist="38100" dir="2700000" algn="tl">
                        <a:srgbClr val="000000">
                          <a:alpha val="43137"/>
                        </a:srgbClr>
                      </a:outerShdw>
                    </a:effectLst>
                  </a:rPr>
                  <a:t>(to be learned):</a:t>
                </a:r>
              </a:p>
              <a:p>
                <a:pPr lvl="1"/>
                <a:r>
                  <a:rPr lang="en-US" sz="1800" dirty="0">
                    <a:effectLst>
                      <a:outerShdw blurRad="38100" dist="38100" dir="2700000" algn="tl">
                        <a:srgbClr val="000000">
                          <a:alpha val="43137"/>
                        </a:srgbClr>
                      </a:outerShdw>
                    </a:effectLst>
                  </a:rPr>
                  <a:t>Coefficients: </a:t>
                </a:r>
                <a:r>
                  <a:rPr lang="en-US" sz="1800" dirty="0"/>
                  <a:t>multipliers to the independent variables (slope in one dimension)</a:t>
                </a:r>
              </a:p>
              <a:p>
                <a:pPr lvl="1"/>
                <a:r>
                  <a:rPr lang="en-US" sz="1800" dirty="0">
                    <a:effectLst>
                      <a:outerShdw blurRad="38100" dist="38100" dir="2700000" algn="tl">
                        <a:srgbClr val="000000">
                          <a:alpha val="43137"/>
                        </a:srgbClr>
                      </a:outerShdw>
                    </a:effectLst>
                  </a:rPr>
                  <a:t>Biases: </a:t>
                </a:r>
                <a:r>
                  <a:rPr lang="en-US" sz="1800" dirty="0"/>
                  <a:t>additive terms to the left-hand-side of the equation (intercept in one dimension)</a:t>
                </a:r>
              </a:p>
              <a:p>
                <a:r>
                  <a:rPr lang="en-US" sz="2200" dirty="0">
                    <a:effectLst>
                      <a:outerShdw blurRad="38100" dist="38100" dir="2700000" algn="tl">
                        <a:srgbClr val="000000">
                          <a:alpha val="43137"/>
                        </a:srgbClr>
                      </a:outerShdw>
                    </a:effectLst>
                  </a:rPr>
                  <a:t>Number of variables:</a:t>
                </a:r>
              </a:p>
              <a:p>
                <a:pPr lvl="1"/>
                <a:r>
                  <a:rPr lang="en-US" sz="1800" dirty="0"/>
                  <a:t>Univariate (single independent, single dependent): </a:t>
                </a:r>
                <a14:m>
                  <m:oMath xmlns:m="http://schemas.openxmlformats.org/officeDocument/2006/math">
                    <m:r>
                      <a:rPr lang="en-US" sz="1800" b="0" i="1" smtClean="0">
                        <a:solidFill>
                          <a:srgbClr val="FF0000"/>
                        </a:solidFill>
                        <a:latin typeface="Cambria Math" panose="02040503050406030204" pitchFamily="18" charset="0"/>
                        <a:ea typeface="Cambria Math" panose="02040503050406030204" pitchFamily="18" charset="0"/>
                      </a:rPr>
                      <m:t>𝑎</m:t>
                    </m:r>
                    <m:r>
                      <a:rPr lang="en-US" sz="1800" b="0" i="1" smtClean="0">
                        <a:latin typeface="Cambria Math" panose="02040503050406030204" pitchFamily="18" charset="0"/>
                        <a:ea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m:t>
                    </m:r>
                    <m:r>
                      <a:rPr lang="en-US" sz="1800" b="0" i="1" smtClean="0">
                        <a:solidFill>
                          <a:srgbClr val="FF0000"/>
                        </a:solidFill>
                        <a:latin typeface="Cambria Math" panose="02040503050406030204" pitchFamily="18" charset="0"/>
                        <a:ea typeface="Cambria Math" panose="02040503050406030204" pitchFamily="18" charset="0"/>
                      </a:rPr>
                      <m:t>𝑏</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𝑦</m:t>
                    </m:r>
                  </m:oMath>
                </a14:m>
                <a:r>
                  <a:rPr lang="en-US" sz="1800" dirty="0"/>
                  <a:t>, here </a:t>
                </a:r>
                <a14:m>
                  <m:oMath xmlns:m="http://schemas.openxmlformats.org/officeDocument/2006/math">
                    <m:r>
                      <a:rPr lang="en-US" sz="1800" i="1" dirty="0" smtClean="0">
                        <a:solidFill>
                          <a:srgbClr val="FF0000"/>
                        </a:solidFill>
                        <a:latin typeface="Cambria Math" panose="02040503050406030204" pitchFamily="18" charset="0"/>
                      </a:rPr>
                      <m:t>𝑎</m:t>
                    </m:r>
                  </m:oMath>
                </a14:m>
                <a:r>
                  <a:rPr lang="en-US" sz="1800" dirty="0"/>
                  <a:t> is the coefficient and </a:t>
                </a:r>
                <a14:m>
                  <m:oMath xmlns:m="http://schemas.openxmlformats.org/officeDocument/2006/math">
                    <m:r>
                      <a:rPr lang="en-US" sz="1800" i="1" dirty="0" smtClean="0">
                        <a:solidFill>
                          <a:srgbClr val="FF0000"/>
                        </a:solidFill>
                        <a:latin typeface="Cambria Math" panose="02040503050406030204" pitchFamily="18" charset="0"/>
                      </a:rPr>
                      <m:t>𝑏</m:t>
                    </m:r>
                  </m:oMath>
                </a14:m>
                <a:r>
                  <a:rPr lang="en-US" sz="1800" dirty="0"/>
                  <a:t> is the bias</a:t>
                </a:r>
              </a:p>
              <a:p>
                <a:pPr lvl="1"/>
                <a:r>
                  <a:rPr lang="en-US" sz="1800" dirty="0"/>
                  <a:t>Multivariate (multiple independent, single dependent): </a:t>
                </a:r>
                <a14:m>
                  <m:oMath xmlns:m="http://schemas.openxmlformats.org/officeDocument/2006/math">
                    <m:sSub>
                      <m:sSubPr>
                        <m:ctrlPr>
                          <a:rPr lang="en-US" sz="1800" b="0" i="1" smtClean="0">
                            <a:solidFill>
                              <a:srgbClr val="FF0000"/>
                            </a:solidFill>
                            <a:latin typeface="Cambria Math" panose="02040503050406030204" pitchFamily="18" charset="0"/>
                          </a:rPr>
                        </m:ctrlPr>
                      </m:sSubPr>
                      <m:e>
                        <m:r>
                          <a:rPr lang="en-US" sz="1800" b="0" i="1" smtClean="0">
                            <a:solidFill>
                              <a:srgbClr val="FF0000"/>
                            </a:solidFill>
                            <a:latin typeface="Cambria Math" panose="02040503050406030204" pitchFamily="18" charset="0"/>
                          </a:rPr>
                          <m:t>𝑎</m:t>
                        </m:r>
                      </m:e>
                      <m:sub>
                        <m:r>
                          <a:rPr lang="en-US" sz="1800" b="0" i="1" smtClean="0">
                            <a:solidFill>
                              <a:srgbClr val="FF0000"/>
                            </a:solidFill>
                            <a:latin typeface="Cambria Math" panose="02040503050406030204" pitchFamily="18" charset="0"/>
                          </a:rPr>
                          <m:t>1</m:t>
                        </m:r>
                      </m:sub>
                    </m:s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solidFill>
                              <a:srgbClr val="FF0000"/>
                            </a:solidFill>
                            <a:latin typeface="Cambria Math" panose="02040503050406030204" pitchFamily="18" charset="0"/>
                          </a:rPr>
                        </m:ctrlPr>
                      </m:sSubPr>
                      <m:e>
                        <m:r>
                          <a:rPr lang="en-US" sz="1800" b="0" i="1" smtClean="0">
                            <a:solidFill>
                              <a:srgbClr val="FF0000"/>
                            </a:solidFill>
                            <a:latin typeface="Cambria Math" panose="02040503050406030204" pitchFamily="18" charset="0"/>
                          </a:rPr>
                          <m:t>𝑎</m:t>
                        </m:r>
                      </m:e>
                      <m:sub>
                        <m:r>
                          <a:rPr lang="en-US" sz="1800" b="0" i="1" smtClean="0">
                            <a:solidFill>
                              <a:srgbClr val="FF0000"/>
                            </a:solidFill>
                            <a:latin typeface="Cambria Math" panose="02040503050406030204" pitchFamily="18" charset="0"/>
                          </a:rPr>
                          <m:t>𝑛</m:t>
                        </m:r>
                      </m:sub>
                    </m:s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𝑛</m:t>
                        </m:r>
                      </m:sub>
                    </m:sSub>
                    <m:r>
                      <a:rPr lang="en-US" sz="1800" b="0" i="1" smtClean="0">
                        <a:latin typeface="Cambria Math" panose="02040503050406030204" pitchFamily="18" charset="0"/>
                      </a:rPr>
                      <m:t>+</m:t>
                    </m:r>
                    <m:r>
                      <a:rPr lang="en-US" sz="1800" b="0" i="1" smtClean="0">
                        <a:solidFill>
                          <a:srgbClr val="FF0000"/>
                        </a:solidFill>
                        <a:latin typeface="Cambria Math" panose="02040503050406030204" pitchFamily="18" charset="0"/>
                      </a:rPr>
                      <m:t>𝑏</m:t>
                    </m:r>
                    <m:r>
                      <a:rPr lang="en-US" sz="1800" b="0" i="1" smtClean="0">
                        <a:latin typeface="Cambria Math" panose="02040503050406030204" pitchFamily="18" charset="0"/>
                      </a:rPr>
                      <m:t>=</m:t>
                    </m:r>
                    <m:r>
                      <a:rPr lang="en-US" sz="1800" b="0" i="1" smtClean="0">
                        <a:latin typeface="Cambria Math" panose="02040503050406030204" pitchFamily="18" charset="0"/>
                      </a:rPr>
                      <m:t>𝑦</m:t>
                    </m:r>
                  </m:oMath>
                </a14:m>
                <a:endParaRPr lang="en-US" sz="1800" dirty="0"/>
              </a:p>
              <a:p>
                <a:pPr lvl="1"/>
                <a:r>
                  <a:rPr lang="en-US" sz="1800" dirty="0"/>
                  <a:t>Multi-response (multiple dependent): </a:t>
                </a:r>
                <a:endParaRPr lang="en-US" sz="2000" dirty="0"/>
              </a:p>
            </p:txBody>
          </p:sp>
        </mc:Choice>
        <mc:Fallback>
          <p:sp>
            <p:nvSpPr>
              <p:cNvPr id="3" name="Content Placeholder 2">
                <a:extLst>
                  <a:ext uri="{FF2B5EF4-FFF2-40B4-BE49-F238E27FC236}">
                    <a16:creationId xmlns:a16="http://schemas.microsoft.com/office/drawing/2014/main" id="{13E488F2-FCC8-4A98-A4E4-114BC22EC7B3}"/>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754" t="-2009"/>
                </a:stretch>
              </a:blipFill>
            </p:spPr>
            <p:txBody>
              <a:bodyPr/>
              <a:lstStyle/>
              <a:p>
                <a:r>
                  <a:rPr lang="en-US">
                    <a:noFill/>
                  </a:rPr>
                  <a:t> </a:t>
                </a:r>
              </a:p>
            </p:txBody>
          </p:sp>
        </mc:Fallback>
      </mc:AlternateContent>
    </p:spTree>
    <p:extLst>
      <p:ext uri="{BB962C8B-B14F-4D97-AF65-F5344CB8AC3E}">
        <p14:creationId xmlns:p14="http://schemas.microsoft.com/office/powerpoint/2010/main" val="235069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459B8-5B6E-4AE4-9BAC-02B2E89130F7}"/>
              </a:ext>
            </a:extLst>
          </p:cNvPr>
          <p:cNvSpPr>
            <a:spLocks noGrp="1"/>
          </p:cNvSpPr>
          <p:nvPr>
            <p:ph type="title"/>
          </p:nvPr>
        </p:nvSpPr>
        <p:spPr>
          <a:xfrm>
            <a:off x="669035" y="360729"/>
            <a:ext cx="10853927" cy="1170247"/>
          </a:xfrm>
        </p:spPr>
        <p:txBody>
          <a:bodyPr>
            <a:normAutofit/>
          </a:bodyPr>
          <a:lstStyle/>
          <a:p>
            <a:r>
              <a:rPr lang="en-US" sz="4000" dirty="0">
                <a:effectLst>
                  <a:outerShdw blurRad="38100" dist="38100" dir="2700000" algn="tl">
                    <a:srgbClr val="000000">
                      <a:alpha val="43137"/>
                    </a:srgbClr>
                  </a:outerShdw>
                </a:effectLst>
              </a:rPr>
              <a:t>Linear Regression</a:t>
            </a:r>
            <a:br>
              <a:rPr lang="en-US" sz="4000" dirty="0">
                <a:effectLst>
                  <a:outerShdw blurRad="38100" dist="38100" dir="2700000" algn="tl">
                    <a:srgbClr val="000000">
                      <a:alpha val="43137"/>
                    </a:srgbClr>
                  </a:outerShdw>
                </a:effectLst>
              </a:rPr>
            </a:br>
            <a:r>
              <a:rPr lang="en-US" sz="2200" dirty="0">
                <a:effectLst>
                  <a:outerShdw blurRad="38100" dist="38100" dir="2700000" algn="tl">
                    <a:srgbClr val="000000">
                      <a:alpha val="43137"/>
                    </a:srgbClr>
                  </a:outerShdw>
                </a:effectLst>
              </a:rPr>
              <a:t>I. Univariate and evaluation metrics (regression_1_linear.ipynb, Section 1.1)</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56C665-0151-4055-A12C-841E1F96DB55}"/>
                  </a:ext>
                </a:extLst>
              </p:cNvPr>
              <p:cNvSpPr txBox="1"/>
              <p:nvPr/>
            </p:nvSpPr>
            <p:spPr>
              <a:xfrm>
                <a:off x="669037" y="1819374"/>
                <a:ext cx="5426964" cy="4447884"/>
              </a:xfrm>
              <a:prstGeom prst="rect">
                <a:avLst/>
              </a:prstGeom>
              <a:noFill/>
            </p:spPr>
            <p:txBody>
              <a:bodyPr wrap="square" rtlCol="0">
                <a:spAutoFit/>
              </a:bodyPr>
              <a:lstStyle/>
              <a:p>
                <a:pPr marL="0" indent="0">
                  <a:buNone/>
                </a:pPr>
                <a:r>
                  <a:rPr lang="en-US" sz="1800" dirty="0">
                    <a:effectLst>
                      <a:outerShdw blurRad="38100" dist="38100" dir="2700000" algn="tl">
                        <a:srgbClr val="000000">
                          <a:alpha val="43137"/>
                        </a:srgbClr>
                      </a:outerShdw>
                    </a:effectLst>
                  </a:rPr>
                  <a:t>Formula: </a:t>
                </a:r>
                <a14:m>
                  <m:oMath xmlns:m="http://schemas.openxmlformats.org/officeDocument/2006/math">
                    <m:r>
                      <a:rPr lang="en-US" sz="1800" b="0" i="1" smtClean="0">
                        <a:solidFill>
                          <a:schemeClr val="tx1"/>
                        </a:solidFill>
                        <a:latin typeface="Cambria Math" panose="02040503050406030204" pitchFamily="18" charset="0"/>
                        <a:ea typeface="Cambria Math" panose="02040503050406030204" pitchFamily="18" charset="0"/>
                      </a:rPr>
                      <m:t>𝑎𝑥</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𝑏</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𝑦</m:t>
                    </m:r>
                  </m:oMath>
                </a14:m>
                <a:endParaRPr lang="en-US" sz="1800" dirty="0">
                  <a:solidFill>
                    <a:schemeClr val="tx1"/>
                  </a:solidFill>
                </a:endParaRPr>
              </a:p>
              <a:p>
                <a:pPr marL="0" indent="0">
                  <a:buNone/>
                </a:pPr>
                <a:r>
                  <a:rPr lang="en-US" sz="1800" dirty="0">
                    <a:effectLst>
                      <a:outerShdw blurRad="38100" dist="38100" dir="2700000" algn="tl">
                        <a:srgbClr val="000000">
                          <a:alpha val="43137"/>
                        </a:srgbClr>
                      </a:outerShdw>
                    </a:effectLst>
                  </a:rPr>
                  <a:t>Data: </a:t>
                </a:r>
                <a:r>
                  <a:rPr lang="en-US" sz="1800" dirty="0"/>
                  <a:t>A sequence of input-output pairs </a:t>
                </a:r>
                <a14:m>
                  <m:oMath xmlns:m="http://schemas.openxmlformats.org/officeDocument/2006/math">
                    <m:d>
                      <m:dPr>
                        <m:ctrlPr>
                          <a:rPr lang="en-US" sz="1800" i="1" dirty="0" smtClean="0">
                            <a:latin typeface="Cambria Math" panose="02040503050406030204" pitchFamily="18" charset="0"/>
                          </a:rPr>
                        </m:ctrlPr>
                      </m:dPr>
                      <m:e>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𝑥</m:t>
                            </m:r>
                          </m:e>
                          <m:sub>
                            <m:r>
                              <a:rPr lang="en-US" sz="1800" i="1" dirty="0" smtClean="0">
                                <a:latin typeface="Cambria Math" panose="02040503050406030204" pitchFamily="18" charset="0"/>
                              </a:rPr>
                              <m:t>1</m:t>
                            </m:r>
                          </m:sub>
                        </m:sSub>
                        <m:r>
                          <a:rPr lang="en-US" sz="1800" i="1" dirty="0" smtClean="0">
                            <a:latin typeface="Cambria Math" panose="02040503050406030204" pitchFamily="18" charset="0"/>
                          </a:rPr>
                          <m:t>, </m:t>
                        </m:r>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𝑦</m:t>
                            </m:r>
                          </m:e>
                          <m:sub>
                            <m:r>
                              <a:rPr lang="en-US" sz="1800" i="1" dirty="0" smtClean="0">
                                <a:latin typeface="Cambria Math" panose="02040503050406030204" pitchFamily="18" charset="0"/>
                              </a:rPr>
                              <m:t>1</m:t>
                            </m:r>
                          </m:sub>
                        </m:sSub>
                      </m:e>
                    </m:d>
                    <m:r>
                      <a:rPr lang="en-US" sz="1800" i="1" dirty="0" smtClean="0">
                        <a:latin typeface="Cambria Math" panose="02040503050406030204" pitchFamily="18" charset="0"/>
                      </a:rPr>
                      <m:t>,</m:t>
                    </m:r>
                    <m:r>
                      <a:rPr lang="en-US" sz="1800" b="0" i="1" dirty="0" smtClean="0">
                        <a:latin typeface="Cambria Math" panose="02040503050406030204" pitchFamily="18" charset="0"/>
                      </a:rPr>
                      <m:t>…, </m:t>
                    </m:r>
                    <m:d>
                      <m:dPr>
                        <m:ctrlPr>
                          <a:rPr lang="en-US" sz="1800" b="0" i="1" dirty="0" smtClean="0">
                            <a:latin typeface="Cambria Math" panose="02040503050406030204" pitchFamily="18" charset="0"/>
                          </a:rPr>
                        </m:ctrlPr>
                      </m:dPr>
                      <m:e>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𝑥</m:t>
                            </m:r>
                          </m:e>
                          <m:sub>
                            <m:r>
                              <a:rPr lang="en-US" sz="1800" b="0" i="1" dirty="0" smtClean="0">
                                <a:latin typeface="Cambria Math" panose="02040503050406030204" pitchFamily="18" charset="0"/>
                              </a:rPr>
                              <m:t>𝑛</m:t>
                            </m:r>
                          </m:sub>
                        </m:sSub>
                        <m:r>
                          <a:rPr lang="en-US" sz="1800" b="0" i="1" dirty="0" smtClean="0">
                            <a:latin typeface="Cambria Math" panose="02040503050406030204" pitchFamily="18" charset="0"/>
                          </a:rPr>
                          <m:t>, </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𝑦</m:t>
                            </m:r>
                          </m:e>
                          <m:sub>
                            <m:r>
                              <a:rPr lang="en-US" sz="1800" b="0" i="1" dirty="0" smtClean="0">
                                <a:latin typeface="Cambria Math" panose="02040503050406030204" pitchFamily="18" charset="0"/>
                              </a:rPr>
                              <m:t>𝑛</m:t>
                            </m:r>
                          </m:sub>
                        </m:sSub>
                      </m:e>
                    </m:d>
                    <m:r>
                      <a:rPr lang="en-US" sz="1800" b="0" i="1" dirty="0" smtClean="0">
                        <a:latin typeface="Cambria Math" panose="02040503050406030204" pitchFamily="18" charset="0"/>
                      </a:rPr>
                      <m:t>.</m:t>
                    </m:r>
                  </m:oMath>
                </a14:m>
                <a:endParaRPr lang="en-US" sz="1800" b="0" dirty="0"/>
              </a:p>
              <a:p>
                <a:pPr marL="0" indent="0">
                  <a:buNone/>
                </a:pPr>
                <a:r>
                  <a:rPr lang="en-US" sz="1800" dirty="0">
                    <a:effectLst>
                      <a:outerShdw blurRad="38100" dist="38100" dir="2700000" algn="tl">
                        <a:srgbClr val="000000">
                          <a:alpha val="43137"/>
                        </a:srgbClr>
                      </a:outerShdw>
                    </a:effectLst>
                  </a:rPr>
                  <a:t>Goal:  </a:t>
                </a:r>
                <a:r>
                  <a:rPr lang="en-US" sz="1800" dirty="0"/>
                  <a:t>Find </a:t>
                </a:r>
                <a14:m>
                  <m:oMath xmlns:m="http://schemas.openxmlformats.org/officeDocument/2006/math">
                    <m:r>
                      <a:rPr lang="en-US" sz="1800" i="1" dirty="0" smtClean="0">
                        <a:latin typeface="Cambria Math" panose="02040503050406030204" pitchFamily="18" charset="0"/>
                      </a:rPr>
                      <m:t>𝑎</m:t>
                    </m:r>
                  </m:oMath>
                </a14:m>
                <a:r>
                  <a:rPr lang="en-US" sz="1800" dirty="0"/>
                  <a:t> and </a:t>
                </a:r>
                <a14:m>
                  <m:oMath xmlns:m="http://schemas.openxmlformats.org/officeDocument/2006/math">
                    <m:r>
                      <a:rPr lang="en-US" sz="1800" i="1" dirty="0" smtClean="0">
                        <a:latin typeface="Cambria Math" panose="02040503050406030204" pitchFamily="18" charset="0"/>
                      </a:rPr>
                      <m:t>𝑏</m:t>
                    </m:r>
                  </m:oMath>
                </a14:m>
                <a:r>
                  <a:rPr lang="en-US" sz="1800" dirty="0"/>
                  <a:t> such at the </a:t>
                </a:r>
                <a:r>
                  <a:rPr lang="en-US" sz="1800" dirty="0">
                    <a:solidFill>
                      <a:schemeClr val="accent2"/>
                    </a:solidFill>
                  </a:rPr>
                  <a:t>mean squared error (MSE)</a:t>
                </a:r>
                <a:r>
                  <a:rPr lang="en-US" sz="1800" dirty="0"/>
                  <a:t> is minimized. </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𝑀𝑆𝐸</m:t>
                      </m:r>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m:t>
                          </m:r>
                        </m:num>
                        <m:den>
                          <m:r>
                            <a:rPr lang="en-US" sz="1800" b="0" i="1" smtClean="0">
                              <a:latin typeface="Cambria Math" panose="02040503050406030204" pitchFamily="18" charset="0"/>
                              <a:ea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𝑏</m:t>
                                  </m:r>
                                </m:e>
                              </m:d>
                            </m:e>
                            <m:sup>
                              <m:r>
                                <a:rPr lang="en-US" b="0" i="1" smtClean="0">
                                  <a:latin typeface="Cambria Math" panose="02040503050406030204" pitchFamily="18" charset="0"/>
                                </a:rPr>
                                <m:t>2</m:t>
                              </m:r>
                            </m:sup>
                          </m:sSup>
                        </m:e>
                      </m:nary>
                    </m:oMath>
                  </m:oMathPara>
                </a14:m>
                <a:endParaRPr lang="en-US" sz="1800" dirty="0"/>
              </a:p>
              <a:p>
                <a:endParaRPr lang="en-US" dirty="0"/>
              </a:p>
              <a:p>
                <a:r>
                  <a:rPr lang="en-US" sz="1800" dirty="0">
                    <a:solidFill>
                      <a:srgbClr val="FF0000"/>
                    </a:solidFill>
                    <a:effectLst>
                      <a:outerShdw blurRad="38100" dist="38100" dir="2700000" algn="tl">
                        <a:srgbClr val="000000">
                          <a:alpha val="43137"/>
                        </a:srgbClr>
                      </a:outerShdw>
                    </a:effectLst>
                  </a:rPr>
                  <a:t>Loss function: </a:t>
                </a:r>
                <a14:m>
                  <m:oMath xmlns:m="http://schemas.openxmlformats.org/officeDocument/2006/math">
                    <m:r>
                      <a:rPr lang="en-US" b="0" i="1" smtClean="0">
                        <a:latin typeface="Cambria Math" panose="02040503050406030204" pitchFamily="18" charset="0"/>
                      </a:rPr>
                      <m:t>𝐿</m:t>
                    </m:r>
                    <m:r>
                      <a:rPr lang="en-US" b="0" i="0"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𝑏</m:t>
                                </m:r>
                              </m:e>
                            </m:d>
                          </m:e>
                          <m:sup>
                            <m:r>
                              <a:rPr lang="en-US" b="0" i="1" smtClean="0">
                                <a:latin typeface="Cambria Math" panose="02040503050406030204" pitchFamily="18" charset="0"/>
                              </a:rPr>
                              <m:t>2</m:t>
                            </m:r>
                          </m:sup>
                        </m:sSup>
                      </m:e>
                    </m:nary>
                  </m:oMath>
                </a14:m>
                <a:endParaRPr lang="en-US" sz="1800" dirty="0">
                  <a:effectLst>
                    <a:outerShdw blurRad="38100" dist="38100" dir="2700000" algn="tl">
                      <a:srgbClr val="000000">
                        <a:alpha val="43137"/>
                      </a:srgbClr>
                    </a:outerShdw>
                  </a:effectLst>
                </a:endParaRPr>
              </a:p>
              <a:p>
                <a:r>
                  <a:rPr lang="en-US" sz="1800" dirty="0">
                    <a:effectLst>
                      <a:outerShdw blurRad="38100" dist="38100" dir="2700000" algn="tl">
                        <a:srgbClr val="000000">
                          <a:alpha val="43137"/>
                        </a:srgbClr>
                      </a:outerShdw>
                    </a:effectLst>
                  </a:rPr>
                  <a:t>Analytic solution: </a:t>
                </a:r>
                <a:r>
                  <a:rPr lang="en-US" sz="1800" dirty="0"/>
                  <a:t>Find </a:t>
                </a:r>
                <a14:m>
                  <m:oMath xmlns:m="http://schemas.openxmlformats.org/officeDocument/2006/math">
                    <m:acc>
                      <m:accPr>
                        <m:chr m:val="̂"/>
                        <m:ctrlPr>
                          <a:rPr lang="en-US" sz="1800" i="1" dirty="0" smtClean="0">
                            <a:latin typeface="Cambria Math" panose="02040503050406030204" pitchFamily="18" charset="0"/>
                          </a:rPr>
                        </m:ctrlPr>
                      </m:accPr>
                      <m:e>
                        <m:r>
                          <a:rPr lang="en-US" sz="1800" b="0" i="1" dirty="0" smtClean="0">
                            <a:latin typeface="Cambria Math" panose="02040503050406030204" pitchFamily="18" charset="0"/>
                          </a:rPr>
                          <m:t>𝑎</m:t>
                        </m:r>
                      </m:e>
                    </m:acc>
                  </m:oMath>
                </a14:m>
                <a:r>
                  <a:rPr lang="en-US" sz="1800" dirty="0"/>
                  <a:t> and </a:t>
                </a:r>
                <a14:m>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𝑏</m:t>
                        </m:r>
                      </m:e>
                    </m:acc>
                  </m:oMath>
                </a14:m>
                <a:r>
                  <a:rPr lang="en-US" sz="1800" dirty="0"/>
                  <a:t>, such that </a:t>
                </a:r>
                <a14:m>
                  <m:oMath xmlns:m="http://schemas.openxmlformats.org/officeDocument/2006/math">
                    <m:f>
                      <m:fPr>
                        <m:ctrlPr>
                          <a:rPr lang="en-US" sz="1800" b="0" i="1" smtClean="0">
                            <a:latin typeface="Cambria Math" panose="02040503050406030204" pitchFamily="18" charset="0"/>
                            <a:ea typeface="Cambria Math" panose="02040503050406030204" pitchFamily="18" charset="0"/>
                          </a:rPr>
                        </m:ctrlPr>
                      </m:fPr>
                      <m:num>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𝐿</m:t>
                        </m:r>
                      </m:num>
                      <m:den>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𝑎</m:t>
                        </m:r>
                      </m:den>
                    </m:f>
                    <m:r>
                      <a:rPr lang="en-US" sz="1800"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den>
                    </m:f>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acc>
                        <m:accPr>
                          <m:chr m:val="̂"/>
                          <m:ctrlPr>
                            <a:rPr lang="en-US" sz="1800" i="1" smtClean="0">
                              <a:effectLst/>
                              <a:latin typeface="Cambria Math" panose="02040503050406030204" pitchFamily="18" charset="0"/>
                            </a:rPr>
                          </m:ctrlPr>
                        </m:accPr>
                        <m:e>
                          <m:r>
                            <a:rPr lang="en-US" sz="1800" b="0" i="1" smtClean="0">
                              <a:effectLst/>
                              <a:latin typeface="Cambria Math" panose="02040503050406030204" pitchFamily="18" charset="0"/>
                            </a:rPr>
                            <m:t>𝑎</m:t>
                          </m:r>
                        </m:e>
                      </m:acc>
                      <m:r>
                        <a:rPr lang="en-US" sz="1800" b="0" i="1" smtClean="0">
                          <a:effectLst/>
                          <a:latin typeface="Cambria Math" panose="02040503050406030204" pitchFamily="18" charset="0"/>
                        </a:rPr>
                        <m:t>= </m:t>
                      </m:r>
                      <m:f>
                        <m:fPr>
                          <m:ctrlPr>
                            <a:rPr lang="en-US" sz="1800" b="0" i="1" smtClean="0">
                              <a:effectLst/>
                              <a:latin typeface="Cambria Math" panose="02040503050406030204" pitchFamily="18" charset="0"/>
                            </a:rPr>
                          </m:ctrlPr>
                        </m:fPr>
                        <m:num>
                          <m:nary>
                            <m:naryPr>
                              <m:chr m:val="∑"/>
                              <m:subHide m:val="on"/>
                              <m:supHide m:val="on"/>
                              <m:ctrlPr>
                                <a:rPr lang="en-US" sz="1800" b="0" i="1" smtClean="0">
                                  <a:effectLst/>
                                  <a:latin typeface="Cambria Math" panose="02040503050406030204" pitchFamily="18" charset="0"/>
                                </a:rPr>
                              </m:ctrlPr>
                            </m:naryPr>
                            <m:sub/>
                            <m:sup/>
                            <m:e>
                              <m:sSub>
                                <m:sSubPr>
                                  <m:ctrlPr>
                                    <a:rPr lang="en-US" sz="1800" b="0" i="1" smtClean="0">
                                      <a:effectLst/>
                                      <a:latin typeface="Cambria Math" panose="02040503050406030204" pitchFamily="18" charset="0"/>
                                    </a:rPr>
                                  </m:ctrlPr>
                                </m:sSubPr>
                                <m:e>
                                  <m:r>
                                    <a:rPr lang="en-US" sz="1800" b="0" i="1" smtClean="0">
                                      <a:effectLst/>
                                      <a:latin typeface="Cambria Math" panose="02040503050406030204" pitchFamily="18" charset="0"/>
                                    </a:rPr>
                                    <m:t>𝑥</m:t>
                                  </m:r>
                                </m:e>
                                <m:sub>
                                  <m:r>
                                    <a:rPr lang="en-US" sz="1800" b="0" i="1" smtClean="0">
                                      <a:effectLst/>
                                      <a:latin typeface="Cambria Math" panose="02040503050406030204" pitchFamily="18" charset="0"/>
                                    </a:rPr>
                                    <m:t>𝑖</m:t>
                                  </m:r>
                                </m:sub>
                              </m:sSub>
                            </m:e>
                          </m:nary>
                          <m:nary>
                            <m:naryPr>
                              <m:chr m:val="∑"/>
                              <m:subHide m:val="on"/>
                              <m:supHide m:val="on"/>
                              <m:ctrlPr>
                                <a:rPr lang="en-US" i="1">
                                  <a:effectLst/>
                                  <a:latin typeface="Cambria Math" panose="02040503050406030204" pitchFamily="18" charset="0"/>
                                </a:rPr>
                              </m:ctrlPr>
                            </m:naryPr>
                            <m:sub/>
                            <m:sup/>
                            <m:e>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𝑦</m:t>
                                  </m:r>
                                </m:e>
                                <m:sub>
                                  <m:r>
                                    <a:rPr lang="en-US" b="0" i="1" smtClean="0">
                                      <a:effectLst/>
                                      <a:latin typeface="Cambria Math" panose="02040503050406030204" pitchFamily="18" charset="0"/>
                                    </a:rPr>
                                    <m:t>𝑖</m:t>
                                  </m:r>
                                </m:sub>
                              </m:sSub>
                            </m:e>
                          </m:nary>
                          <m:r>
                            <a:rPr lang="en-US" b="0" i="1" smtClean="0">
                              <a:effectLst/>
                              <a:latin typeface="Cambria Math" panose="02040503050406030204" pitchFamily="18" charset="0"/>
                            </a:rPr>
                            <m:t>−</m:t>
                          </m:r>
                          <m:r>
                            <a:rPr lang="en-US" b="0" i="1" smtClean="0">
                              <a:effectLst/>
                              <a:latin typeface="Cambria Math" panose="02040503050406030204" pitchFamily="18" charset="0"/>
                            </a:rPr>
                            <m:t>𝑛</m:t>
                          </m:r>
                          <m:nary>
                            <m:naryPr>
                              <m:chr m:val="∑"/>
                              <m:subHide m:val="on"/>
                              <m:supHide m:val="on"/>
                              <m:ctrlPr>
                                <a:rPr lang="en-US" i="1">
                                  <a:effectLst/>
                                  <a:latin typeface="Cambria Math" panose="02040503050406030204" pitchFamily="18" charset="0"/>
                                </a:rPr>
                              </m:ctrlPr>
                            </m:naryPr>
                            <m:sub/>
                            <m:sup/>
                            <m:e>
                              <m:sSub>
                                <m:sSubPr>
                                  <m:ctrlPr>
                                    <a:rPr lang="en-US" i="1">
                                      <a:effectLst/>
                                      <a:latin typeface="Cambria Math" panose="02040503050406030204" pitchFamily="18" charset="0"/>
                                    </a:rPr>
                                  </m:ctrlPr>
                                </m:sSubPr>
                                <m:e>
                                  <m:r>
                                    <a:rPr lang="en-US" i="1">
                                      <a:effectLst/>
                                      <a:latin typeface="Cambria Math" panose="02040503050406030204" pitchFamily="18" charset="0"/>
                                    </a:rPr>
                                    <m:t>𝑥</m:t>
                                  </m:r>
                                </m:e>
                                <m:sub>
                                  <m:r>
                                    <a:rPr lang="en-US" i="1">
                                      <a:effectLst/>
                                      <a:latin typeface="Cambria Math" panose="02040503050406030204" pitchFamily="18" charset="0"/>
                                    </a:rPr>
                                    <m:t>𝑖</m:t>
                                  </m:r>
                                </m:sub>
                              </m:sSub>
                            </m:e>
                          </m:nary>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𝑦</m:t>
                              </m:r>
                            </m:e>
                            <m:sub>
                              <m:r>
                                <a:rPr lang="en-US" b="0" i="1" smtClean="0">
                                  <a:effectLst/>
                                  <a:latin typeface="Cambria Math" panose="02040503050406030204" pitchFamily="18" charset="0"/>
                                </a:rPr>
                                <m:t>𝑖</m:t>
                              </m:r>
                            </m:sub>
                          </m:sSub>
                        </m:num>
                        <m:den>
                          <m:sSup>
                            <m:sSupPr>
                              <m:ctrlPr>
                                <a:rPr lang="en-US" sz="1800" b="0" i="1" smtClean="0">
                                  <a:effectLst/>
                                  <a:latin typeface="Cambria Math" panose="02040503050406030204" pitchFamily="18" charset="0"/>
                                </a:rPr>
                              </m:ctrlPr>
                            </m:sSupPr>
                            <m:e>
                              <m:d>
                                <m:dPr>
                                  <m:ctrlPr>
                                    <a:rPr lang="en-US" sz="1800" b="0" i="1" smtClean="0">
                                      <a:effectLst/>
                                      <a:latin typeface="Cambria Math" panose="02040503050406030204" pitchFamily="18" charset="0"/>
                                    </a:rPr>
                                  </m:ctrlPr>
                                </m:dPr>
                                <m:e>
                                  <m:nary>
                                    <m:naryPr>
                                      <m:chr m:val="∑"/>
                                      <m:subHide m:val="on"/>
                                      <m:supHide m:val="on"/>
                                      <m:ctrlPr>
                                        <a:rPr lang="en-US" sz="1800" b="0" i="1" smtClean="0">
                                          <a:effectLst/>
                                          <a:latin typeface="Cambria Math" panose="02040503050406030204" pitchFamily="18" charset="0"/>
                                        </a:rPr>
                                      </m:ctrlPr>
                                    </m:naryPr>
                                    <m:sub/>
                                    <m:sup/>
                                    <m:e>
                                      <m:sSub>
                                        <m:sSubPr>
                                          <m:ctrlPr>
                                            <a:rPr lang="en-US" sz="1800" b="0" i="1" smtClean="0">
                                              <a:effectLst/>
                                              <a:latin typeface="Cambria Math" panose="02040503050406030204" pitchFamily="18" charset="0"/>
                                            </a:rPr>
                                          </m:ctrlPr>
                                        </m:sSubPr>
                                        <m:e>
                                          <m:r>
                                            <a:rPr lang="en-US" sz="1800" b="0" i="1" smtClean="0">
                                              <a:effectLst/>
                                              <a:latin typeface="Cambria Math" panose="02040503050406030204" pitchFamily="18" charset="0"/>
                                            </a:rPr>
                                            <m:t>𝑥</m:t>
                                          </m:r>
                                        </m:e>
                                        <m:sub>
                                          <m:r>
                                            <a:rPr lang="en-US" sz="1800" b="0" i="1" smtClean="0">
                                              <a:effectLst/>
                                              <a:latin typeface="Cambria Math" panose="02040503050406030204" pitchFamily="18" charset="0"/>
                                            </a:rPr>
                                            <m:t>𝑖</m:t>
                                          </m:r>
                                        </m:sub>
                                      </m:sSub>
                                    </m:e>
                                  </m:nary>
                                </m:e>
                              </m:d>
                            </m:e>
                            <m:sup>
                              <m:r>
                                <a:rPr lang="en-US" sz="1800" b="0" i="1" smtClean="0">
                                  <a:effectLst/>
                                  <a:latin typeface="Cambria Math" panose="02040503050406030204" pitchFamily="18" charset="0"/>
                                </a:rPr>
                                <m:t>2</m:t>
                              </m:r>
                            </m:sup>
                          </m:sSup>
                          <m:r>
                            <a:rPr lang="en-US" sz="1800" b="0" i="1" smtClean="0">
                              <a:effectLst/>
                              <a:latin typeface="Cambria Math" panose="02040503050406030204" pitchFamily="18" charset="0"/>
                            </a:rPr>
                            <m:t> −</m:t>
                          </m:r>
                          <m:r>
                            <a:rPr lang="en-US" sz="1800" b="0" i="1" smtClean="0">
                              <a:effectLst/>
                              <a:latin typeface="Cambria Math" panose="02040503050406030204" pitchFamily="18" charset="0"/>
                            </a:rPr>
                            <m:t>𝑛</m:t>
                          </m:r>
                          <m:nary>
                            <m:naryPr>
                              <m:chr m:val="∑"/>
                              <m:subHide m:val="on"/>
                              <m:supHide m:val="on"/>
                              <m:ctrlPr>
                                <a:rPr lang="en-US" sz="1800" b="0" i="1" smtClean="0">
                                  <a:effectLst/>
                                  <a:latin typeface="Cambria Math" panose="02040503050406030204" pitchFamily="18" charset="0"/>
                                </a:rPr>
                              </m:ctrlPr>
                            </m:naryPr>
                            <m:sub/>
                            <m:sup/>
                            <m:e>
                              <m:sSubSup>
                                <m:sSubSupPr>
                                  <m:ctrlPr>
                                    <a:rPr lang="en-US" sz="1800" b="0" i="1" smtClean="0">
                                      <a:effectLst/>
                                      <a:latin typeface="Cambria Math" panose="02040503050406030204" pitchFamily="18" charset="0"/>
                                    </a:rPr>
                                  </m:ctrlPr>
                                </m:sSubSupPr>
                                <m:e>
                                  <m:r>
                                    <a:rPr lang="en-US" sz="1800" b="0" i="1" smtClean="0">
                                      <a:effectLst/>
                                      <a:latin typeface="Cambria Math" panose="02040503050406030204" pitchFamily="18" charset="0"/>
                                    </a:rPr>
                                    <m:t>𝑥</m:t>
                                  </m:r>
                                </m:e>
                                <m:sub>
                                  <m:r>
                                    <a:rPr lang="en-US" sz="1800" b="0" i="1" smtClean="0">
                                      <a:effectLst/>
                                      <a:latin typeface="Cambria Math" panose="02040503050406030204" pitchFamily="18" charset="0"/>
                                    </a:rPr>
                                    <m:t>𝑖</m:t>
                                  </m:r>
                                </m:sub>
                                <m:sup>
                                  <m:r>
                                    <a:rPr lang="en-US" sz="1800" b="0" i="1" smtClean="0">
                                      <a:effectLst/>
                                      <a:latin typeface="Cambria Math" panose="02040503050406030204" pitchFamily="18" charset="0"/>
                                    </a:rPr>
                                    <m:t>2</m:t>
                                  </m:r>
                                </m:sup>
                              </m:sSubSup>
                            </m:e>
                          </m:nary>
                        </m:den>
                      </m:f>
                    </m:oMath>
                  </m:oMathPara>
                </a14:m>
                <a:endParaRPr lang="en-US" sz="1800" dirty="0">
                  <a:effectLst/>
                </a:endParaRPr>
              </a:p>
              <a:p>
                <a:pPr algn="ctr"/>
                <a14:m>
                  <m:oMathPara xmlns:m="http://schemas.openxmlformats.org/officeDocument/2006/math">
                    <m:oMathParaPr>
                      <m:jc m:val="centerGroup"/>
                    </m:oMathParaPr>
                    <m:oMath xmlns:m="http://schemas.openxmlformats.org/officeDocument/2006/math">
                      <m:acc>
                        <m:accPr>
                          <m:chr m:val="̂"/>
                          <m:ctrlPr>
                            <a:rPr lang="en-US" sz="1800" i="1" smtClean="0">
                              <a:effectLst/>
                              <a:latin typeface="Cambria Math" panose="02040503050406030204" pitchFamily="18" charset="0"/>
                            </a:rPr>
                          </m:ctrlPr>
                        </m:accPr>
                        <m:e>
                          <m:r>
                            <a:rPr lang="en-US" sz="1800" b="0" i="1" smtClean="0">
                              <a:effectLst/>
                              <a:latin typeface="Cambria Math" panose="02040503050406030204" pitchFamily="18" charset="0"/>
                            </a:rPr>
                            <m:t>𝑏</m:t>
                          </m:r>
                        </m:e>
                      </m:acc>
                      <m:r>
                        <a:rPr lang="en-US" sz="1800" b="0" i="1" smtClean="0">
                          <a:effectLst/>
                          <a:latin typeface="Cambria Math" panose="02040503050406030204" pitchFamily="18" charset="0"/>
                        </a:rPr>
                        <m:t>=</m:t>
                      </m:r>
                      <m:f>
                        <m:fPr>
                          <m:ctrlPr>
                            <a:rPr lang="en-US" sz="1800" b="0" i="1" smtClean="0">
                              <a:effectLst/>
                              <a:latin typeface="Cambria Math" panose="02040503050406030204" pitchFamily="18" charset="0"/>
                            </a:rPr>
                          </m:ctrlPr>
                        </m:fPr>
                        <m:num>
                          <m:nary>
                            <m:naryPr>
                              <m:chr m:val="∑"/>
                              <m:subHide m:val="on"/>
                              <m:supHide m:val="on"/>
                              <m:ctrlPr>
                                <a:rPr lang="en-US" sz="1800" b="0" i="1" smtClean="0">
                                  <a:effectLst/>
                                  <a:latin typeface="Cambria Math" panose="02040503050406030204" pitchFamily="18" charset="0"/>
                                </a:rPr>
                              </m:ctrlPr>
                            </m:naryPr>
                            <m:sub/>
                            <m:sup/>
                            <m:e>
                              <m:sSub>
                                <m:sSubPr>
                                  <m:ctrlPr>
                                    <a:rPr lang="en-US" sz="1800" b="0" i="1" smtClean="0">
                                      <a:effectLst/>
                                      <a:latin typeface="Cambria Math" panose="02040503050406030204" pitchFamily="18" charset="0"/>
                                    </a:rPr>
                                  </m:ctrlPr>
                                </m:sSubPr>
                                <m:e>
                                  <m:r>
                                    <a:rPr lang="en-US" sz="1800" b="0" i="1" smtClean="0">
                                      <a:effectLst/>
                                      <a:latin typeface="Cambria Math" panose="02040503050406030204" pitchFamily="18" charset="0"/>
                                    </a:rPr>
                                    <m:t>𝑥</m:t>
                                  </m:r>
                                </m:e>
                                <m:sub>
                                  <m:r>
                                    <a:rPr lang="en-US" sz="1800" b="0" i="1" smtClean="0">
                                      <a:effectLst/>
                                      <a:latin typeface="Cambria Math" panose="02040503050406030204" pitchFamily="18" charset="0"/>
                                    </a:rPr>
                                    <m:t>𝑖</m:t>
                                  </m:r>
                                </m:sub>
                              </m:sSub>
                            </m:e>
                          </m:nary>
                          <m:nary>
                            <m:naryPr>
                              <m:chr m:val="∑"/>
                              <m:subHide m:val="on"/>
                              <m:supHide m:val="on"/>
                              <m:ctrlPr>
                                <a:rPr lang="en-US" i="1">
                                  <a:effectLst/>
                                  <a:latin typeface="Cambria Math" panose="02040503050406030204" pitchFamily="18" charset="0"/>
                                </a:rPr>
                              </m:ctrlPr>
                            </m:naryPr>
                            <m:sub/>
                            <m:sup/>
                            <m:e>
                              <m:sSub>
                                <m:sSubPr>
                                  <m:ctrlPr>
                                    <a:rPr lang="en-US" b="0" i="1" smtClean="0">
                                      <a:effectLst/>
                                      <a:latin typeface="Cambria Math" panose="02040503050406030204" pitchFamily="18" charset="0"/>
                                    </a:rPr>
                                  </m:ctrlPr>
                                </m:sSubPr>
                                <m:e>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𝑥</m:t>
                                      </m:r>
                                    </m:e>
                                    <m:sub>
                                      <m:r>
                                        <a:rPr lang="en-US" b="0" i="1" smtClean="0">
                                          <a:effectLst/>
                                          <a:latin typeface="Cambria Math" panose="02040503050406030204" pitchFamily="18" charset="0"/>
                                        </a:rPr>
                                        <m:t>𝑖</m:t>
                                      </m:r>
                                    </m:sub>
                                  </m:sSub>
                                  <m:r>
                                    <a:rPr lang="en-US" b="0" i="1" smtClean="0">
                                      <a:effectLst/>
                                      <a:latin typeface="Cambria Math" panose="02040503050406030204" pitchFamily="18" charset="0"/>
                                    </a:rPr>
                                    <m:t>𝑦</m:t>
                                  </m:r>
                                </m:e>
                                <m:sub>
                                  <m:r>
                                    <a:rPr lang="en-US" b="0" i="1" smtClean="0">
                                      <a:effectLst/>
                                      <a:latin typeface="Cambria Math" panose="02040503050406030204" pitchFamily="18" charset="0"/>
                                    </a:rPr>
                                    <m:t>𝑖</m:t>
                                  </m:r>
                                </m:sub>
                              </m:sSub>
                            </m:e>
                          </m:nary>
                          <m:r>
                            <a:rPr lang="en-US" b="0" i="1" smtClean="0">
                              <a:effectLst/>
                              <a:latin typeface="Cambria Math" panose="02040503050406030204" pitchFamily="18" charset="0"/>
                            </a:rPr>
                            <m:t>−</m:t>
                          </m:r>
                          <m:nary>
                            <m:naryPr>
                              <m:chr m:val="∑"/>
                              <m:subHide m:val="on"/>
                              <m:supHide m:val="on"/>
                              <m:ctrlPr>
                                <a:rPr lang="en-US" i="1">
                                  <a:effectLst/>
                                  <a:latin typeface="Cambria Math" panose="02040503050406030204" pitchFamily="18" charset="0"/>
                                </a:rPr>
                              </m:ctrlPr>
                            </m:naryPr>
                            <m:sub/>
                            <m:sup/>
                            <m:e>
                              <m:sSubSup>
                                <m:sSubSupPr>
                                  <m:ctrlPr>
                                    <a:rPr lang="en-US" b="0" i="1" smtClean="0">
                                      <a:effectLst/>
                                      <a:latin typeface="Cambria Math" panose="02040503050406030204" pitchFamily="18" charset="0"/>
                                    </a:rPr>
                                  </m:ctrlPr>
                                </m:sSubSupPr>
                                <m:e>
                                  <m:r>
                                    <a:rPr lang="en-US" i="1">
                                      <a:effectLst/>
                                      <a:latin typeface="Cambria Math" panose="02040503050406030204" pitchFamily="18" charset="0"/>
                                    </a:rPr>
                                    <m:t>𝑥</m:t>
                                  </m:r>
                                </m:e>
                                <m:sub>
                                  <m:r>
                                    <a:rPr lang="en-US" i="1">
                                      <a:effectLst/>
                                      <a:latin typeface="Cambria Math" panose="02040503050406030204" pitchFamily="18" charset="0"/>
                                    </a:rPr>
                                    <m:t>𝑖</m:t>
                                  </m:r>
                                </m:sub>
                                <m:sup>
                                  <m:r>
                                    <a:rPr lang="en-US" b="0" i="1" smtClean="0">
                                      <a:effectLst/>
                                      <a:latin typeface="Cambria Math" panose="02040503050406030204" pitchFamily="18" charset="0"/>
                                    </a:rPr>
                                    <m:t>2</m:t>
                                  </m:r>
                                </m:sup>
                              </m:sSubSup>
                              <m:r>
                                <a:rPr lang="en-US" b="0" i="1" smtClean="0">
                                  <a:effectLst/>
                                  <a:latin typeface="Cambria Math" panose="02040503050406030204" pitchFamily="18" charset="0"/>
                                </a:rPr>
                                <m:t> </m:t>
                              </m:r>
                              <m:nary>
                                <m:naryPr>
                                  <m:chr m:val="∑"/>
                                  <m:subHide m:val="on"/>
                                  <m:supHide m:val="on"/>
                                  <m:ctrlPr>
                                    <a:rPr lang="en-US" b="0" i="1" smtClean="0">
                                      <a:effectLst/>
                                      <a:latin typeface="Cambria Math" panose="02040503050406030204" pitchFamily="18" charset="0"/>
                                    </a:rPr>
                                  </m:ctrlPr>
                                </m:naryPr>
                                <m:sub/>
                                <m:sup/>
                                <m:e>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𝑦</m:t>
                                      </m:r>
                                    </m:e>
                                    <m:sub>
                                      <m:r>
                                        <a:rPr lang="en-US" b="0" i="1" smtClean="0">
                                          <a:effectLst/>
                                          <a:latin typeface="Cambria Math" panose="02040503050406030204" pitchFamily="18" charset="0"/>
                                        </a:rPr>
                                        <m:t>𝑖</m:t>
                                      </m:r>
                                    </m:sub>
                                  </m:sSub>
                                </m:e>
                              </m:nary>
                            </m:e>
                          </m:nary>
                        </m:num>
                        <m:den>
                          <m:sSup>
                            <m:sSupPr>
                              <m:ctrlPr>
                                <a:rPr lang="en-US" sz="1800" b="0" i="1" smtClean="0">
                                  <a:effectLst/>
                                  <a:latin typeface="Cambria Math" panose="02040503050406030204" pitchFamily="18" charset="0"/>
                                </a:rPr>
                              </m:ctrlPr>
                            </m:sSupPr>
                            <m:e>
                              <m:d>
                                <m:dPr>
                                  <m:ctrlPr>
                                    <a:rPr lang="en-US" sz="1800" b="0" i="1" smtClean="0">
                                      <a:effectLst/>
                                      <a:latin typeface="Cambria Math" panose="02040503050406030204" pitchFamily="18" charset="0"/>
                                    </a:rPr>
                                  </m:ctrlPr>
                                </m:dPr>
                                <m:e>
                                  <m:nary>
                                    <m:naryPr>
                                      <m:chr m:val="∑"/>
                                      <m:subHide m:val="on"/>
                                      <m:supHide m:val="on"/>
                                      <m:ctrlPr>
                                        <a:rPr lang="en-US" sz="1800" b="0" i="1" smtClean="0">
                                          <a:effectLst/>
                                          <a:latin typeface="Cambria Math" panose="02040503050406030204" pitchFamily="18" charset="0"/>
                                        </a:rPr>
                                      </m:ctrlPr>
                                    </m:naryPr>
                                    <m:sub/>
                                    <m:sup/>
                                    <m:e>
                                      <m:sSub>
                                        <m:sSubPr>
                                          <m:ctrlPr>
                                            <a:rPr lang="en-US" sz="1800" b="0" i="1" smtClean="0">
                                              <a:effectLst/>
                                              <a:latin typeface="Cambria Math" panose="02040503050406030204" pitchFamily="18" charset="0"/>
                                            </a:rPr>
                                          </m:ctrlPr>
                                        </m:sSubPr>
                                        <m:e>
                                          <m:r>
                                            <a:rPr lang="en-US" sz="1800" b="0" i="1" smtClean="0">
                                              <a:effectLst/>
                                              <a:latin typeface="Cambria Math" panose="02040503050406030204" pitchFamily="18" charset="0"/>
                                            </a:rPr>
                                            <m:t>𝑥</m:t>
                                          </m:r>
                                        </m:e>
                                        <m:sub>
                                          <m:r>
                                            <a:rPr lang="en-US" sz="1800" b="0" i="1" smtClean="0">
                                              <a:effectLst/>
                                              <a:latin typeface="Cambria Math" panose="02040503050406030204" pitchFamily="18" charset="0"/>
                                            </a:rPr>
                                            <m:t>𝑖</m:t>
                                          </m:r>
                                        </m:sub>
                                      </m:sSub>
                                    </m:e>
                                  </m:nary>
                                </m:e>
                              </m:d>
                            </m:e>
                            <m:sup>
                              <m:r>
                                <a:rPr lang="en-US" sz="1800" b="0" i="1" smtClean="0">
                                  <a:effectLst/>
                                  <a:latin typeface="Cambria Math" panose="02040503050406030204" pitchFamily="18" charset="0"/>
                                </a:rPr>
                                <m:t>2</m:t>
                              </m:r>
                            </m:sup>
                          </m:sSup>
                          <m:r>
                            <a:rPr lang="en-US" sz="1800" b="0" i="1" smtClean="0">
                              <a:effectLst/>
                              <a:latin typeface="Cambria Math" panose="02040503050406030204" pitchFamily="18" charset="0"/>
                            </a:rPr>
                            <m:t> −</m:t>
                          </m:r>
                          <m:r>
                            <a:rPr lang="en-US" sz="1800" b="0" i="1" smtClean="0">
                              <a:effectLst/>
                              <a:latin typeface="Cambria Math" panose="02040503050406030204" pitchFamily="18" charset="0"/>
                            </a:rPr>
                            <m:t>𝑛</m:t>
                          </m:r>
                          <m:nary>
                            <m:naryPr>
                              <m:chr m:val="∑"/>
                              <m:subHide m:val="on"/>
                              <m:supHide m:val="on"/>
                              <m:ctrlPr>
                                <a:rPr lang="en-US" sz="1800" b="0" i="1" smtClean="0">
                                  <a:effectLst/>
                                  <a:latin typeface="Cambria Math" panose="02040503050406030204" pitchFamily="18" charset="0"/>
                                </a:rPr>
                              </m:ctrlPr>
                            </m:naryPr>
                            <m:sub/>
                            <m:sup/>
                            <m:e>
                              <m:sSubSup>
                                <m:sSubSupPr>
                                  <m:ctrlPr>
                                    <a:rPr lang="en-US" sz="1800" b="0" i="1" smtClean="0">
                                      <a:effectLst/>
                                      <a:latin typeface="Cambria Math" panose="02040503050406030204" pitchFamily="18" charset="0"/>
                                    </a:rPr>
                                  </m:ctrlPr>
                                </m:sSubSupPr>
                                <m:e>
                                  <m:r>
                                    <a:rPr lang="en-US" sz="1800" b="0" i="1" smtClean="0">
                                      <a:effectLst/>
                                      <a:latin typeface="Cambria Math" panose="02040503050406030204" pitchFamily="18" charset="0"/>
                                    </a:rPr>
                                    <m:t>𝑥</m:t>
                                  </m:r>
                                </m:e>
                                <m:sub>
                                  <m:r>
                                    <a:rPr lang="en-US" sz="1800" b="0" i="1" smtClean="0">
                                      <a:effectLst/>
                                      <a:latin typeface="Cambria Math" panose="02040503050406030204" pitchFamily="18" charset="0"/>
                                    </a:rPr>
                                    <m:t>𝑖</m:t>
                                  </m:r>
                                </m:sub>
                                <m:sup>
                                  <m:r>
                                    <a:rPr lang="en-US" sz="1800" b="0" i="1" smtClean="0">
                                      <a:effectLst/>
                                      <a:latin typeface="Cambria Math" panose="02040503050406030204" pitchFamily="18" charset="0"/>
                                    </a:rPr>
                                    <m:t>2</m:t>
                                  </m:r>
                                </m:sup>
                              </m:sSubSup>
                            </m:e>
                          </m:nary>
                        </m:den>
                      </m:f>
                    </m:oMath>
                  </m:oMathPara>
                </a14:m>
                <a:endParaRPr lang="en-US" sz="1800" dirty="0">
                  <a:effectLst>
                    <a:outerShdw blurRad="38100" dist="38100" dir="2700000" algn="tl">
                      <a:srgbClr val="000000">
                        <a:alpha val="43137"/>
                      </a:srgbClr>
                    </a:outerShdw>
                  </a:effectLst>
                </a:endParaRPr>
              </a:p>
            </p:txBody>
          </p:sp>
        </mc:Choice>
        <mc:Fallback xmlns="">
          <p:sp>
            <p:nvSpPr>
              <p:cNvPr id="4" name="TextBox 3">
                <a:extLst>
                  <a:ext uri="{FF2B5EF4-FFF2-40B4-BE49-F238E27FC236}">
                    <a16:creationId xmlns:a16="http://schemas.microsoft.com/office/drawing/2014/main" id="{E056C665-0151-4055-A12C-841E1F96DB55}"/>
                  </a:ext>
                </a:extLst>
              </p:cNvPr>
              <p:cNvSpPr txBox="1">
                <a:spLocks noRot="1" noChangeAspect="1" noMove="1" noResize="1" noEditPoints="1" noAdjustHandles="1" noChangeArrowheads="1" noChangeShapeType="1" noTextEdit="1"/>
              </p:cNvSpPr>
              <p:nvPr/>
            </p:nvSpPr>
            <p:spPr>
              <a:xfrm>
                <a:off x="669037" y="1819374"/>
                <a:ext cx="5426964" cy="4447884"/>
              </a:xfrm>
              <a:prstGeom prst="rect">
                <a:avLst/>
              </a:prstGeom>
              <a:blipFill>
                <a:blip r:embed="rId2"/>
                <a:stretch>
                  <a:fillRect l="-1124" t="-8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A34F219-A7B0-406B-A3C3-F531025D5C71}"/>
                  </a:ext>
                </a:extLst>
              </p:cNvPr>
              <p:cNvSpPr txBox="1"/>
              <p:nvPr/>
            </p:nvSpPr>
            <p:spPr>
              <a:xfrm>
                <a:off x="6095998" y="1837662"/>
                <a:ext cx="5426964" cy="4659609"/>
              </a:xfrm>
              <a:custGeom>
                <a:avLst/>
                <a:gdLst>
                  <a:gd name="connsiteX0" fmla="*/ 0 w 5426964"/>
                  <a:gd name="connsiteY0" fmla="*/ 0 h 4659609"/>
                  <a:gd name="connsiteX1" fmla="*/ 651236 w 5426964"/>
                  <a:gd name="connsiteY1" fmla="*/ 0 h 4659609"/>
                  <a:gd name="connsiteX2" fmla="*/ 1193932 w 5426964"/>
                  <a:gd name="connsiteY2" fmla="*/ 0 h 4659609"/>
                  <a:gd name="connsiteX3" fmla="*/ 1790898 w 5426964"/>
                  <a:gd name="connsiteY3" fmla="*/ 0 h 4659609"/>
                  <a:gd name="connsiteX4" fmla="*/ 2225055 w 5426964"/>
                  <a:gd name="connsiteY4" fmla="*/ 0 h 4659609"/>
                  <a:gd name="connsiteX5" fmla="*/ 2767752 w 5426964"/>
                  <a:gd name="connsiteY5" fmla="*/ 0 h 4659609"/>
                  <a:gd name="connsiteX6" fmla="*/ 3147639 w 5426964"/>
                  <a:gd name="connsiteY6" fmla="*/ 0 h 4659609"/>
                  <a:gd name="connsiteX7" fmla="*/ 3581796 w 5426964"/>
                  <a:gd name="connsiteY7" fmla="*/ 0 h 4659609"/>
                  <a:gd name="connsiteX8" fmla="*/ 4070223 w 5426964"/>
                  <a:gd name="connsiteY8" fmla="*/ 0 h 4659609"/>
                  <a:gd name="connsiteX9" fmla="*/ 4721459 w 5426964"/>
                  <a:gd name="connsiteY9" fmla="*/ 0 h 4659609"/>
                  <a:gd name="connsiteX10" fmla="*/ 5426964 w 5426964"/>
                  <a:gd name="connsiteY10" fmla="*/ 0 h 4659609"/>
                  <a:gd name="connsiteX11" fmla="*/ 5426964 w 5426964"/>
                  <a:gd name="connsiteY11" fmla="*/ 675643 h 4659609"/>
                  <a:gd name="connsiteX12" fmla="*/ 5426964 w 5426964"/>
                  <a:gd name="connsiteY12" fmla="*/ 1164902 h 4659609"/>
                  <a:gd name="connsiteX13" fmla="*/ 5426964 w 5426964"/>
                  <a:gd name="connsiteY13" fmla="*/ 1654161 h 4659609"/>
                  <a:gd name="connsiteX14" fmla="*/ 5426964 w 5426964"/>
                  <a:gd name="connsiteY14" fmla="*/ 2236612 h 4659609"/>
                  <a:gd name="connsiteX15" fmla="*/ 5426964 w 5426964"/>
                  <a:gd name="connsiteY15" fmla="*/ 2865660 h 4659609"/>
                  <a:gd name="connsiteX16" fmla="*/ 5426964 w 5426964"/>
                  <a:gd name="connsiteY16" fmla="*/ 3354918 h 4659609"/>
                  <a:gd name="connsiteX17" fmla="*/ 5426964 w 5426964"/>
                  <a:gd name="connsiteY17" fmla="*/ 3844177 h 4659609"/>
                  <a:gd name="connsiteX18" fmla="*/ 5426964 w 5426964"/>
                  <a:gd name="connsiteY18" fmla="*/ 4659609 h 4659609"/>
                  <a:gd name="connsiteX19" fmla="*/ 4884268 w 5426964"/>
                  <a:gd name="connsiteY19" fmla="*/ 4659609 h 4659609"/>
                  <a:gd name="connsiteX20" fmla="*/ 4450110 w 5426964"/>
                  <a:gd name="connsiteY20" fmla="*/ 4659609 h 4659609"/>
                  <a:gd name="connsiteX21" fmla="*/ 4070223 w 5426964"/>
                  <a:gd name="connsiteY21" fmla="*/ 4659609 h 4659609"/>
                  <a:gd name="connsiteX22" fmla="*/ 3636066 w 5426964"/>
                  <a:gd name="connsiteY22" fmla="*/ 4659609 h 4659609"/>
                  <a:gd name="connsiteX23" fmla="*/ 3201909 w 5426964"/>
                  <a:gd name="connsiteY23" fmla="*/ 4659609 h 4659609"/>
                  <a:gd name="connsiteX24" fmla="*/ 2550673 w 5426964"/>
                  <a:gd name="connsiteY24" fmla="*/ 4659609 h 4659609"/>
                  <a:gd name="connsiteX25" fmla="*/ 2062246 w 5426964"/>
                  <a:gd name="connsiteY25" fmla="*/ 4659609 h 4659609"/>
                  <a:gd name="connsiteX26" fmla="*/ 1573820 w 5426964"/>
                  <a:gd name="connsiteY26" fmla="*/ 4659609 h 4659609"/>
                  <a:gd name="connsiteX27" fmla="*/ 1031123 w 5426964"/>
                  <a:gd name="connsiteY27" fmla="*/ 4659609 h 4659609"/>
                  <a:gd name="connsiteX28" fmla="*/ 488427 w 5426964"/>
                  <a:gd name="connsiteY28" fmla="*/ 4659609 h 4659609"/>
                  <a:gd name="connsiteX29" fmla="*/ 0 w 5426964"/>
                  <a:gd name="connsiteY29" fmla="*/ 4659609 h 4659609"/>
                  <a:gd name="connsiteX30" fmla="*/ 0 w 5426964"/>
                  <a:gd name="connsiteY30" fmla="*/ 4123754 h 4659609"/>
                  <a:gd name="connsiteX31" fmla="*/ 0 w 5426964"/>
                  <a:gd name="connsiteY31" fmla="*/ 3448111 h 4659609"/>
                  <a:gd name="connsiteX32" fmla="*/ 0 w 5426964"/>
                  <a:gd name="connsiteY32" fmla="*/ 3005448 h 4659609"/>
                  <a:gd name="connsiteX33" fmla="*/ 0 w 5426964"/>
                  <a:gd name="connsiteY33" fmla="*/ 2329805 h 4659609"/>
                  <a:gd name="connsiteX34" fmla="*/ 0 w 5426964"/>
                  <a:gd name="connsiteY34" fmla="*/ 1840546 h 4659609"/>
                  <a:gd name="connsiteX35" fmla="*/ 0 w 5426964"/>
                  <a:gd name="connsiteY35" fmla="*/ 1164902 h 4659609"/>
                  <a:gd name="connsiteX36" fmla="*/ 0 w 5426964"/>
                  <a:gd name="connsiteY36" fmla="*/ 629047 h 4659609"/>
                  <a:gd name="connsiteX37" fmla="*/ 0 w 5426964"/>
                  <a:gd name="connsiteY37" fmla="*/ 0 h 465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426964" h="4659609" fill="none" extrusionOk="0">
                    <a:moveTo>
                      <a:pt x="0" y="0"/>
                    </a:moveTo>
                    <a:cubicBezTo>
                      <a:pt x="249317" y="-20580"/>
                      <a:pt x="384770" y="56484"/>
                      <a:pt x="651236" y="0"/>
                    </a:cubicBezTo>
                    <a:cubicBezTo>
                      <a:pt x="917702" y="-56484"/>
                      <a:pt x="985177" y="1675"/>
                      <a:pt x="1193932" y="0"/>
                    </a:cubicBezTo>
                    <a:cubicBezTo>
                      <a:pt x="1402687" y="-1675"/>
                      <a:pt x="1565763" y="62107"/>
                      <a:pt x="1790898" y="0"/>
                    </a:cubicBezTo>
                    <a:cubicBezTo>
                      <a:pt x="2016033" y="-62107"/>
                      <a:pt x="2023077" y="45352"/>
                      <a:pt x="2225055" y="0"/>
                    </a:cubicBezTo>
                    <a:cubicBezTo>
                      <a:pt x="2427033" y="-45352"/>
                      <a:pt x="2557747" y="43155"/>
                      <a:pt x="2767752" y="0"/>
                    </a:cubicBezTo>
                    <a:cubicBezTo>
                      <a:pt x="2977757" y="-43155"/>
                      <a:pt x="3021744" y="33917"/>
                      <a:pt x="3147639" y="0"/>
                    </a:cubicBezTo>
                    <a:cubicBezTo>
                      <a:pt x="3273534" y="-33917"/>
                      <a:pt x="3492510" y="43276"/>
                      <a:pt x="3581796" y="0"/>
                    </a:cubicBezTo>
                    <a:cubicBezTo>
                      <a:pt x="3671082" y="-43276"/>
                      <a:pt x="3843177" y="21516"/>
                      <a:pt x="4070223" y="0"/>
                    </a:cubicBezTo>
                    <a:cubicBezTo>
                      <a:pt x="4297269" y="-21516"/>
                      <a:pt x="4538992" y="57442"/>
                      <a:pt x="4721459" y="0"/>
                    </a:cubicBezTo>
                    <a:cubicBezTo>
                      <a:pt x="4903926" y="-57442"/>
                      <a:pt x="5119848" y="55343"/>
                      <a:pt x="5426964" y="0"/>
                    </a:cubicBezTo>
                    <a:cubicBezTo>
                      <a:pt x="5471507" y="260461"/>
                      <a:pt x="5370256" y="366004"/>
                      <a:pt x="5426964" y="675643"/>
                    </a:cubicBezTo>
                    <a:cubicBezTo>
                      <a:pt x="5483672" y="985282"/>
                      <a:pt x="5403333" y="1009492"/>
                      <a:pt x="5426964" y="1164902"/>
                    </a:cubicBezTo>
                    <a:cubicBezTo>
                      <a:pt x="5450595" y="1320312"/>
                      <a:pt x="5426097" y="1444916"/>
                      <a:pt x="5426964" y="1654161"/>
                    </a:cubicBezTo>
                    <a:cubicBezTo>
                      <a:pt x="5427831" y="1863406"/>
                      <a:pt x="5398395" y="1986337"/>
                      <a:pt x="5426964" y="2236612"/>
                    </a:cubicBezTo>
                    <a:cubicBezTo>
                      <a:pt x="5455533" y="2486887"/>
                      <a:pt x="5418314" y="2696206"/>
                      <a:pt x="5426964" y="2865660"/>
                    </a:cubicBezTo>
                    <a:cubicBezTo>
                      <a:pt x="5435614" y="3035114"/>
                      <a:pt x="5420815" y="3189992"/>
                      <a:pt x="5426964" y="3354918"/>
                    </a:cubicBezTo>
                    <a:cubicBezTo>
                      <a:pt x="5433113" y="3519844"/>
                      <a:pt x="5396636" y="3650438"/>
                      <a:pt x="5426964" y="3844177"/>
                    </a:cubicBezTo>
                    <a:cubicBezTo>
                      <a:pt x="5457292" y="4037916"/>
                      <a:pt x="5338388" y="4479398"/>
                      <a:pt x="5426964" y="4659609"/>
                    </a:cubicBezTo>
                    <a:cubicBezTo>
                      <a:pt x="5237110" y="4670024"/>
                      <a:pt x="5016452" y="4649072"/>
                      <a:pt x="4884268" y="4659609"/>
                    </a:cubicBezTo>
                    <a:cubicBezTo>
                      <a:pt x="4752084" y="4670146"/>
                      <a:pt x="4600899" y="4622321"/>
                      <a:pt x="4450110" y="4659609"/>
                    </a:cubicBezTo>
                    <a:cubicBezTo>
                      <a:pt x="4299321" y="4696897"/>
                      <a:pt x="4154279" y="4638713"/>
                      <a:pt x="4070223" y="4659609"/>
                    </a:cubicBezTo>
                    <a:cubicBezTo>
                      <a:pt x="3986167" y="4680505"/>
                      <a:pt x="3793074" y="4627350"/>
                      <a:pt x="3636066" y="4659609"/>
                    </a:cubicBezTo>
                    <a:cubicBezTo>
                      <a:pt x="3479058" y="4691868"/>
                      <a:pt x="3316942" y="4623772"/>
                      <a:pt x="3201909" y="4659609"/>
                    </a:cubicBezTo>
                    <a:cubicBezTo>
                      <a:pt x="3086876" y="4695446"/>
                      <a:pt x="2851385" y="4620149"/>
                      <a:pt x="2550673" y="4659609"/>
                    </a:cubicBezTo>
                    <a:cubicBezTo>
                      <a:pt x="2249961" y="4699069"/>
                      <a:pt x="2300513" y="4601112"/>
                      <a:pt x="2062246" y="4659609"/>
                    </a:cubicBezTo>
                    <a:cubicBezTo>
                      <a:pt x="1823979" y="4718106"/>
                      <a:pt x="1758393" y="4616172"/>
                      <a:pt x="1573820" y="4659609"/>
                    </a:cubicBezTo>
                    <a:cubicBezTo>
                      <a:pt x="1389247" y="4703046"/>
                      <a:pt x="1216694" y="4603767"/>
                      <a:pt x="1031123" y="4659609"/>
                    </a:cubicBezTo>
                    <a:cubicBezTo>
                      <a:pt x="845552" y="4715451"/>
                      <a:pt x="629712" y="4600465"/>
                      <a:pt x="488427" y="4659609"/>
                    </a:cubicBezTo>
                    <a:cubicBezTo>
                      <a:pt x="347142" y="4718753"/>
                      <a:pt x="198835" y="4644133"/>
                      <a:pt x="0" y="4659609"/>
                    </a:cubicBezTo>
                    <a:cubicBezTo>
                      <a:pt x="-39019" y="4524074"/>
                      <a:pt x="46534" y="4250022"/>
                      <a:pt x="0" y="4123754"/>
                    </a:cubicBezTo>
                    <a:cubicBezTo>
                      <a:pt x="-46534" y="3997486"/>
                      <a:pt x="2159" y="3593909"/>
                      <a:pt x="0" y="3448111"/>
                    </a:cubicBezTo>
                    <a:cubicBezTo>
                      <a:pt x="-2159" y="3302313"/>
                      <a:pt x="17088" y="3169249"/>
                      <a:pt x="0" y="3005448"/>
                    </a:cubicBezTo>
                    <a:cubicBezTo>
                      <a:pt x="-17088" y="2841647"/>
                      <a:pt x="35518" y="2525889"/>
                      <a:pt x="0" y="2329805"/>
                    </a:cubicBezTo>
                    <a:cubicBezTo>
                      <a:pt x="-35518" y="2133721"/>
                      <a:pt x="48273" y="2064764"/>
                      <a:pt x="0" y="1840546"/>
                    </a:cubicBezTo>
                    <a:cubicBezTo>
                      <a:pt x="-48273" y="1616328"/>
                      <a:pt x="40400" y="1364720"/>
                      <a:pt x="0" y="1164902"/>
                    </a:cubicBezTo>
                    <a:cubicBezTo>
                      <a:pt x="-40400" y="965084"/>
                      <a:pt x="46039" y="875982"/>
                      <a:pt x="0" y="629047"/>
                    </a:cubicBezTo>
                    <a:cubicBezTo>
                      <a:pt x="-46039" y="382112"/>
                      <a:pt x="43832" y="177153"/>
                      <a:pt x="0" y="0"/>
                    </a:cubicBezTo>
                    <a:close/>
                  </a:path>
                  <a:path w="5426964" h="4659609" stroke="0" extrusionOk="0">
                    <a:moveTo>
                      <a:pt x="0" y="0"/>
                    </a:moveTo>
                    <a:cubicBezTo>
                      <a:pt x="147820" y="-33207"/>
                      <a:pt x="307441" y="44052"/>
                      <a:pt x="434157" y="0"/>
                    </a:cubicBezTo>
                    <a:cubicBezTo>
                      <a:pt x="560873" y="-44052"/>
                      <a:pt x="689004" y="11000"/>
                      <a:pt x="814045" y="0"/>
                    </a:cubicBezTo>
                    <a:cubicBezTo>
                      <a:pt x="939086" y="-11000"/>
                      <a:pt x="1064114" y="5742"/>
                      <a:pt x="1248202" y="0"/>
                    </a:cubicBezTo>
                    <a:cubicBezTo>
                      <a:pt x="1432290" y="-5742"/>
                      <a:pt x="1486152" y="12565"/>
                      <a:pt x="1628089" y="0"/>
                    </a:cubicBezTo>
                    <a:cubicBezTo>
                      <a:pt x="1770026" y="-12565"/>
                      <a:pt x="1874821" y="23471"/>
                      <a:pt x="2116516" y="0"/>
                    </a:cubicBezTo>
                    <a:cubicBezTo>
                      <a:pt x="2358211" y="-23471"/>
                      <a:pt x="2469155" y="2318"/>
                      <a:pt x="2604943" y="0"/>
                    </a:cubicBezTo>
                    <a:cubicBezTo>
                      <a:pt x="2740731" y="-2318"/>
                      <a:pt x="2813891" y="5494"/>
                      <a:pt x="2984830" y="0"/>
                    </a:cubicBezTo>
                    <a:cubicBezTo>
                      <a:pt x="3155769" y="-5494"/>
                      <a:pt x="3319512" y="12973"/>
                      <a:pt x="3581796" y="0"/>
                    </a:cubicBezTo>
                    <a:cubicBezTo>
                      <a:pt x="3844080" y="-12973"/>
                      <a:pt x="3938527" y="50294"/>
                      <a:pt x="4124493" y="0"/>
                    </a:cubicBezTo>
                    <a:cubicBezTo>
                      <a:pt x="4310459" y="-50294"/>
                      <a:pt x="4462046" y="38565"/>
                      <a:pt x="4558650" y="0"/>
                    </a:cubicBezTo>
                    <a:cubicBezTo>
                      <a:pt x="4655254" y="-38565"/>
                      <a:pt x="5233973" y="97205"/>
                      <a:pt x="5426964" y="0"/>
                    </a:cubicBezTo>
                    <a:cubicBezTo>
                      <a:pt x="5451420" y="222418"/>
                      <a:pt x="5384360" y="283389"/>
                      <a:pt x="5426964" y="535855"/>
                    </a:cubicBezTo>
                    <a:cubicBezTo>
                      <a:pt x="5469568" y="788322"/>
                      <a:pt x="5409318" y="854889"/>
                      <a:pt x="5426964" y="1025114"/>
                    </a:cubicBezTo>
                    <a:cubicBezTo>
                      <a:pt x="5444610" y="1195339"/>
                      <a:pt x="5365462" y="1405227"/>
                      <a:pt x="5426964" y="1560969"/>
                    </a:cubicBezTo>
                    <a:cubicBezTo>
                      <a:pt x="5488466" y="1716712"/>
                      <a:pt x="5409828" y="1901245"/>
                      <a:pt x="5426964" y="2096824"/>
                    </a:cubicBezTo>
                    <a:cubicBezTo>
                      <a:pt x="5444100" y="2292404"/>
                      <a:pt x="5366119" y="2444734"/>
                      <a:pt x="5426964" y="2679275"/>
                    </a:cubicBezTo>
                    <a:cubicBezTo>
                      <a:pt x="5487809" y="2913816"/>
                      <a:pt x="5388553" y="2996006"/>
                      <a:pt x="5426964" y="3308322"/>
                    </a:cubicBezTo>
                    <a:cubicBezTo>
                      <a:pt x="5465375" y="3620638"/>
                      <a:pt x="5395926" y="3531085"/>
                      <a:pt x="5426964" y="3750985"/>
                    </a:cubicBezTo>
                    <a:cubicBezTo>
                      <a:pt x="5458002" y="3970885"/>
                      <a:pt x="5404670" y="4290905"/>
                      <a:pt x="5426964" y="4659609"/>
                    </a:cubicBezTo>
                    <a:cubicBezTo>
                      <a:pt x="5277021" y="4688666"/>
                      <a:pt x="5140465" y="4647203"/>
                      <a:pt x="4992807" y="4659609"/>
                    </a:cubicBezTo>
                    <a:cubicBezTo>
                      <a:pt x="4845149" y="4672015"/>
                      <a:pt x="4634605" y="4630558"/>
                      <a:pt x="4504380" y="4659609"/>
                    </a:cubicBezTo>
                    <a:cubicBezTo>
                      <a:pt x="4374155" y="4688660"/>
                      <a:pt x="4081368" y="4616780"/>
                      <a:pt x="3853144" y="4659609"/>
                    </a:cubicBezTo>
                    <a:cubicBezTo>
                      <a:pt x="3624920" y="4702438"/>
                      <a:pt x="3567233" y="4641863"/>
                      <a:pt x="3418987" y="4659609"/>
                    </a:cubicBezTo>
                    <a:cubicBezTo>
                      <a:pt x="3270741" y="4677355"/>
                      <a:pt x="2989768" y="4611284"/>
                      <a:pt x="2822021" y="4659609"/>
                    </a:cubicBezTo>
                    <a:cubicBezTo>
                      <a:pt x="2654274" y="4707934"/>
                      <a:pt x="2403537" y="4613282"/>
                      <a:pt x="2225055" y="4659609"/>
                    </a:cubicBezTo>
                    <a:cubicBezTo>
                      <a:pt x="2046573" y="4705936"/>
                      <a:pt x="1761267" y="4609594"/>
                      <a:pt x="1628089" y="4659609"/>
                    </a:cubicBezTo>
                    <a:cubicBezTo>
                      <a:pt x="1494911" y="4709624"/>
                      <a:pt x="1286401" y="4591947"/>
                      <a:pt x="976854" y="4659609"/>
                    </a:cubicBezTo>
                    <a:cubicBezTo>
                      <a:pt x="667307" y="4727271"/>
                      <a:pt x="640862" y="4627628"/>
                      <a:pt x="488427" y="4659609"/>
                    </a:cubicBezTo>
                    <a:cubicBezTo>
                      <a:pt x="335992" y="4691590"/>
                      <a:pt x="175424" y="4639203"/>
                      <a:pt x="0" y="4659609"/>
                    </a:cubicBezTo>
                    <a:cubicBezTo>
                      <a:pt x="-32436" y="4502575"/>
                      <a:pt x="2928" y="4326937"/>
                      <a:pt x="0" y="4216946"/>
                    </a:cubicBezTo>
                    <a:cubicBezTo>
                      <a:pt x="-2928" y="4106955"/>
                      <a:pt x="53571" y="3687862"/>
                      <a:pt x="0" y="3541303"/>
                    </a:cubicBezTo>
                    <a:cubicBezTo>
                      <a:pt x="-53571" y="3394744"/>
                      <a:pt x="37392" y="3084713"/>
                      <a:pt x="0" y="2865660"/>
                    </a:cubicBezTo>
                    <a:cubicBezTo>
                      <a:pt x="-37392" y="2646607"/>
                      <a:pt x="59135" y="2332652"/>
                      <a:pt x="0" y="2190016"/>
                    </a:cubicBezTo>
                    <a:cubicBezTo>
                      <a:pt x="-59135" y="2047380"/>
                      <a:pt x="17156" y="1837952"/>
                      <a:pt x="0" y="1700757"/>
                    </a:cubicBezTo>
                    <a:cubicBezTo>
                      <a:pt x="-17156" y="1563562"/>
                      <a:pt x="9114" y="1375836"/>
                      <a:pt x="0" y="1258094"/>
                    </a:cubicBezTo>
                    <a:cubicBezTo>
                      <a:pt x="-9114" y="1140352"/>
                      <a:pt x="64479" y="739118"/>
                      <a:pt x="0" y="582451"/>
                    </a:cubicBezTo>
                    <a:cubicBezTo>
                      <a:pt x="-64479" y="425784"/>
                      <a:pt x="997" y="226910"/>
                      <a:pt x="0" y="0"/>
                    </a:cubicBezTo>
                    <a:close/>
                  </a:path>
                </a:pathLst>
              </a:custGeom>
              <a:solidFill>
                <a:schemeClr val="accent6">
                  <a:lumMod val="20000"/>
                  <a:lumOff val="80000"/>
                </a:schemeClr>
              </a:solidFill>
              <a:ln>
                <a:solidFill>
                  <a:schemeClr val="tx1"/>
                </a:solidFill>
                <a:extLst>
                  <a:ext uri="{C807C97D-BFC1-408E-A445-0C87EB9F89A2}">
                    <ask:lineSketchStyleProps xmlns:ask="http://schemas.microsoft.com/office/drawing/2018/sketchyshapes" sd="3494829386">
                      <a:prstGeom prst="rect">
                        <a:avLst/>
                      </a:prstGeom>
                      <ask:type>
                        <ask:lineSketchScribble/>
                      </ask:type>
                    </ask:lineSketchStyleProps>
                  </a:ext>
                </a:extLst>
              </a:ln>
            </p:spPr>
            <p:txBody>
              <a:bodyPr wrap="square" rtlCol="0">
                <a:spAutoFit/>
              </a:bodyPr>
              <a:lstStyle/>
              <a:p>
                <a:r>
                  <a:rPr lang="en-US" sz="1600" dirty="0">
                    <a:effectLst>
                      <a:outerShdw blurRad="38100" dist="38100" dir="2700000" algn="tl">
                        <a:srgbClr val="000000">
                          <a:alpha val="43137"/>
                        </a:srgbClr>
                      </a:outerShdw>
                    </a:effectLst>
                  </a:rPr>
                  <a:t>How well does a regression work? </a:t>
                </a:r>
                <a:r>
                  <a:rPr lang="en-US" sz="1600" dirty="0"/>
                  <a:t>There are a few quantities that </a:t>
                </a:r>
                <a:r>
                  <a:rPr lang="en-US" sz="1600" b="0" i="0" dirty="0">
                    <a:solidFill>
                      <a:srgbClr val="202122"/>
                    </a:solidFill>
                    <a:effectLst/>
                  </a:rPr>
                  <a:t>measure how well the regression approximate the real data points. Let </a:t>
                </a:r>
                <a14:m>
                  <m:oMath xmlns:m="http://schemas.openxmlformats.org/officeDocument/2006/math">
                    <m:acc>
                      <m:accPr>
                        <m:chr m:val="̅"/>
                        <m:ctrlPr>
                          <a:rPr lang="en-US" sz="1600" b="0" i="1" smtClean="0">
                            <a:solidFill>
                              <a:srgbClr val="202122"/>
                            </a:solidFill>
                            <a:effectLst/>
                            <a:latin typeface="Cambria Math" panose="02040503050406030204" pitchFamily="18" charset="0"/>
                          </a:rPr>
                        </m:ctrlPr>
                      </m:accPr>
                      <m:e>
                        <m:r>
                          <a:rPr lang="en-US" sz="1600" b="0" i="1" smtClean="0">
                            <a:solidFill>
                              <a:srgbClr val="202122"/>
                            </a:solidFill>
                            <a:effectLst/>
                            <a:latin typeface="Cambria Math" panose="02040503050406030204" pitchFamily="18" charset="0"/>
                          </a:rPr>
                          <m:t>𝑦</m:t>
                        </m:r>
                      </m:e>
                    </m:acc>
                    <m:r>
                      <a:rPr lang="en-US" sz="1600" b="0" i="1" smtClean="0">
                        <a:solidFill>
                          <a:srgbClr val="202122"/>
                        </a:solidFill>
                        <a:effectLst/>
                        <a:latin typeface="Cambria Math" panose="02040503050406030204" pitchFamily="18" charset="0"/>
                      </a:rPr>
                      <m:t>=</m:t>
                    </m:r>
                    <m:f>
                      <m:fPr>
                        <m:ctrlPr>
                          <a:rPr lang="en-US" sz="1600" b="0" i="1" smtClean="0">
                            <a:solidFill>
                              <a:srgbClr val="202122"/>
                            </a:solidFill>
                            <a:effectLst/>
                            <a:latin typeface="Cambria Math" panose="02040503050406030204" pitchFamily="18" charset="0"/>
                          </a:rPr>
                        </m:ctrlPr>
                      </m:fPr>
                      <m:num>
                        <m:r>
                          <a:rPr lang="en-US" sz="1600" b="0" i="1" smtClean="0">
                            <a:solidFill>
                              <a:srgbClr val="202122"/>
                            </a:solidFill>
                            <a:effectLst/>
                            <a:latin typeface="Cambria Math" panose="02040503050406030204" pitchFamily="18" charset="0"/>
                          </a:rPr>
                          <m:t>1</m:t>
                        </m:r>
                      </m:num>
                      <m:den>
                        <m:r>
                          <a:rPr lang="en-US" sz="1600" b="0" i="1" smtClean="0">
                            <a:solidFill>
                              <a:srgbClr val="202122"/>
                            </a:solidFill>
                            <a:effectLst/>
                            <a:latin typeface="Cambria Math" panose="02040503050406030204" pitchFamily="18" charset="0"/>
                          </a:rPr>
                          <m:t>𝑛</m:t>
                        </m:r>
                      </m:den>
                    </m:f>
                    <m:nary>
                      <m:naryPr>
                        <m:chr m:val="∑"/>
                        <m:subHide m:val="on"/>
                        <m:supHide m:val="on"/>
                        <m:ctrlPr>
                          <a:rPr lang="en-US" sz="1600" b="0" i="1" smtClean="0">
                            <a:solidFill>
                              <a:srgbClr val="202122"/>
                            </a:solidFill>
                            <a:effectLst/>
                            <a:latin typeface="Cambria Math" panose="02040503050406030204" pitchFamily="18" charset="0"/>
                          </a:rPr>
                        </m:ctrlPr>
                      </m:naryPr>
                      <m:sub/>
                      <m:sup/>
                      <m:e>
                        <m:sSub>
                          <m:sSubPr>
                            <m:ctrlPr>
                              <a:rPr lang="en-US" sz="1600" b="0" i="1" smtClean="0">
                                <a:solidFill>
                                  <a:srgbClr val="202122"/>
                                </a:solidFill>
                                <a:effectLst/>
                                <a:latin typeface="Cambria Math" panose="02040503050406030204" pitchFamily="18" charset="0"/>
                              </a:rPr>
                            </m:ctrlPr>
                          </m:sSubPr>
                          <m:e>
                            <m:r>
                              <a:rPr lang="en-US" sz="1600" b="0" i="1" smtClean="0">
                                <a:solidFill>
                                  <a:srgbClr val="202122"/>
                                </a:solidFill>
                                <a:effectLst/>
                                <a:latin typeface="Cambria Math" panose="02040503050406030204" pitchFamily="18" charset="0"/>
                              </a:rPr>
                              <m:t>𝑦</m:t>
                            </m:r>
                          </m:e>
                          <m:sub>
                            <m:r>
                              <a:rPr lang="en-US" sz="1600" b="0" i="1" smtClean="0">
                                <a:solidFill>
                                  <a:srgbClr val="202122"/>
                                </a:solidFill>
                                <a:effectLst/>
                                <a:latin typeface="Cambria Math" panose="02040503050406030204" pitchFamily="18" charset="0"/>
                              </a:rPr>
                              <m:t>𝑖</m:t>
                            </m:r>
                          </m:sub>
                        </m:sSub>
                      </m:e>
                    </m:nary>
                  </m:oMath>
                </a14:m>
                <a:r>
                  <a:rPr lang="en-US" sz="1600" dirty="0"/>
                  <a:t>, </a:t>
                </a:r>
                <a14:m>
                  <m:oMath xmlns:m="http://schemas.openxmlformats.org/officeDocument/2006/math">
                    <m:acc>
                      <m:accPr>
                        <m:chr m:val="̅"/>
                        <m:ctrlPr>
                          <a:rPr lang="en-US" sz="1600" i="1">
                            <a:solidFill>
                              <a:srgbClr val="202122"/>
                            </a:solidFill>
                            <a:latin typeface="Cambria Math" panose="02040503050406030204" pitchFamily="18" charset="0"/>
                          </a:rPr>
                        </m:ctrlPr>
                      </m:accPr>
                      <m:e>
                        <m:r>
                          <a:rPr lang="en-US" sz="1600" b="0" i="1" smtClean="0">
                            <a:solidFill>
                              <a:srgbClr val="202122"/>
                            </a:solidFill>
                            <a:latin typeface="Cambria Math" panose="02040503050406030204" pitchFamily="18" charset="0"/>
                          </a:rPr>
                          <m:t>𝑥</m:t>
                        </m:r>
                      </m:e>
                    </m:acc>
                    <m:r>
                      <a:rPr lang="en-US" sz="1600" i="1">
                        <a:solidFill>
                          <a:srgbClr val="202122"/>
                        </a:solidFill>
                        <a:latin typeface="Cambria Math" panose="02040503050406030204" pitchFamily="18" charset="0"/>
                      </a:rPr>
                      <m:t>=</m:t>
                    </m:r>
                    <m:f>
                      <m:fPr>
                        <m:ctrlPr>
                          <a:rPr lang="en-US" sz="1600" i="1">
                            <a:solidFill>
                              <a:srgbClr val="202122"/>
                            </a:solidFill>
                            <a:latin typeface="Cambria Math" panose="02040503050406030204" pitchFamily="18" charset="0"/>
                          </a:rPr>
                        </m:ctrlPr>
                      </m:fPr>
                      <m:num>
                        <m:r>
                          <a:rPr lang="en-US" sz="1600" i="1">
                            <a:solidFill>
                              <a:srgbClr val="202122"/>
                            </a:solidFill>
                            <a:latin typeface="Cambria Math" panose="02040503050406030204" pitchFamily="18" charset="0"/>
                          </a:rPr>
                          <m:t>1</m:t>
                        </m:r>
                      </m:num>
                      <m:den>
                        <m:r>
                          <a:rPr lang="en-US" sz="1600" i="1">
                            <a:solidFill>
                              <a:srgbClr val="202122"/>
                            </a:solidFill>
                            <a:latin typeface="Cambria Math" panose="02040503050406030204" pitchFamily="18" charset="0"/>
                          </a:rPr>
                          <m:t>𝑛</m:t>
                        </m:r>
                      </m:den>
                    </m:f>
                    <m:nary>
                      <m:naryPr>
                        <m:chr m:val="∑"/>
                        <m:subHide m:val="on"/>
                        <m:supHide m:val="on"/>
                        <m:ctrlPr>
                          <a:rPr lang="en-US" sz="1600" i="1">
                            <a:solidFill>
                              <a:srgbClr val="202122"/>
                            </a:solidFill>
                            <a:latin typeface="Cambria Math" panose="02040503050406030204" pitchFamily="18" charset="0"/>
                          </a:rPr>
                        </m:ctrlPr>
                      </m:naryPr>
                      <m:sub/>
                      <m:sup/>
                      <m:e>
                        <m:sSub>
                          <m:sSubPr>
                            <m:ctrlPr>
                              <a:rPr lang="en-US" sz="1600" i="1">
                                <a:solidFill>
                                  <a:srgbClr val="202122"/>
                                </a:solidFill>
                                <a:latin typeface="Cambria Math" panose="02040503050406030204" pitchFamily="18" charset="0"/>
                              </a:rPr>
                            </m:ctrlPr>
                          </m:sSubPr>
                          <m:e>
                            <m:r>
                              <a:rPr lang="en-US" sz="1600" b="0" i="1" smtClean="0">
                                <a:solidFill>
                                  <a:srgbClr val="202122"/>
                                </a:solidFill>
                                <a:latin typeface="Cambria Math" panose="02040503050406030204" pitchFamily="18" charset="0"/>
                              </a:rPr>
                              <m:t>𝑥</m:t>
                            </m:r>
                          </m:e>
                          <m:sub>
                            <m:r>
                              <a:rPr lang="en-US" sz="1600" i="1">
                                <a:solidFill>
                                  <a:srgbClr val="202122"/>
                                </a:solidFill>
                                <a:latin typeface="Cambria Math" panose="02040503050406030204" pitchFamily="18" charset="0"/>
                              </a:rPr>
                              <m:t>𝑖</m:t>
                            </m:r>
                          </m:sub>
                        </m:sSub>
                      </m:e>
                    </m:nary>
                  </m:oMath>
                </a14:m>
                <a:r>
                  <a:rPr lang="en-US" sz="1600" dirty="0"/>
                  <a:t>, </a:t>
                </a:r>
                <a14:m>
                  <m:oMath xmlns:m="http://schemas.openxmlformats.org/officeDocument/2006/math">
                    <m:acc>
                      <m:accPr>
                        <m:chr m:val="̂"/>
                        <m:ctrlPr>
                          <a:rPr lang="en-US" sz="1600" i="1">
                            <a:solidFill>
                              <a:srgbClr val="202122"/>
                            </a:solidFill>
                            <a:latin typeface="Cambria Math" panose="02040503050406030204" pitchFamily="18" charset="0"/>
                          </a:rPr>
                        </m:ctrlPr>
                      </m:accPr>
                      <m:e>
                        <m:sSub>
                          <m:sSubPr>
                            <m:ctrlPr>
                              <a:rPr lang="en-US" sz="1600" i="1">
                                <a:solidFill>
                                  <a:srgbClr val="202122"/>
                                </a:solidFill>
                                <a:latin typeface="Cambria Math" panose="02040503050406030204" pitchFamily="18" charset="0"/>
                              </a:rPr>
                            </m:ctrlPr>
                          </m:sSubPr>
                          <m:e>
                            <m:r>
                              <a:rPr lang="en-US" sz="1600" i="1">
                                <a:solidFill>
                                  <a:srgbClr val="202122"/>
                                </a:solidFill>
                                <a:latin typeface="Cambria Math" panose="02040503050406030204" pitchFamily="18" charset="0"/>
                              </a:rPr>
                              <m:t>𝑦</m:t>
                            </m:r>
                          </m:e>
                          <m:sub>
                            <m:r>
                              <a:rPr lang="en-US" sz="1600" i="1">
                                <a:solidFill>
                                  <a:srgbClr val="202122"/>
                                </a:solidFill>
                                <a:latin typeface="Cambria Math" panose="02040503050406030204" pitchFamily="18" charset="0"/>
                              </a:rPr>
                              <m:t>𝑖</m:t>
                            </m:r>
                          </m:sub>
                        </m:sSub>
                      </m:e>
                    </m:acc>
                    <m:r>
                      <a:rPr lang="en-US" sz="1600" i="1">
                        <a:solidFill>
                          <a:srgbClr val="202122"/>
                        </a:solidFill>
                        <a:latin typeface="Cambria Math" panose="02040503050406030204" pitchFamily="18" charset="0"/>
                      </a:rPr>
                      <m:t>=</m:t>
                    </m:r>
                    <m:acc>
                      <m:accPr>
                        <m:chr m:val="̂"/>
                        <m:ctrlPr>
                          <a:rPr lang="en-US" sz="1600" i="1">
                            <a:solidFill>
                              <a:srgbClr val="202122"/>
                            </a:solidFill>
                            <a:latin typeface="Cambria Math" panose="02040503050406030204" pitchFamily="18" charset="0"/>
                          </a:rPr>
                        </m:ctrlPr>
                      </m:accPr>
                      <m:e>
                        <m:r>
                          <a:rPr lang="en-US" sz="1600" i="1">
                            <a:solidFill>
                              <a:srgbClr val="202122"/>
                            </a:solidFill>
                            <a:latin typeface="Cambria Math" panose="02040503050406030204" pitchFamily="18" charset="0"/>
                          </a:rPr>
                          <m:t>𝑎</m:t>
                        </m:r>
                      </m:e>
                    </m:acc>
                    <m:sSub>
                      <m:sSubPr>
                        <m:ctrlPr>
                          <a:rPr lang="en-US" sz="1600" i="1">
                            <a:solidFill>
                              <a:srgbClr val="202122"/>
                            </a:solidFill>
                            <a:latin typeface="Cambria Math" panose="02040503050406030204" pitchFamily="18" charset="0"/>
                          </a:rPr>
                        </m:ctrlPr>
                      </m:sSubPr>
                      <m:e>
                        <m:r>
                          <a:rPr lang="en-US" sz="1600" i="1">
                            <a:solidFill>
                              <a:srgbClr val="202122"/>
                            </a:solidFill>
                            <a:latin typeface="Cambria Math" panose="02040503050406030204" pitchFamily="18" charset="0"/>
                          </a:rPr>
                          <m:t>𝑥</m:t>
                        </m:r>
                      </m:e>
                      <m:sub>
                        <m:r>
                          <a:rPr lang="en-US" sz="1600" i="1">
                            <a:solidFill>
                              <a:srgbClr val="202122"/>
                            </a:solidFill>
                            <a:latin typeface="Cambria Math" panose="02040503050406030204" pitchFamily="18" charset="0"/>
                          </a:rPr>
                          <m:t>𝑖</m:t>
                        </m:r>
                      </m:sub>
                    </m:sSub>
                    <m:r>
                      <a:rPr lang="en-US" sz="1600" i="1">
                        <a:solidFill>
                          <a:srgbClr val="202122"/>
                        </a:solidFill>
                        <a:latin typeface="Cambria Math" panose="02040503050406030204" pitchFamily="18" charset="0"/>
                      </a:rPr>
                      <m:t>+ </m:t>
                    </m:r>
                    <m:acc>
                      <m:accPr>
                        <m:chr m:val="̂"/>
                        <m:ctrlPr>
                          <a:rPr lang="en-US" sz="1600" i="1">
                            <a:solidFill>
                              <a:srgbClr val="202122"/>
                            </a:solidFill>
                            <a:latin typeface="Cambria Math" panose="02040503050406030204" pitchFamily="18" charset="0"/>
                          </a:rPr>
                        </m:ctrlPr>
                      </m:accPr>
                      <m:e>
                        <m:r>
                          <a:rPr lang="en-US" sz="1600" i="1">
                            <a:solidFill>
                              <a:srgbClr val="202122"/>
                            </a:solidFill>
                            <a:latin typeface="Cambria Math" panose="02040503050406030204" pitchFamily="18" charset="0"/>
                          </a:rPr>
                          <m:t>𝑏</m:t>
                        </m:r>
                      </m:e>
                    </m:acc>
                  </m:oMath>
                </a14:m>
                <a:r>
                  <a:rPr lang="en-US" sz="1600" b="0" dirty="0">
                    <a:solidFill>
                      <a:srgbClr val="202122"/>
                    </a:solidFill>
                    <a:effectLst>
                      <a:outerShdw blurRad="38100" dist="38100" dir="2700000" algn="tl">
                        <a:srgbClr val="000000">
                          <a:alpha val="43137"/>
                        </a:srgbClr>
                      </a:outerShdw>
                    </a:effectLst>
                  </a:rPr>
                  <a:t>.</a:t>
                </a:r>
              </a:p>
              <a:p>
                <a:endParaRPr lang="en-US" sz="1600" b="0" dirty="0">
                  <a:solidFill>
                    <a:srgbClr val="202122"/>
                  </a:solidFill>
                  <a:effectLst>
                    <a:outerShdw blurRad="38100" dist="38100" dir="2700000" algn="tl">
                      <a:srgbClr val="000000">
                        <a:alpha val="43137"/>
                      </a:srgbClr>
                    </a:outerShdw>
                  </a:effectLst>
                </a:endParaRPr>
              </a:p>
              <a:p>
                <a:r>
                  <a:rPr lang="en-US" sz="1600" b="0" dirty="0">
                    <a:solidFill>
                      <a:srgbClr val="202122"/>
                    </a:solidFill>
                    <a:effectLst>
                      <a:outerShdw blurRad="38100" dist="38100" dir="2700000" algn="tl">
                        <a:srgbClr val="000000">
                          <a:alpha val="43137"/>
                        </a:srgbClr>
                      </a:outerShdw>
                    </a:effectLst>
                  </a:rPr>
                  <a:t>R-squared value:</a:t>
                </a:r>
              </a:p>
              <a:p>
                <a:pPr lvl="1"/>
                <a14:m>
                  <m:oMathPara xmlns:m="http://schemas.openxmlformats.org/officeDocument/2006/math">
                    <m:oMathParaPr>
                      <m:jc m:val="centerGroup"/>
                    </m:oMathParaPr>
                    <m:oMath xmlns:m="http://schemas.openxmlformats.org/officeDocument/2006/math">
                      <m:sSup>
                        <m:sSupPr>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sSupPr>
                        <m:e>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𝑅</m:t>
                          </m:r>
                        </m:e>
                        <m:sup>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2</m:t>
                          </m:r>
                        </m:sup>
                      </m:sSup>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=1−</m:t>
                      </m:r>
                      <m:f>
                        <m:fPr>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fPr>
                        <m:num>
                          <m:nary>
                            <m:naryPr>
                              <m:chr m:val="∑"/>
                              <m:subHide m:val="on"/>
                              <m:supHide m:val="on"/>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naryPr>
                            <m:sub/>
                            <m:sup/>
                            <m:e>
                              <m:sSup>
                                <m:sSupPr>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sSupPr>
                                <m:e>
                                  <m:d>
                                    <m:dPr>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dPr>
                                    <m:e>
                                      <m:sSub>
                                        <m:sSubPr>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sSubPr>
                                        <m:e>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𝑦</m:t>
                                          </m:r>
                                        </m:e>
                                        <m:sub>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𝑖</m:t>
                                          </m:r>
                                        </m:sub>
                                      </m:sSub>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 −</m:t>
                                      </m:r>
                                      <m:acc>
                                        <m:accPr>
                                          <m:chr m:val="̂"/>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accPr>
                                        <m:e>
                                          <m:sSub>
                                            <m:sSubPr>
                                              <m:ctrlPr>
                                                <a:rPr lang="en-US" sz="1600" i="1">
                                                  <a:solidFill>
                                                    <a:srgbClr val="202122"/>
                                                  </a:solidFill>
                                                  <a:effectLst>
                                                    <a:outerShdw blurRad="38100" dist="38100" dir="2700000" algn="tl">
                                                      <a:srgbClr val="000000">
                                                        <a:alpha val="43137"/>
                                                      </a:srgbClr>
                                                    </a:outerShdw>
                                                  </a:effectLst>
                                                  <a:latin typeface="Cambria Math" panose="02040503050406030204" pitchFamily="18" charset="0"/>
                                                </a:rPr>
                                              </m:ctrlPr>
                                            </m:sSubPr>
                                            <m:e>
                                              <m:r>
                                                <a:rPr lang="en-US" sz="1600" i="1">
                                                  <a:solidFill>
                                                    <a:srgbClr val="202122"/>
                                                  </a:solidFill>
                                                  <a:effectLst>
                                                    <a:outerShdw blurRad="38100" dist="38100" dir="2700000" algn="tl">
                                                      <a:srgbClr val="000000">
                                                        <a:alpha val="43137"/>
                                                      </a:srgbClr>
                                                    </a:outerShdw>
                                                  </a:effectLst>
                                                  <a:latin typeface="Cambria Math" panose="02040503050406030204" pitchFamily="18" charset="0"/>
                                                </a:rPr>
                                                <m:t>𝑦</m:t>
                                              </m:r>
                                            </m:e>
                                            <m:sub>
                                              <m:r>
                                                <a:rPr lang="en-US" sz="1600" i="1">
                                                  <a:solidFill>
                                                    <a:srgbClr val="202122"/>
                                                  </a:solidFill>
                                                  <a:effectLst>
                                                    <a:outerShdw blurRad="38100" dist="38100" dir="2700000" algn="tl">
                                                      <a:srgbClr val="000000">
                                                        <a:alpha val="43137"/>
                                                      </a:srgbClr>
                                                    </a:outerShdw>
                                                  </a:effectLst>
                                                  <a:latin typeface="Cambria Math" panose="02040503050406030204" pitchFamily="18" charset="0"/>
                                                </a:rPr>
                                                <m:t>𝑖</m:t>
                                              </m:r>
                                            </m:sub>
                                          </m:sSub>
                                        </m:e>
                                      </m:acc>
                                    </m:e>
                                  </m:d>
                                </m:e>
                                <m:sup>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2</m:t>
                                  </m:r>
                                </m:sup>
                              </m:sSup>
                            </m:e>
                          </m:nary>
                        </m:num>
                        <m:den>
                          <m:nary>
                            <m:naryPr>
                              <m:chr m:val="∑"/>
                              <m:subHide m:val="on"/>
                              <m:supHide m:val="on"/>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naryPr>
                            <m:sub/>
                            <m:sup/>
                            <m:e>
                              <m:sSup>
                                <m:sSupPr>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sSupPr>
                                <m:e>
                                  <m:d>
                                    <m:dPr>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dPr>
                                    <m:e>
                                      <m:sSub>
                                        <m:sSubPr>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sSubPr>
                                        <m:e>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𝑦</m:t>
                                          </m:r>
                                        </m:e>
                                        <m:sub>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𝑖</m:t>
                                          </m:r>
                                        </m:sub>
                                      </m:sSub>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 − </m:t>
                                      </m:r>
                                      <m:acc>
                                        <m:accPr>
                                          <m:chr m:val="̅"/>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accPr>
                                        <m:e>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𝑦</m:t>
                                          </m:r>
                                        </m:e>
                                      </m:acc>
                                    </m:e>
                                  </m:d>
                                </m:e>
                                <m:sup>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2</m:t>
                                  </m:r>
                                </m:sup>
                              </m:sSup>
                            </m:e>
                          </m:nary>
                        </m:den>
                      </m:f>
                      <m:r>
                        <a:rPr lang="en-US" sz="1600" b="0" i="0" smtClean="0">
                          <a:solidFill>
                            <a:srgbClr val="202122"/>
                          </a:solidFill>
                          <a:effectLst>
                            <a:outerShdw blurRad="38100" dist="38100" dir="2700000" algn="tl">
                              <a:srgbClr val="000000">
                                <a:alpha val="43137"/>
                              </a:srgbClr>
                            </a:outerShdw>
                          </a:effectLst>
                          <a:latin typeface="Cambria Math" panose="02040503050406030204" pitchFamily="18" charset="0"/>
                        </a:rPr>
                        <m:t> </m:t>
                      </m:r>
                    </m:oMath>
                  </m:oMathPara>
                </a14:m>
                <a:endParaRPr lang="en-US" sz="1600" dirty="0">
                  <a:solidFill>
                    <a:srgbClr val="202122"/>
                  </a:solidFill>
                  <a:effectLst>
                    <a:outerShdw blurRad="38100" dist="38100" dir="2700000" algn="tl">
                      <a:srgbClr val="000000">
                        <a:alpha val="43137"/>
                      </a:srgbClr>
                    </a:outerShdw>
                  </a:effectLst>
                </a:endParaRPr>
              </a:p>
              <a:p>
                <a:endParaRPr lang="en-US" sz="1600" dirty="0">
                  <a:solidFill>
                    <a:srgbClr val="202122"/>
                  </a:solidFill>
                  <a:effectLst>
                    <a:outerShdw blurRad="38100" dist="38100" dir="2700000" algn="tl">
                      <a:srgbClr val="000000">
                        <a:alpha val="43137"/>
                      </a:srgbClr>
                    </a:outerShdw>
                  </a:effectLst>
                </a:endParaRPr>
              </a:p>
              <a:p>
                <a:r>
                  <a:rPr lang="en-US" sz="1600" dirty="0">
                    <a:solidFill>
                      <a:srgbClr val="202122"/>
                    </a:solidFill>
                    <a:effectLst>
                      <a:outerShdw blurRad="38100" dist="38100" dir="2700000" algn="tl">
                        <a:srgbClr val="000000">
                          <a:alpha val="43137"/>
                        </a:srgbClr>
                      </a:outerShdw>
                    </a:effectLst>
                  </a:rPr>
                  <a:t>P value: </a:t>
                </a:r>
                <a:r>
                  <a:rPr lang="en-US" sz="1600" dirty="0">
                    <a:solidFill>
                      <a:srgbClr val="202122"/>
                    </a:solidFill>
                  </a:rPr>
                  <a:t>Let the null hypothesis be “the independent variable has no explanatory power to the dependent variable”, P value is the probability of rejecting the null hypothesis </a:t>
                </a:r>
                <a:r>
                  <a:rPr lang="en-US" sz="1600" i="1" dirty="0">
                    <a:solidFill>
                      <a:srgbClr val="202122"/>
                    </a:solidFill>
                  </a:rPr>
                  <a:t>mistakenly</a:t>
                </a:r>
                <a:r>
                  <a:rPr lang="en-US" sz="1600" dirty="0">
                    <a:solidFill>
                      <a:srgbClr val="202122"/>
                    </a:solidFill>
                  </a:rPr>
                  <a:t>. The smaller P value is, the more likely that the independent variable explains the dependent variable.</a:t>
                </a:r>
                <a:endParaRPr lang="en-US" sz="1600" b="0" i="0" dirty="0">
                  <a:solidFill>
                    <a:srgbClr val="202122"/>
                  </a:solidFill>
                  <a:effectLst>
                    <a:outerShdw blurRad="38100" dist="38100" dir="2700000" algn="tl">
                      <a:srgbClr val="000000">
                        <a:alpha val="43137"/>
                      </a:srgbClr>
                    </a:outerShdw>
                  </a:effectLst>
                </a:endParaRPr>
              </a:p>
              <a:p>
                <a:endParaRPr lang="en-US" sz="1600" b="0" i="0" dirty="0">
                  <a:solidFill>
                    <a:srgbClr val="202122"/>
                  </a:solidFill>
                  <a:effectLst>
                    <a:outerShdw blurRad="38100" dist="38100" dir="2700000" algn="tl">
                      <a:srgbClr val="000000">
                        <a:alpha val="43137"/>
                      </a:srgbClr>
                    </a:outerShdw>
                  </a:effectLst>
                </a:endParaRPr>
              </a:p>
              <a:p>
                <a:r>
                  <a:rPr lang="en-US" sz="1600" b="0" i="0" dirty="0">
                    <a:solidFill>
                      <a:srgbClr val="202122"/>
                    </a:solidFill>
                    <a:effectLst>
                      <a:outerShdw blurRad="38100" dist="38100" dir="2700000" algn="tl">
                        <a:srgbClr val="000000">
                          <a:alpha val="43137"/>
                        </a:srgbClr>
                      </a:outerShdw>
                    </a:effectLst>
                  </a:rPr>
                  <a:t>Standard error:</a:t>
                </a:r>
              </a:p>
              <a:p>
                <a:pPr algn="ctr"/>
                <a14:m>
                  <m:oMathPara xmlns:m="http://schemas.openxmlformats.org/officeDocument/2006/math">
                    <m:oMathParaPr>
                      <m:jc m:val="centerGroup"/>
                    </m:oMathParaPr>
                    <m:oMath xmlns:m="http://schemas.openxmlformats.org/officeDocument/2006/math">
                      <m:rad>
                        <m:radPr>
                          <m:degHide m:val="on"/>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radPr>
                        <m:deg/>
                        <m:e>
                          <m:f>
                            <m:fPr>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fPr>
                            <m:num>
                              <m:nary>
                                <m:naryPr>
                                  <m:chr m:val="∑"/>
                                  <m:subHide m:val="on"/>
                                  <m:supHide m:val="on"/>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naryPr>
                                <m:sub/>
                                <m:sup/>
                                <m:e>
                                  <m:sSup>
                                    <m:sSupPr>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sSupPr>
                                    <m:e>
                                      <m:d>
                                        <m:dPr>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dPr>
                                        <m:e>
                                          <m:sSub>
                                            <m:sSubPr>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sSubPr>
                                            <m:e>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𝑦</m:t>
                                              </m:r>
                                            </m:e>
                                            <m:sub>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𝑖</m:t>
                                              </m:r>
                                            </m:sub>
                                          </m:sSub>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 </m:t>
                                          </m:r>
                                          <m:acc>
                                            <m:accPr>
                                              <m:chr m:val="̂"/>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accPr>
                                            <m:e>
                                              <m:sSub>
                                                <m:sSubPr>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sSubPr>
                                                <m:e>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𝑦</m:t>
                                                  </m:r>
                                                </m:e>
                                                <m:sub>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𝑖</m:t>
                                                  </m:r>
                                                </m:sub>
                                              </m:sSub>
                                            </m:e>
                                          </m:acc>
                                        </m:e>
                                      </m:d>
                                    </m:e>
                                    <m:sup>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2</m:t>
                                      </m:r>
                                    </m:sup>
                                  </m:sSup>
                                </m:e>
                              </m:nary>
                            </m:num>
                            <m:den>
                              <m:d>
                                <m:dPr>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dPr>
                                <m:e>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𝑛</m:t>
                                  </m:r>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 −2</m:t>
                                  </m:r>
                                </m:e>
                              </m:d>
                              <m:nary>
                                <m:naryPr>
                                  <m:chr m:val="∑"/>
                                  <m:subHide m:val="on"/>
                                  <m:supHide m:val="on"/>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naryPr>
                                <m:sub/>
                                <m:sup/>
                                <m:e>
                                  <m:sSup>
                                    <m:sSupPr>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sSupPr>
                                    <m:e>
                                      <m:d>
                                        <m:dPr>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dPr>
                                        <m:e>
                                          <m:sSub>
                                            <m:sSubPr>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sSubPr>
                                            <m:e>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𝑥</m:t>
                                              </m:r>
                                            </m:e>
                                            <m:sub>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𝑖</m:t>
                                              </m:r>
                                            </m:sub>
                                          </m:sSub>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 −</m:t>
                                          </m:r>
                                          <m:acc>
                                            <m:accPr>
                                              <m:chr m:val="̅"/>
                                              <m:ctrlP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ctrlPr>
                                            </m:accPr>
                                            <m:e>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𝑥</m:t>
                                              </m:r>
                                            </m:e>
                                          </m:acc>
                                        </m:e>
                                      </m:d>
                                    </m:e>
                                    <m:sup>
                                      <m:r>
                                        <a:rPr lang="en-US" sz="1600" b="0" i="1" smtClean="0">
                                          <a:solidFill>
                                            <a:srgbClr val="202122"/>
                                          </a:solidFill>
                                          <a:effectLst>
                                            <a:outerShdw blurRad="38100" dist="38100" dir="2700000" algn="tl">
                                              <a:srgbClr val="000000">
                                                <a:alpha val="43137"/>
                                              </a:srgbClr>
                                            </a:outerShdw>
                                          </a:effectLst>
                                          <a:latin typeface="Cambria Math" panose="02040503050406030204" pitchFamily="18" charset="0"/>
                                        </a:rPr>
                                        <m:t>2</m:t>
                                      </m:r>
                                    </m:sup>
                                  </m:sSup>
                                </m:e>
                              </m:nary>
                            </m:den>
                          </m:f>
                        </m:e>
                      </m:rad>
                    </m:oMath>
                  </m:oMathPara>
                </a14:m>
                <a:endParaRPr lang="en-US" sz="1600" b="0" i="0" dirty="0">
                  <a:solidFill>
                    <a:srgbClr val="202122"/>
                  </a:solidFill>
                  <a:effectLst>
                    <a:outerShdw blurRad="38100" dist="38100" dir="2700000" algn="tl">
                      <a:srgbClr val="000000">
                        <a:alpha val="43137"/>
                      </a:srgbClr>
                    </a:outerShdw>
                  </a:effectLst>
                </a:endParaRPr>
              </a:p>
            </p:txBody>
          </p:sp>
        </mc:Choice>
        <mc:Fallback xmlns="">
          <p:sp>
            <p:nvSpPr>
              <p:cNvPr id="7" name="TextBox 6">
                <a:extLst>
                  <a:ext uri="{FF2B5EF4-FFF2-40B4-BE49-F238E27FC236}">
                    <a16:creationId xmlns:a16="http://schemas.microsoft.com/office/drawing/2014/main" id="{AA34F219-A7B0-406B-A3C3-F531025D5C71}"/>
                  </a:ext>
                </a:extLst>
              </p:cNvPr>
              <p:cNvSpPr txBox="1">
                <a:spLocks noRot="1" noChangeAspect="1" noMove="1" noResize="1" noEditPoints="1" noAdjustHandles="1" noChangeArrowheads="1" noChangeShapeType="1" noTextEdit="1"/>
              </p:cNvSpPr>
              <p:nvPr/>
            </p:nvSpPr>
            <p:spPr>
              <a:xfrm>
                <a:off x="6095998" y="1837662"/>
                <a:ext cx="5426964" cy="4659609"/>
              </a:xfrm>
              <a:prstGeom prst="rect">
                <a:avLst/>
              </a:prstGeom>
              <a:blipFill>
                <a:blip r:embed="rId3"/>
                <a:stretch>
                  <a:fillRect l="-111"/>
                </a:stretch>
              </a:blipFill>
              <a:ln>
                <a:solidFill>
                  <a:schemeClr val="tx1"/>
                </a:solidFill>
                <a:extLst>
                  <a:ext uri="{C807C97D-BFC1-408E-A445-0C87EB9F89A2}">
                    <ask:lineSketchStyleProps xmlns:ask="http://schemas.microsoft.com/office/drawing/2018/sketchyshapes" sd="3494829386">
                      <a:custGeom>
                        <a:avLst/>
                        <a:gdLst>
                          <a:gd name="connsiteX0" fmla="*/ 0 w 5426964"/>
                          <a:gd name="connsiteY0" fmla="*/ 0 h 4659609"/>
                          <a:gd name="connsiteX1" fmla="*/ 651236 w 5426964"/>
                          <a:gd name="connsiteY1" fmla="*/ 0 h 4659609"/>
                          <a:gd name="connsiteX2" fmla="*/ 1193932 w 5426964"/>
                          <a:gd name="connsiteY2" fmla="*/ 0 h 4659609"/>
                          <a:gd name="connsiteX3" fmla="*/ 1790898 w 5426964"/>
                          <a:gd name="connsiteY3" fmla="*/ 0 h 4659609"/>
                          <a:gd name="connsiteX4" fmla="*/ 2225055 w 5426964"/>
                          <a:gd name="connsiteY4" fmla="*/ 0 h 4659609"/>
                          <a:gd name="connsiteX5" fmla="*/ 2767752 w 5426964"/>
                          <a:gd name="connsiteY5" fmla="*/ 0 h 4659609"/>
                          <a:gd name="connsiteX6" fmla="*/ 3147639 w 5426964"/>
                          <a:gd name="connsiteY6" fmla="*/ 0 h 4659609"/>
                          <a:gd name="connsiteX7" fmla="*/ 3581796 w 5426964"/>
                          <a:gd name="connsiteY7" fmla="*/ 0 h 4659609"/>
                          <a:gd name="connsiteX8" fmla="*/ 4070223 w 5426964"/>
                          <a:gd name="connsiteY8" fmla="*/ 0 h 4659609"/>
                          <a:gd name="connsiteX9" fmla="*/ 4721459 w 5426964"/>
                          <a:gd name="connsiteY9" fmla="*/ 0 h 4659609"/>
                          <a:gd name="connsiteX10" fmla="*/ 5426964 w 5426964"/>
                          <a:gd name="connsiteY10" fmla="*/ 0 h 4659609"/>
                          <a:gd name="connsiteX11" fmla="*/ 5426964 w 5426964"/>
                          <a:gd name="connsiteY11" fmla="*/ 675643 h 4659609"/>
                          <a:gd name="connsiteX12" fmla="*/ 5426964 w 5426964"/>
                          <a:gd name="connsiteY12" fmla="*/ 1164902 h 4659609"/>
                          <a:gd name="connsiteX13" fmla="*/ 5426964 w 5426964"/>
                          <a:gd name="connsiteY13" fmla="*/ 1654161 h 4659609"/>
                          <a:gd name="connsiteX14" fmla="*/ 5426964 w 5426964"/>
                          <a:gd name="connsiteY14" fmla="*/ 2236612 h 4659609"/>
                          <a:gd name="connsiteX15" fmla="*/ 5426964 w 5426964"/>
                          <a:gd name="connsiteY15" fmla="*/ 2865660 h 4659609"/>
                          <a:gd name="connsiteX16" fmla="*/ 5426964 w 5426964"/>
                          <a:gd name="connsiteY16" fmla="*/ 3354918 h 4659609"/>
                          <a:gd name="connsiteX17" fmla="*/ 5426964 w 5426964"/>
                          <a:gd name="connsiteY17" fmla="*/ 3844177 h 4659609"/>
                          <a:gd name="connsiteX18" fmla="*/ 5426964 w 5426964"/>
                          <a:gd name="connsiteY18" fmla="*/ 4659609 h 4659609"/>
                          <a:gd name="connsiteX19" fmla="*/ 4884268 w 5426964"/>
                          <a:gd name="connsiteY19" fmla="*/ 4659609 h 4659609"/>
                          <a:gd name="connsiteX20" fmla="*/ 4450110 w 5426964"/>
                          <a:gd name="connsiteY20" fmla="*/ 4659609 h 4659609"/>
                          <a:gd name="connsiteX21" fmla="*/ 4070223 w 5426964"/>
                          <a:gd name="connsiteY21" fmla="*/ 4659609 h 4659609"/>
                          <a:gd name="connsiteX22" fmla="*/ 3636066 w 5426964"/>
                          <a:gd name="connsiteY22" fmla="*/ 4659609 h 4659609"/>
                          <a:gd name="connsiteX23" fmla="*/ 3201909 w 5426964"/>
                          <a:gd name="connsiteY23" fmla="*/ 4659609 h 4659609"/>
                          <a:gd name="connsiteX24" fmla="*/ 2550673 w 5426964"/>
                          <a:gd name="connsiteY24" fmla="*/ 4659609 h 4659609"/>
                          <a:gd name="connsiteX25" fmla="*/ 2062246 w 5426964"/>
                          <a:gd name="connsiteY25" fmla="*/ 4659609 h 4659609"/>
                          <a:gd name="connsiteX26" fmla="*/ 1573820 w 5426964"/>
                          <a:gd name="connsiteY26" fmla="*/ 4659609 h 4659609"/>
                          <a:gd name="connsiteX27" fmla="*/ 1031123 w 5426964"/>
                          <a:gd name="connsiteY27" fmla="*/ 4659609 h 4659609"/>
                          <a:gd name="connsiteX28" fmla="*/ 488427 w 5426964"/>
                          <a:gd name="connsiteY28" fmla="*/ 4659609 h 4659609"/>
                          <a:gd name="connsiteX29" fmla="*/ 0 w 5426964"/>
                          <a:gd name="connsiteY29" fmla="*/ 4659609 h 4659609"/>
                          <a:gd name="connsiteX30" fmla="*/ 0 w 5426964"/>
                          <a:gd name="connsiteY30" fmla="*/ 4123754 h 4659609"/>
                          <a:gd name="connsiteX31" fmla="*/ 0 w 5426964"/>
                          <a:gd name="connsiteY31" fmla="*/ 3448111 h 4659609"/>
                          <a:gd name="connsiteX32" fmla="*/ 0 w 5426964"/>
                          <a:gd name="connsiteY32" fmla="*/ 3005448 h 4659609"/>
                          <a:gd name="connsiteX33" fmla="*/ 0 w 5426964"/>
                          <a:gd name="connsiteY33" fmla="*/ 2329805 h 4659609"/>
                          <a:gd name="connsiteX34" fmla="*/ 0 w 5426964"/>
                          <a:gd name="connsiteY34" fmla="*/ 1840546 h 4659609"/>
                          <a:gd name="connsiteX35" fmla="*/ 0 w 5426964"/>
                          <a:gd name="connsiteY35" fmla="*/ 1164902 h 4659609"/>
                          <a:gd name="connsiteX36" fmla="*/ 0 w 5426964"/>
                          <a:gd name="connsiteY36" fmla="*/ 629047 h 4659609"/>
                          <a:gd name="connsiteX37" fmla="*/ 0 w 5426964"/>
                          <a:gd name="connsiteY37" fmla="*/ 0 h 465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426964" h="4659609" fill="none" extrusionOk="0">
                            <a:moveTo>
                              <a:pt x="0" y="0"/>
                            </a:moveTo>
                            <a:cubicBezTo>
                              <a:pt x="249317" y="-20580"/>
                              <a:pt x="384770" y="56484"/>
                              <a:pt x="651236" y="0"/>
                            </a:cubicBezTo>
                            <a:cubicBezTo>
                              <a:pt x="917702" y="-56484"/>
                              <a:pt x="985177" y="1675"/>
                              <a:pt x="1193932" y="0"/>
                            </a:cubicBezTo>
                            <a:cubicBezTo>
                              <a:pt x="1402687" y="-1675"/>
                              <a:pt x="1565763" y="62107"/>
                              <a:pt x="1790898" y="0"/>
                            </a:cubicBezTo>
                            <a:cubicBezTo>
                              <a:pt x="2016033" y="-62107"/>
                              <a:pt x="2023077" y="45352"/>
                              <a:pt x="2225055" y="0"/>
                            </a:cubicBezTo>
                            <a:cubicBezTo>
                              <a:pt x="2427033" y="-45352"/>
                              <a:pt x="2557747" y="43155"/>
                              <a:pt x="2767752" y="0"/>
                            </a:cubicBezTo>
                            <a:cubicBezTo>
                              <a:pt x="2977757" y="-43155"/>
                              <a:pt x="3021744" y="33917"/>
                              <a:pt x="3147639" y="0"/>
                            </a:cubicBezTo>
                            <a:cubicBezTo>
                              <a:pt x="3273534" y="-33917"/>
                              <a:pt x="3492510" y="43276"/>
                              <a:pt x="3581796" y="0"/>
                            </a:cubicBezTo>
                            <a:cubicBezTo>
                              <a:pt x="3671082" y="-43276"/>
                              <a:pt x="3843177" y="21516"/>
                              <a:pt x="4070223" y="0"/>
                            </a:cubicBezTo>
                            <a:cubicBezTo>
                              <a:pt x="4297269" y="-21516"/>
                              <a:pt x="4538992" y="57442"/>
                              <a:pt x="4721459" y="0"/>
                            </a:cubicBezTo>
                            <a:cubicBezTo>
                              <a:pt x="4903926" y="-57442"/>
                              <a:pt x="5119848" y="55343"/>
                              <a:pt x="5426964" y="0"/>
                            </a:cubicBezTo>
                            <a:cubicBezTo>
                              <a:pt x="5471507" y="260461"/>
                              <a:pt x="5370256" y="366004"/>
                              <a:pt x="5426964" y="675643"/>
                            </a:cubicBezTo>
                            <a:cubicBezTo>
                              <a:pt x="5483672" y="985282"/>
                              <a:pt x="5403333" y="1009492"/>
                              <a:pt x="5426964" y="1164902"/>
                            </a:cubicBezTo>
                            <a:cubicBezTo>
                              <a:pt x="5450595" y="1320312"/>
                              <a:pt x="5426097" y="1444916"/>
                              <a:pt x="5426964" y="1654161"/>
                            </a:cubicBezTo>
                            <a:cubicBezTo>
                              <a:pt x="5427831" y="1863406"/>
                              <a:pt x="5398395" y="1986337"/>
                              <a:pt x="5426964" y="2236612"/>
                            </a:cubicBezTo>
                            <a:cubicBezTo>
                              <a:pt x="5455533" y="2486887"/>
                              <a:pt x="5418314" y="2696206"/>
                              <a:pt x="5426964" y="2865660"/>
                            </a:cubicBezTo>
                            <a:cubicBezTo>
                              <a:pt x="5435614" y="3035114"/>
                              <a:pt x="5420815" y="3189992"/>
                              <a:pt x="5426964" y="3354918"/>
                            </a:cubicBezTo>
                            <a:cubicBezTo>
                              <a:pt x="5433113" y="3519844"/>
                              <a:pt x="5396636" y="3650438"/>
                              <a:pt x="5426964" y="3844177"/>
                            </a:cubicBezTo>
                            <a:cubicBezTo>
                              <a:pt x="5457292" y="4037916"/>
                              <a:pt x="5338388" y="4479398"/>
                              <a:pt x="5426964" y="4659609"/>
                            </a:cubicBezTo>
                            <a:cubicBezTo>
                              <a:pt x="5237110" y="4670024"/>
                              <a:pt x="5016452" y="4649072"/>
                              <a:pt x="4884268" y="4659609"/>
                            </a:cubicBezTo>
                            <a:cubicBezTo>
                              <a:pt x="4752084" y="4670146"/>
                              <a:pt x="4600899" y="4622321"/>
                              <a:pt x="4450110" y="4659609"/>
                            </a:cubicBezTo>
                            <a:cubicBezTo>
                              <a:pt x="4299321" y="4696897"/>
                              <a:pt x="4154279" y="4638713"/>
                              <a:pt x="4070223" y="4659609"/>
                            </a:cubicBezTo>
                            <a:cubicBezTo>
                              <a:pt x="3986167" y="4680505"/>
                              <a:pt x="3793074" y="4627350"/>
                              <a:pt x="3636066" y="4659609"/>
                            </a:cubicBezTo>
                            <a:cubicBezTo>
                              <a:pt x="3479058" y="4691868"/>
                              <a:pt x="3316942" y="4623772"/>
                              <a:pt x="3201909" y="4659609"/>
                            </a:cubicBezTo>
                            <a:cubicBezTo>
                              <a:pt x="3086876" y="4695446"/>
                              <a:pt x="2851385" y="4620149"/>
                              <a:pt x="2550673" y="4659609"/>
                            </a:cubicBezTo>
                            <a:cubicBezTo>
                              <a:pt x="2249961" y="4699069"/>
                              <a:pt x="2300513" y="4601112"/>
                              <a:pt x="2062246" y="4659609"/>
                            </a:cubicBezTo>
                            <a:cubicBezTo>
                              <a:pt x="1823979" y="4718106"/>
                              <a:pt x="1758393" y="4616172"/>
                              <a:pt x="1573820" y="4659609"/>
                            </a:cubicBezTo>
                            <a:cubicBezTo>
                              <a:pt x="1389247" y="4703046"/>
                              <a:pt x="1216694" y="4603767"/>
                              <a:pt x="1031123" y="4659609"/>
                            </a:cubicBezTo>
                            <a:cubicBezTo>
                              <a:pt x="845552" y="4715451"/>
                              <a:pt x="629712" y="4600465"/>
                              <a:pt x="488427" y="4659609"/>
                            </a:cubicBezTo>
                            <a:cubicBezTo>
                              <a:pt x="347142" y="4718753"/>
                              <a:pt x="198835" y="4644133"/>
                              <a:pt x="0" y="4659609"/>
                            </a:cubicBezTo>
                            <a:cubicBezTo>
                              <a:pt x="-39019" y="4524074"/>
                              <a:pt x="46534" y="4250022"/>
                              <a:pt x="0" y="4123754"/>
                            </a:cubicBezTo>
                            <a:cubicBezTo>
                              <a:pt x="-46534" y="3997486"/>
                              <a:pt x="2159" y="3593909"/>
                              <a:pt x="0" y="3448111"/>
                            </a:cubicBezTo>
                            <a:cubicBezTo>
                              <a:pt x="-2159" y="3302313"/>
                              <a:pt x="17088" y="3169249"/>
                              <a:pt x="0" y="3005448"/>
                            </a:cubicBezTo>
                            <a:cubicBezTo>
                              <a:pt x="-17088" y="2841647"/>
                              <a:pt x="35518" y="2525889"/>
                              <a:pt x="0" y="2329805"/>
                            </a:cubicBezTo>
                            <a:cubicBezTo>
                              <a:pt x="-35518" y="2133721"/>
                              <a:pt x="48273" y="2064764"/>
                              <a:pt x="0" y="1840546"/>
                            </a:cubicBezTo>
                            <a:cubicBezTo>
                              <a:pt x="-48273" y="1616328"/>
                              <a:pt x="40400" y="1364720"/>
                              <a:pt x="0" y="1164902"/>
                            </a:cubicBezTo>
                            <a:cubicBezTo>
                              <a:pt x="-40400" y="965084"/>
                              <a:pt x="46039" y="875982"/>
                              <a:pt x="0" y="629047"/>
                            </a:cubicBezTo>
                            <a:cubicBezTo>
                              <a:pt x="-46039" y="382112"/>
                              <a:pt x="43832" y="177153"/>
                              <a:pt x="0" y="0"/>
                            </a:cubicBezTo>
                            <a:close/>
                          </a:path>
                          <a:path w="5426964" h="4659609" stroke="0" extrusionOk="0">
                            <a:moveTo>
                              <a:pt x="0" y="0"/>
                            </a:moveTo>
                            <a:cubicBezTo>
                              <a:pt x="147820" y="-33207"/>
                              <a:pt x="307441" y="44052"/>
                              <a:pt x="434157" y="0"/>
                            </a:cubicBezTo>
                            <a:cubicBezTo>
                              <a:pt x="560873" y="-44052"/>
                              <a:pt x="689004" y="11000"/>
                              <a:pt x="814045" y="0"/>
                            </a:cubicBezTo>
                            <a:cubicBezTo>
                              <a:pt x="939086" y="-11000"/>
                              <a:pt x="1064114" y="5742"/>
                              <a:pt x="1248202" y="0"/>
                            </a:cubicBezTo>
                            <a:cubicBezTo>
                              <a:pt x="1432290" y="-5742"/>
                              <a:pt x="1486152" y="12565"/>
                              <a:pt x="1628089" y="0"/>
                            </a:cubicBezTo>
                            <a:cubicBezTo>
                              <a:pt x="1770026" y="-12565"/>
                              <a:pt x="1874821" y="23471"/>
                              <a:pt x="2116516" y="0"/>
                            </a:cubicBezTo>
                            <a:cubicBezTo>
                              <a:pt x="2358211" y="-23471"/>
                              <a:pt x="2469155" y="2318"/>
                              <a:pt x="2604943" y="0"/>
                            </a:cubicBezTo>
                            <a:cubicBezTo>
                              <a:pt x="2740731" y="-2318"/>
                              <a:pt x="2813891" y="5494"/>
                              <a:pt x="2984830" y="0"/>
                            </a:cubicBezTo>
                            <a:cubicBezTo>
                              <a:pt x="3155769" y="-5494"/>
                              <a:pt x="3319512" y="12973"/>
                              <a:pt x="3581796" y="0"/>
                            </a:cubicBezTo>
                            <a:cubicBezTo>
                              <a:pt x="3844080" y="-12973"/>
                              <a:pt x="3938527" y="50294"/>
                              <a:pt x="4124493" y="0"/>
                            </a:cubicBezTo>
                            <a:cubicBezTo>
                              <a:pt x="4310459" y="-50294"/>
                              <a:pt x="4462046" y="38565"/>
                              <a:pt x="4558650" y="0"/>
                            </a:cubicBezTo>
                            <a:cubicBezTo>
                              <a:pt x="4655254" y="-38565"/>
                              <a:pt x="5233973" y="97205"/>
                              <a:pt x="5426964" y="0"/>
                            </a:cubicBezTo>
                            <a:cubicBezTo>
                              <a:pt x="5451420" y="222418"/>
                              <a:pt x="5384360" y="283389"/>
                              <a:pt x="5426964" y="535855"/>
                            </a:cubicBezTo>
                            <a:cubicBezTo>
                              <a:pt x="5469568" y="788322"/>
                              <a:pt x="5409318" y="854889"/>
                              <a:pt x="5426964" y="1025114"/>
                            </a:cubicBezTo>
                            <a:cubicBezTo>
                              <a:pt x="5444610" y="1195339"/>
                              <a:pt x="5365462" y="1405227"/>
                              <a:pt x="5426964" y="1560969"/>
                            </a:cubicBezTo>
                            <a:cubicBezTo>
                              <a:pt x="5488466" y="1716712"/>
                              <a:pt x="5409828" y="1901245"/>
                              <a:pt x="5426964" y="2096824"/>
                            </a:cubicBezTo>
                            <a:cubicBezTo>
                              <a:pt x="5444100" y="2292404"/>
                              <a:pt x="5366119" y="2444734"/>
                              <a:pt x="5426964" y="2679275"/>
                            </a:cubicBezTo>
                            <a:cubicBezTo>
                              <a:pt x="5487809" y="2913816"/>
                              <a:pt x="5388553" y="2996006"/>
                              <a:pt x="5426964" y="3308322"/>
                            </a:cubicBezTo>
                            <a:cubicBezTo>
                              <a:pt x="5465375" y="3620638"/>
                              <a:pt x="5395926" y="3531085"/>
                              <a:pt x="5426964" y="3750985"/>
                            </a:cubicBezTo>
                            <a:cubicBezTo>
                              <a:pt x="5458002" y="3970885"/>
                              <a:pt x="5404670" y="4290905"/>
                              <a:pt x="5426964" y="4659609"/>
                            </a:cubicBezTo>
                            <a:cubicBezTo>
                              <a:pt x="5277021" y="4688666"/>
                              <a:pt x="5140465" y="4647203"/>
                              <a:pt x="4992807" y="4659609"/>
                            </a:cubicBezTo>
                            <a:cubicBezTo>
                              <a:pt x="4845149" y="4672015"/>
                              <a:pt x="4634605" y="4630558"/>
                              <a:pt x="4504380" y="4659609"/>
                            </a:cubicBezTo>
                            <a:cubicBezTo>
                              <a:pt x="4374155" y="4688660"/>
                              <a:pt x="4081368" y="4616780"/>
                              <a:pt x="3853144" y="4659609"/>
                            </a:cubicBezTo>
                            <a:cubicBezTo>
                              <a:pt x="3624920" y="4702438"/>
                              <a:pt x="3567233" y="4641863"/>
                              <a:pt x="3418987" y="4659609"/>
                            </a:cubicBezTo>
                            <a:cubicBezTo>
                              <a:pt x="3270741" y="4677355"/>
                              <a:pt x="2989768" y="4611284"/>
                              <a:pt x="2822021" y="4659609"/>
                            </a:cubicBezTo>
                            <a:cubicBezTo>
                              <a:pt x="2654274" y="4707934"/>
                              <a:pt x="2403537" y="4613282"/>
                              <a:pt x="2225055" y="4659609"/>
                            </a:cubicBezTo>
                            <a:cubicBezTo>
                              <a:pt x="2046573" y="4705936"/>
                              <a:pt x="1761267" y="4609594"/>
                              <a:pt x="1628089" y="4659609"/>
                            </a:cubicBezTo>
                            <a:cubicBezTo>
                              <a:pt x="1494911" y="4709624"/>
                              <a:pt x="1286401" y="4591947"/>
                              <a:pt x="976854" y="4659609"/>
                            </a:cubicBezTo>
                            <a:cubicBezTo>
                              <a:pt x="667307" y="4727271"/>
                              <a:pt x="640862" y="4627628"/>
                              <a:pt x="488427" y="4659609"/>
                            </a:cubicBezTo>
                            <a:cubicBezTo>
                              <a:pt x="335992" y="4691590"/>
                              <a:pt x="175424" y="4639203"/>
                              <a:pt x="0" y="4659609"/>
                            </a:cubicBezTo>
                            <a:cubicBezTo>
                              <a:pt x="-32436" y="4502575"/>
                              <a:pt x="2928" y="4326937"/>
                              <a:pt x="0" y="4216946"/>
                            </a:cubicBezTo>
                            <a:cubicBezTo>
                              <a:pt x="-2928" y="4106955"/>
                              <a:pt x="53571" y="3687862"/>
                              <a:pt x="0" y="3541303"/>
                            </a:cubicBezTo>
                            <a:cubicBezTo>
                              <a:pt x="-53571" y="3394744"/>
                              <a:pt x="37392" y="3084713"/>
                              <a:pt x="0" y="2865660"/>
                            </a:cubicBezTo>
                            <a:cubicBezTo>
                              <a:pt x="-37392" y="2646607"/>
                              <a:pt x="59135" y="2332652"/>
                              <a:pt x="0" y="2190016"/>
                            </a:cubicBezTo>
                            <a:cubicBezTo>
                              <a:pt x="-59135" y="2047380"/>
                              <a:pt x="17156" y="1837952"/>
                              <a:pt x="0" y="1700757"/>
                            </a:cubicBezTo>
                            <a:cubicBezTo>
                              <a:pt x="-17156" y="1563562"/>
                              <a:pt x="9114" y="1375836"/>
                              <a:pt x="0" y="1258094"/>
                            </a:cubicBezTo>
                            <a:cubicBezTo>
                              <a:pt x="-9114" y="1140352"/>
                              <a:pt x="64479" y="739118"/>
                              <a:pt x="0" y="582451"/>
                            </a:cubicBezTo>
                            <a:cubicBezTo>
                              <a:pt x="-64479" y="425784"/>
                              <a:pt x="997" y="226910"/>
                              <a:pt x="0" y="0"/>
                            </a:cubicBezTo>
                            <a:close/>
                          </a:path>
                        </a:pathLst>
                      </a:custGeom>
                      <ask:type>
                        <ask:lineSketchScribbl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872874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459B8-5B6E-4AE4-9BAC-02B2E89130F7}"/>
              </a:ext>
            </a:extLst>
          </p:cNvPr>
          <p:cNvSpPr>
            <a:spLocks noGrp="1"/>
          </p:cNvSpPr>
          <p:nvPr>
            <p:ph type="title"/>
          </p:nvPr>
        </p:nvSpPr>
        <p:spPr>
          <a:xfrm>
            <a:off x="669035" y="365125"/>
            <a:ext cx="10853927" cy="1188535"/>
          </a:xfrm>
        </p:spPr>
        <p:txBody>
          <a:bodyPr>
            <a:normAutofit/>
          </a:bodyPr>
          <a:lstStyle/>
          <a:p>
            <a:r>
              <a:rPr lang="en-US" sz="4000" dirty="0">
                <a:effectLst>
                  <a:outerShdw blurRad="38100" dist="38100" dir="2700000" algn="tl">
                    <a:srgbClr val="000000">
                      <a:alpha val="43137"/>
                    </a:srgbClr>
                  </a:outerShdw>
                </a:effectLst>
              </a:rPr>
              <a:t>Linear Regression</a:t>
            </a:r>
            <a:br>
              <a:rPr lang="en-US" sz="4000" dirty="0">
                <a:effectLst>
                  <a:outerShdw blurRad="38100" dist="38100" dir="2700000" algn="tl">
                    <a:srgbClr val="000000">
                      <a:alpha val="43137"/>
                    </a:srgbClr>
                  </a:outerShdw>
                </a:effectLst>
              </a:rPr>
            </a:br>
            <a:r>
              <a:rPr lang="en-US" sz="2200" dirty="0">
                <a:effectLst>
                  <a:outerShdw blurRad="38100" dist="38100" dir="2700000" algn="tl">
                    <a:srgbClr val="000000">
                      <a:alpha val="43137"/>
                    </a:srgbClr>
                  </a:outerShdw>
                </a:effectLst>
              </a:rPr>
              <a:t>II. Multivariate (regression_1_linear.ipynb, Section 1.2)</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56C665-0151-4055-A12C-841E1F96DB55}"/>
                  </a:ext>
                </a:extLst>
              </p:cNvPr>
              <p:cNvSpPr txBox="1"/>
              <p:nvPr/>
            </p:nvSpPr>
            <p:spPr>
              <a:xfrm>
                <a:off x="669036" y="1819374"/>
                <a:ext cx="10853926" cy="4613827"/>
              </a:xfrm>
              <a:prstGeom prst="rect">
                <a:avLst/>
              </a:prstGeom>
              <a:noFill/>
            </p:spPr>
            <p:txBody>
              <a:bodyPr wrap="square" rtlCol="0">
                <a:spAutoFit/>
              </a:bodyPr>
              <a:lstStyle/>
              <a:p>
                <a:pPr>
                  <a:spcBef>
                    <a:spcPts val="300"/>
                  </a:spcBef>
                  <a:spcAft>
                    <a:spcPts val="300"/>
                  </a:spcAft>
                </a:pPr>
                <a:r>
                  <a:rPr lang="en-US" sz="1600" dirty="0">
                    <a:effectLst>
                      <a:outerShdw blurRad="38100" dist="38100" dir="2700000" algn="tl">
                        <a:srgbClr val="000000">
                          <a:alpha val="43137"/>
                        </a:srgbClr>
                      </a:outerShdw>
                    </a:effectLst>
                  </a:rPr>
                  <a:t>Formula: </a:t>
                </a:r>
                <a14:m>
                  <m:oMath xmlns:m="http://schemas.openxmlformats.org/officeDocument/2006/math">
                    <m:d>
                      <m:dPr>
                        <m:begChr m:val="⟨"/>
                        <m:endChr m:val="⟩"/>
                        <m:ctrlPr>
                          <a:rPr lang="en-US" sz="1600" b="0" i="1" smtClean="0">
                            <a:solidFill>
                              <a:schemeClr val="tx1"/>
                            </a:solidFill>
                            <a:latin typeface="Cambria Math" panose="02040503050406030204" pitchFamily="18" charset="0"/>
                            <a:ea typeface="Cambria Math" panose="02040503050406030204" pitchFamily="18" charset="0"/>
                          </a:rPr>
                        </m:ctrlPr>
                      </m:dPr>
                      <m:e>
                        <m:acc>
                          <m:accPr>
                            <m:chr m:val="⃗"/>
                            <m:ctrlPr>
                              <a:rPr lang="en-US" sz="1600" i="1">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𝑎</m:t>
                            </m:r>
                          </m:e>
                        </m:acc>
                        <m:r>
                          <a:rPr lang="en-US" sz="1600" b="0" i="1" smtClean="0">
                            <a:latin typeface="Cambria Math" panose="02040503050406030204" pitchFamily="18" charset="0"/>
                            <a:ea typeface="Cambria Math" panose="02040503050406030204" pitchFamily="18" charset="0"/>
                          </a:rPr>
                          <m:t>,  </m:t>
                        </m:r>
                        <m:acc>
                          <m:accPr>
                            <m:chr m:val="⃗"/>
                            <m:ctrlPr>
                              <a:rPr lang="en-US" sz="160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𝑥</m:t>
                            </m:r>
                          </m:e>
                        </m:acc>
                      </m:e>
                    </m:d>
                    <m:r>
                      <a:rPr lang="en-US" sz="1600" b="0" i="1" smtClean="0">
                        <a:solidFill>
                          <a:schemeClr val="tx1"/>
                        </a:solidFill>
                        <a:latin typeface="Cambria Math" panose="02040503050406030204" pitchFamily="18" charset="0"/>
                        <a:ea typeface="Cambria Math" panose="02040503050406030204" pitchFamily="18" charset="0"/>
                      </a:rPr>
                      <m:t>+</m:t>
                    </m:r>
                    <m:r>
                      <a:rPr lang="en-US" sz="1600" b="0" i="1" smtClean="0">
                        <a:solidFill>
                          <a:schemeClr val="tx1"/>
                        </a:solidFill>
                        <a:latin typeface="Cambria Math" panose="02040503050406030204" pitchFamily="18" charset="0"/>
                        <a:ea typeface="Cambria Math" panose="02040503050406030204" pitchFamily="18" charset="0"/>
                      </a:rPr>
                      <m:t>𝑏</m:t>
                    </m:r>
                    <m:r>
                      <a:rPr lang="en-US" sz="1600" b="0" i="1" smtClean="0">
                        <a:solidFill>
                          <a:schemeClr val="tx1"/>
                        </a:solidFill>
                        <a:latin typeface="Cambria Math" panose="02040503050406030204" pitchFamily="18" charset="0"/>
                        <a:ea typeface="Cambria Math" panose="02040503050406030204" pitchFamily="18" charset="0"/>
                      </a:rPr>
                      <m:t>=</m:t>
                    </m:r>
                    <m:r>
                      <a:rPr lang="en-US" sz="1600" b="0" i="1" smtClean="0">
                        <a:solidFill>
                          <a:schemeClr val="tx1"/>
                        </a:solidFill>
                        <a:latin typeface="Cambria Math" panose="02040503050406030204" pitchFamily="18" charset="0"/>
                        <a:ea typeface="Cambria Math" panose="02040503050406030204" pitchFamily="18" charset="0"/>
                      </a:rPr>
                      <m:t>𝑦</m:t>
                    </m:r>
                  </m:oMath>
                </a14:m>
                <a:r>
                  <a:rPr lang="en-US" sz="1600" dirty="0">
                    <a:solidFill>
                      <a:schemeClr val="tx1"/>
                    </a:solidFill>
                  </a:rPr>
                  <a:t>, here </a:t>
                </a:r>
                <a14:m>
                  <m:oMath xmlns:m="http://schemas.openxmlformats.org/officeDocument/2006/math">
                    <m:d>
                      <m:dPr>
                        <m:begChr m:val="⟨"/>
                        <m:endChr m:val="⟩"/>
                        <m:ctrlPr>
                          <a:rPr lang="en-US" sz="1600" i="1" smtClean="0">
                            <a:solidFill>
                              <a:schemeClr val="tx1"/>
                            </a:solidFill>
                            <a:latin typeface="Cambria Math" panose="02040503050406030204" pitchFamily="18" charset="0"/>
                          </a:rPr>
                        </m:ctrlPr>
                      </m:dPr>
                      <m:e>
                        <m:r>
                          <a:rPr lang="en-US" sz="1600" i="1" smtClean="0">
                            <a:solidFill>
                              <a:schemeClr val="tx1"/>
                            </a:solidFill>
                            <a:latin typeface="Cambria Math" panose="02040503050406030204" pitchFamily="18" charset="0"/>
                            <a:ea typeface="Cambria Math" panose="02040503050406030204" pitchFamily="18" charset="0"/>
                          </a:rPr>
                          <m:t>⋅</m:t>
                        </m:r>
                        <m:r>
                          <a:rPr lang="en-US" sz="1600" b="0" i="1" smtClean="0">
                            <a:solidFill>
                              <a:schemeClr val="tx1"/>
                            </a:solidFill>
                            <a:latin typeface="Cambria Math" panose="02040503050406030204" pitchFamily="18" charset="0"/>
                            <a:ea typeface="Cambria Math" panose="02040503050406030204" pitchFamily="18" charset="0"/>
                          </a:rPr>
                          <m:t>,  ⋅</m:t>
                        </m:r>
                      </m:e>
                    </m:d>
                  </m:oMath>
                </a14:m>
                <a:r>
                  <a:rPr lang="en-US" sz="1600" dirty="0">
                    <a:solidFill>
                      <a:schemeClr val="tx1"/>
                    </a:solidFill>
                  </a:rPr>
                  <a:t> means inner product, and </a:t>
                </a:r>
                <a14:m>
                  <m:oMath xmlns:m="http://schemas.openxmlformats.org/officeDocument/2006/math">
                    <m:acc>
                      <m:accPr>
                        <m:chr m:val="⃗"/>
                        <m:ctrlPr>
                          <a:rPr lang="en-US" sz="1600" i="1" smtClean="0">
                            <a:solidFill>
                              <a:schemeClr val="tx1"/>
                            </a:solidFill>
                            <a:latin typeface="Cambria Math" panose="02040503050406030204" pitchFamily="18" charset="0"/>
                          </a:rPr>
                        </m:ctrlPr>
                      </m:accPr>
                      <m:e>
                        <m:r>
                          <a:rPr lang="en-US" sz="1600" b="0" i="1" smtClean="0">
                            <a:solidFill>
                              <a:schemeClr val="tx1"/>
                            </a:solidFill>
                            <a:latin typeface="Cambria Math" panose="02040503050406030204" pitchFamily="18" charset="0"/>
                          </a:rPr>
                          <m:t>𝑥</m:t>
                        </m:r>
                      </m:e>
                    </m:acc>
                  </m:oMath>
                </a14:m>
                <a:r>
                  <a:rPr lang="en-US" sz="1600" dirty="0">
                    <a:solidFill>
                      <a:schemeClr val="tx1"/>
                    </a:solidFill>
                  </a:rPr>
                  <a:t> is a vector of dimension </a:t>
                </a:r>
                <a14:m>
                  <m:oMath xmlns:m="http://schemas.openxmlformats.org/officeDocument/2006/math">
                    <m:r>
                      <a:rPr lang="en-US" sz="1600" i="1" dirty="0" smtClean="0">
                        <a:solidFill>
                          <a:schemeClr val="tx1"/>
                        </a:solidFill>
                        <a:latin typeface="Cambria Math" panose="02040503050406030204" pitchFamily="18" charset="0"/>
                      </a:rPr>
                      <m:t>𝑝</m:t>
                    </m:r>
                  </m:oMath>
                </a14:m>
                <a:r>
                  <a:rPr lang="en-US" sz="1600" dirty="0">
                    <a:solidFill>
                      <a:schemeClr val="tx1"/>
                    </a:solidFill>
                  </a:rPr>
                  <a:t>.</a:t>
                </a:r>
              </a:p>
              <a:p>
                <a:pPr>
                  <a:spcBef>
                    <a:spcPts val="300"/>
                  </a:spcBef>
                  <a:spcAft>
                    <a:spcPts val="300"/>
                  </a:spcAft>
                </a:pPr>
                <a:r>
                  <a:rPr lang="en-US" sz="1600" dirty="0">
                    <a:effectLst>
                      <a:outerShdw blurRad="38100" dist="38100" dir="2700000" algn="tl">
                        <a:srgbClr val="000000">
                          <a:alpha val="43137"/>
                        </a:srgbClr>
                      </a:outerShdw>
                    </a:effectLst>
                  </a:rPr>
                  <a:t>Data: </a:t>
                </a:r>
                <a:r>
                  <a:rPr lang="en-US" sz="1600" dirty="0"/>
                  <a:t>A sequence of input-output pairs </a:t>
                </a:r>
                <a14:m>
                  <m:oMath xmlns:m="http://schemas.openxmlformats.org/officeDocument/2006/math">
                    <m:d>
                      <m:dPr>
                        <m:ctrlPr>
                          <a:rPr lang="en-US" sz="1600" i="1" dirty="0" smtClean="0">
                            <a:latin typeface="Cambria Math" panose="02040503050406030204" pitchFamily="18" charset="0"/>
                          </a:rPr>
                        </m:ctrlPr>
                      </m:dPr>
                      <m:e>
                        <m:sSub>
                          <m:sSubPr>
                            <m:ctrlPr>
                              <a:rPr lang="en-US" sz="1600" b="0" i="1" dirty="0" smtClean="0">
                                <a:latin typeface="Cambria Math" panose="02040503050406030204" pitchFamily="18" charset="0"/>
                              </a:rPr>
                            </m:ctrlPr>
                          </m:sSubPr>
                          <m:e>
                            <m:acc>
                              <m:accPr>
                                <m:chr m:val="⃗"/>
                                <m:ctrlPr>
                                  <a:rPr lang="en-US" sz="1600" i="1" dirty="0" smtClean="0">
                                    <a:latin typeface="Cambria Math" panose="02040503050406030204" pitchFamily="18" charset="0"/>
                                  </a:rPr>
                                </m:ctrlPr>
                              </m:accPr>
                              <m:e>
                                <m:r>
                                  <a:rPr lang="en-US" sz="1600" b="0" i="1" dirty="0" smtClean="0">
                                    <a:latin typeface="Cambria Math" panose="02040503050406030204" pitchFamily="18" charset="0"/>
                                  </a:rPr>
                                  <m:t>𝑥</m:t>
                                </m:r>
                              </m:e>
                            </m:acc>
                          </m:e>
                          <m:sub>
                            <m:r>
                              <a:rPr lang="en-US" sz="1600" b="0" i="1" dirty="0" smtClean="0">
                                <a:latin typeface="Cambria Math" panose="02040503050406030204" pitchFamily="18" charset="0"/>
                              </a:rPr>
                              <m:t>1</m:t>
                            </m:r>
                          </m:sub>
                        </m:sSub>
                        <m:r>
                          <a:rPr lang="en-US" sz="1600" i="1" dirty="0" smtClean="0">
                            <a:latin typeface="Cambria Math" panose="02040503050406030204" pitchFamily="18" charset="0"/>
                          </a:rPr>
                          <m:t>, </m:t>
                        </m:r>
                        <m:sSub>
                          <m:sSubPr>
                            <m:ctrlPr>
                              <a:rPr lang="en-US" sz="1600" i="1" dirty="0" smtClean="0">
                                <a:latin typeface="Cambria Math" panose="02040503050406030204" pitchFamily="18" charset="0"/>
                              </a:rPr>
                            </m:ctrlPr>
                          </m:sSubPr>
                          <m:e>
                            <m:r>
                              <a:rPr lang="en-US" sz="1600" i="1" dirty="0" smtClean="0">
                                <a:latin typeface="Cambria Math" panose="02040503050406030204" pitchFamily="18" charset="0"/>
                              </a:rPr>
                              <m:t>𝑦</m:t>
                            </m:r>
                          </m:e>
                          <m:sub>
                            <m:r>
                              <a:rPr lang="en-US" sz="1600" i="1" dirty="0" smtClean="0">
                                <a:latin typeface="Cambria Math" panose="02040503050406030204" pitchFamily="18" charset="0"/>
                              </a:rPr>
                              <m:t>1</m:t>
                            </m:r>
                          </m:sub>
                        </m:sSub>
                      </m:e>
                    </m:d>
                    <m:r>
                      <a:rPr lang="en-US" sz="1600" i="1" dirty="0" smtClean="0">
                        <a:latin typeface="Cambria Math" panose="02040503050406030204" pitchFamily="18" charset="0"/>
                      </a:rPr>
                      <m:t>,</m:t>
                    </m:r>
                    <m:r>
                      <a:rPr lang="en-US" sz="1600" b="0" i="1" dirty="0" smtClean="0">
                        <a:latin typeface="Cambria Math" panose="02040503050406030204" pitchFamily="18" charset="0"/>
                      </a:rPr>
                      <m:t>…, </m:t>
                    </m:r>
                    <m:d>
                      <m:dPr>
                        <m:ctrlPr>
                          <a:rPr lang="en-US" sz="1600" b="0" i="1" dirty="0" smtClean="0">
                            <a:latin typeface="Cambria Math" panose="02040503050406030204" pitchFamily="18" charset="0"/>
                          </a:rPr>
                        </m:ctrlPr>
                      </m:dPr>
                      <m:e>
                        <m:sSub>
                          <m:sSubPr>
                            <m:ctrlPr>
                              <a:rPr lang="en-US" sz="1600" i="1" dirty="0">
                                <a:latin typeface="Cambria Math" panose="02040503050406030204" pitchFamily="18" charset="0"/>
                              </a:rPr>
                            </m:ctrlPr>
                          </m:sSubPr>
                          <m:e>
                            <m:acc>
                              <m:accPr>
                                <m:chr m:val="⃗"/>
                                <m:ctrlPr>
                                  <a:rPr lang="en-US" sz="1600" i="1" dirty="0">
                                    <a:latin typeface="Cambria Math" panose="02040503050406030204" pitchFamily="18" charset="0"/>
                                  </a:rPr>
                                </m:ctrlPr>
                              </m:accPr>
                              <m:e>
                                <m:r>
                                  <a:rPr lang="en-US" sz="1600" i="1" dirty="0">
                                    <a:latin typeface="Cambria Math" panose="02040503050406030204" pitchFamily="18" charset="0"/>
                                  </a:rPr>
                                  <m:t>𝑥</m:t>
                                </m:r>
                              </m:e>
                            </m:acc>
                          </m:e>
                          <m:sub>
                            <m:r>
                              <a:rPr lang="en-US" sz="1600" b="0" i="1" dirty="0" smtClean="0">
                                <a:latin typeface="Cambria Math" panose="02040503050406030204" pitchFamily="18" charset="0"/>
                              </a:rPr>
                              <m:t>𝑛</m:t>
                            </m:r>
                          </m:sub>
                        </m:sSub>
                        <m:r>
                          <a:rPr lang="en-US" sz="1600" b="0" i="1" dirty="0" smtClean="0">
                            <a:latin typeface="Cambria Math" panose="02040503050406030204" pitchFamily="18" charset="0"/>
                          </a:rPr>
                          <m:t>, </m:t>
                        </m:r>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𝑦</m:t>
                            </m:r>
                          </m:e>
                          <m:sub>
                            <m:r>
                              <a:rPr lang="en-US" sz="1600" b="0" i="1" dirty="0" smtClean="0">
                                <a:latin typeface="Cambria Math" panose="02040503050406030204" pitchFamily="18" charset="0"/>
                              </a:rPr>
                              <m:t>𝑛</m:t>
                            </m:r>
                          </m:sub>
                        </m:sSub>
                      </m:e>
                    </m:d>
                    <m:r>
                      <a:rPr lang="en-US" sz="1600" b="0" i="1" dirty="0" smtClean="0">
                        <a:latin typeface="Cambria Math" panose="02040503050406030204" pitchFamily="18" charset="0"/>
                      </a:rPr>
                      <m:t>.</m:t>
                    </m:r>
                  </m:oMath>
                </a14:m>
                <a:endParaRPr lang="en-US" sz="1600" b="0" dirty="0"/>
              </a:p>
              <a:p>
                <a:pPr>
                  <a:spcBef>
                    <a:spcPts val="300"/>
                  </a:spcBef>
                  <a:spcAft>
                    <a:spcPts val="300"/>
                  </a:spcAft>
                </a:pPr>
                <a:r>
                  <a:rPr lang="en-US" sz="1600" dirty="0">
                    <a:solidFill>
                      <a:srgbClr val="FF0000"/>
                    </a:solidFill>
                    <a:effectLst>
                      <a:outerShdw blurRad="38100" dist="38100" dir="2700000" algn="tl">
                        <a:srgbClr val="000000">
                          <a:alpha val="43137"/>
                        </a:srgbClr>
                      </a:outerShdw>
                    </a:effectLst>
                  </a:rPr>
                  <a:t>Loss function: </a:t>
                </a:r>
                <a14:m>
                  <m:oMath xmlns:m="http://schemas.openxmlformats.org/officeDocument/2006/math">
                    <m:r>
                      <a:rPr lang="en-US" sz="1600" b="0" i="1" smtClean="0">
                        <a:latin typeface="Cambria Math" panose="02040503050406030204" pitchFamily="18" charset="0"/>
                      </a:rPr>
                      <m:t>𝐿</m:t>
                    </m:r>
                    <m:r>
                      <a:rPr lang="en-US" sz="1600" b="0" i="0" smtClean="0">
                        <a:latin typeface="Cambria Math" panose="02040503050406030204" pitchFamily="18" charset="0"/>
                      </a:rPr>
                      <m:t>=</m:t>
                    </m:r>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𝑛</m:t>
                        </m:r>
                      </m:sup>
                      <m:e>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 −</m:t>
                                </m:r>
                                <m:d>
                                  <m:dPr>
                                    <m:begChr m:val="⟨"/>
                                    <m:endChr m:val="⟩"/>
                                    <m:ctrlPr>
                                      <a:rPr lang="en-US" sz="1600" b="0" i="1" smtClean="0">
                                        <a:latin typeface="Cambria Math" panose="02040503050406030204" pitchFamily="18" charset="0"/>
                                      </a:rPr>
                                    </m:ctrlPr>
                                  </m:dPr>
                                  <m:e>
                                    <m:acc>
                                      <m:accPr>
                                        <m:chr m:val="⃗"/>
                                        <m:ctrlPr>
                                          <a:rPr lang="en-US" sz="1600" i="1">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𝑎</m:t>
                                        </m:r>
                                      </m:e>
                                    </m:acc>
                                    <m:r>
                                      <a:rPr lang="en-US" sz="1600" b="0" i="1" smtClean="0">
                                        <a:latin typeface="Cambria Math" panose="02040503050406030204" pitchFamily="18" charset="0"/>
                                        <a:ea typeface="Cambria Math" panose="02040503050406030204" pitchFamily="18" charset="0"/>
                                      </a:rPr>
                                      <m:t>,  </m:t>
                                    </m:r>
                                    <m:sSub>
                                      <m:sSubPr>
                                        <m:ctrlPr>
                                          <a:rPr lang="en-US" sz="1600" i="1">
                                            <a:latin typeface="Cambria Math" panose="02040503050406030204" pitchFamily="18" charset="0"/>
                                            <a:ea typeface="Cambria Math" panose="02040503050406030204" pitchFamily="18" charset="0"/>
                                          </a:rPr>
                                        </m:ctrlPr>
                                      </m:sSubPr>
                                      <m:e>
                                        <m:acc>
                                          <m:accPr>
                                            <m:chr m:val="⃗"/>
                                            <m:ctrlPr>
                                              <a:rPr lang="en-US" sz="1600" i="1">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𝑥</m:t>
                                            </m:r>
                                          </m:e>
                                        </m:acc>
                                      </m:e>
                                      <m:sub>
                                        <m:r>
                                          <a:rPr lang="en-US" sz="1600" i="1">
                                            <a:latin typeface="Cambria Math" panose="02040503050406030204" pitchFamily="18" charset="0"/>
                                            <a:ea typeface="Cambria Math" panose="02040503050406030204" pitchFamily="18" charset="0"/>
                                          </a:rPr>
                                          <m:t>𝑖</m:t>
                                        </m:r>
                                      </m:sub>
                                    </m:sSub>
                                  </m:e>
                                </m:d>
                                <m:r>
                                  <a:rPr lang="en-US" sz="1600" b="0" i="1" smtClean="0">
                                    <a:latin typeface="Cambria Math" panose="02040503050406030204" pitchFamily="18" charset="0"/>
                                  </a:rPr>
                                  <m:t>−</m:t>
                                </m:r>
                                <m:r>
                                  <a:rPr lang="en-US" sz="1600" b="0" i="1" smtClean="0">
                                    <a:latin typeface="Cambria Math" panose="02040503050406030204" pitchFamily="18" charset="0"/>
                                  </a:rPr>
                                  <m:t>𝑏</m:t>
                                </m:r>
                              </m:e>
                            </m:d>
                          </m:e>
                          <m:sup>
                            <m:r>
                              <a:rPr lang="en-US" sz="1600" b="0" i="1" smtClean="0">
                                <a:latin typeface="Cambria Math" panose="02040503050406030204" pitchFamily="18" charset="0"/>
                              </a:rPr>
                              <m:t>2</m:t>
                            </m:r>
                          </m:sup>
                        </m:sSup>
                      </m:e>
                    </m:nary>
                  </m:oMath>
                </a14:m>
                <a:endParaRPr lang="en-US" sz="1600" b="0" dirty="0"/>
              </a:p>
              <a:p>
                <a:pPr marL="0" indent="0">
                  <a:spcBef>
                    <a:spcPts val="300"/>
                  </a:spcBef>
                  <a:spcAft>
                    <a:spcPts val="300"/>
                  </a:spcAft>
                  <a:buNone/>
                </a:pPr>
                <a:r>
                  <a:rPr lang="en-US" sz="1600" dirty="0">
                    <a:effectLst>
                      <a:outerShdw blurRad="38100" dist="38100" dir="2700000" algn="tl">
                        <a:srgbClr val="000000">
                          <a:alpha val="43137"/>
                        </a:srgbClr>
                      </a:outerShdw>
                    </a:effectLst>
                  </a:rPr>
                  <a:t>Goal:  </a:t>
                </a:r>
                <a:r>
                  <a:rPr lang="en-US" sz="1600" dirty="0"/>
                  <a:t>Find vector </a:t>
                </a:r>
                <a14:m>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𝑎</m:t>
                        </m:r>
                      </m:e>
                    </m:acc>
                  </m:oMath>
                </a14:m>
                <a:r>
                  <a:rPr lang="en-US" sz="1600" dirty="0"/>
                  <a:t> and scale </a:t>
                </a:r>
                <a14:m>
                  <m:oMath xmlns:m="http://schemas.openxmlformats.org/officeDocument/2006/math">
                    <m:r>
                      <a:rPr lang="en-US" sz="1600" b="0" i="1" smtClean="0">
                        <a:latin typeface="Cambria Math" panose="02040503050406030204" pitchFamily="18" charset="0"/>
                      </a:rPr>
                      <m:t>𝑏</m:t>
                    </m:r>
                  </m:oMath>
                </a14:m>
                <a:r>
                  <a:rPr lang="en-US" sz="1600" dirty="0"/>
                  <a:t> such at the </a:t>
                </a:r>
                <a14:m>
                  <m:oMath xmlns:m="http://schemas.openxmlformats.org/officeDocument/2006/math">
                    <m:r>
                      <a:rPr lang="en-US" sz="1600" i="1" dirty="0" smtClean="0">
                        <a:latin typeface="Cambria Math" panose="02040503050406030204" pitchFamily="18" charset="0"/>
                      </a:rPr>
                      <m:t>𝐿</m:t>
                    </m:r>
                  </m:oMath>
                </a14:m>
                <a:r>
                  <a:rPr lang="en-US" sz="1600" dirty="0"/>
                  <a:t> is minimized. </a:t>
                </a:r>
              </a:p>
              <a:p>
                <a:pPr marL="0" indent="0">
                  <a:spcBef>
                    <a:spcPts val="300"/>
                  </a:spcBef>
                  <a:spcAft>
                    <a:spcPts val="300"/>
                  </a:spcAft>
                  <a:buNone/>
                </a:pPr>
                <a:r>
                  <a:rPr lang="en-US" sz="1600" dirty="0">
                    <a:effectLst>
                      <a:outerShdw blurRad="38100" dist="38100" dir="2700000" algn="tl">
                        <a:srgbClr val="000000">
                          <a:alpha val="43137"/>
                        </a:srgbClr>
                      </a:outerShdw>
                    </a:effectLst>
                  </a:rPr>
                  <a:t>Analytic Solution: </a:t>
                </a:r>
                <a:r>
                  <a:rPr lang="en-US" sz="1600" dirty="0"/>
                  <a:t>Let </a:t>
                </a:r>
              </a:p>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 </m:t>
                      </m:r>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r>
                                <a:rPr lang="en-US" sz="1600" b="0" i="1" smtClean="0">
                                  <a:latin typeface="Cambria Math" panose="02040503050406030204" pitchFamily="18" charset="0"/>
                                </a:rPr>
                                <m:t>1 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11</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12</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r>
                                    <a:rPr lang="en-US" sz="1600" b="0" i="1" smtClean="0">
                                      <a:latin typeface="Cambria Math" panose="02040503050406030204" pitchFamily="18" charset="0"/>
                                    </a:rPr>
                                    <m:t>𝑝</m:t>
                                  </m:r>
                                </m:sub>
                              </m:sSub>
                            </m:e>
                            <m:e>
                              <m:r>
                                <a:rPr lang="en-US" sz="1600" i="1">
                                  <a:latin typeface="Cambria Math" panose="02040503050406030204" pitchFamily="18" charset="0"/>
                                </a:rPr>
                                <m:t>1 </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b="0" i="1" smtClean="0">
                                      <a:latin typeface="Cambria Math" panose="02040503050406030204" pitchFamily="18" charset="0"/>
                                    </a:rPr>
                                    <m:t>2</m:t>
                                  </m:r>
                                  <m:r>
                                    <a:rPr lang="en-US" sz="1600" i="1">
                                      <a:latin typeface="Cambria Math" panose="02040503050406030204" pitchFamily="18" charset="0"/>
                                    </a:rPr>
                                    <m:t>1</m:t>
                                  </m:r>
                                </m:sub>
                              </m:sSub>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b="0" i="1" smtClean="0">
                                      <a:latin typeface="Cambria Math" panose="02040503050406030204" pitchFamily="18" charset="0"/>
                                    </a:rPr>
                                    <m:t>2</m:t>
                                  </m:r>
                                  <m:r>
                                    <a:rPr lang="en-US" sz="1600" i="1">
                                      <a:latin typeface="Cambria Math" panose="02040503050406030204" pitchFamily="18" charset="0"/>
                                    </a:rPr>
                                    <m:t>2</m:t>
                                  </m:r>
                                </m:sub>
                              </m:sSub>
                              <m:r>
                                <a:rPr lang="en-US" sz="1600" i="1">
                                  <a:latin typeface="Cambria Math" panose="02040503050406030204" pitchFamily="18" charset="0"/>
                                </a:rPr>
                                <m:t> </m:t>
                              </m:r>
                              <m:r>
                                <a:rPr lang="en-US" sz="1600" i="1" smtClean="0">
                                  <a:latin typeface="Cambria Math" panose="02040503050406030204" pitchFamily="18" charset="0"/>
                                  <a:ea typeface="Cambria Math" panose="02040503050406030204" pitchFamily="18" charset="0"/>
                                </a:rPr>
                                <m:t>⋯</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b="0" i="1" smtClean="0">
                                      <a:latin typeface="Cambria Math" panose="02040503050406030204" pitchFamily="18" charset="0"/>
                                    </a:rPr>
                                    <m:t>2</m:t>
                                  </m:r>
                                  <m:r>
                                    <a:rPr lang="en-US" sz="1600" i="1">
                                      <a:latin typeface="Cambria Math" panose="02040503050406030204" pitchFamily="18" charset="0"/>
                                    </a:rPr>
                                    <m:t>𝑝</m:t>
                                  </m:r>
                                </m:sub>
                              </m:sSub>
                            </m:e>
                            <m:e>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     ⋮     ⋮             ⋮</m:t>
                              </m:r>
                            </m:e>
                            <m:e>
                              <m:r>
                                <a:rPr lang="en-US" sz="1600" b="0" i="1" smtClean="0">
                                  <a:latin typeface="Cambria Math" panose="02040503050406030204" pitchFamily="18" charset="0"/>
                                  <a:ea typeface="Cambria Math" panose="02040503050406030204" pitchFamily="18" charset="0"/>
                                </a:rPr>
                                <m:t>1 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1</m:t>
                                  </m:r>
                                </m:sub>
                              </m:sSub>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𝑛𝑝</m:t>
                                  </m:r>
                                </m:sub>
                              </m:sSub>
                              <m:r>
                                <a:rPr lang="en-US" sz="1600" b="0" i="1" smtClean="0">
                                  <a:latin typeface="Cambria Math" panose="02040503050406030204" pitchFamily="18" charset="0"/>
                                  <a:ea typeface="Cambria Math" panose="02040503050406030204" pitchFamily="18" charset="0"/>
                                </a:rPr>
                                <m:t> </m:t>
                              </m:r>
                            </m:e>
                          </m:eqArr>
                        </m:e>
                      </m:d>
                      <m:r>
                        <a:rPr lang="en-US" sz="1600" b="0" i="1" smtClean="0">
                          <a:latin typeface="Cambria Math" panose="02040503050406030204" pitchFamily="18" charset="0"/>
                        </a:rPr>
                        <m:t>,  </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𝑦</m:t>
                                  </m:r>
                                </m:e>
                                <m:sub>
                                  <m:r>
                                    <a:rPr lang="en-US" sz="1600" b="0" i="1" smtClean="0">
                                      <a:latin typeface="Cambria Math" panose="02040503050406030204" pitchFamily="18" charset="0"/>
                                      <a:ea typeface="Cambria Math" panose="02040503050406030204" pitchFamily="18" charset="0"/>
                                    </a:rPr>
                                    <m:t>𝑛</m:t>
                                  </m:r>
                                </m:sub>
                              </m:sSub>
                            </m:e>
                          </m:d>
                        </m:e>
                        <m:sup>
                          <m:r>
                            <a:rPr lang="en-US" sz="1600" b="0" i="1" smtClean="0">
                              <a:latin typeface="Cambria Math" panose="02040503050406030204" pitchFamily="18" charset="0"/>
                            </a:rPr>
                            <m:t>𝑇</m:t>
                          </m:r>
                        </m:sup>
                      </m:sSup>
                    </m:oMath>
                  </m:oMathPara>
                </a14:m>
                <a:endParaRPr lang="en-US" sz="1600" b="0" dirty="0"/>
              </a:p>
              <a:p>
                <a:pPr>
                  <a:spcBef>
                    <a:spcPts val="300"/>
                  </a:spcBef>
                  <a:spcAft>
                    <a:spcPts val="300"/>
                  </a:spcAft>
                </a:pPr>
                <a:r>
                  <a:rPr lang="en-US" sz="1600" dirty="0"/>
                  <a:t>The problem becomes finding a vector </a:t>
                </a:r>
                <a14:m>
                  <m:oMath xmlns:m="http://schemas.openxmlformats.org/officeDocument/2006/math">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𝛼</m:t>
                        </m:r>
                      </m:e>
                    </m:acc>
                    <m:r>
                      <a:rPr lang="en-US" sz="1600" b="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eqArr>
                          <m:eqArrPr>
                            <m:ctrlPr>
                              <a:rPr lang="en-US" sz="1600" b="0" i="1" smtClean="0">
                                <a:latin typeface="Cambria Math" panose="02040503050406030204" pitchFamily="18" charset="0"/>
                                <a:ea typeface="Cambria Math" panose="02040503050406030204" pitchFamily="18" charset="0"/>
                              </a:rPr>
                            </m:ctrlPr>
                          </m:eqArrPr>
                          <m:e>
                            <m:r>
                              <a:rPr lang="en-US" sz="1600" b="0" i="1" smtClean="0">
                                <a:latin typeface="Cambria Math" panose="02040503050406030204" pitchFamily="18" charset="0"/>
                                <a:ea typeface="Cambria Math" panose="02040503050406030204" pitchFamily="18" charset="0"/>
                              </a:rPr>
                              <m:t>𝑏</m:t>
                            </m:r>
                          </m:e>
                          <m:e>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𝑎</m:t>
                                </m:r>
                              </m:e>
                            </m:acc>
                          </m:e>
                        </m:eqArr>
                      </m:e>
                    </m:d>
                  </m:oMath>
                </a14:m>
                <a:r>
                  <a:rPr lang="en-US" sz="1600" b="0" dirty="0"/>
                  <a:t>, such that the erro</a:t>
                </a:r>
                <a:r>
                  <a:rPr lang="en-US" sz="1600" dirty="0"/>
                  <a:t>r vector </a:t>
                </a:r>
                <a14:m>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r>
                      <a:rPr lang="en-US" sz="1600" b="0" i="1" smtClean="0">
                        <a:latin typeface="Cambria Math" panose="02040503050406030204" pitchFamily="18" charset="0"/>
                      </a:rPr>
                      <m:t> −</m:t>
                    </m:r>
                    <m:r>
                      <a:rPr lang="en-US" sz="1600" b="0" i="1" smtClean="0">
                        <a:latin typeface="Cambria Math" panose="02040503050406030204" pitchFamily="18" charset="0"/>
                      </a:rPr>
                      <m:t>𝑋</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𝛼</m:t>
                        </m:r>
                      </m:e>
                    </m:acc>
                  </m:oMath>
                </a14:m>
                <a:r>
                  <a:rPr lang="en-US" sz="1600" b="0" dirty="0"/>
                  <a:t> is the shortest, since </a:t>
                </a:r>
              </a:p>
              <a:p>
                <a:pPr>
                  <a:spcBef>
                    <a:spcPts val="300"/>
                  </a:spcBef>
                  <a:spcAft>
                    <a:spcPts val="300"/>
                  </a:spcAft>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𝐿</m:t>
                      </m:r>
                      <m:r>
                        <a:rPr lang="en-US" sz="1600" b="0" i="1" smtClean="0">
                          <a:latin typeface="Cambria Math" panose="02040503050406030204" pitchFamily="18" charset="0"/>
                        </a:rPr>
                        <m:t>= </m:t>
                      </m:r>
                      <m:sSubSup>
                        <m:sSubSupPr>
                          <m:ctrlPr>
                            <a:rPr lang="en-US" sz="1600" b="0" i="1" smtClean="0">
                              <a:latin typeface="Cambria Math" panose="02040503050406030204" pitchFamily="18" charset="0"/>
                            </a:rPr>
                          </m:ctrlPr>
                        </m:sSubSupPr>
                        <m:e>
                          <m:d>
                            <m:dPr>
                              <m:begChr m:val="‖"/>
                              <m:endChr m:val="‖"/>
                              <m:ctrlPr>
                                <a:rPr lang="en-US" sz="1600" b="0" i="1" smtClean="0">
                                  <a:latin typeface="Cambria Math" panose="02040503050406030204" pitchFamily="18" charset="0"/>
                                </a:rPr>
                              </m:ctrlPr>
                            </m:dPr>
                            <m:e>
                              <m:acc>
                                <m:accPr>
                                  <m:chr m:val="⃗"/>
                                  <m:ctrlPr>
                                    <a:rPr lang="en-US" sz="1600" i="1">
                                      <a:latin typeface="Cambria Math" panose="02040503050406030204" pitchFamily="18" charset="0"/>
                                    </a:rPr>
                                  </m:ctrlPr>
                                </m:accPr>
                                <m:e>
                                  <m:r>
                                    <a:rPr lang="en-US" sz="1600" i="1">
                                      <a:latin typeface="Cambria Math" panose="02040503050406030204" pitchFamily="18" charset="0"/>
                                    </a:rPr>
                                    <m:t>𝑦</m:t>
                                  </m:r>
                                </m:e>
                              </m:acc>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ea typeface="Cambria Math" panose="02040503050406030204" pitchFamily="18" charset="0"/>
                                </a:rPr>
                                <m:t>𝛼</m:t>
                              </m:r>
                            </m:e>
                          </m:d>
                        </m:e>
                        <m:sub>
                          <m:r>
                            <a:rPr lang="en-US" sz="1600" b="0" i="1" smtClean="0">
                              <a:latin typeface="Cambria Math" panose="02040503050406030204" pitchFamily="18" charset="0"/>
                            </a:rPr>
                            <m:t>2</m:t>
                          </m:r>
                        </m:sub>
                        <m:sup>
                          <m:r>
                            <a:rPr lang="en-US" sz="1600" b="0" i="1" smtClean="0">
                              <a:latin typeface="Cambria Math" panose="02040503050406030204" pitchFamily="18" charset="0"/>
                            </a:rPr>
                            <m:t>2</m:t>
                          </m:r>
                        </m:sup>
                      </m:sSubSup>
                      <m:r>
                        <a:rPr lang="en-US" sz="1600" b="0" i="0" smtClean="0">
                          <a:solidFill>
                            <a:schemeClr val="bg2">
                              <a:lumMod val="75000"/>
                            </a:schemeClr>
                          </a:solidFill>
                          <a:latin typeface="Cambria Math" panose="02040503050406030204" pitchFamily="18" charset="0"/>
                        </a:rPr>
                        <m:t>(=</m:t>
                      </m:r>
                      <m:sSup>
                        <m:sSupPr>
                          <m:ctrlPr>
                            <a:rPr lang="en-US" sz="1600" b="0" i="1" smtClean="0">
                              <a:solidFill>
                                <a:schemeClr val="bg2">
                                  <a:lumMod val="75000"/>
                                </a:schemeClr>
                              </a:solidFill>
                              <a:latin typeface="Cambria Math" panose="02040503050406030204" pitchFamily="18" charset="0"/>
                            </a:rPr>
                          </m:ctrlPr>
                        </m:sSupPr>
                        <m:e>
                          <m:acc>
                            <m:accPr>
                              <m:chr m:val="⃗"/>
                              <m:ctrlPr>
                                <a:rPr lang="en-US" sz="1600" b="0" i="1" smtClean="0">
                                  <a:solidFill>
                                    <a:schemeClr val="bg2">
                                      <a:lumMod val="75000"/>
                                    </a:schemeClr>
                                  </a:solidFill>
                                  <a:latin typeface="Cambria Math" panose="02040503050406030204" pitchFamily="18" charset="0"/>
                                </a:rPr>
                              </m:ctrlPr>
                            </m:accPr>
                            <m:e>
                              <m:r>
                                <a:rPr lang="en-US" sz="1600" b="0" i="1" smtClean="0">
                                  <a:solidFill>
                                    <a:schemeClr val="bg2">
                                      <a:lumMod val="75000"/>
                                    </a:schemeClr>
                                  </a:solidFill>
                                  <a:latin typeface="Cambria Math" panose="02040503050406030204" pitchFamily="18" charset="0"/>
                                </a:rPr>
                                <m:t>𝑦</m:t>
                              </m:r>
                            </m:e>
                          </m:acc>
                        </m:e>
                        <m:sup>
                          <m:r>
                            <a:rPr lang="en-US" sz="1600" b="0" i="1" smtClean="0">
                              <a:solidFill>
                                <a:schemeClr val="bg2">
                                  <a:lumMod val="75000"/>
                                </a:schemeClr>
                              </a:solidFill>
                              <a:latin typeface="Cambria Math" panose="02040503050406030204" pitchFamily="18" charset="0"/>
                            </a:rPr>
                            <m:t>𝑇</m:t>
                          </m:r>
                        </m:sup>
                      </m:sSup>
                      <m:acc>
                        <m:accPr>
                          <m:chr m:val="⃗"/>
                          <m:ctrlPr>
                            <a:rPr lang="en-US" sz="1600" b="0" i="1" smtClean="0">
                              <a:solidFill>
                                <a:schemeClr val="bg2">
                                  <a:lumMod val="75000"/>
                                </a:schemeClr>
                              </a:solidFill>
                              <a:latin typeface="Cambria Math" panose="02040503050406030204" pitchFamily="18" charset="0"/>
                            </a:rPr>
                          </m:ctrlPr>
                        </m:accPr>
                        <m:e>
                          <m:r>
                            <a:rPr lang="en-US" sz="1600" b="0" i="1" smtClean="0">
                              <a:solidFill>
                                <a:schemeClr val="bg2">
                                  <a:lumMod val="75000"/>
                                </a:schemeClr>
                              </a:solidFill>
                              <a:latin typeface="Cambria Math" panose="02040503050406030204" pitchFamily="18" charset="0"/>
                            </a:rPr>
                            <m:t>𝑦</m:t>
                          </m:r>
                        </m:e>
                      </m:acc>
                      <m:r>
                        <a:rPr lang="en-US" sz="1600" b="0" i="1" smtClean="0">
                          <a:solidFill>
                            <a:schemeClr val="bg2">
                              <a:lumMod val="75000"/>
                            </a:schemeClr>
                          </a:solidFill>
                          <a:latin typeface="Cambria Math" panose="02040503050406030204" pitchFamily="18" charset="0"/>
                        </a:rPr>
                        <m:t>−2</m:t>
                      </m:r>
                      <m:sSup>
                        <m:sSupPr>
                          <m:ctrlPr>
                            <a:rPr lang="en-US" sz="1600" b="0" i="1" smtClean="0">
                              <a:solidFill>
                                <a:schemeClr val="bg2">
                                  <a:lumMod val="75000"/>
                                </a:schemeClr>
                              </a:solidFill>
                              <a:latin typeface="Cambria Math" panose="02040503050406030204" pitchFamily="18" charset="0"/>
                              <a:ea typeface="Cambria Math" panose="02040503050406030204" pitchFamily="18" charset="0"/>
                            </a:rPr>
                          </m:ctrlPr>
                        </m:sSupPr>
                        <m:e>
                          <m:r>
                            <a:rPr lang="en-US" sz="1600" b="0" i="1" smtClean="0">
                              <a:solidFill>
                                <a:schemeClr val="bg2">
                                  <a:lumMod val="75000"/>
                                </a:schemeClr>
                              </a:solidFill>
                              <a:latin typeface="Cambria Math" panose="02040503050406030204" pitchFamily="18" charset="0"/>
                              <a:ea typeface="Cambria Math" panose="02040503050406030204" pitchFamily="18" charset="0"/>
                            </a:rPr>
                            <m:t>𝛼</m:t>
                          </m:r>
                        </m:e>
                        <m:sup>
                          <m:r>
                            <a:rPr lang="en-US" sz="1600" b="0" i="1" smtClean="0">
                              <a:solidFill>
                                <a:schemeClr val="bg2">
                                  <a:lumMod val="75000"/>
                                </a:schemeClr>
                              </a:solidFill>
                              <a:latin typeface="Cambria Math" panose="02040503050406030204" pitchFamily="18" charset="0"/>
                              <a:ea typeface="Cambria Math" panose="02040503050406030204" pitchFamily="18" charset="0"/>
                            </a:rPr>
                            <m:t>𝑇</m:t>
                          </m:r>
                        </m:sup>
                      </m:sSup>
                      <m:sSup>
                        <m:sSupPr>
                          <m:ctrlPr>
                            <a:rPr lang="en-US" sz="1600" b="0" i="1" smtClean="0">
                              <a:solidFill>
                                <a:schemeClr val="bg2">
                                  <a:lumMod val="75000"/>
                                </a:schemeClr>
                              </a:solidFill>
                              <a:latin typeface="Cambria Math" panose="02040503050406030204" pitchFamily="18" charset="0"/>
                              <a:ea typeface="Cambria Math" panose="02040503050406030204" pitchFamily="18" charset="0"/>
                            </a:rPr>
                          </m:ctrlPr>
                        </m:sSupPr>
                        <m:e>
                          <m:r>
                            <a:rPr lang="en-US" sz="1600" b="0" i="1" smtClean="0">
                              <a:solidFill>
                                <a:schemeClr val="bg2">
                                  <a:lumMod val="75000"/>
                                </a:schemeClr>
                              </a:solidFill>
                              <a:latin typeface="Cambria Math" panose="02040503050406030204" pitchFamily="18" charset="0"/>
                              <a:ea typeface="Cambria Math" panose="02040503050406030204" pitchFamily="18" charset="0"/>
                            </a:rPr>
                            <m:t>𝑋</m:t>
                          </m:r>
                        </m:e>
                        <m:sup>
                          <m:r>
                            <a:rPr lang="en-US" sz="1600" b="0" i="1" smtClean="0">
                              <a:solidFill>
                                <a:schemeClr val="bg2">
                                  <a:lumMod val="75000"/>
                                </a:schemeClr>
                              </a:solidFill>
                              <a:latin typeface="Cambria Math" panose="02040503050406030204" pitchFamily="18" charset="0"/>
                              <a:ea typeface="Cambria Math" panose="02040503050406030204" pitchFamily="18" charset="0"/>
                            </a:rPr>
                            <m:t>𝑇</m:t>
                          </m:r>
                        </m:sup>
                      </m:sSup>
                      <m:acc>
                        <m:accPr>
                          <m:chr m:val="⃗"/>
                          <m:ctrlPr>
                            <a:rPr lang="en-US" sz="1600" b="0" i="1" smtClean="0">
                              <a:solidFill>
                                <a:schemeClr val="bg2">
                                  <a:lumMod val="75000"/>
                                </a:schemeClr>
                              </a:solidFill>
                              <a:latin typeface="Cambria Math" panose="02040503050406030204" pitchFamily="18" charset="0"/>
                              <a:ea typeface="Cambria Math" panose="02040503050406030204" pitchFamily="18" charset="0"/>
                            </a:rPr>
                          </m:ctrlPr>
                        </m:accPr>
                        <m:e>
                          <m:r>
                            <a:rPr lang="en-US" sz="1600" b="0" i="1" smtClean="0">
                              <a:solidFill>
                                <a:schemeClr val="bg2">
                                  <a:lumMod val="75000"/>
                                </a:schemeClr>
                              </a:solidFill>
                              <a:latin typeface="Cambria Math" panose="02040503050406030204" pitchFamily="18" charset="0"/>
                              <a:ea typeface="Cambria Math" panose="02040503050406030204" pitchFamily="18" charset="0"/>
                            </a:rPr>
                            <m:t>𝑦</m:t>
                          </m:r>
                        </m:e>
                      </m:acc>
                      <m:r>
                        <a:rPr lang="en-US" sz="1600" b="0" i="1" smtClean="0">
                          <a:solidFill>
                            <a:schemeClr val="bg2">
                              <a:lumMod val="75000"/>
                            </a:schemeClr>
                          </a:solidFill>
                          <a:latin typeface="Cambria Math" panose="02040503050406030204" pitchFamily="18" charset="0"/>
                        </a:rPr>
                        <m:t>+</m:t>
                      </m:r>
                      <m:sSup>
                        <m:sSupPr>
                          <m:ctrlPr>
                            <a:rPr lang="en-US" sz="1600" b="0" i="1" smtClean="0">
                              <a:solidFill>
                                <a:schemeClr val="bg2">
                                  <a:lumMod val="75000"/>
                                </a:schemeClr>
                              </a:solidFill>
                              <a:latin typeface="Cambria Math" panose="02040503050406030204" pitchFamily="18" charset="0"/>
                            </a:rPr>
                          </m:ctrlPr>
                        </m:sSupPr>
                        <m:e>
                          <m:acc>
                            <m:accPr>
                              <m:chr m:val="⃗"/>
                              <m:ctrlPr>
                                <a:rPr lang="en-US" sz="1600" b="0" i="1" smtClean="0">
                                  <a:solidFill>
                                    <a:schemeClr val="bg2">
                                      <a:lumMod val="75000"/>
                                    </a:schemeClr>
                                  </a:solidFill>
                                  <a:latin typeface="Cambria Math" panose="02040503050406030204" pitchFamily="18" charset="0"/>
                                </a:rPr>
                              </m:ctrlPr>
                            </m:accPr>
                            <m:e>
                              <m:r>
                                <a:rPr lang="en-US" sz="1600" b="0" i="1" smtClean="0">
                                  <a:solidFill>
                                    <a:schemeClr val="bg2">
                                      <a:lumMod val="75000"/>
                                    </a:schemeClr>
                                  </a:solidFill>
                                  <a:latin typeface="Cambria Math" panose="02040503050406030204" pitchFamily="18" charset="0"/>
                                  <a:ea typeface="Cambria Math" panose="02040503050406030204" pitchFamily="18" charset="0"/>
                                </a:rPr>
                                <m:t>𝛼</m:t>
                              </m:r>
                            </m:e>
                          </m:acc>
                        </m:e>
                        <m:sup>
                          <m:r>
                            <a:rPr lang="en-US" sz="1600" b="0" i="1" smtClean="0">
                              <a:solidFill>
                                <a:schemeClr val="bg2">
                                  <a:lumMod val="75000"/>
                                </a:schemeClr>
                              </a:solidFill>
                              <a:latin typeface="Cambria Math" panose="02040503050406030204" pitchFamily="18" charset="0"/>
                            </a:rPr>
                            <m:t>𝑇</m:t>
                          </m:r>
                        </m:sup>
                      </m:sSup>
                      <m:sSup>
                        <m:sSupPr>
                          <m:ctrlPr>
                            <a:rPr lang="en-US" sz="1600" b="0" i="1" smtClean="0">
                              <a:solidFill>
                                <a:schemeClr val="bg2">
                                  <a:lumMod val="75000"/>
                                </a:schemeClr>
                              </a:solidFill>
                              <a:latin typeface="Cambria Math" panose="02040503050406030204" pitchFamily="18" charset="0"/>
                            </a:rPr>
                          </m:ctrlPr>
                        </m:sSupPr>
                        <m:e>
                          <m:r>
                            <a:rPr lang="en-US" sz="1600" b="0" i="1" smtClean="0">
                              <a:solidFill>
                                <a:schemeClr val="bg2">
                                  <a:lumMod val="75000"/>
                                </a:schemeClr>
                              </a:solidFill>
                              <a:latin typeface="Cambria Math" panose="02040503050406030204" pitchFamily="18" charset="0"/>
                            </a:rPr>
                            <m:t>𝑋</m:t>
                          </m:r>
                        </m:e>
                        <m:sup>
                          <m:r>
                            <a:rPr lang="en-US" sz="1600" b="0" i="1" smtClean="0">
                              <a:solidFill>
                                <a:schemeClr val="bg2">
                                  <a:lumMod val="75000"/>
                                </a:schemeClr>
                              </a:solidFill>
                              <a:latin typeface="Cambria Math" panose="02040503050406030204" pitchFamily="18" charset="0"/>
                            </a:rPr>
                            <m:t>𝑇</m:t>
                          </m:r>
                        </m:sup>
                      </m:sSup>
                      <m:r>
                        <a:rPr lang="en-US" sz="1600" b="0" i="1" smtClean="0">
                          <a:solidFill>
                            <a:schemeClr val="bg2">
                              <a:lumMod val="75000"/>
                            </a:schemeClr>
                          </a:solidFill>
                          <a:latin typeface="Cambria Math" panose="02040503050406030204" pitchFamily="18" charset="0"/>
                        </a:rPr>
                        <m:t>𝑋</m:t>
                      </m:r>
                      <m:acc>
                        <m:accPr>
                          <m:chr m:val="⃗"/>
                          <m:ctrlPr>
                            <a:rPr lang="en-US" sz="1600" b="0" i="1" smtClean="0">
                              <a:solidFill>
                                <a:schemeClr val="bg2">
                                  <a:lumMod val="75000"/>
                                </a:schemeClr>
                              </a:solidFill>
                              <a:latin typeface="Cambria Math" panose="02040503050406030204" pitchFamily="18" charset="0"/>
                            </a:rPr>
                          </m:ctrlPr>
                        </m:accPr>
                        <m:e>
                          <m:r>
                            <a:rPr lang="en-US" sz="1600" b="0" i="1" smtClean="0">
                              <a:solidFill>
                                <a:schemeClr val="bg2">
                                  <a:lumMod val="75000"/>
                                </a:schemeClr>
                              </a:solidFill>
                              <a:latin typeface="Cambria Math" panose="02040503050406030204" pitchFamily="18" charset="0"/>
                              <a:ea typeface="Cambria Math" panose="02040503050406030204" pitchFamily="18" charset="0"/>
                            </a:rPr>
                            <m:t>𝛼</m:t>
                          </m:r>
                        </m:e>
                      </m:acc>
                      <m:r>
                        <a:rPr lang="en-US" sz="1600" b="0" i="1" smtClean="0">
                          <a:solidFill>
                            <a:schemeClr val="bg2">
                              <a:lumMod val="75000"/>
                            </a:schemeClr>
                          </a:solidFill>
                          <a:latin typeface="Cambria Math" panose="02040503050406030204" pitchFamily="18" charset="0"/>
                        </a:rPr>
                        <m:t>)</m:t>
                      </m:r>
                    </m:oMath>
                  </m:oMathPara>
                </a14:m>
                <a:endParaRPr lang="en-US" sz="1600" b="0" dirty="0"/>
              </a:p>
              <a:p>
                <a:pPr>
                  <a:spcBef>
                    <a:spcPts val="300"/>
                  </a:spcBef>
                  <a:spcAft>
                    <a:spcPts val="300"/>
                  </a:spcAft>
                </a:pPr>
                <a:r>
                  <a:rPr lang="en-US" sz="1600" b="0" dirty="0"/>
                  <a:t>And the analytic solution is </a:t>
                </a:r>
                <a14:m>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𝛼</m:t>
                        </m:r>
                      </m:e>
                    </m:acc>
                  </m:oMath>
                </a14:m>
                <a:r>
                  <a:rPr lang="en-US" sz="1600" b="0" dirty="0"/>
                  <a:t> such that </a:t>
                </a:r>
                <a14:m>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𝐿</m:t>
                        </m:r>
                      </m:num>
                      <m:den>
                        <m:r>
                          <a:rPr lang="en-US" sz="1600" b="0" i="1" smtClean="0">
                            <a:latin typeface="Cambria Math" panose="02040503050406030204" pitchFamily="18" charset="0"/>
                            <a:ea typeface="Cambria Math" panose="02040503050406030204" pitchFamily="18" charset="0"/>
                          </a:rPr>
                          <m:t>𝜕𝛼</m:t>
                        </m:r>
                      </m:den>
                    </m:f>
                    <m:r>
                      <a:rPr lang="en-US" sz="1600" b="0" i="1" smtClean="0">
                        <a:latin typeface="Cambria Math" panose="02040503050406030204" pitchFamily="18" charset="0"/>
                      </a:rPr>
                      <m:t>=0</m:t>
                    </m:r>
                  </m:oMath>
                </a14:m>
                <a:r>
                  <a:rPr lang="en-US" sz="1600" b="0" dirty="0"/>
                  <a:t>.  </a:t>
                </a:r>
                <a:r>
                  <a:rPr lang="en-US" sz="1600" b="0" dirty="0">
                    <a:solidFill>
                      <a:schemeClr val="bg2">
                        <a:lumMod val="75000"/>
                      </a:schemeClr>
                    </a:solidFill>
                  </a:rPr>
                  <a:t>(here is a</a:t>
                </a:r>
                <a:r>
                  <a:rPr lang="en-US" sz="1600" b="0" dirty="0">
                    <a:solidFill>
                      <a:schemeClr val="accent5">
                        <a:lumMod val="60000"/>
                        <a:lumOff val="40000"/>
                      </a:schemeClr>
                    </a:solidFill>
                  </a:rPr>
                  <a:t> </a:t>
                </a:r>
                <a:r>
                  <a:rPr lang="en-US" sz="1600" b="0" dirty="0">
                    <a:solidFill>
                      <a:schemeClr val="accent5">
                        <a:lumMod val="60000"/>
                        <a:lumOff val="40000"/>
                      </a:schemeClr>
                    </a:solidFill>
                    <a:hlinkClick r:id="rId2">
                      <a:extLst>
                        <a:ext uri="{A12FA001-AC4F-418D-AE19-62706E023703}">
                          <ahyp:hlinkClr xmlns:ahyp="http://schemas.microsoft.com/office/drawing/2018/hyperlinkcolor" val="tx"/>
                        </a:ext>
                      </a:extLst>
                    </a:hlinkClick>
                  </a:rPr>
                  <a:t>link</a:t>
                </a:r>
                <a:r>
                  <a:rPr lang="en-US" sz="1600" b="0" dirty="0">
                    <a:solidFill>
                      <a:schemeClr val="accent5">
                        <a:lumMod val="60000"/>
                        <a:lumOff val="40000"/>
                      </a:schemeClr>
                    </a:solidFill>
                  </a:rPr>
                  <a:t> </a:t>
                </a:r>
                <a:r>
                  <a:rPr lang="en-US" sz="1600" b="0" dirty="0">
                    <a:solidFill>
                      <a:schemeClr val="bg2">
                        <a:lumMod val="75000"/>
                      </a:schemeClr>
                    </a:solidFill>
                  </a:rPr>
                  <a:t>to how to take derivative with vector and matrix)</a:t>
                </a:r>
              </a:p>
              <a:p>
                <a:pPr>
                  <a:spcBef>
                    <a:spcPts val="300"/>
                  </a:spcBef>
                  <a:spcAft>
                    <a:spcPts val="300"/>
                  </a:spcAft>
                </a:pPr>
                <a:r>
                  <a:rPr lang="en-US" sz="1600" dirty="0"/>
                  <a:t>Finally, we have the analytic solution to multilinear regression problem </a:t>
                </a:r>
              </a:p>
              <a:p>
                <a:pPr>
                  <a:spcBef>
                    <a:spcPts val="300"/>
                  </a:spcBef>
                  <a:spcAft>
                    <a:spcPts val="300"/>
                  </a:spcAft>
                </a:pPr>
                <a14:m>
                  <m:oMathPara xmlns:m="http://schemas.openxmlformats.org/officeDocument/2006/math">
                    <m:oMathParaPr>
                      <m:jc m:val="centerGroup"/>
                    </m:oMathParaPr>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𝛼</m:t>
                          </m:r>
                        </m:e>
                      </m:acc>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𝑋</m:t>
                                  </m:r>
                                </m:e>
                                <m:sup>
                                  <m:r>
                                    <a:rPr lang="en-US" sz="1600" b="0" i="1" smtClean="0">
                                      <a:latin typeface="Cambria Math" panose="02040503050406030204" pitchFamily="18" charset="0"/>
                                    </a:rPr>
                                    <m:t>𝑇</m:t>
                                  </m:r>
                                </m:sup>
                              </m:sSup>
                              <m:r>
                                <a:rPr lang="en-US" sz="1600" b="0" i="1" smtClean="0">
                                  <a:latin typeface="Cambria Math" panose="02040503050406030204" pitchFamily="18" charset="0"/>
                                </a:rPr>
                                <m:t>𝑋</m:t>
                              </m:r>
                            </m:e>
                          </m:d>
                        </m:e>
                        <m:sup>
                          <m:r>
                            <a:rPr lang="en-US" sz="1600" b="0" i="1" smtClean="0">
                              <a:latin typeface="Cambria Math" panose="02040503050406030204" pitchFamily="18" charset="0"/>
                            </a:rPr>
                            <m:t>−1</m:t>
                          </m:r>
                        </m:sup>
                      </m:sSup>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𝑋</m:t>
                          </m:r>
                        </m:e>
                        <m:sup>
                          <m:r>
                            <a:rPr lang="en-US" sz="1600" b="0" i="1" smtClean="0">
                              <a:latin typeface="Cambria Math" panose="02040503050406030204" pitchFamily="18" charset="0"/>
                            </a:rPr>
                            <m:t>𝑇</m:t>
                          </m:r>
                        </m:sup>
                      </m:sSup>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oMath>
                  </m:oMathPara>
                </a14:m>
                <a:endParaRPr lang="en-US" sz="1600" b="0" dirty="0"/>
              </a:p>
            </p:txBody>
          </p:sp>
        </mc:Choice>
        <mc:Fallback xmlns="">
          <p:sp>
            <p:nvSpPr>
              <p:cNvPr id="4" name="TextBox 3">
                <a:extLst>
                  <a:ext uri="{FF2B5EF4-FFF2-40B4-BE49-F238E27FC236}">
                    <a16:creationId xmlns:a16="http://schemas.microsoft.com/office/drawing/2014/main" id="{E056C665-0151-4055-A12C-841E1F96DB55}"/>
                  </a:ext>
                </a:extLst>
              </p:cNvPr>
              <p:cNvSpPr txBox="1">
                <a:spLocks noRot="1" noChangeAspect="1" noMove="1" noResize="1" noEditPoints="1" noAdjustHandles="1" noChangeArrowheads="1" noChangeShapeType="1" noTextEdit="1"/>
              </p:cNvSpPr>
              <p:nvPr/>
            </p:nvSpPr>
            <p:spPr>
              <a:xfrm>
                <a:off x="669036" y="1819374"/>
                <a:ext cx="10853926" cy="4613827"/>
              </a:xfrm>
              <a:prstGeom prst="rect">
                <a:avLst/>
              </a:prstGeom>
              <a:blipFill>
                <a:blip r:embed="rId3"/>
                <a:stretch>
                  <a:fillRect l="-337" t="-1057"/>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49F3CACE-6F89-45E7-B525-F5FEAA96C27C}"/>
              </a:ext>
            </a:extLst>
          </p:cNvPr>
          <p:cNvGrpSpPr/>
          <p:nvPr/>
        </p:nvGrpSpPr>
        <p:grpSpPr>
          <a:xfrm>
            <a:off x="1904213" y="3765497"/>
            <a:ext cx="1979630" cy="369332"/>
            <a:chOff x="1951348" y="3765497"/>
            <a:chExt cx="1979630" cy="369332"/>
          </a:xfrm>
        </p:grpSpPr>
        <p:sp>
          <p:nvSpPr>
            <p:cNvPr id="3" name="TextBox 2">
              <a:extLst>
                <a:ext uri="{FF2B5EF4-FFF2-40B4-BE49-F238E27FC236}">
                  <a16:creationId xmlns:a16="http://schemas.microsoft.com/office/drawing/2014/main" id="{B347B997-82A7-4219-AE10-DE734D70192C}"/>
                </a:ext>
              </a:extLst>
            </p:cNvPr>
            <p:cNvSpPr txBox="1"/>
            <p:nvPr/>
          </p:nvSpPr>
          <p:spPr>
            <a:xfrm>
              <a:off x="1951348" y="3765497"/>
              <a:ext cx="1498862" cy="369332"/>
            </a:xfrm>
            <a:prstGeom prst="rect">
              <a:avLst/>
            </a:prstGeom>
            <a:noFill/>
          </p:spPr>
          <p:txBody>
            <a:bodyPr wrap="square" rtlCol="0">
              <a:spAutoFit/>
            </a:bodyPr>
            <a:lstStyle/>
            <a:p>
              <a:r>
                <a:rPr lang="en-US" dirty="0">
                  <a:solidFill>
                    <a:schemeClr val="accent2"/>
                  </a:solidFill>
                  <a:effectLst>
                    <a:outerShdw blurRad="38100" dist="38100" dir="2700000" algn="tl">
                      <a:srgbClr val="000000">
                        <a:alpha val="43137"/>
                      </a:srgbClr>
                    </a:outerShdw>
                  </a:effectLst>
                </a:rPr>
                <a:t>Design matrix</a:t>
              </a:r>
            </a:p>
          </p:txBody>
        </p:sp>
        <p:cxnSp>
          <p:nvCxnSpPr>
            <p:cNvPr id="6" name="Straight Arrow Connector 5">
              <a:extLst>
                <a:ext uri="{FF2B5EF4-FFF2-40B4-BE49-F238E27FC236}">
                  <a16:creationId xmlns:a16="http://schemas.microsoft.com/office/drawing/2014/main" id="{28285C3B-A85F-4444-921C-213D94A496A1}"/>
                </a:ext>
              </a:extLst>
            </p:cNvPr>
            <p:cNvCxnSpPr>
              <a:cxnSpLocks/>
              <a:stCxn id="3" idx="3"/>
            </p:cNvCxnSpPr>
            <p:nvPr/>
          </p:nvCxnSpPr>
          <p:spPr>
            <a:xfrm>
              <a:off x="3450210" y="3950163"/>
              <a:ext cx="480768" cy="0"/>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7012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459B8-5B6E-4AE4-9BAC-02B2E89130F7}"/>
              </a:ext>
            </a:extLst>
          </p:cNvPr>
          <p:cNvSpPr>
            <a:spLocks noGrp="1"/>
          </p:cNvSpPr>
          <p:nvPr>
            <p:ph type="title"/>
          </p:nvPr>
        </p:nvSpPr>
        <p:spPr>
          <a:xfrm>
            <a:off x="838200" y="365125"/>
            <a:ext cx="10515600" cy="1325563"/>
          </a:xfrm>
        </p:spPr>
        <p:txBody>
          <a:bodyPr>
            <a:normAutofit/>
          </a:bodyPr>
          <a:lstStyle/>
          <a:p>
            <a:r>
              <a:rPr lang="en-US" sz="4000" dirty="0">
                <a:effectLst>
                  <a:outerShdw blurRad="38100" dist="38100" dir="2700000" algn="tl">
                    <a:srgbClr val="000000">
                      <a:alpha val="43137"/>
                    </a:srgbClr>
                  </a:outerShdw>
                </a:effectLst>
              </a:rPr>
              <a:t>Non-linear Regression</a:t>
            </a:r>
            <a:br>
              <a:rPr lang="en-US" sz="5400" dirty="0">
                <a:effectLst>
                  <a:outerShdw blurRad="38100" dist="38100" dir="2700000" algn="tl">
                    <a:srgbClr val="000000">
                      <a:alpha val="43137"/>
                    </a:srgbClr>
                  </a:outerShdw>
                </a:effectLst>
              </a:rPr>
            </a:br>
            <a:r>
              <a:rPr lang="en-US" sz="2200" dirty="0">
                <a:effectLst>
                  <a:outerShdw blurRad="38100" dist="38100" dir="2700000" algn="tl">
                    <a:srgbClr val="000000">
                      <a:alpha val="43137"/>
                    </a:srgbClr>
                  </a:outerShdw>
                </a:effectLst>
              </a:rPr>
              <a:t>I. What happens when linearity is not enough</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A625ACC-4D4C-4CED-B042-297CCB8AD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84795"/>
            <a:ext cx="3018526" cy="4159483"/>
          </a:xfrm>
          <a:prstGeom prst="rect">
            <a:avLst/>
          </a:prstGeom>
        </p:spPr>
      </p:pic>
      <p:sp>
        <p:nvSpPr>
          <p:cNvPr id="7" name="TextBox 6">
            <a:extLst>
              <a:ext uri="{FF2B5EF4-FFF2-40B4-BE49-F238E27FC236}">
                <a16:creationId xmlns:a16="http://schemas.microsoft.com/office/drawing/2014/main" id="{9047324F-BF16-4E2E-9C7F-875E0AD5FA6C}"/>
              </a:ext>
            </a:extLst>
          </p:cNvPr>
          <p:cNvSpPr txBox="1"/>
          <p:nvPr/>
        </p:nvSpPr>
        <p:spPr>
          <a:xfrm>
            <a:off x="838200" y="6044278"/>
            <a:ext cx="3018526" cy="246221"/>
          </a:xfrm>
          <a:prstGeom prst="rect">
            <a:avLst/>
          </a:prstGeom>
          <a:noFill/>
        </p:spPr>
        <p:txBody>
          <a:bodyPr wrap="square" rtlCol="0">
            <a:spAutoFit/>
          </a:bodyPr>
          <a:lstStyle/>
          <a:p>
            <a:r>
              <a:rPr lang="en-US" sz="1000" b="0" i="0" dirty="0">
                <a:solidFill>
                  <a:srgbClr val="9AA0A6"/>
                </a:solidFill>
                <a:effectLst/>
                <a:latin typeface="Roboto" panose="02000000000000000000" pitchFamily="2" charset="0"/>
              </a:rPr>
              <a:t>Copyright: MIKKI RAIN/SCIENCE PHOTO LIBRARY</a:t>
            </a:r>
            <a:endParaRPr lang="en-US" sz="10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E5D0FBA-CBAA-425F-8371-5D721D312DC8}"/>
                  </a:ext>
                </a:extLst>
              </p:cNvPr>
              <p:cNvSpPr txBox="1"/>
              <p:nvPr/>
            </p:nvSpPr>
            <p:spPr>
              <a:xfrm>
                <a:off x="4157221" y="1884795"/>
                <a:ext cx="7365743" cy="1395895"/>
              </a:xfrm>
              <a:prstGeom prst="rect">
                <a:avLst/>
              </a:prstGeom>
              <a:noFill/>
            </p:spPr>
            <p:txBody>
              <a:bodyPr wrap="square" rtlCol="0">
                <a:spAutoFit/>
              </a:bodyPr>
              <a:lstStyle/>
              <a:p>
                <a:r>
                  <a:rPr lang="en-US" dirty="0"/>
                  <a:t>What if Newton insisted on finding a linear relation between the mass of the two objects and distance between them, while the true relation being:</a:t>
                </a:r>
              </a:p>
              <a:p>
                <a:pPr/>
                <a14:m>
                  <m:oMathPara xmlns:m="http://schemas.openxmlformats.org/officeDocument/2006/math">
                    <m:oMathParaPr>
                      <m:jc m:val="centerGroup"/>
                    </m:oMathParaPr>
                    <m:oMath xmlns:m="http://schemas.openxmlformats.org/officeDocument/2006/math">
                      <m:r>
                        <m:rPr>
                          <m:nor/>
                        </m:rPr>
                        <a:rPr lang="en-US" i="0" dirty="0" smtClean="0">
                          <a:latin typeface="Cambria Math" panose="02040503050406030204" pitchFamily="18" charset="0"/>
                        </a:rPr>
                        <m:t>Gravitational</m:t>
                      </m:r>
                      <m:r>
                        <m:rPr>
                          <m:nor/>
                        </m:rPr>
                        <a:rPr lang="en-US" i="0" dirty="0" smtClean="0">
                          <a:latin typeface="Cambria Math" panose="02040503050406030204" pitchFamily="18" charset="0"/>
                        </a:rPr>
                        <m:t> </m:t>
                      </m:r>
                      <m:r>
                        <m:rPr>
                          <m:nor/>
                        </m:rPr>
                        <a:rPr lang="en-US" i="0" dirty="0" smtClean="0">
                          <a:latin typeface="Cambria Math" panose="02040503050406030204" pitchFamily="18" charset="0"/>
                        </a:rPr>
                        <m:t>force</m:t>
                      </m:r>
                      <m:r>
                        <m:rPr>
                          <m:nor/>
                        </m:rPr>
                        <a:rPr lang="en-US" i="0" dirty="0" smtClean="0">
                          <a:latin typeface="Cambria Math" panose="02040503050406030204" pitchFamily="18" charset="0"/>
                        </a:rPr>
                        <m:t> </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 </m:t>
                      </m:r>
                      <m:f>
                        <m:fPr>
                          <m:ctrlPr>
                            <a:rPr lang="en-US" b="0" i="1" dirty="0" smtClean="0">
                              <a:latin typeface="Cambria Math" panose="02040503050406030204" pitchFamily="18" charset="0"/>
                              <a:ea typeface="Cambria Math" panose="02040503050406030204" pitchFamily="18" charset="0"/>
                            </a:rPr>
                          </m:ctrlPr>
                        </m:fPr>
                        <m:num>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𝑚</m:t>
                              </m:r>
                            </m:e>
                            <m:sub>
                              <m:r>
                                <a:rPr lang="en-US" b="0" i="1" dirty="0" smtClean="0">
                                  <a:latin typeface="Cambria Math" panose="02040503050406030204" pitchFamily="18" charset="0"/>
                                  <a:ea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 ∗</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𝑚</m:t>
                              </m:r>
                            </m:e>
                            <m:sub>
                              <m:r>
                                <a:rPr lang="en-US" b="0" i="1" dirty="0" smtClean="0">
                                  <a:latin typeface="Cambria Math" panose="02040503050406030204" pitchFamily="18" charset="0"/>
                                  <a:ea typeface="Cambria Math" panose="02040503050406030204" pitchFamily="18" charset="0"/>
                                </a:rPr>
                                <m:t>2</m:t>
                              </m:r>
                            </m:sub>
                          </m:sSub>
                        </m:num>
                        <m:den>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𝑟</m:t>
                              </m:r>
                            </m:e>
                            <m:sup>
                              <m:r>
                                <a:rPr lang="en-US" b="0" i="1" dirty="0" smtClean="0">
                                  <a:latin typeface="Cambria Math" panose="02040503050406030204" pitchFamily="18" charset="0"/>
                                  <a:ea typeface="Cambria Math" panose="02040503050406030204" pitchFamily="18" charset="0"/>
                                </a:rPr>
                                <m:t>2</m:t>
                              </m:r>
                            </m:sup>
                          </m:sSup>
                        </m:den>
                      </m:f>
                    </m:oMath>
                  </m:oMathPara>
                </a14:m>
                <a:endParaRPr lang="en-US" dirty="0"/>
              </a:p>
              <a:p>
                <a:r>
                  <a:rPr lang="en-US" dirty="0"/>
                  <a:t>Well, Newton would be as grumpy and depressed as he could possible be. </a:t>
                </a:r>
              </a:p>
            </p:txBody>
          </p:sp>
        </mc:Choice>
        <mc:Fallback xmlns="">
          <p:sp>
            <p:nvSpPr>
              <p:cNvPr id="9" name="TextBox 8">
                <a:extLst>
                  <a:ext uri="{FF2B5EF4-FFF2-40B4-BE49-F238E27FC236}">
                    <a16:creationId xmlns:a16="http://schemas.microsoft.com/office/drawing/2014/main" id="{2E5D0FBA-CBAA-425F-8371-5D721D312DC8}"/>
                  </a:ext>
                </a:extLst>
              </p:cNvPr>
              <p:cNvSpPr txBox="1">
                <a:spLocks noRot="1" noChangeAspect="1" noMove="1" noResize="1" noEditPoints="1" noAdjustHandles="1" noChangeArrowheads="1" noChangeShapeType="1" noTextEdit="1"/>
              </p:cNvSpPr>
              <p:nvPr/>
            </p:nvSpPr>
            <p:spPr>
              <a:xfrm>
                <a:off x="4157221" y="1884795"/>
                <a:ext cx="7365743" cy="1395895"/>
              </a:xfrm>
              <a:prstGeom prst="rect">
                <a:avLst/>
              </a:prstGeom>
              <a:blipFill>
                <a:blip r:embed="rId3"/>
                <a:stretch>
                  <a:fillRect l="-745" t="-2183" r="-414" b="-61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6358B3F-5312-4B0C-AB43-A0697864EAAC}"/>
                  </a:ext>
                </a:extLst>
              </p:cNvPr>
              <p:cNvSpPr txBox="1"/>
              <p:nvPr/>
            </p:nvSpPr>
            <p:spPr>
              <a:xfrm>
                <a:off x="4157220" y="3475136"/>
                <a:ext cx="7365743" cy="2616101"/>
              </a:xfrm>
              <a:custGeom>
                <a:avLst/>
                <a:gdLst>
                  <a:gd name="connsiteX0" fmla="*/ 0 w 7365743"/>
                  <a:gd name="connsiteY0" fmla="*/ 0 h 2616101"/>
                  <a:gd name="connsiteX1" fmla="*/ 595956 w 7365743"/>
                  <a:gd name="connsiteY1" fmla="*/ 0 h 2616101"/>
                  <a:gd name="connsiteX2" fmla="*/ 1191911 w 7365743"/>
                  <a:gd name="connsiteY2" fmla="*/ 0 h 2616101"/>
                  <a:gd name="connsiteX3" fmla="*/ 1714209 w 7365743"/>
                  <a:gd name="connsiteY3" fmla="*/ 0 h 2616101"/>
                  <a:gd name="connsiteX4" fmla="*/ 2457480 w 7365743"/>
                  <a:gd name="connsiteY4" fmla="*/ 0 h 2616101"/>
                  <a:gd name="connsiteX5" fmla="*/ 3127093 w 7365743"/>
                  <a:gd name="connsiteY5" fmla="*/ 0 h 2616101"/>
                  <a:gd name="connsiteX6" fmla="*/ 3723048 w 7365743"/>
                  <a:gd name="connsiteY6" fmla="*/ 0 h 2616101"/>
                  <a:gd name="connsiteX7" fmla="*/ 4319004 w 7365743"/>
                  <a:gd name="connsiteY7" fmla="*/ 0 h 2616101"/>
                  <a:gd name="connsiteX8" fmla="*/ 4914959 w 7365743"/>
                  <a:gd name="connsiteY8" fmla="*/ 0 h 2616101"/>
                  <a:gd name="connsiteX9" fmla="*/ 5658230 w 7365743"/>
                  <a:gd name="connsiteY9" fmla="*/ 0 h 2616101"/>
                  <a:gd name="connsiteX10" fmla="*/ 6254185 w 7365743"/>
                  <a:gd name="connsiteY10" fmla="*/ 0 h 2616101"/>
                  <a:gd name="connsiteX11" fmla="*/ 7365743 w 7365743"/>
                  <a:gd name="connsiteY11" fmla="*/ 0 h 2616101"/>
                  <a:gd name="connsiteX12" fmla="*/ 7365743 w 7365743"/>
                  <a:gd name="connsiteY12" fmla="*/ 706347 h 2616101"/>
                  <a:gd name="connsiteX13" fmla="*/ 7365743 w 7365743"/>
                  <a:gd name="connsiteY13" fmla="*/ 1308051 h 2616101"/>
                  <a:gd name="connsiteX14" fmla="*/ 7365743 w 7365743"/>
                  <a:gd name="connsiteY14" fmla="*/ 2014398 h 2616101"/>
                  <a:gd name="connsiteX15" fmla="*/ 7365743 w 7365743"/>
                  <a:gd name="connsiteY15" fmla="*/ 2616101 h 2616101"/>
                  <a:gd name="connsiteX16" fmla="*/ 6917102 w 7365743"/>
                  <a:gd name="connsiteY16" fmla="*/ 2616101 h 2616101"/>
                  <a:gd name="connsiteX17" fmla="*/ 6321147 w 7365743"/>
                  <a:gd name="connsiteY17" fmla="*/ 2616101 h 2616101"/>
                  <a:gd name="connsiteX18" fmla="*/ 5651534 w 7365743"/>
                  <a:gd name="connsiteY18" fmla="*/ 2616101 h 2616101"/>
                  <a:gd name="connsiteX19" fmla="*/ 5129236 w 7365743"/>
                  <a:gd name="connsiteY19" fmla="*/ 2616101 h 2616101"/>
                  <a:gd name="connsiteX20" fmla="*/ 4385965 w 7365743"/>
                  <a:gd name="connsiteY20" fmla="*/ 2616101 h 2616101"/>
                  <a:gd name="connsiteX21" fmla="*/ 3863667 w 7365743"/>
                  <a:gd name="connsiteY21" fmla="*/ 2616101 h 2616101"/>
                  <a:gd name="connsiteX22" fmla="*/ 3267711 w 7365743"/>
                  <a:gd name="connsiteY22" fmla="*/ 2616101 h 2616101"/>
                  <a:gd name="connsiteX23" fmla="*/ 2745413 w 7365743"/>
                  <a:gd name="connsiteY23" fmla="*/ 2616101 h 2616101"/>
                  <a:gd name="connsiteX24" fmla="*/ 2296773 w 7365743"/>
                  <a:gd name="connsiteY24" fmla="*/ 2616101 h 2616101"/>
                  <a:gd name="connsiteX25" fmla="*/ 1553502 w 7365743"/>
                  <a:gd name="connsiteY25" fmla="*/ 2616101 h 2616101"/>
                  <a:gd name="connsiteX26" fmla="*/ 1104861 w 7365743"/>
                  <a:gd name="connsiteY26" fmla="*/ 2616101 h 2616101"/>
                  <a:gd name="connsiteX27" fmla="*/ 0 w 7365743"/>
                  <a:gd name="connsiteY27" fmla="*/ 2616101 h 2616101"/>
                  <a:gd name="connsiteX28" fmla="*/ 0 w 7365743"/>
                  <a:gd name="connsiteY28" fmla="*/ 2040559 h 2616101"/>
                  <a:gd name="connsiteX29" fmla="*/ 0 w 7365743"/>
                  <a:gd name="connsiteY29" fmla="*/ 1438856 h 2616101"/>
                  <a:gd name="connsiteX30" fmla="*/ 0 w 7365743"/>
                  <a:gd name="connsiteY30" fmla="*/ 863313 h 2616101"/>
                  <a:gd name="connsiteX31" fmla="*/ 0 w 7365743"/>
                  <a:gd name="connsiteY31" fmla="*/ 0 h 2616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365743" h="2616101" fill="none" extrusionOk="0">
                    <a:moveTo>
                      <a:pt x="0" y="0"/>
                    </a:moveTo>
                    <a:cubicBezTo>
                      <a:pt x="228356" y="16973"/>
                      <a:pt x="415559" y="10035"/>
                      <a:pt x="595956" y="0"/>
                    </a:cubicBezTo>
                    <a:cubicBezTo>
                      <a:pt x="776353" y="-10035"/>
                      <a:pt x="1062443" y="-5976"/>
                      <a:pt x="1191911" y="0"/>
                    </a:cubicBezTo>
                    <a:cubicBezTo>
                      <a:pt x="1321379" y="5976"/>
                      <a:pt x="1563255" y="24098"/>
                      <a:pt x="1714209" y="0"/>
                    </a:cubicBezTo>
                    <a:cubicBezTo>
                      <a:pt x="1865163" y="-24098"/>
                      <a:pt x="2306481" y="-11785"/>
                      <a:pt x="2457480" y="0"/>
                    </a:cubicBezTo>
                    <a:cubicBezTo>
                      <a:pt x="2608479" y="11785"/>
                      <a:pt x="2873203" y="-694"/>
                      <a:pt x="3127093" y="0"/>
                    </a:cubicBezTo>
                    <a:cubicBezTo>
                      <a:pt x="3380983" y="694"/>
                      <a:pt x="3587228" y="-28218"/>
                      <a:pt x="3723048" y="0"/>
                    </a:cubicBezTo>
                    <a:cubicBezTo>
                      <a:pt x="3858869" y="28218"/>
                      <a:pt x="4063914" y="-9735"/>
                      <a:pt x="4319004" y="0"/>
                    </a:cubicBezTo>
                    <a:cubicBezTo>
                      <a:pt x="4574094" y="9735"/>
                      <a:pt x="4730965" y="25501"/>
                      <a:pt x="4914959" y="0"/>
                    </a:cubicBezTo>
                    <a:cubicBezTo>
                      <a:pt x="5098953" y="-25501"/>
                      <a:pt x="5493100" y="11765"/>
                      <a:pt x="5658230" y="0"/>
                    </a:cubicBezTo>
                    <a:cubicBezTo>
                      <a:pt x="5823360" y="-11765"/>
                      <a:pt x="6121131" y="26731"/>
                      <a:pt x="6254185" y="0"/>
                    </a:cubicBezTo>
                    <a:cubicBezTo>
                      <a:pt x="6387240" y="-26731"/>
                      <a:pt x="7050253" y="-23673"/>
                      <a:pt x="7365743" y="0"/>
                    </a:cubicBezTo>
                    <a:cubicBezTo>
                      <a:pt x="7337087" y="345257"/>
                      <a:pt x="7393907" y="443031"/>
                      <a:pt x="7365743" y="706347"/>
                    </a:cubicBezTo>
                    <a:cubicBezTo>
                      <a:pt x="7337579" y="969663"/>
                      <a:pt x="7367618" y="1117645"/>
                      <a:pt x="7365743" y="1308051"/>
                    </a:cubicBezTo>
                    <a:cubicBezTo>
                      <a:pt x="7363868" y="1498457"/>
                      <a:pt x="7386910" y="1760659"/>
                      <a:pt x="7365743" y="2014398"/>
                    </a:cubicBezTo>
                    <a:cubicBezTo>
                      <a:pt x="7344576" y="2268137"/>
                      <a:pt x="7391548" y="2487187"/>
                      <a:pt x="7365743" y="2616101"/>
                    </a:cubicBezTo>
                    <a:cubicBezTo>
                      <a:pt x="7262938" y="2605927"/>
                      <a:pt x="7037133" y="2600825"/>
                      <a:pt x="6917102" y="2616101"/>
                    </a:cubicBezTo>
                    <a:cubicBezTo>
                      <a:pt x="6797071" y="2631377"/>
                      <a:pt x="6451012" y="2599153"/>
                      <a:pt x="6321147" y="2616101"/>
                    </a:cubicBezTo>
                    <a:cubicBezTo>
                      <a:pt x="6191283" y="2633049"/>
                      <a:pt x="5854602" y="2589185"/>
                      <a:pt x="5651534" y="2616101"/>
                    </a:cubicBezTo>
                    <a:cubicBezTo>
                      <a:pt x="5448466" y="2643017"/>
                      <a:pt x="5301699" y="2637045"/>
                      <a:pt x="5129236" y="2616101"/>
                    </a:cubicBezTo>
                    <a:cubicBezTo>
                      <a:pt x="4956773" y="2595157"/>
                      <a:pt x="4729644" y="2640635"/>
                      <a:pt x="4385965" y="2616101"/>
                    </a:cubicBezTo>
                    <a:cubicBezTo>
                      <a:pt x="4042286" y="2591567"/>
                      <a:pt x="4007746" y="2619013"/>
                      <a:pt x="3863667" y="2616101"/>
                    </a:cubicBezTo>
                    <a:cubicBezTo>
                      <a:pt x="3719588" y="2613189"/>
                      <a:pt x="3460204" y="2643052"/>
                      <a:pt x="3267711" y="2616101"/>
                    </a:cubicBezTo>
                    <a:cubicBezTo>
                      <a:pt x="3075218" y="2589150"/>
                      <a:pt x="2853229" y="2640490"/>
                      <a:pt x="2745413" y="2616101"/>
                    </a:cubicBezTo>
                    <a:cubicBezTo>
                      <a:pt x="2637597" y="2591712"/>
                      <a:pt x="2397241" y="2626441"/>
                      <a:pt x="2296773" y="2616101"/>
                    </a:cubicBezTo>
                    <a:cubicBezTo>
                      <a:pt x="2196305" y="2605761"/>
                      <a:pt x="1751152" y="2627231"/>
                      <a:pt x="1553502" y="2616101"/>
                    </a:cubicBezTo>
                    <a:cubicBezTo>
                      <a:pt x="1355852" y="2604971"/>
                      <a:pt x="1273533" y="2611930"/>
                      <a:pt x="1104861" y="2616101"/>
                    </a:cubicBezTo>
                    <a:cubicBezTo>
                      <a:pt x="936189" y="2620272"/>
                      <a:pt x="305047" y="2656399"/>
                      <a:pt x="0" y="2616101"/>
                    </a:cubicBezTo>
                    <a:cubicBezTo>
                      <a:pt x="-23611" y="2398137"/>
                      <a:pt x="-8757" y="2265186"/>
                      <a:pt x="0" y="2040559"/>
                    </a:cubicBezTo>
                    <a:cubicBezTo>
                      <a:pt x="8757" y="1815932"/>
                      <a:pt x="19117" y="1629662"/>
                      <a:pt x="0" y="1438856"/>
                    </a:cubicBezTo>
                    <a:cubicBezTo>
                      <a:pt x="-19117" y="1248050"/>
                      <a:pt x="-11585" y="1051056"/>
                      <a:pt x="0" y="863313"/>
                    </a:cubicBezTo>
                    <a:cubicBezTo>
                      <a:pt x="11585" y="675570"/>
                      <a:pt x="-39124" y="388028"/>
                      <a:pt x="0" y="0"/>
                    </a:cubicBezTo>
                    <a:close/>
                  </a:path>
                  <a:path w="7365743" h="2616101" stroke="0" extrusionOk="0">
                    <a:moveTo>
                      <a:pt x="0" y="0"/>
                    </a:moveTo>
                    <a:cubicBezTo>
                      <a:pt x="336008" y="-32368"/>
                      <a:pt x="645016" y="10456"/>
                      <a:pt x="816928" y="0"/>
                    </a:cubicBezTo>
                    <a:cubicBezTo>
                      <a:pt x="988840" y="-10456"/>
                      <a:pt x="1289224" y="2018"/>
                      <a:pt x="1412883" y="0"/>
                    </a:cubicBezTo>
                    <a:cubicBezTo>
                      <a:pt x="1536542" y="-2018"/>
                      <a:pt x="1723322" y="1012"/>
                      <a:pt x="1935182" y="0"/>
                    </a:cubicBezTo>
                    <a:cubicBezTo>
                      <a:pt x="2147042" y="-1012"/>
                      <a:pt x="2388983" y="-12539"/>
                      <a:pt x="2752109" y="0"/>
                    </a:cubicBezTo>
                    <a:cubicBezTo>
                      <a:pt x="3115235" y="12539"/>
                      <a:pt x="3100537" y="-13099"/>
                      <a:pt x="3274408" y="0"/>
                    </a:cubicBezTo>
                    <a:cubicBezTo>
                      <a:pt x="3448279" y="13099"/>
                      <a:pt x="3642407" y="-9041"/>
                      <a:pt x="3870363" y="0"/>
                    </a:cubicBezTo>
                    <a:cubicBezTo>
                      <a:pt x="4098319" y="9041"/>
                      <a:pt x="4393651" y="33438"/>
                      <a:pt x="4687291" y="0"/>
                    </a:cubicBezTo>
                    <a:cubicBezTo>
                      <a:pt x="4980931" y="-33438"/>
                      <a:pt x="5043392" y="26805"/>
                      <a:pt x="5283247" y="0"/>
                    </a:cubicBezTo>
                    <a:cubicBezTo>
                      <a:pt x="5523102" y="-26805"/>
                      <a:pt x="5933169" y="2545"/>
                      <a:pt x="6100174" y="0"/>
                    </a:cubicBezTo>
                    <a:cubicBezTo>
                      <a:pt x="6267179" y="-2545"/>
                      <a:pt x="6739634" y="-42030"/>
                      <a:pt x="7365743" y="0"/>
                    </a:cubicBezTo>
                    <a:cubicBezTo>
                      <a:pt x="7351238" y="274515"/>
                      <a:pt x="7399226" y="511392"/>
                      <a:pt x="7365743" y="680186"/>
                    </a:cubicBezTo>
                    <a:cubicBezTo>
                      <a:pt x="7332260" y="848980"/>
                      <a:pt x="7385294" y="1175795"/>
                      <a:pt x="7365743" y="1334212"/>
                    </a:cubicBezTo>
                    <a:cubicBezTo>
                      <a:pt x="7346192" y="1492629"/>
                      <a:pt x="7390248" y="1831480"/>
                      <a:pt x="7365743" y="1962076"/>
                    </a:cubicBezTo>
                    <a:cubicBezTo>
                      <a:pt x="7341238" y="2092672"/>
                      <a:pt x="7380568" y="2372033"/>
                      <a:pt x="7365743" y="2616101"/>
                    </a:cubicBezTo>
                    <a:cubicBezTo>
                      <a:pt x="7113812" y="2635762"/>
                      <a:pt x="6812471" y="2581977"/>
                      <a:pt x="6622473" y="2616101"/>
                    </a:cubicBezTo>
                    <a:cubicBezTo>
                      <a:pt x="6432475" y="2650226"/>
                      <a:pt x="6211279" y="2600047"/>
                      <a:pt x="6100174" y="2616101"/>
                    </a:cubicBezTo>
                    <a:cubicBezTo>
                      <a:pt x="5989069" y="2632155"/>
                      <a:pt x="5577676" y="2652928"/>
                      <a:pt x="5283247" y="2616101"/>
                    </a:cubicBezTo>
                    <a:cubicBezTo>
                      <a:pt x="4988818" y="2579274"/>
                      <a:pt x="4794608" y="2630990"/>
                      <a:pt x="4613634" y="2616101"/>
                    </a:cubicBezTo>
                    <a:cubicBezTo>
                      <a:pt x="4432660" y="2601212"/>
                      <a:pt x="4107119" y="2623904"/>
                      <a:pt x="3870363" y="2616101"/>
                    </a:cubicBezTo>
                    <a:cubicBezTo>
                      <a:pt x="3633607" y="2608298"/>
                      <a:pt x="3567913" y="2623650"/>
                      <a:pt x="3421722" y="2616101"/>
                    </a:cubicBezTo>
                    <a:cubicBezTo>
                      <a:pt x="3275531" y="2608552"/>
                      <a:pt x="2893339" y="2624748"/>
                      <a:pt x="2752109" y="2616101"/>
                    </a:cubicBezTo>
                    <a:cubicBezTo>
                      <a:pt x="2610879" y="2607454"/>
                      <a:pt x="2434548" y="2625867"/>
                      <a:pt x="2156154" y="2616101"/>
                    </a:cubicBezTo>
                    <a:cubicBezTo>
                      <a:pt x="1877761" y="2606335"/>
                      <a:pt x="1791974" y="2620303"/>
                      <a:pt x="1633856" y="2616101"/>
                    </a:cubicBezTo>
                    <a:cubicBezTo>
                      <a:pt x="1475738" y="2611899"/>
                      <a:pt x="1344772" y="2624030"/>
                      <a:pt x="1185215" y="2616101"/>
                    </a:cubicBezTo>
                    <a:cubicBezTo>
                      <a:pt x="1025658" y="2608172"/>
                      <a:pt x="267386" y="2604958"/>
                      <a:pt x="0" y="2616101"/>
                    </a:cubicBezTo>
                    <a:cubicBezTo>
                      <a:pt x="15070" y="2479272"/>
                      <a:pt x="-21793" y="2300146"/>
                      <a:pt x="0" y="2040559"/>
                    </a:cubicBezTo>
                    <a:cubicBezTo>
                      <a:pt x="21793" y="1780972"/>
                      <a:pt x="2722" y="1592533"/>
                      <a:pt x="0" y="1412695"/>
                    </a:cubicBezTo>
                    <a:cubicBezTo>
                      <a:pt x="-2722" y="1232857"/>
                      <a:pt x="13567" y="990867"/>
                      <a:pt x="0" y="837152"/>
                    </a:cubicBezTo>
                    <a:cubicBezTo>
                      <a:pt x="-13567" y="683437"/>
                      <a:pt x="-4066" y="223117"/>
                      <a:pt x="0" y="0"/>
                    </a:cubicBezTo>
                    <a:close/>
                  </a:path>
                </a:pathLst>
              </a:custGeom>
              <a:solidFill>
                <a:schemeClr val="accent5">
                  <a:lumMod val="20000"/>
                  <a:lumOff val="80000"/>
                </a:schemeClr>
              </a:solidFill>
              <a:ln>
                <a:solidFill>
                  <a:schemeClr val="tx1"/>
                </a:solidFill>
                <a:extLst>
                  <a:ext uri="{C807C97D-BFC1-408E-A445-0C87EB9F89A2}">
                    <ask:lineSketchStyleProps xmlns:ask="http://schemas.microsoft.com/office/drawing/2018/sketchyshapes" sd="2528656985">
                      <a:prstGeom prst="rect">
                        <a:avLst/>
                      </a:prstGeom>
                      <ask:type>
                        <ask:lineSketchFreehand/>
                      </ask:type>
                    </ask:lineSketchStyleProps>
                  </a:ext>
                </a:extLst>
              </a:ln>
            </p:spPr>
            <p:txBody>
              <a:bodyPr wrap="square" rtlCol="0">
                <a:spAutoFit/>
              </a:bodyPr>
              <a:lstStyle/>
              <a:p>
                <a:r>
                  <a:rPr lang="en-US" sz="2000" dirty="0">
                    <a:effectLst>
                      <a:outerShdw blurRad="38100" dist="38100" dir="2700000" algn="tl">
                        <a:srgbClr val="000000">
                          <a:alpha val="43137"/>
                        </a:srgbClr>
                      </a:outerShdw>
                    </a:effectLst>
                  </a:rPr>
                  <a:t>Featurization:</a:t>
                </a:r>
                <a:endParaRPr lang="en-US" sz="2000" dirty="0"/>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Data: </a:t>
                </a:r>
                <a:r>
                  <a:rPr lang="en-US" dirty="0"/>
                  <a:t>the raw input</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Features: </a:t>
                </a:r>
                <a:r>
                  <a:rPr lang="en-US" dirty="0"/>
                  <a:t>quantities we can cook up with the inputs</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Example: </a:t>
                </a:r>
                <a:r>
                  <a:rPr lang="en-US" dirty="0"/>
                  <a:t>To help Sir Newton’s with his plight, we just need to take logarithm of both sides of the equation and get: </a:t>
                </a:r>
              </a:p>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m:t>
                          </m:r>
                          <m:r>
                            <m:rPr>
                              <m:nor/>
                            </m:rPr>
                            <a:rPr lang="en-US" b="0" i="0" smtClean="0">
                              <a:latin typeface="Cambria Math" panose="02040503050406030204" pitchFamily="18" charset="0"/>
                            </a:rPr>
                            <m:t>gravitational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force</m:t>
                          </m:r>
                          <m:r>
                            <m:rPr>
                              <m:nor/>
                            </m:rPr>
                            <a:rPr lang="en-US" b="0" i="0" smtClean="0">
                              <a:latin typeface="Cambria Math" panose="02040503050406030204" pitchFamily="18" charset="0"/>
                            </a:rPr>
                            <m:t>) =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a:rPr lang="en-US" b="0" i="1" smtClean="0">
                                      <a:latin typeface="Cambria Math" panose="02040503050406030204" pitchFamily="18" charset="0"/>
                                    </a:rPr>
                                    <m:t> −2</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𝑟</m:t>
                                      </m:r>
                                    </m:e>
                                  </m:func>
                                </m:e>
                              </m:func>
                            </m:e>
                          </m:func>
                        </m:e>
                      </m:func>
                    </m:oMath>
                  </m:oMathPara>
                </a14:m>
                <a:endParaRPr lang="en-US" dirty="0"/>
              </a:p>
              <a:p>
                <a:r>
                  <a:rPr lang="en-US" dirty="0"/>
                  <a:t>      Note that the right-hand side is again a linear combination.</a:t>
                </a:r>
              </a:p>
              <a:p>
                <a:r>
                  <a:rPr lang="en-US" dirty="0"/>
                  <a:t>      Here, masses</a:t>
                </a: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oMath>
                </a14:m>
                <a:r>
                  <a:rPr lang="en-US" dirty="0"/>
                  <a:t>, and distance </a:t>
                </a:r>
                <a14:m>
                  <m:oMath xmlns:m="http://schemas.openxmlformats.org/officeDocument/2006/math">
                    <m:r>
                      <a:rPr lang="en-US" b="0" i="1" smtClean="0">
                        <a:latin typeface="Cambria Math" panose="02040503050406030204" pitchFamily="18" charset="0"/>
                      </a:rPr>
                      <m:t>𝑟</m:t>
                    </m:r>
                  </m:oMath>
                </a14:m>
                <a:r>
                  <a:rPr lang="en-US" dirty="0"/>
                  <a:t> are data, but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e>
                    </m:func>
                  </m:oMath>
                </a14:m>
                <a:r>
                  <a:rPr lang="en-US" dirty="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e>
                    </m:func>
                  </m:oMath>
                </a14:m>
                <a:r>
                  <a:rPr lang="en-US" dirty="0"/>
                  <a:t>, and </a:t>
                </a:r>
                <a14:m>
                  <m:oMath xmlns:m="http://schemas.openxmlformats.org/officeDocument/2006/math">
                    <m:r>
                      <a:rPr lang="en-US" b="0" i="1" smtClean="0">
                        <a:latin typeface="Cambria Math" panose="02040503050406030204" pitchFamily="18" charset="0"/>
                      </a:rPr>
                      <m:t>𝑟</m:t>
                    </m:r>
                  </m:oMath>
                </a14:m>
                <a:r>
                  <a:rPr lang="en-US" dirty="0"/>
                  <a:t>    </a:t>
                </a:r>
              </a:p>
              <a:p>
                <a:r>
                  <a:rPr lang="en-US" dirty="0"/>
                  <a:t>      are features.</a:t>
                </a:r>
              </a:p>
            </p:txBody>
          </p:sp>
        </mc:Choice>
        <mc:Fallback xmlns="">
          <p:sp>
            <p:nvSpPr>
              <p:cNvPr id="11" name="TextBox 10">
                <a:extLst>
                  <a:ext uri="{FF2B5EF4-FFF2-40B4-BE49-F238E27FC236}">
                    <a16:creationId xmlns:a16="http://schemas.microsoft.com/office/drawing/2014/main" id="{F6358B3F-5312-4B0C-AB43-A0697864EAAC}"/>
                  </a:ext>
                </a:extLst>
              </p:cNvPr>
              <p:cNvSpPr txBox="1">
                <a:spLocks noRot="1" noChangeAspect="1" noMove="1" noResize="1" noEditPoints="1" noAdjustHandles="1" noChangeArrowheads="1" noChangeShapeType="1" noTextEdit="1"/>
              </p:cNvSpPr>
              <p:nvPr/>
            </p:nvSpPr>
            <p:spPr>
              <a:xfrm>
                <a:off x="4157220" y="3475136"/>
                <a:ext cx="7365743" cy="2616101"/>
              </a:xfrm>
              <a:prstGeom prst="rect">
                <a:avLst/>
              </a:prstGeom>
              <a:blipFill>
                <a:blip r:embed="rId4"/>
                <a:stretch>
                  <a:fillRect l="-576" t="-228" b="-1595"/>
                </a:stretch>
              </a:blipFill>
              <a:ln>
                <a:solidFill>
                  <a:schemeClr val="tx1"/>
                </a:solidFill>
                <a:extLst>
                  <a:ext uri="{C807C97D-BFC1-408E-A445-0C87EB9F89A2}">
                    <ask:lineSketchStyleProps xmlns:ask="http://schemas.microsoft.com/office/drawing/2018/sketchyshapes" sd="2528656985">
                      <a:custGeom>
                        <a:avLst/>
                        <a:gdLst>
                          <a:gd name="connsiteX0" fmla="*/ 0 w 7365743"/>
                          <a:gd name="connsiteY0" fmla="*/ 0 h 2616101"/>
                          <a:gd name="connsiteX1" fmla="*/ 595956 w 7365743"/>
                          <a:gd name="connsiteY1" fmla="*/ 0 h 2616101"/>
                          <a:gd name="connsiteX2" fmla="*/ 1191911 w 7365743"/>
                          <a:gd name="connsiteY2" fmla="*/ 0 h 2616101"/>
                          <a:gd name="connsiteX3" fmla="*/ 1714209 w 7365743"/>
                          <a:gd name="connsiteY3" fmla="*/ 0 h 2616101"/>
                          <a:gd name="connsiteX4" fmla="*/ 2457480 w 7365743"/>
                          <a:gd name="connsiteY4" fmla="*/ 0 h 2616101"/>
                          <a:gd name="connsiteX5" fmla="*/ 3127093 w 7365743"/>
                          <a:gd name="connsiteY5" fmla="*/ 0 h 2616101"/>
                          <a:gd name="connsiteX6" fmla="*/ 3723048 w 7365743"/>
                          <a:gd name="connsiteY6" fmla="*/ 0 h 2616101"/>
                          <a:gd name="connsiteX7" fmla="*/ 4319004 w 7365743"/>
                          <a:gd name="connsiteY7" fmla="*/ 0 h 2616101"/>
                          <a:gd name="connsiteX8" fmla="*/ 4914959 w 7365743"/>
                          <a:gd name="connsiteY8" fmla="*/ 0 h 2616101"/>
                          <a:gd name="connsiteX9" fmla="*/ 5658230 w 7365743"/>
                          <a:gd name="connsiteY9" fmla="*/ 0 h 2616101"/>
                          <a:gd name="connsiteX10" fmla="*/ 6254185 w 7365743"/>
                          <a:gd name="connsiteY10" fmla="*/ 0 h 2616101"/>
                          <a:gd name="connsiteX11" fmla="*/ 7365743 w 7365743"/>
                          <a:gd name="connsiteY11" fmla="*/ 0 h 2616101"/>
                          <a:gd name="connsiteX12" fmla="*/ 7365743 w 7365743"/>
                          <a:gd name="connsiteY12" fmla="*/ 706347 h 2616101"/>
                          <a:gd name="connsiteX13" fmla="*/ 7365743 w 7365743"/>
                          <a:gd name="connsiteY13" fmla="*/ 1308051 h 2616101"/>
                          <a:gd name="connsiteX14" fmla="*/ 7365743 w 7365743"/>
                          <a:gd name="connsiteY14" fmla="*/ 2014398 h 2616101"/>
                          <a:gd name="connsiteX15" fmla="*/ 7365743 w 7365743"/>
                          <a:gd name="connsiteY15" fmla="*/ 2616101 h 2616101"/>
                          <a:gd name="connsiteX16" fmla="*/ 6917102 w 7365743"/>
                          <a:gd name="connsiteY16" fmla="*/ 2616101 h 2616101"/>
                          <a:gd name="connsiteX17" fmla="*/ 6321147 w 7365743"/>
                          <a:gd name="connsiteY17" fmla="*/ 2616101 h 2616101"/>
                          <a:gd name="connsiteX18" fmla="*/ 5651534 w 7365743"/>
                          <a:gd name="connsiteY18" fmla="*/ 2616101 h 2616101"/>
                          <a:gd name="connsiteX19" fmla="*/ 5129236 w 7365743"/>
                          <a:gd name="connsiteY19" fmla="*/ 2616101 h 2616101"/>
                          <a:gd name="connsiteX20" fmla="*/ 4385965 w 7365743"/>
                          <a:gd name="connsiteY20" fmla="*/ 2616101 h 2616101"/>
                          <a:gd name="connsiteX21" fmla="*/ 3863667 w 7365743"/>
                          <a:gd name="connsiteY21" fmla="*/ 2616101 h 2616101"/>
                          <a:gd name="connsiteX22" fmla="*/ 3267711 w 7365743"/>
                          <a:gd name="connsiteY22" fmla="*/ 2616101 h 2616101"/>
                          <a:gd name="connsiteX23" fmla="*/ 2745413 w 7365743"/>
                          <a:gd name="connsiteY23" fmla="*/ 2616101 h 2616101"/>
                          <a:gd name="connsiteX24" fmla="*/ 2296773 w 7365743"/>
                          <a:gd name="connsiteY24" fmla="*/ 2616101 h 2616101"/>
                          <a:gd name="connsiteX25" fmla="*/ 1553502 w 7365743"/>
                          <a:gd name="connsiteY25" fmla="*/ 2616101 h 2616101"/>
                          <a:gd name="connsiteX26" fmla="*/ 1104861 w 7365743"/>
                          <a:gd name="connsiteY26" fmla="*/ 2616101 h 2616101"/>
                          <a:gd name="connsiteX27" fmla="*/ 0 w 7365743"/>
                          <a:gd name="connsiteY27" fmla="*/ 2616101 h 2616101"/>
                          <a:gd name="connsiteX28" fmla="*/ 0 w 7365743"/>
                          <a:gd name="connsiteY28" fmla="*/ 2040559 h 2616101"/>
                          <a:gd name="connsiteX29" fmla="*/ 0 w 7365743"/>
                          <a:gd name="connsiteY29" fmla="*/ 1438856 h 2616101"/>
                          <a:gd name="connsiteX30" fmla="*/ 0 w 7365743"/>
                          <a:gd name="connsiteY30" fmla="*/ 863313 h 2616101"/>
                          <a:gd name="connsiteX31" fmla="*/ 0 w 7365743"/>
                          <a:gd name="connsiteY31" fmla="*/ 0 h 2616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365743" h="2616101" fill="none" extrusionOk="0">
                            <a:moveTo>
                              <a:pt x="0" y="0"/>
                            </a:moveTo>
                            <a:cubicBezTo>
                              <a:pt x="228356" y="16973"/>
                              <a:pt x="415559" y="10035"/>
                              <a:pt x="595956" y="0"/>
                            </a:cubicBezTo>
                            <a:cubicBezTo>
                              <a:pt x="776353" y="-10035"/>
                              <a:pt x="1062443" y="-5976"/>
                              <a:pt x="1191911" y="0"/>
                            </a:cubicBezTo>
                            <a:cubicBezTo>
                              <a:pt x="1321379" y="5976"/>
                              <a:pt x="1563255" y="24098"/>
                              <a:pt x="1714209" y="0"/>
                            </a:cubicBezTo>
                            <a:cubicBezTo>
                              <a:pt x="1865163" y="-24098"/>
                              <a:pt x="2306481" y="-11785"/>
                              <a:pt x="2457480" y="0"/>
                            </a:cubicBezTo>
                            <a:cubicBezTo>
                              <a:pt x="2608479" y="11785"/>
                              <a:pt x="2873203" y="-694"/>
                              <a:pt x="3127093" y="0"/>
                            </a:cubicBezTo>
                            <a:cubicBezTo>
                              <a:pt x="3380983" y="694"/>
                              <a:pt x="3587228" y="-28218"/>
                              <a:pt x="3723048" y="0"/>
                            </a:cubicBezTo>
                            <a:cubicBezTo>
                              <a:pt x="3858869" y="28218"/>
                              <a:pt x="4063914" y="-9735"/>
                              <a:pt x="4319004" y="0"/>
                            </a:cubicBezTo>
                            <a:cubicBezTo>
                              <a:pt x="4574094" y="9735"/>
                              <a:pt x="4730965" y="25501"/>
                              <a:pt x="4914959" y="0"/>
                            </a:cubicBezTo>
                            <a:cubicBezTo>
                              <a:pt x="5098953" y="-25501"/>
                              <a:pt x="5493100" y="11765"/>
                              <a:pt x="5658230" y="0"/>
                            </a:cubicBezTo>
                            <a:cubicBezTo>
                              <a:pt x="5823360" y="-11765"/>
                              <a:pt x="6121131" y="26731"/>
                              <a:pt x="6254185" y="0"/>
                            </a:cubicBezTo>
                            <a:cubicBezTo>
                              <a:pt x="6387240" y="-26731"/>
                              <a:pt x="7050253" y="-23673"/>
                              <a:pt x="7365743" y="0"/>
                            </a:cubicBezTo>
                            <a:cubicBezTo>
                              <a:pt x="7337087" y="345257"/>
                              <a:pt x="7393907" y="443031"/>
                              <a:pt x="7365743" y="706347"/>
                            </a:cubicBezTo>
                            <a:cubicBezTo>
                              <a:pt x="7337579" y="969663"/>
                              <a:pt x="7367618" y="1117645"/>
                              <a:pt x="7365743" y="1308051"/>
                            </a:cubicBezTo>
                            <a:cubicBezTo>
                              <a:pt x="7363868" y="1498457"/>
                              <a:pt x="7386910" y="1760659"/>
                              <a:pt x="7365743" y="2014398"/>
                            </a:cubicBezTo>
                            <a:cubicBezTo>
                              <a:pt x="7344576" y="2268137"/>
                              <a:pt x="7391548" y="2487187"/>
                              <a:pt x="7365743" y="2616101"/>
                            </a:cubicBezTo>
                            <a:cubicBezTo>
                              <a:pt x="7262938" y="2605927"/>
                              <a:pt x="7037133" y="2600825"/>
                              <a:pt x="6917102" y="2616101"/>
                            </a:cubicBezTo>
                            <a:cubicBezTo>
                              <a:pt x="6797071" y="2631377"/>
                              <a:pt x="6451012" y="2599153"/>
                              <a:pt x="6321147" y="2616101"/>
                            </a:cubicBezTo>
                            <a:cubicBezTo>
                              <a:pt x="6191283" y="2633049"/>
                              <a:pt x="5854602" y="2589185"/>
                              <a:pt x="5651534" y="2616101"/>
                            </a:cubicBezTo>
                            <a:cubicBezTo>
                              <a:pt x="5448466" y="2643017"/>
                              <a:pt x="5301699" y="2637045"/>
                              <a:pt x="5129236" y="2616101"/>
                            </a:cubicBezTo>
                            <a:cubicBezTo>
                              <a:pt x="4956773" y="2595157"/>
                              <a:pt x="4729644" y="2640635"/>
                              <a:pt x="4385965" y="2616101"/>
                            </a:cubicBezTo>
                            <a:cubicBezTo>
                              <a:pt x="4042286" y="2591567"/>
                              <a:pt x="4007746" y="2619013"/>
                              <a:pt x="3863667" y="2616101"/>
                            </a:cubicBezTo>
                            <a:cubicBezTo>
                              <a:pt x="3719588" y="2613189"/>
                              <a:pt x="3460204" y="2643052"/>
                              <a:pt x="3267711" y="2616101"/>
                            </a:cubicBezTo>
                            <a:cubicBezTo>
                              <a:pt x="3075218" y="2589150"/>
                              <a:pt x="2853229" y="2640490"/>
                              <a:pt x="2745413" y="2616101"/>
                            </a:cubicBezTo>
                            <a:cubicBezTo>
                              <a:pt x="2637597" y="2591712"/>
                              <a:pt x="2397241" y="2626441"/>
                              <a:pt x="2296773" y="2616101"/>
                            </a:cubicBezTo>
                            <a:cubicBezTo>
                              <a:pt x="2196305" y="2605761"/>
                              <a:pt x="1751152" y="2627231"/>
                              <a:pt x="1553502" y="2616101"/>
                            </a:cubicBezTo>
                            <a:cubicBezTo>
                              <a:pt x="1355852" y="2604971"/>
                              <a:pt x="1273533" y="2611930"/>
                              <a:pt x="1104861" y="2616101"/>
                            </a:cubicBezTo>
                            <a:cubicBezTo>
                              <a:pt x="936189" y="2620272"/>
                              <a:pt x="305047" y="2656399"/>
                              <a:pt x="0" y="2616101"/>
                            </a:cubicBezTo>
                            <a:cubicBezTo>
                              <a:pt x="-23611" y="2398137"/>
                              <a:pt x="-8757" y="2265186"/>
                              <a:pt x="0" y="2040559"/>
                            </a:cubicBezTo>
                            <a:cubicBezTo>
                              <a:pt x="8757" y="1815932"/>
                              <a:pt x="19117" y="1629662"/>
                              <a:pt x="0" y="1438856"/>
                            </a:cubicBezTo>
                            <a:cubicBezTo>
                              <a:pt x="-19117" y="1248050"/>
                              <a:pt x="-11585" y="1051056"/>
                              <a:pt x="0" y="863313"/>
                            </a:cubicBezTo>
                            <a:cubicBezTo>
                              <a:pt x="11585" y="675570"/>
                              <a:pt x="-39124" y="388028"/>
                              <a:pt x="0" y="0"/>
                            </a:cubicBezTo>
                            <a:close/>
                          </a:path>
                          <a:path w="7365743" h="2616101" stroke="0" extrusionOk="0">
                            <a:moveTo>
                              <a:pt x="0" y="0"/>
                            </a:moveTo>
                            <a:cubicBezTo>
                              <a:pt x="336008" y="-32368"/>
                              <a:pt x="645016" y="10456"/>
                              <a:pt x="816928" y="0"/>
                            </a:cubicBezTo>
                            <a:cubicBezTo>
                              <a:pt x="988840" y="-10456"/>
                              <a:pt x="1289224" y="2018"/>
                              <a:pt x="1412883" y="0"/>
                            </a:cubicBezTo>
                            <a:cubicBezTo>
                              <a:pt x="1536542" y="-2018"/>
                              <a:pt x="1723322" y="1012"/>
                              <a:pt x="1935182" y="0"/>
                            </a:cubicBezTo>
                            <a:cubicBezTo>
                              <a:pt x="2147042" y="-1012"/>
                              <a:pt x="2388983" y="-12539"/>
                              <a:pt x="2752109" y="0"/>
                            </a:cubicBezTo>
                            <a:cubicBezTo>
                              <a:pt x="3115235" y="12539"/>
                              <a:pt x="3100537" y="-13099"/>
                              <a:pt x="3274408" y="0"/>
                            </a:cubicBezTo>
                            <a:cubicBezTo>
                              <a:pt x="3448279" y="13099"/>
                              <a:pt x="3642407" y="-9041"/>
                              <a:pt x="3870363" y="0"/>
                            </a:cubicBezTo>
                            <a:cubicBezTo>
                              <a:pt x="4098319" y="9041"/>
                              <a:pt x="4393651" y="33438"/>
                              <a:pt x="4687291" y="0"/>
                            </a:cubicBezTo>
                            <a:cubicBezTo>
                              <a:pt x="4980931" y="-33438"/>
                              <a:pt x="5043392" y="26805"/>
                              <a:pt x="5283247" y="0"/>
                            </a:cubicBezTo>
                            <a:cubicBezTo>
                              <a:pt x="5523102" y="-26805"/>
                              <a:pt x="5933169" y="2545"/>
                              <a:pt x="6100174" y="0"/>
                            </a:cubicBezTo>
                            <a:cubicBezTo>
                              <a:pt x="6267179" y="-2545"/>
                              <a:pt x="6739634" y="-42030"/>
                              <a:pt x="7365743" y="0"/>
                            </a:cubicBezTo>
                            <a:cubicBezTo>
                              <a:pt x="7351238" y="274515"/>
                              <a:pt x="7399226" y="511392"/>
                              <a:pt x="7365743" y="680186"/>
                            </a:cubicBezTo>
                            <a:cubicBezTo>
                              <a:pt x="7332260" y="848980"/>
                              <a:pt x="7385294" y="1175795"/>
                              <a:pt x="7365743" y="1334212"/>
                            </a:cubicBezTo>
                            <a:cubicBezTo>
                              <a:pt x="7346192" y="1492629"/>
                              <a:pt x="7390248" y="1831480"/>
                              <a:pt x="7365743" y="1962076"/>
                            </a:cubicBezTo>
                            <a:cubicBezTo>
                              <a:pt x="7341238" y="2092672"/>
                              <a:pt x="7380568" y="2372033"/>
                              <a:pt x="7365743" y="2616101"/>
                            </a:cubicBezTo>
                            <a:cubicBezTo>
                              <a:pt x="7113812" y="2635762"/>
                              <a:pt x="6812471" y="2581977"/>
                              <a:pt x="6622473" y="2616101"/>
                            </a:cubicBezTo>
                            <a:cubicBezTo>
                              <a:pt x="6432475" y="2650226"/>
                              <a:pt x="6211279" y="2600047"/>
                              <a:pt x="6100174" y="2616101"/>
                            </a:cubicBezTo>
                            <a:cubicBezTo>
                              <a:pt x="5989069" y="2632155"/>
                              <a:pt x="5577676" y="2652928"/>
                              <a:pt x="5283247" y="2616101"/>
                            </a:cubicBezTo>
                            <a:cubicBezTo>
                              <a:pt x="4988818" y="2579274"/>
                              <a:pt x="4794608" y="2630990"/>
                              <a:pt x="4613634" y="2616101"/>
                            </a:cubicBezTo>
                            <a:cubicBezTo>
                              <a:pt x="4432660" y="2601212"/>
                              <a:pt x="4107119" y="2623904"/>
                              <a:pt x="3870363" y="2616101"/>
                            </a:cubicBezTo>
                            <a:cubicBezTo>
                              <a:pt x="3633607" y="2608298"/>
                              <a:pt x="3567913" y="2623650"/>
                              <a:pt x="3421722" y="2616101"/>
                            </a:cubicBezTo>
                            <a:cubicBezTo>
                              <a:pt x="3275531" y="2608552"/>
                              <a:pt x="2893339" y="2624748"/>
                              <a:pt x="2752109" y="2616101"/>
                            </a:cubicBezTo>
                            <a:cubicBezTo>
                              <a:pt x="2610879" y="2607454"/>
                              <a:pt x="2434548" y="2625867"/>
                              <a:pt x="2156154" y="2616101"/>
                            </a:cubicBezTo>
                            <a:cubicBezTo>
                              <a:pt x="1877761" y="2606335"/>
                              <a:pt x="1791974" y="2620303"/>
                              <a:pt x="1633856" y="2616101"/>
                            </a:cubicBezTo>
                            <a:cubicBezTo>
                              <a:pt x="1475738" y="2611899"/>
                              <a:pt x="1344772" y="2624030"/>
                              <a:pt x="1185215" y="2616101"/>
                            </a:cubicBezTo>
                            <a:cubicBezTo>
                              <a:pt x="1025658" y="2608172"/>
                              <a:pt x="267386" y="2604958"/>
                              <a:pt x="0" y="2616101"/>
                            </a:cubicBezTo>
                            <a:cubicBezTo>
                              <a:pt x="15070" y="2479272"/>
                              <a:pt x="-21793" y="2300146"/>
                              <a:pt x="0" y="2040559"/>
                            </a:cubicBezTo>
                            <a:cubicBezTo>
                              <a:pt x="21793" y="1780972"/>
                              <a:pt x="2722" y="1592533"/>
                              <a:pt x="0" y="1412695"/>
                            </a:cubicBezTo>
                            <a:cubicBezTo>
                              <a:pt x="-2722" y="1232857"/>
                              <a:pt x="13567" y="990867"/>
                              <a:pt x="0" y="837152"/>
                            </a:cubicBezTo>
                            <a:cubicBezTo>
                              <a:pt x="-13567" y="683437"/>
                              <a:pt x="-4066" y="223117"/>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907495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7925</TotalTime>
  <Words>1954</Words>
  <Application>Microsoft Office PowerPoint</Application>
  <PresentationFormat>Widescreen</PresentationFormat>
  <Paragraphs>195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Roboto</vt:lpstr>
      <vt:lpstr>Office Theme</vt:lpstr>
      <vt:lpstr>Regression AI/ML Tutorial-3</vt:lpstr>
      <vt:lpstr>Table of Content</vt:lpstr>
      <vt:lpstr>Notebook Description</vt:lpstr>
      <vt:lpstr>What is Machine Learning?</vt:lpstr>
      <vt:lpstr>What is Regression</vt:lpstr>
      <vt:lpstr>Linear Regression I. Terminology (link to a nice post)</vt:lpstr>
      <vt:lpstr>Linear Regression I. Univariate and evaluation metrics (regression_1_linear.ipynb, Section 1.1)</vt:lpstr>
      <vt:lpstr>Linear Regression II. Multivariate (regression_1_linear.ipynb, Section 1.2)</vt:lpstr>
      <vt:lpstr>Non-linear Regression I. What happens when linearity is not enough</vt:lpstr>
      <vt:lpstr>Non-linear Regression II. Repurpose regression for categorical prediction (regression_2_logistic.ipynb)</vt:lpstr>
      <vt:lpstr>Non-linear Regression II. Repurpose regression for categorical prediction (regression_2_logistic.ipynb), cont.</vt:lpstr>
      <vt:lpstr>Regression goes wrong, regularization saves the day</vt:lpstr>
      <vt:lpstr>Regression goes wrong, regularization saves the day (regression_3_regularization.ipynb)</vt:lpstr>
      <vt:lpstr>From Regression to Neural Network (regression_4_fromRegressionToNeuralNetwork.ipynb)</vt:lpstr>
      <vt:lpstr>From Regression to Neural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AI/ML Tutorial-3</dc:title>
  <dc:creator>黄 懿</dc:creator>
  <cp:lastModifiedBy>黄 懿</cp:lastModifiedBy>
  <cp:revision>11</cp:revision>
  <dcterms:created xsi:type="dcterms:W3CDTF">2021-12-03T18:11:44Z</dcterms:created>
  <dcterms:modified xsi:type="dcterms:W3CDTF">2021-12-10T15:09:46Z</dcterms:modified>
</cp:coreProperties>
</file>