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46"/>
  </p:normalViewPr>
  <p:slideViewPr>
    <p:cSldViewPr snapToGrid="0">
      <p:cViewPr>
        <p:scale>
          <a:sx n="140" d="100"/>
          <a:sy n="140" d="100"/>
        </p:scale>
        <p:origin x="1096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05684-56A2-6545-9FAA-1F4225108EC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CC366-CD68-1041-A720-43164906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CC366-CD68-1041-A720-43164906C8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BF98-B17C-7943-9907-5D7B880B3B2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A0FB-6CA6-964F-96F3-60A4A388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90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139DC-AA10-1ECE-9D2E-D506C2938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8147"/>
          <a:stretch/>
        </p:blipFill>
        <p:spPr>
          <a:xfrm>
            <a:off x="4572000" y="35528"/>
            <a:ext cx="2568569" cy="1769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9">
                <a:extLst>
                  <a:ext uri="{FF2B5EF4-FFF2-40B4-BE49-F238E27FC236}">
                    <a16:creationId xmlns:a16="http://schemas.microsoft.com/office/drawing/2014/main" id="{61131DAA-2A72-B140-F151-D193022DE3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007565"/>
                  </p:ext>
                </p:extLst>
              </p:nvPr>
            </p:nvGraphicFramePr>
            <p:xfrm>
              <a:off x="84556" y="4597210"/>
              <a:ext cx="1653560" cy="166313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98889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447341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76047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431283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22951"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chemeClr val="accent1"/>
                              </a:solidFill>
                            </a:rPr>
                            <a:t>-9.9749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28.0493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kern="1200" baseline="0" dirty="0">
                              <a:solidFill>
                                <a:schemeClr val="accen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9.9671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-1.0129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>
                              <a:solidFill>
                                <a:srgbClr val="00B050"/>
                              </a:solidFill>
                            </a:rPr>
                            <a:t>-2.6670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kern="1200" baseline="0" dirty="0">
                              <a:solidFill>
                                <a:srgbClr val="00B05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1.0017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-1.0016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9">
                <a:extLst>
                  <a:ext uri="{FF2B5EF4-FFF2-40B4-BE49-F238E27FC236}">
                    <a16:creationId xmlns:a16="http://schemas.microsoft.com/office/drawing/2014/main" id="{61131DAA-2A72-B140-F151-D193022DE3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007565"/>
                  </p:ext>
                </p:extLst>
              </p:nvPr>
            </p:nvGraphicFramePr>
            <p:xfrm>
              <a:off x="84556" y="4597210"/>
              <a:ext cx="1653560" cy="166313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98889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447341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76047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431283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22951"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29" r="-211429" b="-6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895" r="-94737" b="-6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8235" r="-5882" b="-6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67" t="-112500" r="-454167" b="-6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chemeClr val="accent1"/>
                              </a:solidFill>
                            </a:rPr>
                            <a:t>-9.9749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28.0493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67" t="-212500" r="-454167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kern="1200" baseline="0" dirty="0">
                              <a:solidFill>
                                <a:schemeClr val="accen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9.9671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-1.0129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67" t="-294118" r="-454167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>
                              <a:solidFill>
                                <a:srgbClr val="00B050"/>
                              </a:solidFill>
                            </a:rPr>
                            <a:t>-2.6670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67" t="-418750" r="-454167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kern="1200" baseline="0" dirty="0">
                              <a:solidFill>
                                <a:srgbClr val="00B05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1.0017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67" t="-518750" r="-454167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67" t="-582353" r="-454167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-1.0016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9">
                <a:extLst>
                  <a:ext uri="{FF2B5EF4-FFF2-40B4-BE49-F238E27FC236}">
                    <a16:creationId xmlns:a16="http://schemas.microsoft.com/office/drawing/2014/main" id="{87E984F5-8BB9-3032-A49A-40D9E38C9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061950"/>
                  </p:ext>
                </p:extLst>
              </p:nvPr>
            </p:nvGraphicFramePr>
            <p:xfrm>
              <a:off x="106991" y="2212108"/>
              <a:ext cx="1081272" cy="173126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0212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4173967289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3587618863"/>
                        </a:ext>
                      </a:extLst>
                    </a:gridCol>
                  </a:tblGrid>
                  <a:tr h="155105"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0" baseline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0" baseline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0" baseline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0" baseline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p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6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5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6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  <a:tr h="1359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N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33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9">
                <a:extLst>
                  <a:ext uri="{FF2B5EF4-FFF2-40B4-BE49-F238E27FC236}">
                    <a16:creationId xmlns:a16="http://schemas.microsoft.com/office/drawing/2014/main" id="{87E984F5-8BB9-3032-A49A-40D9E38C9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061950"/>
                  </p:ext>
                </p:extLst>
              </p:nvPr>
            </p:nvGraphicFramePr>
            <p:xfrm>
              <a:off x="106991" y="2212108"/>
              <a:ext cx="1081272" cy="173126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0212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4173967289"/>
                        </a:ext>
                      </a:extLst>
                    </a:gridCol>
                    <a:gridCol w="180212">
                      <a:extLst>
                        <a:ext uri="{9D8B030D-6E8A-4147-A177-3AD203B41FA5}">
                          <a16:colId xmlns:a16="http://schemas.microsoft.com/office/drawing/2014/main" val="3587618863"/>
                        </a:ext>
                      </a:extLst>
                    </a:gridCol>
                  </a:tblGrid>
                  <a:tr h="219456"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3333" t="-17647" r="-386667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143" t="-17647" r="-314286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7143" t="-17647" r="-214286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4286" t="-17647" r="-7143" b="-7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33333" r="-521429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6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33333" r="-52142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33333" r="-521429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33333" r="-52142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33333" r="-52142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33333" r="-52142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  <a:tr h="188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33333" r="-5214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baseline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330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9">
                <a:extLst>
                  <a:ext uri="{FF2B5EF4-FFF2-40B4-BE49-F238E27FC236}">
                    <a16:creationId xmlns:a16="http://schemas.microsoft.com/office/drawing/2014/main" id="{1BAF3321-33FB-7FB8-8690-1531182E5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306805"/>
                  </p:ext>
                </p:extLst>
              </p:nvPr>
            </p:nvGraphicFramePr>
            <p:xfrm>
              <a:off x="5541080" y="4511778"/>
              <a:ext cx="1603766" cy="1798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92968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421306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19766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469726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1781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7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700" b="1" i="1" baseline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700" b="1" i="1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700" b="1" i="1" baseline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700" b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x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y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z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/>
                            <a:t>11.043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rgbClr val="FF0000"/>
                              </a:solidFill>
                            </a:rPr>
                            <a:t>63.147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9.0692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10.629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3.7597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6.6605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5.1156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5.0283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9.5399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4.6996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2.5584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11.374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6.7041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2.6370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8.5529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9.2123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5.5017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10.616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56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9">
                <a:extLst>
                  <a:ext uri="{FF2B5EF4-FFF2-40B4-BE49-F238E27FC236}">
                    <a16:creationId xmlns:a16="http://schemas.microsoft.com/office/drawing/2014/main" id="{1BAF3321-33FB-7FB8-8690-1531182E5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306805"/>
                  </p:ext>
                </p:extLst>
              </p:nvPr>
            </p:nvGraphicFramePr>
            <p:xfrm>
              <a:off x="5541080" y="4511778"/>
              <a:ext cx="1603766" cy="1798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92968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421306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19766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469726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5000" r="-456522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88" t="-5000" r="-208824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5758" t="-5000" r="-115152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5946" t="-5000" r="-2703" b="-6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123529" r="-456522" b="-6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/>
                            <a:t>11.043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rgbClr val="FF0000"/>
                              </a:solidFill>
                            </a:rPr>
                            <a:t>63.147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9.0692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211111" r="-456522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10.629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3.7597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6.6605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329412" r="-45652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5.1156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5.0283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9.5399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405556" r="-456522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4.6996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2.5584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11.374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535294" r="-456522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6.7041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2.6370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8.5529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348" t="-600000" r="-456522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9.2123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5.5017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10.616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Diamond 16">
            <a:extLst>
              <a:ext uri="{FF2B5EF4-FFF2-40B4-BE49-F238E27FC236}">
                <a16:creationId xmlns:a16="http://schemas.microsoft.com/office/drawing/2014/main" id="{80C6E7BC-F148-256C-948D-D0A3220AB8A7}"/>
              </a:ext>
            </a:extLst>
          </p:cNvPr>
          <p:cNvSpPr/>
          <p:nvPr/>
        </p:nvSpPr>
        <p:spPr>
          <a:xfrm>
            <a:off x="1932040" y="2583971"/>
            <a:ext cx="1371600" cy="109728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41BAF-E934-8975-07E7-8B55F18FC72B}"/>
              </a:ext>
            </a:extLst>
          </p:cNvPr>
          <p:cNvSpPr/>
          <p:nvPr/>
        </p:nvSpPr>
        <p:spPr>
          <a:xfrm>
            <a:off x="16967" y="2111607"/>
            <a:ext cx="7184064" cy="4581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BA5F29-75FF-5756-E658-6B307A7FFD89}"/>
                  </a:ext>
                </a:extLst>
              </p:cNvPr>
              <p:cNvSpPr txBox="1"/>
              <p:nvPr/>
            </p:nvSpPr>
            <p:spPr>
              <a:xfrm>
                <a:off x="237147" y="3974932"/>
                <a:ext cx="1240013" cy="242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/>
                  <a:t>Current Model: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p>
                        <m:sSup>
                          <m:sSup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35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sup>
                    </m:sSup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BA5F29-75FF-5756-E658-6B307A7F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7" y="3974932"/>
                <a:ext cx="1240013" cy="242759"/>
              </a:xfrm>
              <a:prstGeom prst="rect">
                <a:avLst/>
              </a:prstGeom>
              <a:blipFill>
                <a:blip r:embed="rId7"/>
                <a:stretch>
                  <a:fillRect l="-6061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Table 59">
                <a:extLst>
                  <a:ext uri="{FF2B5EF4-FFF2-40B4-BE49-F238E27FC236}">
                    <a16:creationId xmlns:a16="http://schemas.microsoft.com/office/drawing/2014/main" id="{0672D7A1-54E1-F4DB-C542-BA03C8A24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847286"/>
                  </p:ext>
                </p:extLst>
              </p:nvPr>
            </p:nvGraphicFramePr>
            <p:xfrm>
              <a:off x="7490754" y="4517377"/>
              <a:ext cx="1198728" cy="16847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7611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237611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85895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237611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38268"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x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y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z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rgbClr val="FF0000"/>
                              </a:solidFill>
                            </a:rPr>
                            <a:t>10.0025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Table 59">
                <a:extLst>
                  <a:ext uri="{FF2B5EF4-FFF2-40B4-BE49-F238E27FC236}">
                    <a16:creationId xmlns:a16="http://schemas.microsoft.com/office/drawing/2014/main" id="{0672D7A1-54E1-F4DB-C542-BA03C8A24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847286"/>
                  </p:ext>
                </p:extLst>
              </p:nvPr>
            </p:nvGraphicFramePr>
            <p:xfrm>
              <a:off x="7490754" y="4517377"/>
              <a:ext cx="1198728" cy="16847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7611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237611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85895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237611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38268"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5263" t="-5263" r="-310526" b="-6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5263" r="-51282" b="-6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10526" t="-5263" r="-5263" b="-6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263" t="-125000" r="-410526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rgbClr val="FF0000"/>
                              </a:solidFill>
                            </a:rPr>
                            <a:t>10.0025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263" t="-211765" r="-410526" b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263" t="-331250" r="-410526" b="-4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263" t="-405882" r="-410526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263" t="-537500" r="-410526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263" t="-600000" r="-4105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06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18288" marB="1828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9">
                <a:extLst>
                  <a:ext uri="{FF2B5EF4-FFF2-40B4-BE49-F238E27FC236}">
                    <a16:creationId xmlns:a16="http://schemas.microsoft.com/office/drawing/2014/main" id="{9F692FF6-09BC-83AF-CA7B-EB85DF38B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151988"/>
                  </p:ext>
                </p:extLst>
              </p:nvPr>
            </p:nvGraphicFramePr>
            <p:xfrm>
              <a:off x="7506285" y="2140534"/>
              <a:ext cx="1125768" cy="177241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7628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4173967289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3587618863"/>
                        </a:ext>
                      </a:extLst>
                    </a:gridCol>
                  </a:tblGrid>
                  <a:tr h="178308"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p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5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6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  <a:tr h="1554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N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33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9">
                <a:extLst>
                  <a:ext uri="{FF2B5EF4-FFF2-40B4-BE49-F238E27FC236}">
                    <a16:creationId xmlns:a16="http://schemas.microsoft.com/office/drawing/2014/main" id="{9F692FF6-09BC-83AF-CA7B-EB85DF38B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151988"/>
                  </p:ext>
                </p:extLst>
              </p:nvPr>
            </p:nvGraphicFramePr>
            <p:xfrm>
              <a:off x="7506285" y="2140534"/>
              <a:ext cx="1125768" cy="177241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7628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4173967289"/>
                        </a:ext>
                      </a:extLst>
                    </a:gridCol>
                    <a:gridCol w="187628">
                      <a:extLst>
                        <a:ext uri="{9D8B030D-6E8A-4147-A177-3AD203B41FA5}">
                          <a16:colId xmlns:a16="http://schemas.microsoft.com/office/drawing/2014/main" val="3587618863"/>
                        </a:ext>
                      </a:extLst>
                    </a:gridCol>
                  </a:tblGrid>
                  <a:tr h="224028"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67" t="-11111" r="-400000" b="-6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6667" t="-11111" r="-300000" b="-6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28571" t="-11111" r="-221429" b="-6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00000" t="-11111" r="-6667" b="-6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133333" r="-500000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218750" r="-500000" b="-5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340000" r="-5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440000" r="-5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50625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646667" r="-5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  <a:tr h="19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67" t="-853333" r="-50000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20574" marB="20574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33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71217154-4302-3E9A-7466-45D03252B09D}"/>
              </a:ext>
            </a:extLst>
          </p:cNvPr>
          <p:cNvSpPr/>
          <p:nvPr/>
        </p:nvSpPr>
        <p:spPr>
          <a:xfrm>
            <a:off x="7339225" y="2088938"/>
            <a:ext cx="1518389" cy="46039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CD89AA-EBC0-0D25-973D-E44268046118}"/>
              </a:ext>
            </a:extLst>
          </p:cNvPr>
          <p:cNvSpPr txBox="1"/>
          <p:nvPr/>
        </p:nvSpPr>
        <p:spPr>
          <a:xfrm>
            <a:off x="3383199" y="2809390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CDEE249-8A09-DFBC-D93D-92F98D73363D}"/>
              </a:ext>
            </a:extLst>
          </p:cNvPr>
          <p:cNvSpPr txBox="1"/>
          <p:nvPr/>
        </p:nvSpPr>
        <p:spPr>
          <a:xfrm>
            <a:off x="4624756" y="2211155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065FF7-B46F-499C-5EE7-83DC28C1BABE}"/>
              </a:ext>
            </a:extLst>
          </p:cNvPr>
          <p:cNvSpPr txBox="1"/>
          <p:nvPr/>
        </p:nvSpPr>
        <p:spPr>
          <a:xfrm>
            <a:off x="447372" y="330907"/>
            <a:ext cx="165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  <a:r>
              <a:rPr lang="en-US" sz="1400" dirty="0"/>
              <a:t> </a:t>
            </a:r>
            <a:r>
              <a:rPr lang="en-US" sz="1400" b="1" dirty="0"/>
              <a:t>with </a:t>
            </a:r>
          </a:p>
          <a:p>
            <a:pPr algn="ctr"/>
            <a:r>
              <a:rPr lang="en-US" sz="1400" b="1" dirty="0"/>
              <a:t>Regime Switching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55AA451-6DD1-8D94-C560-B60E4C969AC0}"/>
                  </a:ext>
                </a:extLst>
              </p:cNvPr>
              <p:cNvSpPr txBox="1"/>
              <p:nvPr/>
            </p:nvSpPr>
            <p:spPr>
              <a:xfrm>
                <a:off x="7535350" y="3970693"/>
                <a:ext cx="1140073" cy="211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/>
                  <a:t>Residual Model: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m:rPr>
                            <m:nor/>
                          </m:rPr>
                          <a:rPr lang="en-US" sz="1350" baseline="-25000" dirty="0"/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35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55AA451-6DD1-8D94-C560-B60E4C96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50" y="3970693"/>
                <a:ext cx="1140073" cy="211533"/>
              </a:xfrm>
              <a:prstGeom prst="rect">
                <a:avLst/>
              </a:prstGeom>
              <a:blipFill>
                <a:blip r:embed="rId10"/>
                <a:stretch>
                  <a:fillRect l="-7692" t="-5556" r="-21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4" name="Table 59">
                <a:extLst>
                  <a:ext uri="{FF2B5EF4-FFF2-40B4-BE49-F238E27FC236}">
                    <a16:creationId xmlns:a16="http://schemas.microsoft.com/office/drawing/2014/main" id="{4A09DBC9-0028-F529-A09C-46689C3AB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933503"/>
                  </p:ext>
                </p:extLst>
              </p:nvPr>
            </p:nvGraphicFramePr>
            <p:xfrm>
              <a:off x="5781519" y="2194167"/>
              <a:ext cx="1141290" cy="17271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215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4173967289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3587618863"/>
                        </a:ext>
                      </a:extLst>
                    </a:gridCol>
                  </a:tblGrid>
                  <a:tr h="154267"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p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5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6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  <a:tr h="1327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1" i="1" baseline="-25000" dirty="0" smtClean="0"/>
                                  <m:t>N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33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4" name="Table 59">
                <a:extLst>
                  <a:ext uri="{FF2B5EF4-FFF2-40B4-BE49-F238E27FC236}">
                    <a16:creationId xmlns:a16="http://schemas.microsoft.com/office/drawing/2014/main" id="{4A09DBC9-0028-F529-A09C-46689C3AB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933503"/>
                  </p:ext>
                </p:extLst>
              </p:nvPr>
            </p:nvGraphicFramePr>
            <p:xfrm>
              <a:off x="5781519" y="2194167"/>
              <a:ext cx="1141290" cy="17271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215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4173967289"/>
                        </a:ext>
                      </a:extLst>
                    </a:gridCol>
                    <a:gridCol w="190215">
                      <a:extLst>
                        <a:ext uri="{9D8B030D-6E8A-4147-A177-3AD203B41FA5}">
                          <a16:colId xmlns:a16="http://schemas.microsoft.com/office/drawing/2014/main" val="3587618863"/>
                        </a:ext>
                      </a:extLst>
                    </a:gridCol>
                  </a:tblGrid>
                  <a:tr h="218998"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000" t="-11765" r="-406667" b="-7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87500" t="-11765" r="-281250" b="-7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6667" t="-11765" r="-200000" b="-7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06667" t="-11765" b="-7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126667" r="-506667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226667" r="-506667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326667" r="-506667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426667" r="-506667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526667" r="-50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626667" r="-50666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aseline="0" dirty="0"/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  <a:tr h="188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18059" marB="1805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826667" r="-50666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aseline="0" dirty="0"/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4290" marR="34290" marT="18059" marB="1805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33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6" name="Diamond 155">
            <a:extLst>
              <a:ext uri="{FF2B5EF4-FFF2-40B4-BE49-F238E27FC236}">
                <a16:creationId xmlns:a16="http://schemas.microsoft.com/office/drawing/2014/main" id="{2CE99BE3-E53B-8F17-5F2A-604FFF465C0C}"/>
              </a:ext>
            </a:extLst>
          </p:cNvPr>
          <p:cNvSpPr/>
          <p:nvPr/>
        </p:nvSpPr>
        <p:spPr>
          <a:xfrm>
            <a:off x="3953848" y="2581778"/>
            <a:ext cx="1371600" cy="109728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ADA22BC-1CD4-1CBB-8076-53672267D37E}"/>
                  </a:ext>
                </a:extLst>
              </p:cNvPr>
              <p:cNvSpPr txBox="1"/>
              <p:nvPr/>
            </p:nvSpPr>
            <p:spPr>
              <a:xfrm>
                <a:off x="2114978" y="5199325"/>
                <a:ext cx="1087156" cy="50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dirty="0"/>
                        <m:t>Current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dirty="0"/>
                        <m:t>Model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35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35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ADA22BC-1CD4-1CBB-8076-53672267D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78" y="5199325"/>
                <a:ext cx="1087156" cy="5043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E8836F6F-90B2-3911-0EC4-566263F20C99}"/>
              </a:ext>
            </a:extLst>
          </p:cNvPr>
          <p:cNvSpPr/>
          <p:nvPr/>
        </p:nvSpPr>
        <p:spPr>
          <a:xfrm>
            <a:off x="2093874" y="5134320"/>
            <a:ext cx="1070990" cy="8412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7" name="Table 59">
                <a:extLst>
                  <a:ext uri="{FF2B5EF4-FFF2-40B4-BE49-F238E27FC236}">
                    <a16:creationId xmlns:a16="http://schemas.microsoft.com/office/drawing/2014/main" id="{CB1E3F19-C4E9-D762-4ACB-CA470EC4B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654791"/>
                  </p:ext>
                </p:extLst>
              </p:nvPr>
            </p:nvGraphicFramePr>
            <p:xfrm>
              <a:off x="3246834" y="4497661"/>
              <a:ext cx="1653561" cy="1798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02065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434387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62262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454847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5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50" b="1" i="1" baseline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850" b="1" i="1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50" b="1" i="1" baseline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850" b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x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y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1" i="1" baseline="0" dirty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1" baseline="-25000" dirty="0" smtClean="0"/>
                                  <m:t>z</m:t>
                                </m:r>
                              </m:oMath>
                            </m:oMathPara>
                          </a14:m>
                          <a:endParaRPr lang="en-US" sz="12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/>
                            <a:t>0.6127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chemeClr val="tx1"/>
                              </a:solidFill>
                            </a:rPr>
                            <a:t>0.9880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19.0210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>
                              <a:solidFill>
                                <a:schemeClr val="tx1"/>
                              </a:solidFill>
                            </a:rPr>
                            <a:t>0.8970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0.2251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13.0271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2.9773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0.1186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14.1854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0.2006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0.0002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29.0081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0.4922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0.0934 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21.5060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baseline="0" smtClean="0">
                                    <a:latin typeface="Cambria Math" panose="02040503050406030204" pitchFamily="18" charset="0"/>
                                  </a:rPr>
                                  <m:t>𝒙𝒛</m:t>
                                </m:r>
                              </m:oMath>
                            </m:oMathPara>
                          </a14:m>
                          <a:endParaRPr lang="en-US" sz="1000" b="1" i="1" baseline="0" dirty="0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0.5381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0.0222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27.3862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7" name="Table 59">
                <a:extLst>
                  <a:ext uri="{FF2B5EF4-FFF2-40B4-BE49-F238E27FC236}">
                    <a16:creationId xmlns:a16="http://schemas.microsoft.com/office/drawing/2014/main" id="{CB1E3F19-C4E9-D762-4ACB-CA470EC4B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654791"/>
                  </p:ext>
                </p:extLst>
              </p:nvPr>
            </p:nvGraphicFramePr>
            <p:xfrm>
              <a:off x="3246834" y="4497661"/>
              <a:ext cx="1653561" cy="1798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02065">
                      <a:extLst>
                        <a:ext uri="{9D8B030D-6E8A-4147-A177-3AD203B41FA5}">
                          <a16:colId xmlns:a16="http://schemas.microsoft.com/office/drawing/2014/main" val="333444915"/>
                        </a:ext>
                      </a:extLst>
                    </a:gridCol>
                    <a:gridCol w="434387">
                      <a:extLst>
                        <a:ext uri="{9D8B030D-6E8A-4147-A177-3AD203B41FA5}">
                          <a16:colId xmlns:a16="http://schemas.microsoft.com/office/drawing/2014/main" val="1544436272"/>
                        </a:ext>
                      </a:extLst>
                    </a:gridCol>
                    <a:gridCol w="462262">
                      <a:extLst>
                        <a:ext uri="{9D8B030D-6E8A-4147-A177-3AD203B41FA5}">
                          <a16:colId xmlns:a16="http://schemas.microsoft.com/office/drawing/2014/main" val="3474264926"/>
                        </a:ext>
                      </a:extLst>
                    </a:gridCol>
                    <a:gridCol w="454847">
                      <a:extLst>
                        <a:ext uri="{9D8B030D-6E8A-4147-A177-3AD203B41FA5}">
                          <a16:colId xmlns:a16="http://schemas.microsoft.com/office/drawing/2014/main" val="160856582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5000" r="-45000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3529" t="-5000" r="-217647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9459" t="-5000" r="-10000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66667" t="-5000" r="-2778" b="-6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882566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123529" r="-450000" b="-6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/>
                            <a:t>0.6127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baseline="0" dirty="0">
                              <a:solidFill>
                                <a:schemeClr val="tx1"/>
                              </a:solidFill>
                            </a:rPr>
                            <a:t>0.9880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19.0210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19609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211111" r="-450000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>
                              <a:solidFill>
                                <a:schemeClr val="tx1"/>
                              </a:solidFill>
                            </a:rPr>
                            <a:t>0.8970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0.2251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13.0271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26503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329412" r="-450000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2.9773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0.1186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14.1854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42919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405556" r="-4500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0.2006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0.0002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29.0081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760055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535294" r="-450000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0.4922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 0.0934 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21.5060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7837300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67" t="-600000" r="-45000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0.5381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0.0222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27.3862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41741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1" baseline="0" dirty="0"/>
                            <a:t>.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baseline="0" dirty="0"/>
                            <a:t>…</a:t>
                          </a:r>
                        </a:p>
                      </a:txBody>
                      <a:tcPr marL="34290" marR="3429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040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244D795-B7FF-A27A-208F-3B9674F1E281}"/>
                  </a:ext>
                </a:extLst>
              </p:cNvPr>
              <p:cNvSpPr txBox="1"/>
              <p:nvPr/>
            </p:nvSpPr>
            <p:spPr>
              <a:xfrm>
                <a:off x="278334" y="917449"/>
                <a:ext cx="2013113" cy="208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𝛔</m:t>
                      </m:r>
                      <m:acc>
                        <m:accPr>
                          <m:chr m:val="̇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244D795-B7FF-A27A-208F-3B9674F1E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34" y="917449"/>
                <a:ext cx="2013113" cy="208455"/>
              </a:xfrm>
              <a:prstGeom prst="rect">
                <a:avLst/>
              </a:prstGeom>
              <a:blipFill>
                <a:blip r:embed="rId14"/>
                <a:stretch>
                  <a:fillRect t="-588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DD29FAC-E9F3-EC98-BB67-9F9EA5B1D299}"/>
              </a:ext>
            </a:extLst>
          </p:cNvPr>
          <p:cNvSpPr/>
          <p:nvPr/>
        </p:nvSpPr>
        <p:spPr>
          <a:xfrm>
            <a:off x="278334" y="333709"/>
            <a:ext cx="1983353" cy="1330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79A9C83-48B6-531B-3BD9-DF886E6F3E48}"/>
              </a:ext>
            </a:extLst>
          </p:cNvPr>
          <p:cNvCxnSpPr>
            <a:cxnSpLocks/>
            <a:stCxn id="17" idx="2"/>
            <a:endCxn id="163" idx="0"/>
          </p:cNvCxnSpPr>
          <p:nvPr/>
        </p:nvCxnSpPr>
        <p:spPr>
          <a:xfrm>
            <a:off x="2617840" y="3681251"/>
            <a:ext cx="11529" cy="1453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0A27AC03-5EC5-3B08-298F-FD62DAE1182A}"/>
              </a:ext>
            </a:extLst>
          </p:cNvPr>
          <p:cNvSpPr/>
          <p:nvPr/>
        </p:nvSpPr>
        <p:spPr>
          <a:xfrm>
            <a:off x="2102156" y="4141633"/>
            <a:ext cx="1018284" cy="286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F5003854-5C0A-BBDF-B54C-ED252F971509}"/>
              </a:ext>
            </a:extLst>
          </p:cNvPr>
          <p:cNvSpPr/>
          <p:nvPr/>
        </p:nvSpPr>
        <p:spPr>
          <a:xfrm>
            <a:off x="3129808" y="3309288"/>
            <a:ext cx="1018284" cy="283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600F9EF-06E7-5BA9-8C02-32E55A7FF7DA}"/>
                  </a:ext>
                </a:extLst>
              </p:cNvPr>
              <p:cNvSpPr txBox="1"/>
              <p:nvPr/>
            </p:nvSpPr>
            <p:spPr>
              <a:xfrm>
                <a:off x="2278439" y="5664978"/>
                <a:ext cx="66877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5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1350" baseline="-25000" dirty="0"/>
                  <a:t>r </a:t>
                </a:r>
                <a:r>
                  <a:rPr lang="en-US" sz="1350" dirty="0"/>
                  <a:t>= 0)</a:t>
                </a: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600F9EF-06E7-5BA9-8C02-32E55A7F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9" y="5664978"/>
                <a:ext cx="668773" cy="300082"/>
              </a:xfrm>
              <a:prstGeom prst="rect">
                <a:avLst/>
              </a:prstGeom>
              <a:blipFill>
                <a:blip r:embed="rId15"/>
                <a:stretch>
                  <a:fillRect l="-1887" r="-18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0F7EA4B3-9FC5-ECA0-CD22-16B43C377177}"/>
              </a:ext>
            </a:extLst>
          </p:cNvPr>
          <p:cNvSpPr txBox="1"/>
          <p:nvPr/>
        </p:nvSpPr>
        <p:spPr>
          <a:xfrm>
            <a:off x="3166336" y="3304350"/>
            <a:ext cx="97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New Regime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AF3F43B-5CD4-38FD-A51B-982C782AB90B}"/>
              </a:ext>
            </a:extLst>
          </p:cNvPr>
          <p:cNvSpPr txBox="1"/>
          <p:nvPr/>
        </p:nvSpPr>
        <p:spPr>
          <a:xfrm>
            <a:off x="2114978" y="4142983"/>
            <a:ext cx="10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Same Regime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2EB5A2D-F613-FBA1-C9B8-A6C2B02251CA}"/>
              </a:ext>
            </a:extLst>
          </p:cNvPr>
          <p:cNvSpPr txBox="1"/>
          <p:nvPr/>
        </p:nvSpPr>
        <p:spPr>
          <a:xfrm>
            <a:off x="2234282" y="4468437"/>
            <a:ext cx="369332" cy="5379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F07FF04-81ED-7C9E-4E16-4E46AFC37989}"/>
              </a:ext>
            </a:extLst>
          </p:cNvPr>
          <p:cNvCxnSpPr>
            <a:cxnSpLocks/>
          </p:cNvCxnSpPr>
          <p:nvPr/>
        </p:nvCxnSpPr>
        <p:spPr>
          <a:xfrm>
            <a:off x="830484" y="1663885"/>
            <a:ext cx="0" cy="599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78D325F-2389-9EF6-AA9E-BDC6CCC49B4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193174" y="3128324"/>
            <a:ext cx="738866" cy="4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7B9C272-938A-09D3-05BD-78BA4E74BC02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3303640" y="3130418"/>
            <a:ext cx="650208" cy="2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5D68349-7392-54B7-9D66-59CC8D1321D7}"/>
              </a:ext>
            </a:extLst>
          </p:cNvPr>
          <p:cNvCxnSpPr>
            <a:cxnSpLocks/>
          </p:cNvCxnSpPr>
          <p:nvPr/>
        </p:nvCxnSpPr>
        <p:spPr>
          <a:xfrm>
            <a:off x="6954339" y="3104491"/>
            <a:ext cx="5577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B1F66FB-D240-3469-C47D-A555339F96F7}"/>
              </a:ext>
            </a:extLst>
          </p:cNvPr>
          <p:cNvCxnSpPr>
            <a:cxnSpLocks/>
          </p:cNvCxnSpPr>
          <p:nvPr/>
        </p:nvCxnSpPr>
        <p:spPr>
          <a:xfrm flipV="1">
            <a:off x="5325448" y="3130557"/>
            <a:ext cx="456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56A53-8220-9508-7E62-86DDD2D5DB50}"/>
              </a:ext>
            </a:extLst>
          </p:cNvPr>
          <p:cNvSpPr txBox="1"/>
          <p:nvPr/>
        </p:nvSpPr>
        <p:spPr>
          <a:xfrm>
            <a:off x="7480582" y="6204264"/>
            <a:ext cx="1249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accent2">
                    <a:lumMod val="50000"/>
                  </a:schemeClr>
                </a:solidFill>
              </a:rPr>
              <a:t>(c) Parameter </a:t>
            </a:r>
          </a:p>
          <a:p>
            <a:pPr algn="ctr"/>
            <a:r>
              <a:rPr lang="en-US" sz="1350" b="1" dirty="0">
                <a:solidFill>
                  <a:schemeClr val="accent2">
                    <a:lumMod val="50000"/>
                  </a:schemeClr>
                </a:solidFill>
              </a:rPr>
              <a:t>Estimation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BE576C8-C3CA-3016-AD34-26B0FEA91FD6}"/>
              </a:ext>
            </a:extLst>
          </p:cNvPr>
          <p:cNvSpPr txBox="1"/>
          <p:nvPr/>
        </p:nvSpPr>
        <p:spPr>
          <a:xfrm>
            <a:off x="1452494" y="13182"/>
            <a:ext cx="1692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</a:rPr>
              <a:t>(a) Data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B2A1733-69A7-7366-2E5E-855127B6504F}"/>
                  </a:ext>
                </a:extLst>
              </p:cNvPr>
              <p:cNvSpPr txBox="1"/>
              <p:nvPr/>
            </p:nvSpPr>
            <p:spPr>
              <a:xfrm>
                <a:off x="2809101" y="554379"/>
                <a:ext cx="1421093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B2A1733-69A7-7366-2E5E-855127B6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01" y="554379"/>
                <a:ext cx="1421093" cy="646331"/>
              </a:xfrm>
              <a:prstGeom prst="rect">
                <a:avLst/>
              </a:prstGeom>
              <a:blipFill>
                <a:blip r:embed="rId16"/>
                <a:stretch>
                  <a:fillRect l="-1770" t="-3846" r="-885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80BB28D8-06B2-56A1-6390-A48C24442AB2}"/>
              </a:ext>
            </a:extLst>
          </p:cNvPr>
          <p:cNvSpPr txBox="1"/>
          <p:nvPr/>
        </p:nvSpPr>
        <p:spPr>
          <a:xfrm>
            <a:off x="2491092" y="215297"/>
            <a:ext cx="152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Lorenz 63 System: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6202390-F617-373D-9245-46CFB6CD27EF}"/>
              </a:ext>
            </a:extLst>
          </p:cNvPr>
          <p:cNvCxnSpPr>
            <a:cxnSpLocks/>
          </p:cNvCxnSpPr>
          <p:nvPr/>
        </p:nvCxnSpPr>
        <p:spPr>
          <a:xfrm flipH="1">
            <a:off x="7490754" y="4181547"/>
            <a:ext cx="310681" cy="336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430111D-3282-0F2A-0711-1049F6DBF23F}"/>
              </a:ext>
            </a:extLst>
          </p:cNvPr>
          <p:cNvCxnSpPr>
            <a:cxnSpLocks/>
          </p:cNvCxnSpPr>
          <p:nvPr/>
        </p:nvCxnSpPr>
        <p:spPr>
          <a:xfrm>
            <a:off x="8379668" y="4180934"/>
            <a:ext cx="305927" cy="337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6E1D1BA-F529-1537-0FAC-00D95C3AB19E}"/>
              </a:ext>
            </a:extLst>
          </p:cNvPr>
          <p:cNvCxnSpPr>
            <a:cxnSpLocks/>
          </p:cNvCxnSpPr>
          <p:nvPr/>
        </p:nvCxnSpPr>
        <p:spPr>
          <a:xfrm flipH="1">
            <a:off x="5528850" y="4187113"/>
            <a:ext cx="434846" cy="331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BE781699-710A-1E85-6DB8-06F7ED846D51}"/>
              </a:ext>
            </a:extLst>
          </p:cNvPr>
          <p:cNvCxnSpPr>
            <a:cxnSpLocks/>
          </p:cNvCxnSpPr>
          <p:nvPr/>
        </p:nvCxnSpPr>
        <p:spPr>
          <a:xfrm>
            <a:off x="6755398" y="4180516"/>
            <a:ext cx="385178" cy="320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C9A33A-3BB0-9546-CEEB-AB0EE2C21398}"/>
              </a:ext>
            </a:extLst>
          </p:cNvPr>
          <p:cNvCxnSpPr>
            <a:cxnSpLocks/>
          </p:cNvCxnSpPr>
          <p:nvPr/>
        </p:nvCxnSpPr>
        <p:spPr>
          <a:xfrm flipH="1">
            <a:off x="84556" y="4204956"/>
            <a:ext cx="388034" cy="392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2CEE5E65-DC33-B082-E30E-6A98DDE6F410}"/>
              </a:ext>
            </a:extLst>
          </p:cNvPr>
          <p:cNvCxnSpPr>
            <a:cxnSpLocks/>
          </p:cNvCxnSpPr>
          <p:nvPr/>
        </p:nvCxnSpPr>
        <p:spPr>
          <a:xfrm>
            <a:off x="1196131" y="4205135"/>
            <a:ext cx="532062" cy="387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ight Arrow 295">
            <a:extLst>
              <a:ext uri="{FF2B5EF4-FFF2-40B4-BE49-F238E27FC236}">
                <a16:creationId xmlns:a16="http://schemas.microsoft.com/office/drawing/2014/main" id="{C485F4E9-1955-61C3-D2BC-B6B4A69B9136}"/>
              </a:ext>
            </a:extLst>
          </p:cNvPr>
          <p:cNvSpPr/>
          <p:nvPr/>
        </p:nvSpPr>
        <p:spPr>
          <a:xfrm flipV="1">
            <a:off x="4919306" y="5252416"/>
            <a:ext cx="609544" cy="33114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DD2371C-521D-391F-F595-61F7E152A094}"/>
              </a:ext>
            </a:extLst>
          </p:cNvPr>
          <p:cNvSpPr txBox="1"/>
          <p:nvPr/>
        </p:nvSpPr>
        <p:spPr>
          <a:xfrm>
            <a:off x="4793335" y="5291065"/>
            <a:ext cx="804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Aggregate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9BF1A4C-DDA7-5907-3D0B-50ED16667F56}"/>
              </a:ext>
            </a:extLst>
          </p:cNvPr>
          <p:cNvSpPr txBox="1"/>
          <p:nvPr/>
        </p:nvSpPr>
        <p:spPr>
          <a:xfrm>
            <a:off x="2208572" y="3729004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3248F97-C4AC-6CB9-9961-7891ED17EA0F}"/>
              </a:ext>
            </a:extLst>
          </p:cNvPr>
          <p:cNvSpPr txBox="1"/>
          <p:nvPr/>
        </p:nvSpPr>
        <p:spPr>
          <a:xfrm>
            <a:off x="5286942" y="2816390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C639-3042-1C38-58D0-3115FD72CBBE}"/>
                  </a:ext>
                </a:extLst>
              </p:cNvPr>
              <p:cNvSpPr txBox="1"/>
              <p:nvPr/>
            </p:nvSpPr>
            <p:spPr>
              <a:xfrm>
                <a:off x="2070234" y="3039547"/>
                <a:ext cx="11037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C639-3042-1C38-58D0-3115FD72C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34" y="3039547"/>
                <a:ext cx="1103719" cy="184666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6C8389-5532-38E7-1625-1475E1B33C06}"/>
                  </a:ext>
                </a:extLst>
              </p:cNvPr>
              <p:cNvSpPr txBox="1"/>
              <p:nvPr/>
            </p:nvSpPr>
            <p:spPr>
              <a:xfrm>
                <a:off x="409972" y="1332626"/>
                <a:ext cx="1749839" cy="208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𝛔</m:t>
                      </m:r>
                      <m:acc>
                        <m:accPr>
                          <m:chr m:val="̇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6C8389-5532-38E7-1625-1475E1B33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72" y="1332626"/>
                <a:ext cx="1749839" cy="208455"/>
              </a:xfrm>
              <a:prstGeom prst="rect">
                <a:avLst/>
              </a:prstGeom>
              <a:blipFill>
                <a:blip r:embed="rId18"/>
                <a:stretch>
                  <a:fillRect t="-5882" r="-72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55D576-640B-7614-69EC-DBEC0F6C2400}"/>
              </a:ext>
            </a:extLst>
          </p:cNvPr>
          <p:cNvCxnSpPr>
            <a:cxnSpLocks/>
            <a:stCxn id="176" idx="2"/>
            <a:endCxn id="15" idx="0"/>
          </p:cNvCxnSpPr>
          <p:nvPr/>
        </p:nvCxnSpPr>
        <p:spPr>
          <a:xfrm>
            <a:off x="1284891" y="1125904"/>
            <a:ext cx="1" cy="206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1CDFCD-6F86-5C83-B59D-1ABBD038CBAF}"/>
                  </a:ext>
                </a:extLst>
              </p:cNvPr>
              <p:cNvSpPr txBox="1"/>
              <p:nvPr/>
            </p:nvSpPr>
            <p:spPr>
              <a:xfrm>
                <a:off x="1196440" y="2799790"/>
                <a:ext cx="897875" cy="202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|[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1CDFCD-6F86-5C83-B59D-1ABBD038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40" y="2799790"/>
                <a:ext cx="897875" cy="202748"/>
              </a:xfrm>
              <a:prstGeom prst="rect">
                <a:avLst/>
              </a:prstGeom>
              <a:blipFill>
                <a:blip r:embed="rId19"/>
                <a:stretch>
                  <a:fillRect l="-4167" r="-27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FD8FA4ED-3665-354B-A9DA-91436D74CAEF}"/>
              </a:ext>
            </a:extLst>
          </p:cNvPr>
          <p:cNvSpPr/>
          <p:nvPr/>
        </p:nvSpPr>
        <p:spPr>
          <a:xfrm>
            <a:off x="16967" y="20570"/>
            <a:ext cx="7184064" cy="176686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718B92-DB44-B06E-660E-EAD0607DF907}"/>
                  </a:ext>
                </a:extLst>
              </p:cNvPr>
              <p:cNvSpPr txBox="1"/>
              <p:nvPr/>
            </p:nvSpPr>
            <p:spPr>
              <a:xfrm>
                <a:off x="172945" y="1866494"/>
                <a:ext cx="617157" cy="1923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𝐁𝐚𝐭𝐜𝐡</m:t>
                          </m:r>
                        </m:e>
                        <m:sup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718B92-DB44-B06E-660E-EAD0607DF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45" y="1866494"/>
                <a:ext cx="617157" cy="192360"/>
              </a:xfrm>
              <a:prstGeom prst="rect">
                <a:avLst/>
              </a:prstGeom>
              <a:blipFill>
                <a:blip r:embed="rId20"/>
                <a:stretch>
                  <a:fillRect l="-4000" r="-4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66D84A0-6594-9C50-5568-8E4593A6D824}"/>
                  </a:ext>
                </a:extLst>
              </p:cNvPr>
              <p:cNvSpPr txBox="1"/>
              <p:nvPr/>
            </p:nvSpPr>
            <p:spPr>
              <a:xfrm>
                <a:off x="2811749" y="1348678"/>
                <a:ext cx="12933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=28 →38 )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66D84A0-6594-9C50-5568-8E4593A6D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749" y="1348678"/>
                <a:ext cx="1293367" cy="215444"/>
              </a:xfrm>
              <a:prstGeom prst="rect">
                <a:avLst/>
              </a:prstGeom>
              <a:blipFill>
                <a:blip r:embed="rId22"/>
                <a:stretch>
                  <a:fillRect l="-4854" t="-11111" r="-38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16B9D03-5950-5725-13B4-9A05115DD436}"/>
              </a:ext>
            </a:extLst>
          </p:cNvPr>
          <p:cNvSpPr txBox="1"/>
          <p:nvPr/>
        </p:nvSpPr>
        <p:spPr>
          <a:xfrm>
            <a:off x="2491092" y="6392833"/>
            <a:ext cx="26640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(b)  Causation Entropy Calculation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A08E0FCE-D985-D855-7059-ED9701A890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3170" y="415476"/>
            <a:ext cx="635606" cy="37173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C1EC9D1-34DF-DC86-C8D2-27BDA35F55EC}"/>
                  </a:ext>
                </a:extLst>
              </p:cNvPr>
              <p:cNvSpPr txBox="1"/>
              <p:nvPr/>
            </p:nvSpPr>
            <p:spPr>
              <a:xfrm>
                <a:off x="2251933" y="1808314"/>
                <a:ext cx="86850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C1EC9D1-34DF-DC86-C8D2-27BDA35F5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33" y="1808314"/>
                <a:ext cx="868507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84809688-C542-9DDF-B998-5D2D4A8DD53A}"/>
              </a:ext>
            </a:extLst>
          </p:cNvPr>
          <p:cNvSpPr txBox="1"/>
          <p:nvPr/>
        </p:nvSpPr>
        <p:spPr>
          <a:xfrm>
            <a:off x="7291308" y="260324"/>
            <a:ext cx="1597619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dirty="0"/>
              <a:t>Illustration of </a:t>
            </a:r>
            <a:br>
              <a:rPr lang="en-US" sz="1400" b="1" i="1" dirty="0"/>
            </a:br>
            <a:r>
              <a:rPr lang="en-US" sz="1400" b="1" i="1" dirty="0"/>
              <a:t>CEBoosting on </a:t>
            </a:r>
          </a:p>
          <a:p>
            <a:pPr algn="ctr">
              <a:lnSpc>
                <a:spcPct val="150000"/>
              </a:lnSpc>
            </a:pPr>
            <a:r>
              <a:rPr lang="en-US" sz="1400" b="1" i="1" dirty="0"/>
              <a:t>Lorenz 63 with </a:t>
            </a:r>
          </a:p>
          <a:p>
            <a:pPr algn="ctr">
              <a:lnSpc>
                <a:spcPct val="150000"/>
              </a:lnSpc>
            </a:pPr>
            <a:r>
              <a:rPr lang="en-US" sz="1400" b="1" i="1" dirty="0"/>
              <a:t>Regime Switching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6F093428-B068-C455-6A84-A69A5F10220D}"/>
                  </a:ext>
                </a:extLst>
              </p:cNvPr>
              <p:cNvSpPr txBox="1"/>
              <p:nvPr/>
            </p:nvSpPr>
            <p:spPr>
              <a:xfrm>
                <a:off x="3985107" y="2892481"/>
                <a:ext cx="12999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6F093428-B068-C455-6A84-A69A5F10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07" y="2892481"/>
                <a:ext cx="1299929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EE1E549-940A-AF11-9EE7-0FD726AE21FE}"/>
                  </a:ext>
                </a:extLst>
              </p:cNvPr>
              <p:cNvSpPr txBox="1"/>
              <p:nvPr/>
            </p:nvSpPr>
            <p:spPr>
              <a:xfrm>
                <a:off x="5786861" y="3933202"/>
                <a:ext cx="12033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EE1E549-940A-AF11-9EE7-0FD726AE2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61" y="3933202"/>
                <a:ext cx="1203343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607BA78-9091-521E-F9F1-970F0BE103A7}"/>
                  </a:ext>
                </a:extLst>
              </p:cNvPr>
              <p:cNvSpPr txBox="1"/>
              <p:nvPr/>
            </p:nvSpPr>
            <p:spPr>
              <a:xfrm>
                <a:off x="3246334" y="4281980"/>
                <a:ext cx="1646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First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CEM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regime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607BA78-9091-521E-F9F1-970F0BE1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34" y="4281980"/>
                <a:ext cx="1646285" cy="184666"/>
              </a:xfrm>
              <a:prstGeom prst="rect">
                <a:avLst/>
              </a:prstGeom>
              <a:blipFill>
                <a:blip r:embed="rId26"/>
                <a:stretch>
                  <a:fillRect l="-1527" t="-6250" r="-2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C24D080-54A4-CE1D-6562-22F09C1A6FCC}"/>
                  </a:ext>
                </a:extLst>
              </p:cNvPr>
              <p:cNvSpPr txBox="1"/>
              <p:nvPr/>
            </p:nvSpPr>
            <p:spPr>
              <a:xfrm>
                <a:off x="6115225" y="4296186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CEM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C24D080-54A4-CE1D-6562-22F09C1A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225" y="4296186"/>
                <a:ext cx="552715" cy="184666"/>
              </a:xfrm>
              <a:prstGeom prst="rect">
                <a:avLst/>
              </a:prstGeom>
              <a:blipFill>
                <a:blip r:embed="rId27"/>
                <a:stretch>
                  <a:fillRect l="-4444" r="-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9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2459</TotalTime>
  <Words>363</Words>
  <Application>Microsoft Macintosh PowerPoint</Application>
  <PresentationFormat>On-screen Show (4:3)</PresentationFormat>
  <Paragraphs>229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CHUANQI CHEN</dc:creator>
  <cp:lastModifiedBy>CHUANQI CHEN</cp:lastModifiedBy>
  <cp:revision>49</cp:revision>
  <dcterms:created xsi:type="dcterms:W3CDTF">2023-03-19T01:09:08Z</dcterms:created>
  <dcterms:modified xsi:type="dcterms:W3CDTF">2023-04-12T23:05:18Z</dcterms:modified>
</cp:coreProperties>
</file>