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7/28/2023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7/28/2023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oter_mode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458200" cy="3033712"/>
          </a:xfrm>
        </p:spPr>
        <p:txBody>
          <a:bodyPr>
            <a:normAutofit/>
          </a:bodyPr>
          <a:lstStyle/>
          <a:p>
            <a:r>
              <a:rPr lang="en-US" dirty="0"/>
              <a:t>Democratic Swarms: Navigating </a:t>
            </a:r>
            <a:r>
              <a:rPr lang="en-US" dirty="0" smtClean="0"/>
              <a:t>Collision Avoidance </a:t>
            </a:r>
            <a:r>
              <a:rPr lang="en-US" dirty="0"/>
              <a:t>through Consensus Decision-Making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the Voter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070764"/>
            <a:ext cx="6629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NAME- AYUSH PANDEY</a:t>
            </a:r>
          </a:p>
          <a:p>
            <a:r>
              <a:rPr lang="en-US" dirty="0" smtClean="0"/>
              <a:t>LAB –MULTIAGENT SYSTEMS DESIGN LAB</a:t>
            </a:r>
          </a:p>
          <a:p>
            <a:r>
              <a:rPr lang="en-US" dirty="0" smtClean="0"/>
              <a:t>SUPERVISOR- DR. MUNEENDRA OJHA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6783"/>
            <a:ext cx="8229600" cy="3649759"/>
          </a:xfrm>
        </p:spPr>
      </p:pic>
    </p:spTree>
    <p:extLst>
      <p:ext uri="{BB962C8B-B14F-4D97-AF65-F5344CB8AC3E}">
        <p14:creationId xmlns:p14="http://schemas.microsoft.com/office/powerpoint/2010/main" val="32212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OPINION EXCHANGE AND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 algn="just">
              <a:buNone/>
            </a:pPr>
            <a:endParaRPr lang="en-US" dirty="0"/>
          </a:p>
          <a:p>
            <a:pPr algn="just"/>
            <a:r>
              <a:rPr lang="en-US" dirty="0"/>
              <a:t>During motion phases 1 and 3, agents dynamically adjust their opinions based on the time taken to reach each target.</a:t>
            </a:r>
          </a:p>
          <a:p>
            <a:pPr algn="just"/>
            <a:r>
              <a:rPr lang="en-US" dirty="0"/>
              <a:t>After motion phases 1 and 3, opinion exchange and consensus are achieved through interactions between agents.</a:t>
            </a:r>
          </a:p>
          <a:p>
            <a:pPr algn="just"/>
            <a:r>
              <a:rPr lang="en-US" dirty="0"/>
              <a:t>Agents either adopt the opinion of a randomly selected neighbor or maintain their current opinion based on the selected neighbor's preference.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VOTER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Voter model highlights </a:t>
            </a:r>
            <a:r>
              <a:rPr lang="en-US" dirty="0"/>
              <a:t>the importance of collaboration and adaptability in swarm robotics.</a:t>
            </a:r>
          </a:p>
          <a:p>
            <a:pPr algn="just"/>
            <a:r>
              <a:rPr lang="en-US" dirty="0"/>
              <a:t>Agents collectively decide on the optimal target and adapt their routes to navigate around obstacles for efficient and successful task completion.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endParaRPr lang="en-US" dirty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simulation based on the Voter Model and Swarm Robotics principles showcased the dynamic behavior of agents in reaching consensus on target selection while avoiding obstacles (hurdles).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agents demonstrated efficient movement towards the target sites, adapting their paths in real-time to avoid collisions.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en.wikipedia.org/wiki/Voter_model</a:t>
            </a:r>
            <a:endParaRPr lang="en-US" dirty="0" smtClean="0"/>
          </a:p>
          <a:p>
            <a:pPr algn="just"/>
            <a:r>
              <a:rPr lang="en-US" dirty="0" smtClean="0"/>
              <a:t>​</a:t>
            </a:r>
            <a:r>
              <a:rPr lang="en-US" dirty="0"/>
              <a:t>https://</a:t>
            </a:r>
            <a:r>
              <a:rPr lang="en-US" dirty="0" smtClean="0"/>
              <a:t>en.wikipedia.org/wiki/Swarm_robotics </a:t>
            </a:r>
          </a:p>
          <a:p>
            <a:pPr algn="just"/>
            <a:r>
              <a:rPr lang="en-US" dirty="0"/>
              <a:t>M. </a:t>
            </a:r>
            <a:r>
              <a:rPr lang="en-US" dirty="0" err="1"/>
              <a:t>Brambilla</a:t>
            </a:r>
            <a:r>
              <a:rPr lang="en-US" dirty="0"/>
              <a:t>, E. </a:t>
            </a:r>
            <a:r>
              <a:rPr lang="en-US" dirty="0" err="1"/>
              <a:t>Ferrante</a:t>
            </a:r>
            <a:r>
              <a:rPr lang="en-US" dirty="0"/>
              <a:t>, M. </a:t>
            </a:r>
            <a:r>
              <a:rPr lang="en-US" dirty="0" err="1"/>
              <a:t>Birattari</a:t>
            </a:r>
            <a:r>
              <a:rPr lang="en-US" dirty="0"/>
              <a:t>, and M. </a:t>
            </a:r>
            <a:r>
              <a:rPr lang="en-US" dirty="0" err="1"/>
              <a:t>Dorigo</a:t>
            </a:r>
            <a:r>
              <a:rPr lang="en-US" dirty="0"/>
              <a:t>. Swarm robotics: a review from the swarm engineering perspective. </a:t>
            </a:r>
            <a:endParaRPr lang="en-US" dirty="0" smtClean="0"/>
          </a:p>
          <a:p>
            <a:pPr algn="just"/>
            <a:r>
              <a:rPr lang="en-US" dirty="0"/>
              <a:t>http://www.scholarpedia.org/article/Swarm_robotics </a:t>
            </a:r>
            <a:endParaRPr lang="en-US" dirty="0" smtClean="0"/>
          </a:p>
          <a:p>
            <a:pPr algn="just"/>
            <a:r>
              <a:rPr lang="en-US" dirty="0"/>
              <a:t>G. </a:t>
            </a:r>
            <a:r>
              <a:rPr lang="en-US" dirty="0" err="1"/>
              <a:t>Valentini</a:t>
            </a:r>
            <a:r>
              <a:rPr lang="en-US" dirty="0"/>
              <a:t>, H. </a:t>
            </a:r>
            <a:r>
              <a:rPr lang="en-US" dirty="0" err="1"/>
              <a:t>Hamann</a:t>
            </a:r>
            <a:r>
              <a:rPr lang="en-US" dirty="0"/>
              <a:t>, and M. </a:t>
            </a:r>
            <a:r>
              <a:rPr lang="en-US" dirty="0" err="1"/>
              <a:t>Dorigo</a:t>
            </a:r>
            <a:r>
              <a:rPr lang="en-US" dirty="0"/>
              <a:t> </a:t>
            </a:r>
            <a:r>
              <a:rPr lang="en-US" dirty="0" smtClean="0"/>
              <a:t>​Self-Organized </a:t>
            </a:r>
            <a:r>
              <a:rPr lang="en-US" dirty="0"/>
              <a:t>Collective Decision Making: The Weighted Voter Model </a:t>
            </a:r>
            <a:r>
              <a:rPr lang="en-US" dirty="0" smtClean="0"/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819400"/>
            <a:ext cx="7010400" cy="1066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6629400" cy="1066800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</a:t>
            </a:r>
            <a:r>
              <a:rPr lang="en-US" dirty="0" smtClean="0"/>
              <a:t>hurdle </a:t>
            </a:r>
            <a:r>
              <a:rPr lang="en-US" dirty="0"/>
              <a:t>avoidance, the Voter Model is used to model agents' opinions on </a:t>
            </a:r>
            <a:r>
              <a:rPr lang="en-US" dirty="0" smtClean="0"/>
              <a:t>obstacle </a:t>
            </a:r>
            <a:r>
              <a:rPr lang="en-US" dirty="0"/>
              <a:t>avoidance strategies. </a:t>
            </a:r>
            <a:r>
              <a:rPr lang="en-US" dirty="0" smtClean="0"/>
              <a:t> </a:t>
            </a:r>
          </a:p>
          <a:p>
            <a:pPr marL="109728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Through </a:t>
            </a:r>
            <a:r>
              <a:rPr lang="en-US" dirty="0"/>
              <a:t>interactions and opinion updates, agents </a:t>
            </a:r>
            <a:r>
              <a:rPr lang="en-US" dirty="0" smtClean="0"/>
              <a:t> </a:t>
            </a:r>
            <a:r>
              <a:rPr lang="en-US" dirty="0"/>
              <a:t>dynamically adjust their routes to avoid obstacles, leading to efficient and adaptive navigation.</a:t>
            </a:r>
          </a:p>
        </p:txBody>
      </p:sp>
    </p:spTree>
    <p:extLst>
      <p:ext uri="{BB962C8B-B14F-4D97-AF65-F5344CB8AC3E}">
        <p14:creationId xmlns:p14="http://schemas.microsoft.com/office/powerpoint/2010/main" val="20380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SWARM ROBOTICS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Swarm robotics is a field of robotics that draws inspiration from the behavior of social insect colonies, such as ants, bees, and termites, to design and study multi-robot systems.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based on the idea that a group of relatively simple and homogeneous robots, called agents, can achieve complex tasks through decentralized coordination and self-organization.</a:t>
            </a:r>
          </a:p>
        </p:txBody>
      </p:sp>
    </p:spTree>
    <p:extLst>
      <p:ext uri="{BB962C8B-B14F-4D97-AF65-F5344CB8AC3E}">
        <p14:creationId xmlns:p14="http://schemas.microsoft.com/office/powerpoint/2010/main" val="33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Voter Model is a widely studied and fundamental model in statistical physics, social dynamics, and opinion formation. </a:t>
            </a:r>
            <a:r>
              <a:rPr lang="en-US" dirty="0" smtClean="0"/>
              <a:t>It </a:t>
            </a:r>
            <a:r>
              <a:rPr lang="en-US" dirty="0"/>
              <a:t>describes the dynamics of opinion formation in a population where individuals, called voters, can adopt one of two possible opinions, typically denoted as "0" and "1."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Voter Model is governed by simple rules of opinion update and interaction, and it exhibits interesting emergent </a:t>
            </a:r>
            <a:r>
              <a:rPr lang="en-US" dirty="0" smtClean="0"/>
              <a:t>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TARGET 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Target sites are locations in the environment that swarm robots aim to reach or achieve specific objectives.</a:t>
            </a:r>
          </a:p>
          <a:p>
            <a:pPr lvl="1" algn="just"/>
            <a:r>
              <a:rPr lang="en-US" dirty="0"/>
              <a:t>In the simulation, target sites are represented by red rectangles on the screen.</a:t>
            </a:r>
          </a:p>
          <a:p>
            <a:pPr lvl="1" algn="just"/>
            <a:r>
              <a:rPr lang="en-US" dirty="0"/>
              <a:t>Two target sites, denoted as "A" and "B," are positioned at different locations to create distinct goals for the agents.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endParaRPr lang="en-US" dirty="0"/>
          </a:p>
          <a:p>
            <a:pPr algn="just"/>
            <a:r>
              <a:rPr lang="en-US" dirty="0"/>
              <a:t>Agents are individual robots in the swarm, each capable of independent movement and decision-making.</a:t>
            </a:r>
          </a:p>
          <a:p>
            <a:pPr algn="just"/>
            <a:r>
              <a:rPr lang="en-US" dirty="0"/>
              <a:t>In the simulation, agents are represented by blue circles.</a:t>
            </a:r>
          </a:p>
          <a:p>
            <a:pPr algn="just"/>
            <a:r>
              <a:rPr lang="en-US" dirty="0"/>
              <a:t>They start from a common origin point and dynamically navigate towards the target sites based on opinion dynamics.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MOVEMENT TOWARDS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endParaRPr lang="en-US" dirty="0"/>
          </a:p>
          <a:p>
            <a:pPr algn="just"/>
            <a:r>
              <a:rPr lang="en-US" dirty="0"/>
              <a:t>Agents move towards target sites by calculating the direction vector towards the </a:t>
            </a:r>
            <a:r>
              <a:rPr lang="en-US" dirty="0" smtClean="0"/>
              <a:t> </a:t>
            </a:r>
            <a:r>
              <a:rPr lang="en-US" dirty="0"/>
              <a:t>target.</a:t>
            </a:r>
          </a:p>
          <a:p>
            <a:pPr algn="just"/>
            <a:r>
              <a:rPr lang="en-US" dirty="0"/>
              <a:t>The direction vector is normalized to determine the movement speed of each agent.</a:t>
            </a:r>
          </a:p>
          <a:p>
            <a:pPr algn="just"/>
            <a:r>
              <a:rPr lang="en-US" dirty="0"/>
              <a:t>Agents dynamically adjust their positions based on the direction vector to approach the target site.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REPULSION FROM 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endParaRPr lang="en-US" dirty="0"/>
          </a:p>
          <a:p>
            <a:pPr algn="just"/>
            <a:r>
              <a:rPr lang="en-US" dirty="0"/>
              <a:t>Agents avoid obstacles (hurdles) using repulsion forces.</a:t>
            </a:r>
          </a:p>
          <a:p>
            <a:pPr algn="just"/>
            <a:r>
              <a:rPr lang="en-US" dirty="0"/>
              <a:t>Hurdles are moving obstacles with defined positions, amplitudes, and oscillation frequencies.</a:t>
            </a:r>
          </a:p>
          <a:p>
            <a:pPr algn="just"/>
            <a:r>
              <a:rPr lang="en-US" dirty="0"/>
              <a:t>Agents calculate their distance to the hurdles and adjust their movement direction to repel away from the obstacles.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Agents move to target A (upper target).</a:t>
            </a:r>
          </a:p>
          <a:p>
            <a:pPr lvl="1" algn="just"/>
            <a:r>
              <a:rPr lang="en-US" dirty="0"/>
              <a:t>Agents return to the origin point.</a:t>
            </a:r>
          </a:p>
          <a:p>
            <a:pPr lvl="1" algn="just"/>
            <a:r>
              <a:rPr lang="en-US" dirty="0"/>
              <a:t>Agents move to target B (lower target).</a:t>
            </a:r>
          </a:p>
          <a:p>
            <a:pPr lvl="1" algn="just"/>
            <a:r>
              <a:rPr lang="en-US" dirty="0"/>
              <a:t>Agents return to the origin point again.</a:t>
            </a:r>
          </a:p>
          <a:p>
            <a:pPr lvl="1" algn="just"/>
            <a:r>
              <a:rPr lang="en-US" dirty="0"/>
              <a:t>Agents reach consensus on the target with shorter motion time from phases 1 and 3.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294</TotalTime>
  <Words>679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Democratic Swarms: Navigating Collision Avoidance through Consensus Decision-Making with the Voter Model</vt:lpstr>
      <vt:lpstr>INTRODUCTION</vt:lpstr>
      <vt:lpstr>SWARM ROBOTICS </vt:lpstr>
      <vt:lpstr>VOTER MODEL</vt:lpstr>
      <vt:lpstr>TARGET SITES </vt:lpstr>
      <vt:lpstr>AGENTS</vt:lpstr>
      <vt:lpstr>MOVEMENT TOWARDS TARGET</vt:lpstr>
      <vt:lpstr>REPULSION FROM HURDLES</vt:lpstr>
      <vt:lpstr>MOTION PHASES</vt:lpstr>
      <vt:lpstr>VISUALIZATION</vt:lpstr>
      <vt:lpstr>OPINION EXCHANGE AND CONSENSUS</vt:lpstr>
      <vt:lpstr>ADVANTAGE OF VOTER MODEL 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DETECTION AND OBSTACLE AVOIDANCE USING VOTER MODEL</dc:title>
  <dc:creator>hp</dc:creator>
  <cp:lastModifiedBy>hp</cp:lastModifiedBy>
  <cp:revision>16</cp:revision>
  <dcterms:created xsi:type="dcterms:W3CDTF">2023-07-23T18:43:05Z</dcterms:created>
  <dcterms:modified xsi:type="dcterms:W3CDTF">2023-07-28T08:18:42Z</dcterms:modified>
</cp:coreProperties>
</file>